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542" r:id="rId2"/>
    <p:sldId id="1411" r:id="rId3"/>
    <p:sldId id="1429" r:id="rId4"/>
    <p:sldId id="1430" r:id="rId5"/>
    <p:sldId id="1432" r:id="rId6"/>
    <p:sldId id="1435" r:id="rId7"/>
    <p:sldId id="1433" r:id="rId8"/>
    <p:sldId id="1285" r:id="rId9"/>
    <p:sldId id="1262" r:id="rId10"/>
    <p:sldId id="1286" r:id="rId11"/>
    <p:sldId id="1434" r:id="rId12"/>
    <p:sldId id="1412" r:id="rId13"/>
    <p:sldId id="1265" r:id="rId14"/>
    <p:sldId id="1266" r:id="rId15"/>
    <p:sldId id="1268" r:id="rId16"/>
    <p:sldId id="1289" r:id="rId17"/>
    <p:sldId id="1290" r:id="rId18"/>
    <p:sldId id="1291" r:id="rId19"/>
    <p:sldId id="1292" r:id="rId20"/>
    <p:sldId id="1293" r:id="rId21"/>
    <p:sldId id="1294" r:id="rId22"/>
    <p:sldId id="1273" r:id="rId23"/>
    <p:sldId id="1414" r:id="rId24"/>
    <p:sldId id="1274" r:id="rId25"/>
    <p:sldId id="1295" r:id="rId26"/>
    <p:sldId id="1277" r:id="rId27"/>
    <p:sldId id="1415" r:id="rId28"/>
    <p:sldId id="1278" r:id="rId29"/>
    <p:sldId id="1416" r:id="rId30"/>
    <p:sldId id="1427" r:id="rId31"/>
    <p:sldId id="1428" r:id="rId32"/>
    <p:sldId id="1417" r:id="rId33"/>
    <p:sldId id="1418" r:id="rId34"/>
    <p:sldId id="1419" r:id="rId35"/>
    <p:sldId id="1426" r:id="rId36"/>
    <p:sldId id="1420" r:id="rId37"/>
    <p:sldId id="1421" r:id="rId38"/>
    <p:sldId id="1422" r:id="rId39"/>
    <p:sldId id="1423" r:id="rId40"/>
  </p:sldIdLst>
  <p:sldSz cx="9144000" cy="6858000" type="screen4x3"/>
  <p:notesSz cx="7302500" cy="9586913"/>
  <p:custDataLst>
    <p:tags r:id="rId4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EBEBEB"/>
    <a:srgbClr val="DEDFF5"/>
    <a:srgbClr val="F5F5F5"/>
    <a:srgbClr val="FFFFFF"/>
    <a:srgbClr val="DBF2DA"/>
    <a:srgbClr val="F6D2D2"/>
    <a:srgbClr val="990000"/>
    <a:srgbClr val="F6F5BD"/>
    <a:srgbClr val="D5F1CF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649" autoAdjust="0"/>
  </p:normalViewPr>
  <p:slideViewPr>
    <p:cSldViewPr snapToObjects="1">
      <p:cViewPr varScale="1">
        <p:scale>
          <a:sx n="82" d="100"/>
          <a:sy n="82" d="100"/>
        </p:scale>
        <p:origin x="-1144" y="-120"/>
      </p:cViewPr>
      <p:guideLst>
        <p:guide orient="horz" pos="33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74" d="100"/>
          <a:sy n="74" d="100"/>
        </p:scale>
        <p:origin x="-2288" y="-120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tags" Target="tags/tag1.xml"/><Relationship Id="rId4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18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34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2560" y="4554112"/>
            <a:ext cx="5357380" cy="431312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264660" y="726233"/>
            <a:ext cx="4774840" cy="35819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2560" y="4554112"/>
            <a:ext cx="5357380" cy="431640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64660" y="726233"/>
            <a:ext cx="4774840" cy="35819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2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2560" y="4554112"/>
            <a:ext cx="5357380" cy="431640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Virtual Memory: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16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21, 2014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Greg </a:t>
            </a:r>
            <a:r>
              <a:rPr lang="en-US" dirty="0" smtClean="0"/>
              <a:t>Ganger, </a:t>
            </a:r>
            <a:r>
              <a:rPr lang="en-US" dirty="0" smtClean="0"/>
              <a:t>Greg </a:t>
            </a:r>
            <a:r>
              <a:rPr lang="en-US" dirty="0" err="1" smtClean="0"/>
              <a:t>Kesden</a:t>
            </a:r>
            <a:r>
              <a:rPr lang="en-US" dirty="0" smtClean="0"/>
              <a:t>, and Dave </a:t>
            </a:r>
            <a:r>
              <a:rPr lang="en-US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9998" y="2280692"/>
            <a:ext cx="374961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System Using </a:t>
            </a:r>
            <a:r>
              <a:rPr lang="en-GB" dirty="0" smtClean="0"/>
              <a:t>Virtual Addressing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443537"/>
            <a:ext cx="8307388" cy="1262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</a:t>
            </a:r>
            <a:r>
              <a:rPr lang="en-GB" dirty="0" smtClean="0"/>
              <a:t>in all modern servers, desktops, and laptops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4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18213" y="1817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18213" y="2046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779402" y="43386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</a:rPr>
              <a:t>M-1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56313" y="15240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429000" y="261980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019800" y="2274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018213" y="2503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4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4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4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4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6324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6324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018213" y="2732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018213" y="2960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324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6324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18213" y="3189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019800" y="3417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4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57652" y="2378791"/>
            <a:ext cx="139580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Physical </a:t>
            </a:r>
            <a:r>
              <a:rPr lang="en-GB" sz="1400" dirty="0" smtClean="0">
                <a:latin typeface="Calibri" pitchFamily="34" charset="0"/>
              </a:rPr>
              <a:t>address</a:t>
            </a:r>
            <a:endParaRPr lang="en-GB" sz="1400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7315201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000500" y="5000625"/>
            <a:ext cx="95697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4600" y="36517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6018213" y="36528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6400800" y="38862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4495800" y="2885132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7467601" y="31940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7080250" y="41092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endCxn id="37" idx="2"/>
          </p:cNvCxnSpPr>
          <p:nvPr/>
        </p:nvCxnSpPr>
        <p:spPr bwMode="auto">
          <a:xfrm rot="10800000">
            <a:off x="1524000" y="3153695"/>
            <a:ext cx="6475412" cy="187630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990600" y="262029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057400" y="2882426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057839" y="2378791"/>
            <a:ext cx="130507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Virtual address</a:t>
            </a:r>
            <a:endParaRPr lang="en-GB" sz="1400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(VA</a:t>
            </a:r>
            <a:r>
              <a:rPr lang="en-GB" sz="1400" dirty="0">
                <a:latin typeface="Calibri" pitchFamily="34" charset="0"/>
              </a:rPr>
              <a:t>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2000" y="19767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05400" y="2815141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ourier New"/>
                <a:cs typeface="Courier New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62200" y="2882426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ourier New"/>
                <a:cs typeface="Courier New"/>
              </a:rPr>
              <a:t>4100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334963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Why Virtual Memory?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5480050"/>
          </a:xfrm>
          <a:ln/>
        </p:spPr>
        <p:txBody>
          <a:bodyPr/>
          <a:lstStyle/>
          <a:p>
            <a:pPr>
              <a:lnSpc>
                <a:spcPct val="83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>
                <a:effectLst/>
              </a:rPr>
              <a:t>(1) VM allows efficient use of limited main memory (RAM)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Use RAM as a cache for the parts of a virtual address space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some non-cached parts stored on disk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some (unallocated) non-cached parts stored nowhere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Keep only active areas of virtual address space in memory</a:t>
            </a:r>
          </a:p>
          <a:p>
            <a:pPr lvl="2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transfer data back and forth as needed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83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>
                <a:effectLst/>
              </a:rPr>
              <a:t>(2) VM simplifies memory management for programmers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Each process gets a full, private linear 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83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>
                <a:effectLst/>
              </a:rPr>
              <a:t>(3) VM isolates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One process can’t interfere with another’s memory	</a:t>
            </a:r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because they operate in different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User process cannot access privileged information</a:t>
            </a:r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different sections of address spaces have different permissions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 smtClean="0"/>
              <a:t>(1) VM as a tool for caching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(2) VM as a tool for memory management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(3) VM as a tool for memory protection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  <a:p>
            <a:pPr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(1) VM as a Tool for Caching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2066925"/>
          </a:xfrm>
        </p:spPr>
        <p:txBody>
          <a:bodyPr/>
          <a:lstStyle/>
          <a:p>
            <a:r>
              <a:rPr lang="en-US" i="1" dirty="0" smtClean="0">
                <a:solidFill>
                  <a:srgbClr val="990000"/>
                </a:solidFill>
              </a:rPr>
              <a:t>Virtual memory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smtClean="0"/>
              <a:t>is an array of N contiguous bytes that may be stored on disk</a:t>
            </a:r>
          </a:p>
          <a:p>
            <a:r>
              <a:rPr lang="en-US" dirty="0" smtClean="0"/>
              <a:t>The contents of the array on disk are cached in </a:t>
            </a:r>
            <a:r>
              <a:rPr lang="en-US" i="1" dirty="0" smtClean="0">
                <a:solidFill>
                  <a:srgbClr val="990000"/>
                </a:solidFill>
              </a:rPr>
              <a:t>physical memory</a:t>
            </a:r>
            <a:r>
              <a:rPr lang="en-US" dirty="0" smtClean="0"/>
              <a:t> (</a:t>
            </a:r>
            <a:r>
              <a:rPr lang="en-US" i="1" dirty="0" smtClean="0">
                <a:solidFill>
                  <a:srgbClr val="990000"/>
                </a:solidFill>
              </a:rPr>
              <a:t>DRAM cache</a:t>
            </a:r>
            <a:r>
              <a:rPr lang="en-US" dirty="0" smtClean="0"/>
              <a:t>)</a:t>
            </a:r>
          </a:p>
          <a:p>
            <a:pPr lvl="1"/>
            <a:r>
              <a:rPr lang="en-GB" dirty="0" smtClean="0"/>
              <a:t>These cache blocks are called </a:t>
            </a:r>
            <a:r>
              <a:rPr lang="en-GB" i="1" dirty="0" smtClean="0"/>
              <a:t>pages </a:t>
            </a:r>
            <a:r>
              <a:rPr lang="en-GB" dirty="0" smtClean="0"/>
              <a:t>(size is P = 2</a:t>
            </a:r>
            <a:r>
              <a:rPr lang="en-GB" baseline="30000" dirty="0" smtClean="0"/>
              <a:t>p</a:t>
            </a:r>
            <a:r>
              <a:rPr lang="en-GB" dirty="0" smtClean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145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21510" y="5281613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2</a:t>
            </a:r>
            <a:r>
              <a:rPr lang="en-GB" sz="1400" baseline="30000" dirty="0">
                <a:latin typeface="Calibri" pitchFamily="34" charset="0"/>
              </a:rPr>
              <a:t>m-p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762661" y="3503913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145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145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145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329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834983" y="39163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834983" y="41449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524000" y="5505450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  <a:r>
              <a:rPr lang="en-GB" sz="1400" baseline="30000" dirty="0">
                <a:latin typeface="Calibri" pitchFamily="34" charset="0"/>
              </a:rPr>
              <a:t>n-p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019461" y="3503913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329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329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latin typeface="Calibri" pitchFamily="34" charset="0"/>
              </a:rPr>
              <a:t>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329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2329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2329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latin typeface="Calibri" pitchFamily="34" charset="0"/>
              </a:rPr>
              <a:t>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329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021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021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3243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5145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243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2329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145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3243423" y="4979988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189448" y="3810000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203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smtClean="0">
                <a:latin typeface="Calibri" pitchFamily="34" charset="0"/>
              </a:rPr>
              <a:t>N-1</a:t>
            </a:r>
            <a:endParaRPr lang="en-GB" sz="1000" dirty="0">
              <a:latin typeface="Calibri" pitchFamily="34" charset="0"/>
            </a:endParaRP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799216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smtClean="0">
                <a:latin typeface="Calibri" pitchFamily="34" charset="0"/>
              </a:rPr>
              <a:t>M-1</a:t>
            </a:r>
            <a:endParaRPr lang="en-GB" sz="1000" dirty="0">
              <a:latin typeface="Calibri" pitchFamily="34" charset="0"/>
            </a:endParaRP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948131" y="4055885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913533" y="5899495"/>
            <a:ext cx="1794579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</a:t>
            </a:r>
            <a:r>
              <a:rPr lang="en-GB" sz="1600" dirty="0" smtClean="0">
                <a:latin typeface="Calibri" pitchFamily="34" charset="0"/>
              </a:rPr>
              <a:t>VPs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4708977" y="5899495"/>
            <a:ext cx="1872124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 smtClean="0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78169" y="468757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Cache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47788"/>
            <a:ext cx="8548687" cy="53578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cache organization driven by the enormous miss penalty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is about </a:t>
            </a:r>
            <a:r>
              <a:rPr lang="en-GB" b="1" i="1" dirty="0" smtClean="0">
                <a:solidFill>
                  <a:srgbClr val="C00000"/>
                </a:solidFill>
              </a:rPr>
              <a:t>10,000x</a:t>
            </a:r>
            <a:r>
              <a:rPr lang="en-GB" dirty="0" smtClean="0"/>
              <a:t> </a:t>
            </a:r>
            <a:r>
              <a:rPr lang="en-GB" dirty="0"/>
              <a:t>slower than </a:t>
            </a:r>
            <a:r>
              <a:rPr lang="en-GB" dirty="0" smtClean="0"/>
              <a:t>DRAM</a:t>
            </a:r>
          </a:p>
          <a:p>
            <a:pPr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Consequences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</a:t>
            </a:r>
            <a:r>
              <a:rPr lang="en-GB" dirty="0" smtClean="0"/>
              <a:t>size: typically </a:t>
            </a:r>
            <a:r>
              <a:rPr lang="en-GB" dirty="0"/>
              <a:t>4-8 </a:t>
            </a:r>
            <a:r>
              <a:rPr lang="en-GB" dirty="0" smtClean="0"/>
              <a:t>KB, sometimes 4 MB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</a:t>
            </a:r>
            <a:r>
              <a:rPr lang="en-GB" dirty="0" smtClean="0"/>
              <a:t> virtual page (VP) can </a:t>
            </a:r>
            <a:r>
              <a:rPr lang="en-GB" dirty="0"/>
              <a:t>be placed in </a:t>
            </a:r>
            <a:r>
              <a:rPr lang="en-GB" dirty="0" smtClean="0"/>
              <a:t>any physical page (PP)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 – different from CPU caches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</a:t>
            </a:r>
            <a:r>
              <a:rPr lang="en-GB" dirty="0" smtClean="0"/>
              <a:t>sophisticated, expensive </a:t>
            </a:r>
            <a:r>
              <a:rPr lang="en-GB" dirty="0"/>
              <a:t>replacement algorithms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Enabling data structure: Page Table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7763"/>
            <a:ext cx="8307387" cy="12906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</a:t>
            </a:r>
            <a:r>
              <a:rPr lang="en-GB"/>
              <a:t>physical </a:t>
            </a:r>
            <a:r>
              <a:rPr lang="en-GB" smtClean="0"/>
              <a:t>pages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20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20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120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120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120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120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120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20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73631" y="51751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48288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465763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465763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946400" y="47974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946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971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2921000" y="2970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400675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816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1816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816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816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816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816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1816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1816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587500" y="3000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824127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824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824127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824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824127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824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824127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824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187575" y="2511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209497" y="3239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206322" y="4852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831013" y="29098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465763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46576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2895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2895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2895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2895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6843713" y="3570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473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5473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5473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473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473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2895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2908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2895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2940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473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Hit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6048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Page hit: </a:t>
            </a:r>
            <a:r>
              <a:rPr lang="en-GB" dirty="0" smtClean="0"/>
              <a:t>reference to VM word that is in physical memory (DRAM cache hit)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84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84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84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84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84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184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184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184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1376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123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5298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5298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104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10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358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39850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4647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880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880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880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880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880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880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880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880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6515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8881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888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8881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888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8881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888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8881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888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2516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2735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2703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8950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5298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5298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3959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3959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3959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3959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077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537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537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537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537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37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3959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3972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3959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04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537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81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1543358" y="2319029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25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Page fault: </a:t>
            </a:r>
            <a:r>
              <a:rPr lang="en-GB" dirty="0" smtClean="0"/>
              <a:t>reference to VM word that is not in physical memory (DRAM cache miss)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990600"/>
            <a:ext cx="8307387" cy="9144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Page miss causes page fault (an exception)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990600"/>
            <a:ext cx="8307387" cy="11430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Page fault handler selects a victim to be evicted (here VP 4)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 spaces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990601"/>
            <a:ext cx="8307387" cy="9144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Page fault handler selects a victim to be evicted (here VP 4)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</a:t>
            </a:r>
            <a:r>
              <a:rPr lang="en-GB" sz="1400" dirty="0" smtClean="0">
                <a:latin typeface="Calibri" pitchFamily="34" charset="0"/>
              </a:rPr>
              <a:t>3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1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0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990600"/>
            <a:ext cx="8307387" cy="914401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Offending instruction is restarted: page hit!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</a:t>
            </a:r>
            <a:r>
              <a:rPr lang="en-GB" sz="1400" dirty="0" smtClean="0">
                <a:latin typeface="Calibri" pitchFamily="34" charset="0"/>
              </a:rPr>
              <a:t>3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1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0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Locality to the Rescue Again!</a:t>
            </a:r>
            <a:endParaRPr lang="en-GB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28738"/>
            <a:ext cx="8307387" cy="522446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works because of locality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(working set size &lt; main memory size)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 SUM(working set sizes) &gt; main memory size 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</a:t>
            </a:r>
            <a:r>
              <a:rPr lang="en-GB" dirty="0" smtClean="0"/>
              <a:t> moved (</a:t>
            </a:r>
            <a:r>
              <a:rPr lang="en-GB" dirty="0"/>
              <a:t>copied) in and out continuously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(1) VM as a tool for caching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(2) VM as a tool for memory management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(3) VM as a tool for memory protection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62468" y="5699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(2) VM </a:t>
            </a:r>
            <a:r>
              <a:rPr lang="en-GB" dirty="0"/>
              <a:t>as a Tool for Memory </a:t>
            </a:r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19050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its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It 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Well chosen mappings simplify memory allocation and management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3528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326876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5762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840555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  <a:endParaRPr lang="en-GB" sz="14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</a:rPr>
              <a:t>library </a:t>
            </a:r>
            <a:r>
              <a:rPr lang="en-GB" sz="1400" b="1" dirty="0">
                <a:latin typeface="Calibri" pitchFamily="34" charset="0"/>
              </a:rPr>
              <a:t>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3340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43190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68749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93955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4494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4068472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2578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5574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40931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66489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91695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42689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6045873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4290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6845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9430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19620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4517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71029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96587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22544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48102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73952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4008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948784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550988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M</a:t>
            </a:r>
            <a:r>
              <a:rPr lang="en-GB" sz="1400" b="1" dirty="0" smtClean="0">
                <a:latin typeface="Calibri" pitchFamily="34" charset="0"/>
              </a:rPr>
              <a:t>-1</a:t>
            </a:r>
            <a:endParaRPr lang="en-GB" sz="1400" b="1" dirty="0">
              <a:latin typeface="Calibri" pitchFamily="34" charset="0"/>
            </a:endParaRP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815290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4067347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5093672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608823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178314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1" y="533400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Simplifying allocation and sharing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190500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Memory allocation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Each virtual page can be mapped to any physical page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Sharing code and data among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Map multiple virtual pages to the same physical page (here: PP 6)</a:t>
            </a:r>
            <a:endParaRPr lang="en-GB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3528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326876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5762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840555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  <a:endParaRPr lang="en-GB" sz="14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</a:rPr>
              <a:t>library </a:t>
            </a:r>
            <a:r>
              <a:rPr lang="en-GB" sz="1400" b="1" dirty="0">
                <a:latin typeface="Calibri" pitchFamily="34" charset="0"/>
              </a:rPr>
              <a:t>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334000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43190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687496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93955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4494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4068472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2578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557427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40931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66489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91695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42689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6045873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4290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68300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9430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19620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4517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71029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965878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22544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48102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73952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400800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948784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276600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550988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M</a:t>
            </a:r>
            <a:r>
              <a:rPr lang="en-GB" sz="1400" b="1" dirty="0" smtClean="0">
                <a:latin typeface="Calibri" pitchFamily="34" charset="0"/>
              </a:rPr>
              <a:t>-1</a:t>
            </a:r>
            <a:endParaRPr lang="en-GB" sz="1400" b="1" dirty="0">
              <a:latin typeface="Calibri" pitchFamily="34" charset="0"/>
            </a:endParaRP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815290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4067347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5093672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608823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178314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3962400" cy="4778910"/>
          </a:xfrm>
          <a:ln/>
        </p:spPr>
        <p:txBody>
          <a:bodyPr/>
          <a:lstStyle/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Code</a:t>
            </a:r>
            <a:r>
              <a:rPr lang="en-GB" sz="1800" dirty="0"/>
              <a:t>, stack, and shared libraries always start at the same address</a:t>
            </a:r>
          </a:p>
          <a:p>
            <a:pPr lvl="1"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GB" sz="1800" dirty="0" smtClean="0"/>
              <a:t>allocates virtual pages for .text and .data sections </a:t>
            </a:r>
            <a:br>
              <a:rPr lang="en-GB" sz="1800" dirty="0" smtClean="0"/>
            </a:br>
            <a:r>
              <a:rPr lang="en-GB" sz="1800" dirty="0" smtClean="0"/>
              <a:t>= creates PTEs marked as invalid</a:t>
            </a:r>
            <a:endParaRPr lang="en-GB" sz="1800" dirty="0"/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</a:t>
            </a:r>
            <a:r>
              <a:rPr lang="en-GB" sz="1800" dirty="0" smtClean="0"/>
              <a:t>system</a:t>
            </a:r>
            <a:endParaRPr lang="en-GB" sz="1800" dirty="0"/>
          </a:p>
          <a:p>
            <a:pPr>
              <a:spcBef>
                <a:spcPts val="1125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998661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4998661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4998661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4998662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4998661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9"/>
          <p:cNvSpPr>
            <a:spLocks noChangeShapeType="1"/>
          </p:cNvSpPr>
          <p:nvPr/>
        </p:nvSpPr>
        <p:spPr bwMode="auto">
          <a:xfrm flipV="1">
            <a:off x="6388782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4998661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6" name="Line 21"/>
          <p:cNvSpPr>
            <a:spLocks noChangeShapeType="1"/>
          </p:cNvSpPr>
          <p:nvPr/>
        </p:nvSpPr>
        <p:spPr bwMode="auto">
          <a:xfrm flipV="1">
            <a:off x="6388782" y="27384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Line 22"/>
          <p:cNvSpPr>
            <a:spLocks noChangeShapeType="1"/>
          </p:cNvSpPr>
          <p:nvPr/>
        </p:nvSpPr>
        <p:spPr bwMode="auto">
          <a:xfrm>
            <a:off x="6388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4998661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>
            <a:off x="4733026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40" name="Text Box 25"/>
          <p:cNvSpPr txBox="1">
            <a:spLocks noChangeArrowheads="1"/>
          </p:cNvSpPr>
          <p:nvPr/>
        </p:nvSpPr>
        <p:spPr bwMode="auto">
          <a:xfrm>
            <a:off x="8146053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41" name="Line 26"/>
          <p:cNvSpPr>
            <a:spLocks noChangeShapeType="1"/>
          </p:cNvSpPr>
          <p:nvPr/>
        </p:nvSpPr>
        <p:spPr bwMode="auto">
          <a:xfrm flipH="1">
            <a:off x="7839666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8008032" y="990600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43" name="Line 28"/>
          <p:cNvSpPr>
            <a:spLocks noChangeShapeType="1"/>
          </p:cNvSpPr>
          <p:nvPr/>
        </p:nvSpPr>
        <p:spPr bwMode="auto">
          <a:xfrm flipV="1">
            <a:off x="7855632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8200120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H="1">
            <a:off x="7815945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3886882" y="1595216"/>
            <a:ext cx="1111500" cy="26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latin typeface="Courier New" pitchFamily="49" charset="0"/>
                <a:ea typeface="msgothic" charset="0"/>
                <a:cs typeface="msgothic" charset="0"/>
              </a:rPr>
              <a:t>0xc0000000</a:t>
            </a:r>
          </a:p>
        </p:txBody>
      </p:sp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3878945" y="6189452"/>
            <a:ext cx="1111500" cy="26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0x08048000</a:t>
            </a:r>
          </a:p>
        </p:txBody>
      </p:sp>
      <p:sp>
        <p:nvSpPr>
          <p:cNvPr id="48" name="Text Box 33"/>
          <p:cNvSpPr txBox="1">
            <a:spLocks noChangeArrowheads="1"/>
          </p:cNvSpPr>
          <p:nvPr/>
        </p:nvSpPr>
        <p:spPr bwMode="auto">
          <a:xfrm>
            <a:off x="3905932" y="3498907"/>
            <a:ext cx="1111500" cy="268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0x40000000</a:t>
            </a:r>
          </a:p>
        </p:txBody>
      </p:sp>
      <p:sp>
        <p:nvSpPr>
          <p:cNvPr id="49" name="Rectangle 34"/>
          <p:cNvSpPr>
            <a:spLocks noChangeArrowheads="1"/>
          </p:cNvSpPr>
          <p:nvPr/>
        </p:nvSpPr>
        <p:spPr bwMode="auto">
          <a:xfrm>
            <a:off x="4998661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0" name="Rectangle 35"/>
          <p:cNvSpPr>
            <a:spLocks noChangeArrowheads="1"/>
          </p:cNvSpPr>
          <p:nvPr/>
        </p:nvSpPr>
        <p:spPr bwMode="auto">
          <a:xfrm>
            <a:off x="4998661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1" name="AutoShape 36"/>
          <p:cNvSpPr>
            <a:spLocks/>
          </p:cNvSpPr>
          <p:nvPr/>
        </p:nvSpPr>
        <p:spPr bwMode="auto">
          <a:xfrm>
            <a:off x="7836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 Box 37"/>
          <p:cNvSpPr txBox="1">
            <a:spLocks noChangeArrowheads="1"/>
          </p:cNvSpPr>
          <p:nvPr/>
        </p:nvSpPr>
        <p:spPr bwMode="auto">
          <a:xfrm>
            <a:off x="7988982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(1) VM as a tool for caching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(2) VM as a tool for memory management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(3) VM as a tool for memory protection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25" y="381000"/>
            <a:ext cx="88931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VM </a:t>
            </a:r>
            <a:r>
              <a:rPr lang="en-GB" dirty="0"/>
              <a:t>as a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8668" y="1212321"/>
            <a:ext cx="8307387" cy="12938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fault handler checks these before remapping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violated, send process SIGSEGV (segmentation fault)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400" y="2901694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297363" y="2871788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657479" y="2871788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297237" y="2871788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003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632075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317875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003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26320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3178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003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6320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335088" y="31718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335088" y="34766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336675" y="37814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05213" y="4167188"/>
            <a:ext cx="246062" cy="456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52400" y="5111494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33178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2037294" y="2871788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1943100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1943100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1943100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300538" y="5080000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2657479" y="5080000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3297237" y="5080000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006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26352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33210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006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26352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33210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4006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26352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33210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2037294" y="5080000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19462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19462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19462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1335088" y="53863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1335088" y="56911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1336675" y="59959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086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  <a:r>
              <a:rPr lang="en-GB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</a:t>
            </a:r>
            <a:endParaRPr lang="en-GB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161212" y="318086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161212" y="343644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1212" y="369494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161212" y="395653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61212" y="421212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161212" y="446636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161212" y="472620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7161212" y="49768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161212" y="523289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161212" y="548640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162800" y="573673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7162800" y="59928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5527675" y="3328988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5527675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5527675" y="3822739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5530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5530850" y="4854001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5530850" y="6120607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(1) VM as a tool for caching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(2) VM as a tool for memory management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(3) VM as a tool for memory protection</a:t>
            </a:r>
          </a:p>
          <a:p>
            <a:r>
              <a:rPr lang="en-US" dirty="0" smtClean="0"/>
              <a:t>Address translation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906" y="45695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7" y="435678"/>
            <a:ext cx="8558383" cy="762000"/>
          </a:xfrm>
        </p:spPr>
        <p:txBody>
          <a:bodyPr/>
          <a:lstStyle/>
          <a:p>
            <a:pPr marL="119063" indent="-119063" eaLnBrk="1" hangingPunct="1"/>
            <a:r>
              <a:rPr lang="en-US" dirty="0" smtClean="0"/>
              <a:t>Recall: Byte</a:t>
            </a:r>
            <a:r>
              <a:rPr lang="en-US" dirty="0"/>
              <a:t>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>
          <a:xfrm>
            <a:off x="228601" y="2809875"/>
            <a:ext cx="8686800" cy="3743325"/>
          </a:xfrm>
        </p:spPr>
        <p:txBody>
          <a:bodyPr/>
          <a:lstStyle/>
          <a:p>
            <a:pPr eaLnBrk="1" hangingPunct="1"/>
            <a:r>
              <a:rPr lang="en-US" dirty="0"/>
              <a:t>Programs</a:t>
            </a:r>
            <a:r>
              <a:rPr lang="en-US" dirty="0" smtClean="0"/>
              <a:t> refer </a:t>
            </a:r>
            <a:r>
              <a:rPr lang="en-US" dirty="0"/>
              <a:t>to</a:t>
            </a:r>
            <a:r>
              <a:rPr lang="en-US" dirty="0" smtClean="0"/>
              <a:t> data by address</a:t>
            </a:r>
          </a:p>
          <a:p>
            <a:pPr marL="552450" lvl="1" eaLnBrk="1" hangingPunct="1"/>
            <a:r>
              <a:rPr lang="en-US" dirty="0" smtClean="0"/>
              <a:t>Conceptually, envision it as a very </a:t>
            </a:r>
            <a:r>
              <a:rPr lang="en-US" dirty="0"/>
              <a:t>large array of </a:t>
            </a:r>
            <a:r>
              <a:rPr lang="en-US" dirty="0" smtClean="0"/>
              <a:t>bytes</a:t>
            </a:r>
          </a:p>
          <a:p>
            <a:pPr marL="952500" lvl="2"/>
            <a:r>
              <a:rPr lang="en-US" dirty="0" smtClean="0"/>
              <a:t>In reality, it’s not, but can think of it that way</a:t>
            </a:r>
          </a:p>
          <a:p>
            <a:pPr marL="552450" lvl="1" eaLnBrk="1" hangingPunct="1"/>
            <a:r>
              <a:rPr lang="en-US" dirty="0" smtClean="0"/>
              <a:t>An address is like an index into that array</a:t>
            </a:r>
          </a:p>
          <a:p>
            <a:pPr marL="952500" lvl="2"/>
            <a:r>
              <a:rPr lang="en-US" dirty="0" smtClean="0"/>
              <a:t>and, a pointer variable stores an address</a:t>
            </a:r>
          </a:p>
          <a:p>
            <a:pPr marL="952500" lvl="2"/>
            <a:endParaRPr lang="en-US" dirty="0" smtClean="0"/>
          </a:p>
          <a:p>
            <a:pPr marL="152400"/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198562"/>
            <a:ext cx="6416675" cy="1239838"/>
            <a:chOff x="0" y="0"/>
            <a:chExt cx="4042" cy="780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VM Address Translation</a:t>
            </a:r>
            <a:endParaRPr lang="en-US"/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 smtClean="0"/>
              <a:t>Virtual Address Space</a:t>
            </a:r>
          </a:p>
          <a:p>
            <a:pPr lvl="1"/>
            <a:r>
              <a:rPr lang="en-US" i="1" dirty="0" smtClean="0"/>
              <a:t>V = {0, 1, …, N–1}</a:t>
            </a:r>
          </a:p>
          <a:p>
            <a:r>
              <a:rPr lang="en-US" dirty="0" smtClean="0"/>
              <a:t>Physical Address Space</a:t>
            </a:r>
          </a:p>
          <a:p>
            <a:pPr lvl="1"/>
            <a:r>
              <a:rPr lang="en-US" i="1" dirty="0" smtClean="0"/>
              <a:t>P = {0, 1, …, M–1}</a:t>
            </a:r>
          </a:p>
          <a:p>
            <a:r>
              <a:rPr lang="en-US" dirty="0" smtClean="0"/>
              <a:t>Address Translation</a:t>
            </a:r>
          </a:p>
          <a:p>
            <a:pPr lvl="1"/>
            <a:r>
              <a:rPr lang="en-US" b="1" i="1" dirty="0" smtClean="0"/>
              <a:t>MAP:  V </a:t>
            </a:r>
            <a:r>
              <a:rPr lang="en-US" b="1" i="1" dirty="0" err="1" smtClean="0">
                <a:sym typeface="Symbol" charset="2"/>
              </a:rPr>
              <a:t></a:t>
            </a:r>
            <a:r>
              <a:rPr lang="en-US" b="1" i="1" dirty="0" smtClean="0"/>
              <a:t>  P  U  {</a:t>
            </a:r>
            <a:r>
              <a:rPr lang="en-US" b="1" i="1" dirty="0" err="1" smtClean="0">
                <a:sym typeface="Symbol" charset="2"/>
              </a:rPr>
              <a:t></a:t>
            </a:r>
            <a:r>
              <a:rPr lang="en-US" b="1" i="1" dirty="0" smtClean="0"/>
              <a:t>}</a:t>
            </a:r>
          </a:p>
          <a:p>
            <a:pPr lvl="1"/>
            <a:r>
              <a:rPr lang="en-US" dirty="0" smtClean="0"/>
              <a:t>For virtual address </a:t>
            </a:r>
            <a:r>
              <a:rPr lang="en-US" b="1" i="1" dirty="0" smtClean="0"/>
              <a:t>a</a:t>
            </a:r>
            <a:r>
              <a:rPr lang="en-US" dirty="0" smtClean="0"/>
              <a:t>:</a:t>
            </a:r>
          </a:p>
          <a:p>
            <a:pPr lvl="2"/>
            <a:r>
              <a:rPr lang="en-US" b="1" i="1" dirty="0" err="1" smtClean="0"/>
              <a:t>MAP(a</a:t>
            </a:r>
            <a:r>
              <a:rPr lang="en-US" b="1" i="1" dirty="0" smtClean="0"/>
              <a:t>)  =  a</a:t>
            </a:r>
            <a:r>
              <a:rPr lang="en-US" i="1" dirty="0" smtClean="0"/>
              <a:t>’</a:t>
            </a:r>
            <a:r>
              <a:rPr lang="en-US" dirty="0" smtClean="0"/>
              <a:t>  if data at virtual address </a:t>
            </a:r>
            <a:r>
              <a:rPr lang="en-US" b="1" i="1" dirty="0" smtClean="0"/>
              <a:t>a</a:t>
            </a:r>
            <a:r>
              <a:rPr lang="en-US" dirty="0" smtClean="0"/>
              <a:t> is at physical address </a:t>
            </a:r>
            <a:r>
              <a:rPr lang="en-US" b="1" i="1" dirty="0" smtClean="0"/>
              <a:t>a’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b="1" i="1" dirty="0" smtClean="0"/>
              <a:t>P</a:t>
            </a:r>
          </a:p>
          <a:p>
            <a:pPr lvl="2"/>
            <a:r>
              <a:rPr lang="en-US" b="1" i="1" dirty="0" err="1" smtClean="0"/>
              <a:t>MAP(a</a:t>
            </a:r>
            <a:r>
              <a:rPr lang="en-US" b="1" i="1" dirty="0" smtClean="0"/>
              <a:t>)  = </a:t>
            </a:r>
            <a:r>
              <a:rPr lang="en-US" b="1" i="1" dirty="0" err="1" smtClean="0">
                <a:sym typeface="Symbol" charset="2"/>
              </a:rPr>
              <a:t></a:t>
            </a:r>
            <a:r>
              <a:rPr lang="en-US" b="1" i="1" dirty="0" smtClean="0"/>
              <a:t> </a:t>
            </a:r>
            <a:r>
              <a:rPr lang="en-US" dirty="0" smtClean="0"/>
              <a:t>if data at virtual address </a:t>
            </a:r>
            <a:r>
              <a:rPr lang="en-US" b="1" i="1" dirty="0" smtClean="0"/>
              <a:t>a</a:t>
            </a:r>
            <a:r>
              <a:rPr lang="en-US" dirty="0" smtClean="0"/>
              <a:t> is not in physical memory</a:t>
            </a:r>
          </a:p>
          <a:p>
            <a:pPr lvl="3"/>
            <a:r>
              <a:rPr lang="en-US" dirty="0" smtClean="0"/>
              <a:t>Either invalid or stored on disk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 smtClean="0"/>
              <a:t>Summary of Address Translation Symbols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Basic Parameters</a:t>
            </a:r>
          </a:p>
          <a:p>
            <a:pPr lvl="1"/>
            <a:r>
              <a:rPr lang="en-US" b="1" dirty="0" smtClean="0"/>
              <a:t>N = 2</a:t>
            </a:r>
            <a:r>
              <a:rPr lang="en-US" b="1" baseline="30000" dirty="0" smtClean="0"/>
              <a:t>n </a:t>
            </a:r>
            <a:r>
              <a:rPr lang="en-US" dirty="0" smtClean="0"/>
              <a:t>: Number of addresses in virtual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M = 2</a:t>
            </a:r>
            <a:r>
              <a:rPr lang="en-US" b="1" baseline="30000" dirty="0" smtClean="0"/>
              <a:t>m </a:t>
            </a:r>
            <a:r>
              <a:rPr lang="en-US" dirty="0" smtClean="0"/>
              <a:t>: Number of addresses in physical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P = 2</a:t>
            </a:r>
            <a:r>
              <a:rPr lang="en-US" b="1" baseline="30000" dirty="0" smtClean="0"/>
              <a:t>p </a:t>
            </a:r>
            <a:r>
              <a:rPr lang="en-US" b="1" dirty="0" smtClean="0"/>
              <a:t> </a:t>
            </a:r>
            <a:r>
              <a:rPr lang="en-US" dirty="0" smtClean="0"/>
              <a:t>: Page size (bytes)</a:t>
            </a:r>
            <a:endParaRPr lang="en-US" baseline="30000" dirty="0" smtClean="0"/>
          </a:p>
          <a:p>
            <a:r>
              <a:rPr lang="en-US" dirty="0" smtClean="0"/>
              <a:t>Components of the virtual address (VA)</a:t>
            </a:r>
          </a:p>
          <a:p>
            <a:pPr lvl="1"/>
            <a:r>
              <a:rPr lang="en-US" b="1" dirty="0" smtClean="0"/>
              <a:t>VPO</a:t>
            </a:r>
            <a:r>
              <a:rPr lang="en-US" dirty="0" smtClean="0"/>
              <a:t>: Virtual page offset </a:t>
            </a:r>
          </a:p>
          <a:p>
            <a:pPr lvl="1"/>
            <a:r>
              <a:rPr lang="en-US" b="1" dirty="0" smtClean="0"/>
              <a:t>VPN</a:t>
            </a:r>
            <a:r>
              <a:rPr lang="en-US" dirty="0" smtClean="0"/>
              <a:t>: Virtual page number </a:t>
            </a:r>
          </a:p>
          <a:p>
            <a:pPr lvl="1"/>
            <a:r>
              <a:rPr lang="en-US" b="1" dirty="0" smtClean="0">
                <a:solidFill>
                  <a:schemeClr val="bg2"/>
                </a:solidFill>
              </a:rPr>
              <a:t>TLBI</a:t>
            </a:r>
            <a:r>
              <a:rPr lang="en-US" dirty="0" smtClean="0">
                <a:solidFill>
                  <a:schemeClr val="bg2"/>
                </a:solidFill>
              </a:rPr>
              <a:t>: TLB index</a:t>
            </a:r>
          </a:p>
          <a:p>
            <a:pPr lvl="1"/>
            <a:r>
              <a:rPr lang="en-US" b="1" dirty="0" smtClean="0">
                <a:solidFill>
                  <a:schemeClr val="bg2"/>
                </a:solidFill>
              </a:rPr>
              <a:t>TLBT</a:t>
            </a:r>
            <a:r>
              <a:rPr lang="en-US" dirty="0" smtClean="0">
                <a:solidFill>
                  <a:schemeClr val="bg2"/>
                </a:solidFill>
              </a:rPr>
              <a:t>: TLB tag</a:t>
            </a:r>
          </a:p>
          <a:p>
            <a:r>
              <a:rPr lang="en-US" dirty="0" smtClean="0"/>
              <a:t>Components of the physical address (PA)</a:t>
            </a:r>
          </a:p>
          <a:p>
            <a:pPr lvl="1"/>
            <a:r>
              <a:rPr lang="en-US" b="1" dirty="0" smtClean="0"/>
              <a:t>PPO</a:t>
            </a:r>
            <a:r>
              <a:rPr lang="en-US" dirty="0" smtClean="0"/>
              <a:t>: Physical page offset (same as VPO)</a:t>
            </a:r>
          </a:p>
          <a:p>
            <a:pPr lvl="1"/>
            <a:r>
              <a:rPr lang="en-US" b="1" dirty="0" smtClean="0"/>
              <a:t>PPN:</a:t>
            </a:r>
            <a:r>
              <a:rPr lang="en-US" dirty="0" smtClean="0"/>
              <a:t> Physical page number</a:t>
            </a:r>
          </a:p>
          <a:p>
            <a:pPr lvl="1"/>
            <a:r>
              <a:rPr lang="en-US" b="1" dirty="0" smtClean="0">
                <a:solidFill>
                  <a:schemeClr val="bg2"/>
                </a:solidFill>
              </a:rPr>
              <a:t>CO</a:t>
            </a:r>
            <a:r>
              <a:rPr lang="en-US" dirty="0" smtClean="0">
                <a:solidFill>
                  <a:schemeClr val="bg2"/>
                </a:solidFill>
              </a:rPr>
              <a:t>: Byte offset within cache line</a:t>
            </a:r>
          </a:p>
          <a:p>
            <a:pPr lvl="1"/>
            <a:r>
              <a:rPr lang="en-US" b="1" dirty="0" smtClean="0">
                <a:solidFill>
                  <a:schemeClr val="bg2"/>
                </a:solidFill>
              </a:rPr>
              <a:t>CI:</a:t>
            </a:r>
            <a:r>
              <a:rPr lang="en-US" dirty="0" smtClean="0">
                <a:solidFill>
                  <a:schemeClr val="bg2"/>
                </a:solidFill>
              </a:rPr>
              <a:t> Cache index</a:t>
            </a:r>
          </a:p>
          <a:p>
            <a:pPr lvl="1"/>
            <a:r>
              <a:rPr lang="en-US" b="1" dirty="0" smtClean="0">
                <a:solidFill>
                  <a:schemeClr val="bg2"/>
                </a:solidFill>
              </a:rPr>
              <a:t>CT</a:t>
            </a:r>
            <a:r>
              <a:rPr lang="en-US" dirty="0" smtClean="0">
                <a:solidFill>
                  <a:schemeClr val="bg2"/>
                </a:solidFill>
              </a:rPr>
              <a:t>: Cache tag</a:t>
            </a:r>
          </a:p>
          <a:p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Translation With a Page Table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285355" y="1840467"/>
            <a:ext cx="2982362" cy="32789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Virtual page number (VPN)</a:t>
            </a:r>
            <a:endParaRPr lang="en-US" sz="1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Virtual page offset (VPO)</a:t>
            </a:r>
            <a:endParaRPr lang="en-US" sz="1400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H="1" flipV="1">
            <a:off x="3285355" y="2004412"/>
            <a:ext cx="86762" cy="1664855"/>
          </a:xfrm>
          <a:prstGeom prst="bentConnector3">
            <a:avLst>
              <a:gd name="adj1" fmla="val -4143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2" name="Group 51"/>
          <p:cNvGrpSpPr/>
          <p:nvPr/>
        </p:nvGrpSpPr>
        <p:grpSpPr>
          <a:xfrm>
            <a:off x="3272477" y="2639892"/>
            <a:ext cx="2995240" cy="1791376"/>
            <a:chOff x="3272477" y="2639892"/>
            <a:chExt cx="2995240" cy="1791376"/>
          </a:xfrm>
        </p:grpSpPr>
        <p:sp>
          <p:nvSpPr>
            <p:cNvPr id="5" name="Rectangle 4"/>
            <p:cNvSpPr/>
            <p:nvPr/>
          </p:nvSpPr>
          <p:spPr bwMode="auto">
            <a:xfrm>
              <a:off x="3753117" y="3212068"/>
              <a:ext cx="25146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372117" y="3212068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753117" y="3516868"/>
              <a:ext cx="2514600" cy="304800"/>
            </a:xfrm>
            <a:prstGeom prst="rect">
              <a:avLst/>
            </a:prstGeom>
            <a:solidFill>
              <a:srgbClr val="D5F1C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372117" y="3516868"/>
              <a:ext cx="381000" cy="304800"/>
            </a:xfrm>
            <a:prstGeom prst="rect">
              <a:avLst/>
            </a:prstGeom>
            <a:solidFill>
              <a:srgbClr val="8DBA84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753117" y="3821668"/>
              <a:ext cx="25146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372117" y="3821668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753117" y="4126468"/>
              <a:ext cx="25146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372117" y="4126468"/>
              <a:ext cx="381000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85355" y="2939463"/>
              <a:ext cx="5547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Valid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20703" y="2940531"/>
              <a:ext cx="22708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Physical page number (PPN)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272477" y="2639892"/>
              <a:ext cx="12954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Page table 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53279" y="1633336"/>
            <a:ext cx="2918837" cy="1578731"/>
            <a:chOff x="453279" y="1633336"/>
            <a:chExt cx="2918837" cy="1578731"/>
          </a:xfrm>
        </p:grpSpPr>
        <p:sp>
          <p:nvSpPr>
            <p:cNvPr id="36" name="Rectangle 35"/>
            <p:cNvSpPr/>
            <p:nvPr/>
          </p:nvSpPr>
          <p:spPr bwMode="auto">
            <a:xfrm>
              <a:off x="453279" y="1633336"/>
              <a:ext cx="1524000" cy="719063"/>
            </a:xfrm>
            <a:prstGeom prst="rect">
              <a:avLst/>
            </a:prstGeom>
            <a:solidFill>
              <a:srgbClr val="F1C7C7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lvl="0" algn="ctr"/>
              <a:r>
                <a:rPr lang="en-US" sz="1400" dirty="0" smtClean="0">
                  <a:solidFill>
                    <a:srgbClr val="000000"/>
                  </a:solidFill>
                  <a:latin typeface="Calibri" pitchFamily="34" charset="0"/>
                </a:rPr>
                <a:t>Page table </a:t>
              </a:r>
              <a:br>
                <a:rPr lang="en-US" sz="1400" dirty="0" smtClean="0">
                  <a:solidFill>
                    <a:srgbClr val="000000"/>
                  </a:solidFill>
                  <a:latin typeface="Calibri" pitchFamily="34" charset="0"/>
                </a:rPr>
              </a:br>
              <a:r>
                <a:rPr lang="en-US" sz="1400" dirty="0" smtClean="0">
                  <a:solidFill>
                    <a:srgbClr val="000000"/>
                  </a:solidFill>
                  <a:latin typeface="Calibri" pitchFamily="34" charset="0"/>
                </a:rPr>
                <a:t>base register</a:t>
              </a:r>
            </a:p>
            <a:p>
              <a:pPr lvl="0" algn="ctr"/>
              <a:r>
                <a:rPr lang="en-US" sz="1400" dirty="0" smtClean="0">
                  <a:solidFill>
                    <a:srgbClr val="000000"/>
                  </a:solidFill>
                  <a:latin typeface="Calibri" pitchFamily="34" charset="0"/>
                </a:rPr>
                <a:t>(PTBR)</a:t>
              </a:r>
            </a:p>
          </p:txBody>
        </p:sp>
        <p:cxnSp>
          <p:nvCxnSpPr>
            <p:cNvPr id="40" name="Shape 39"/>
            <p:cNvCxnSpPr>
              <a:stCxn id="36" idx="2"/>
            </p:cNvCxnSpPr>
            <p:nvPr/>
          </p:nvCxnSpPr>
          <p:spPr bwMode="auto">
            <a:xfrm rot="16200000" flipH="1">
              <a:off x="1863863" y="1703814"/>
              <a:ext cx="859669" cy="2156837"/>
            </a:xfrm>
            <a:prstGeom prst="bentConnector2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1195962" y="2667000"/>
              <a:ext cx="15824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990000"/>
                  </a:solidFill>
                  <a:latin typeface="Calibri" pitchFamily="34" charset="0"/>
                </a:rPr>
                <a:t>Page table address </a:t>
              </a:r>
            </a:p>
            <a:p>
              <a:r>
                <a:rPr lang="en-US" sz="1400" dirty="0" smtClean="0">
                  <a:solidFill>
                    <a:srgbClr val="990000"/>
                  </a:solidFill>
                  <a:latin typeface="Calibri" pitchFamily="34" charset="0"/>
                </a:rPr>
                <a:t>for process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13195" y="3669269"/>
            <a:ext cx="3149422" cy="1441360"/>
            <a:chOff x="413195" y="3669269"/>
            <a:chExt cx="3149422" cy="1441360"/>
          </a:xfrm>
        </p:grpSpPr>
        <p:cxnSp>
          <p:nvCxnSpPr>
            <p:cNvPr id="38" name="Shape 37"/>
            <p:cNvCxnSpPr/>
            <p:nvPr/>
          </p:nvCxnSpPr>
          <p:spPr bwMode="auto">
            <a:xfrm rot="5400000">
              <a:off x="2286267" y="3459719"/>
              <a:ext cx="1066800" cy="1485900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13195" y="4371965"/>
              <a:ext cx="1685526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 smtClean="0">
                  <a:latin typeface="Calibri" pitchFamily="34" charset="0"/>
                </a:rPr>
                <a:t>Valid bit = 0:</a:t>
              </a:r>
            </a:p>
            <a:p>
              <a:pPr algn="r"/>
              <a:r>
                <a:rPr lang="en-US" sz="1400" dirty="0" smtClean="0">
                  <a:latin typeface="Calibri" pitchFamily="34" charset="0"/>
                </a:rPr>
                <a:t>page not in memory</a:t>
              </a:r>
            </a:p>
            <a:p>
              <a:pPr algn="r"/>
              <a:r>
                <a:rPr lang="en-US" sz="1400" dirty="0" smtClean="0">
                  <a:latin typeface="Calibri" pitchFamily="34" charset="0"/>
                </a:rPr>
                <a:t>(page fault)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latin typeface="Calibri" pitchFamily="34" charset="0"/>
              </a:rPr>
              <a:t>p</a:t>
            </a:r>
            <a:endParaRPr lang="en-US" sz="1200" i="1" dirty="0" smtClean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7247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n-1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243241" y="2146062"/>
            <a:ext cx="2291159" cy="3885406"/>
            <a:chOff x="6243241" y="2146062"/>
            <a:chExt cx="2291159" cy="3885406"/>
          </a:xfrm>
        </p:grpSpPr>
        <p:sp>
          <p:nvSpPr>
            <p:cNvPr id="14" name="Rectangle 13"/>
            <p:cNvSpPr/>
            <p:nvPr/>
          </p:nvSpPr>
          <p:spPr bwMode="auto">
            <a:xfrm>
              <a:off x="6267717" y="5726668"/>
              <a:ext cx="21336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dirty="0" smtClean="0">
                  <a:latin typeface="+mn-lt"/>
                </a:rPr>
                <a:t>Physical page offset (PPO)</a:t>
              </a:r>
            </a:p>
          </p:txBody>
        </p:sp>
        <p:cxnSp>
          <p:nvCxnSpPr>
            <p:cNvPr id="27" name="Straight Arrow Connector 26"/>
            <p:cNvCxnSpPr>
              <a:stCxn id="4" idx="2"/>
              <a:endCxn id="14" idx="0"/>
            </p:cNvCxnSpPr>
            <p:nvPr/>
          </p:nvCxnSpPr>
          <p:spPr bwMode="auto">
            <a:xfrm rot="5400000">
              <a:off x="5543817" y="3935968"/>
              <a:ext cx="3581400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8235796" y="5450463"/>
              <a:ext cx="2986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43241" y="5450463"/>
              <a:ext cx="4269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 smtClean="0">
                  <a:latin typeface="Calibri" pitchFamily="34" charset="0"/>
                </a:rPr>
                <a:t>p-1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718528" y="3658394"/>
            <a:ext cx="2606072" cy="2373074"/>
            <a:chOff x="3718528" y="3658394"/>
            <a:chExt cx="2606072" cy="2373074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753117" y="5726668"/>
              <a:ext cx="2514600" cy="304800"/>
            </a:xfrm>
            <a:prstGeom prst="rect">
              <a:avLst/>
            </a:prstGeom>
            <a:solidFill>
              <a:srgbClr val="D5F1C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lvl="0" algn="ctr"/>
              <a:r>
                <a:rPr lang="en-US" sz="1400" dirty="0" smtClean="0">
                  <a:solidFill>
                    <a:srgbClr val="000000"/>
                  </a:solidFill>
                  <a:latin typeface="Calibri" pitchFamily="34" charset="0"/>
                </a:rPr>
                <a:t>Physical page number (PPN)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 rot="5400000">
              <a:off x="3976677" y="4692134"/>
              <a:ext cx="2069068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6022765" y="5450463"/>
              <a:ext cx="3018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 err="1" smtClean="0">
                  <a:latin typeface="Calibri" pitchFamily="34" charset="0"/>
                </a:rPr>
                <a:t>p</a:t>
              </a:r>
              <a:endParaRPr lang="en-US" sz="1200" i="1" dirty="0" smtClean="0">
                <a:latin typeface="Calibri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718528" y="5450463"/>
              <a:ext cx="4693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 smtClean="0">
                  <a:latin typeface="Calibri" pitchFamily="34" charset="0"/>
                </a:rPr>
                <a:t>m-1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Address Translation: Page Hit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1) Processor sends virtual address to MMU 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2-3) MMU fetches PTE from page table in 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4) MMU sends physical address to cache/memory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5) Cache/memory sends data word to processor</a:t>
            </a:r>
            <a:endParaRPr lang="en-GB" sz="2000" b="0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2424364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57714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513388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030787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66800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030787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269563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656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56358" y="232463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38655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609600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Address Translation: Page Fault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7) Handler returns to original process, restarting faulting instruction</a:t>
            </a:r>
            <a:endParaRPr lang="en-GB" sz="2000" b="0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188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77815" y="2188833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50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1817002" y="30884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274202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4766" y="224124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738003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4255402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791415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4255402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330387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880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880973" y="3154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563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192962" y="270086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7924800" y="2192866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Disk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760880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Page fault handler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4247462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6707187" y="2633132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6707188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7086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773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Victim page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58000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New page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267200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Exception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205132" y="366236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  <a:endParaRPr lang="en-GB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330386" y="31731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en-GB" sz="1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47676" y="493713"/>
            <a:ext cx="5292725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Views of virtual memory</a:t>
            </a:r>
            <a:endParaRPr lang="en-GB" dirty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7" cy="48006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</a:t>
            </a:r>
            <a:r>
              <a:rPr lang="en-GB" dirty="0" smtClean="0">
                <a:effectLst/>
              </a:rPr>
              <a:t>view </a:t>
            </a:r>
            <a:r>
              <a:rPr lang="en-GB" dirty="0">
                <a:effectLst/>
              </a:rPr>
              <a:t>of </a:t>
            </a:r>
            <a:r>
              <a:rPr lang="en-GB" dirty="0" smtClean="0">
                <a:effectLst/>
              </a:rPr>
              <a:t>virtual </a:t>
            </a:r>
            <a:r>
              <a:rPr lang="en-GB" dirty="0" smtClean="0"/>
              <a:t>m</a:t>
            </a:r>
            <a:r>
              <a:rPr lang="en-GB" dirty="0" smtClean="0">
                <a:effectLst/>
              </a:rPr>
              <a:t>emory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System </a:t>
            </a:r>
            <a:r>
              <a:rPr lang="en-GB" dirty="0" smtClean="0"/>
              <a:t>v</a:t>
            </a:r>
            <a:r>
              <a:rPr lang="en-GB" dirty="0" smtClean="0">
                <a:effectLst/>
              </a:rPr>
              <a:t>iew </a:t>
            </a:r>
            <a:r>
              <a:rPr lang="en-GB" dirty="0">
                <a:effectLst/>
              </a:rPr>
              <a:t>of </a:t>
            </a:r>
            <a:r>
              <a:rPr lang="en-GB" dirty="0" smtClean="0">
                <a:effectLst/>
              </a:rPr>
              <a:t>virtual </a:t>
            </a:r>
            <a:r>
              <a:rPr lang="en-GB" dirty="0" smtClean="0"/>
              <a:t>m</a:t>
            </a:r>
            <a:r>
              <a:rPr lang="en-GB" dirty="0" smtClean="0">
                <a:effectLst/>
              </a:rPr>
              <a:t>emory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827088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Integrating VM and Cache</a:t>
            </a:r>
            <a:endParaRPr lang="en-US"/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2552700" y="3411249"/>
            <a:ext cx="384721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1028700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+mn-lt"/>
              </a:rPr>
              <a:t>CPU</a:t>
            </a:r>
            <a:endParaRPr lang="en-US" sz="1600" dirty="0">
              <a:latin typeface="+mn-lt"/>
            </a:endParaRP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3267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5448300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2259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1638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4564063" y="2922299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4286250" y="176400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4286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4692650" y="3563649"/>
            <a:ext cx="3478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1638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3200400" y="4813011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4305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7532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6373813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6750050" y="3516609"/>
            <a:ext cx="4042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5981507" y="3575704"/>
            <a:ext cx="47961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6648450" y="2861974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5933633" y="2905779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3763963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3763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5207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5207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5399088" y="2402542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5207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5207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5399088" y="4155142"/>
            <a:ext cx="35839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6389688" y="3182649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6373813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6672263" y="4050009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6361113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6689725" y="226565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5573713" y="4596824"/>
            <a:ext cx="671979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8200" y="2222211"/>
            <a:ext cx="110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943437" y="6191230"/>
            <a:ext cx="72412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 smtClean="0">
                <a:latin typeface="+mn-lt"/>
              </a:rPr>
              <a:t>VA: virtual address, PA: physical address, PTE: page table entry, PTEA = PTE address</a:t>
            </a:r>
            <a:endParaRPr lang="en-US" sz="1600" i="1" dirty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9467" y="493712"/>
            <a:ext cx="8382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81138"/>
            <a:ext cx="8548687" cy="5224462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</a:t>
            </a:r>
            <a:r>
              <a:rPr lang="en-GB" dirty="0" smtClean="0"/>
              <a:t> small L1 delay</a:t>
            </a:r>
            <a:endParaRPr lang="en-GB" dirty="0"/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Small hardware 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TLB Hit</a:t>
            </a:r>
            <a:endParaRPr lang="en-GB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33528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36056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648200" y="231140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36725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6411" y="5822950"/>
            <a:ext cx="71897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hit eliminates a memory access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TLB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VPN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737628" y="263313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TLB Miss</a:t>
            </a:r>
            <a:endParaRPr lang="en-GB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76700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37202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26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TLB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VPN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26760" y="21214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513388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5030787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5626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4648200" y="2636839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19113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miss incurs an additional memory access (the PTE)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/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Fortunately, TLB misses are rare. Why?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304800"/>
            <a:ext cx="6684963" cy="573088"/>
          </a:xfrm>
        </p:spPr>
        <p:txBody>
          <a:bodyPr/>
          <a:lstStyle/>
          <a:p>
            <a:r>
              <a:rPr lang="en-US" dirty="0" smtClean="0"/>
              <a:t>Recall: Simple </a:t>
            </a:r>
            <a:r>
              <a:rPr lang="en-US" dirty="0"/>
              <a:t>Addressing Modes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/>
              <a:t>Normal	(R)	Mem[Reg[R]]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/>
              <a:t>Register R specifies memory address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>
                <a:latin typeface="Courier New" charset="0"/>
              </a:rPr>
              <a:t>movl (%ecx),%eax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/>
              <a:t>Displacement	D(R)	Mem[Reg[R]+D]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/>
              <a:t>Constant displacement D specifies offset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400">
                <a:latin typeface="Courier New" charset="0"/>
              </a:rPr>
              <a:t>movl 8(%ebp),%edx</a:t>
            </a:r>
            <a:endParaRPr lang="en-US" sz="2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7" y="435678"/>
            <a:ext cx="8558383" cy="762000"/>
          </a:xfrm>
        </p:spPr>
        <p:txBody>
          <a:bodyPr/>
          <a:lstStyle/>
          <a:p>
            <a:pPr marL="119063" indent="-119063" eaLnBrk="1" hangingPunct="1"/>
            <a:r>
              <a:rPr lang="en-US" dirty="0" smtClean="0"/>
              <a:t>Lets think about this, a bit</a:t>
            </a:r>
            <a:endParaRPr lang="en-US" dirty="0"/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>
          <a:xfrm>
            <a:off x="228601" y="2809875"/>
            <a:ext cx="8686800" cy="3743325"/>
          </a:xfrm>
        </p:spPr>
        <p:txBody>
          <a:bodyPr/>
          <a:lstStyle/>
          <a:p>
            <a:pPr eaLnBrk="1" hangingPunct="1"/>
            <a:r>
              <a:rPr lang="en-US" dirty="0" smtClean="0"/>
              <a:t>How does everything fit?</a:t>
            </a:r>
          </a:p>
          <a:p>
            <a:pPr marL="552450" lvl="1" eaLnBrk="1" hangingPunct="1"/>
            <a:r>
              <a:rPr lang="en-US" dirty="0" smtClean="0"/>
              <a:t>32-bit addresses: ~4,000,000,000 (4 billion) bytes</a:t>
            </a:r>
          </a:p>
          <a:p>
            <a:pPr marL="552450" lvl="1" eaLnBrk="1" hangingPunct="1"/>
            <a:r>
              <a:rPr lang="en-US" dirty="0" smtClean="0"/>
              <a:t>64-bit addresses: ~16,000,000,000,000,000,000 (16 quintillion) bytes</a:t>
            </a:r>
          </a:p>
          <a:p>
            <a:pPr marL="952500" lvl="2"/>
            <a:endParaRPr lang="en-US" dirty="0" smtClean="0"/>
          </a:p>
          <a:p>
            <a:pPr marL="152400"/>
            <a:r>
              <a:rPr lang="en-US" dirty="0" smtClean="0"/>
              <a:t>How to decide which memory to use in your program?</a:t>
            </a:r>
          </a:p>
          <a:p>
            <a:pPr marL="438150" lvl="1"/>
            <a:r>
              <a:rPr lang="en-US" dirty="0" smtClean="0"/>
              <a:t>What about after a fork()?</a:t>
            </a:r>
          </a:p>
          <a:p>
            <a:pPr marL="952500" lvl="2"/>
            <a:endParaRPr lang="en-US" dirty="0" smtClean="0"/>
          </a:p>
          <a:p>
            <a:pPr marL="152400"/>
            <a:r>
              <a:rPr lang="en-US" dirty="0" smtClean="0"/>
              <a:t>What if another process stores data into your memory?</a:t>
            </a:r>
          </a:p>
          <a:p>
            <a:pPr marL="438150" lvl="1"/>
            <a:r>
              <a:rPr lang="en-US" dirty="0" smtClean="0"/>
              <a:t>How could you debug your program?</a:t>
            </a:r>
          </a:p>
          <a:p>
            <a:pPr marL="438150" lvl="1"/>
            <a:endParaRPr lang="en-US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198562"/>
            <a:ext cx="6416675" cy="1239838"/>
            <a:chOff x="0" y="0"/>
            <a:chExt cx="4042" cy="780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Solution: </a:t>
            </a:r>
            <a:r>
              <a:rPr lang="en-US" dirty="0" smtClean="0"/>
              <a:t>Add a level </a:t>
            </a:r>
            <a:r>
              <a:rPr lang="en-US" dirty="0"/>
              <a:t>o</a:t>
            </a:r>
            <a:r>
              <a:rPr lang="en-US" dirty="0" smtClean="0"/>
              <a:t>f </a:t>
            </a:r>
            <a:r>
              <a:rPr lang="en-US" dirty="0"/>
              <a:t>i</a:t>
            </a:r>
            <a:r>
              <a:rPr lang="en-US" dirty="0" smtClean="0"/>
              <a:t>ndirection</a:t>
            </a:r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5486400"/>
            <a:ext cx="8382000" cy="1346200"/>
          </a:xfrm>
          <a:ln/>
        </p:spPr>
        <p:txBody>
          <a:bodyPr/>
          <a:lstStyle/>
          <a:p>
            <a:r>
              <a:rPr lang="en-US" dirty="0"/>
              <a:t>Each process gets its own private memory space</a:t>
            </a:r>
          </a:p>
          <a:p>
            <a:r>
              <a:rPr lang="en-US" dirty="0" smtClean="0"/>
              <a:t>Addresses all of the </a:t>
            </a:r>
            <a:r>
              <a:rPr lang="en-US" dirty="0"/>
              <a:t>previous problems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6624638" y="2435225"/>
            <a:ext cx="13414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r>
              <a:rPr lang="en-US" sz="1400">
                <a:solidFill>
                  <a:schemeClr val="tx1"/>
                </a:solidFill>
                <a:latin typeface="Calibri Bold" charset="0"/>
                <a:ea typeface="ＭＳ Ｐゴシック" charset="0"/>
                <a:cs typeface="Calibri Bold" charset="0"/>
                <a:sym typeface="Calibri Bold" charset="0"/>
              </a:rPr>
              <a:t>Physical memory</a:t>
            </a:r>
          </a:p>
        </p:txBody>
      </p:sp>
      <p:sp>
        <p:nvSpPr>
          <p:cNvPr id="18438" name="Rectangle 6"/>
          <p:cNvSpPr>
            <a:spLocks/>
          </p:cNvSpPr>
          <p:nvPr/>
        </p:nvSpPr>
        <p:spPr bwMode="auto">
          <a:xfrm>
            <a:off x="1277938" y="1203325"/>
            <a:ext cx="1252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r>
              <a:rPr lang="en-US" sz="1400">
                <a:solidFill>
                  <a:schemeClr val="tx1"/>
                </a:solidFill>
                <a:latin typeface="Calibri Bold" charset="0"/>
                <a:ea typeface="ＭＳ Ｐゴシック" charset="0"/>
                <a:cs typeface="Calibri Bold" charset="0"/>
                <a:sym typeface="Calibri Bold" charset="0"/>
              </a:rPr>
              <a:t>Virtual memory</a:t>
            </a:r>
          </a:p>
        </p:txBody>
      </p:sp>
      <p:sp>
        <p:nvSpPr>
          <p:cNvPr id="18439" name="Rectangle 7"/>
          <p:cNvSpPr>
            <a:spLocks/>
          </p:cNvSpPr>
          <p:nvPr/>
        </p:nvSpPr>
        <p:spPr bwMode="auto">
          <a:xfrm>
            <a:off x="1277938" y="3730625"/>
            <a:ext cx="12525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38100" tIns="38100" rIns="38100" bIns="38100">
            <a:spAutoFit/>
          </a:bodyPr>
          <a:lstStyle/>
          <a:p>
            <a:r>
              <a:rPr lang="en-US" sz="1400">
                <a:solidFill>
                  <a:schemeClr val="tx1"/>
                </a:solidFill>
                <a:latin typeface="Calibri Bold" charset="0"/>
                <a:ea typeface="ＭＳ Ｐゴシック" charset="0"/>
                <a:cs typeface="Calibri Bold" charset="0"/>
                <a:sym typeface="Calibri Bold" charset="0"/>
              </a:rPr>
              <a:t>Virtual memory</a:t>
            </a:r>
          </a:p>
        </p:txBody>
      </p:sp>
      <p:sp>
        <p:nvSpPr>
          <p:cNvPr id="18440" name="Rectangle 8"/>
          <p:cNvSpPr>
            <a:spLocks/>
          </p:cNvSpPr>
          <p:nvPr/>
        </p:nvSpPr>
        <p:spPr bwMode="auto">
          <a:xfrm>
            <a:off x="228600" y="1900238"/>
            <a:ext cx="1992313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r>
              <a:rPr lang="en-US" sz="2400" dirty="0">
                <a:solidFill>
                  <a:srgbClr val="7F7F7F"/>
                </a:solidFill>
                <a:latin typeface="Calibri Bold" charset="0"/>
                <a:ea typeface="ＭＳ Ｐゴシック" charset="0"/>
                <a:cs typeface="Calibri Bold" charset="0"/>
                <a:sym typeface="Calibri Bold" charset="0"/>
              </a:rPr>
              <a:t>Process 1</a:t>
            </a:r>
          </a:p>
        </p:txBody>
      </p:sp>
      <p:sp>
        <p:nvSpPr>
          <p:cNvPr id="18441" name="Rectangle 9"/>
          <p:cNvSpPr>
            <a:spLocks/>
          </p:cNvSpPr>
          <p:nvPr/>
        </p:nvSpPr>
        <p:spPr bwMode="auto">
          <a:xfrm>
            <a:off x="228600" y="4491038"/>
            <a:ext cx="2005013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r>
              <a:rPr lang="en-US" sz="2400">
                <a:solidFill>
                  <a:srgbClr val="7F7F7F"/>
                </a:solidFill>
                <a:latin typeface="Calibri Bold" charset="0"/>
                <a:ea typeface="ＭＳ Ｐゴシック" charset="0"/>
                <a:cs typeface="Calibri Bold" charset="0"/>
                <a:sym typeface="Calibri Bold" charset="0"/>
              </a:rPr>
              <a:t>Process n</a:t>
            </a:r>
          </a:p>
        </p:txBody>
      </p:sp>
      <p:sp>
        <p:nvSpPr>
          <p:cNvPr id="18442" name="Rectangle 10"/>
          <p:cNvSpPr>
            <a:spLocks/>
          </p:cNvSpPr>
          <p:nvPr/>
        </p:nvSpPr>
        <p:spPr bwMode="auto">
          <a:xfrm>
            <a:off x="3352800" y="1752600"/>
            <a:ext cx="2527300" cy="3200400"/>
          </a:xfrm>
          <a:prstGeom prst="rect">
            <a:avLst/>
          </a:prstGeom>
          <a:solidFill>
            <a:srgbClr val="F1C7C7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round/>
                <a:headEnd type="none" w="med" len="med"/>
                <a:tailEnd type="arrow" w="med" len="med"/>
              </a14:hiddenLine>
            </a:ext>
          </a:extLst>
        </p:spPr>
        <p:txBody>
          <a:bodyPr lIns="38100" tIns="38100" rIns="38100" bIns="38100" anchor="ctr"/>
          <a:lstStyle/>
          <a:p>
            <a:pPr algn="ctr"/>
            <a:r>
              <a:rPr lang="en-US" sz="3600" dirty="0">
                <a:solidFill>
                  <a:srgbClr val="990000"/>
                </a:solidFill>
                <a:latin typeface="Calibri Bold Italic" charset="0"/>
                <a:ea typeface="ＭＳ Ｐゴシック" charset="0"/>
                <a:cs typeface="Calibri Bold Italic" charset="0"/>
                <a:sym typeface="Calibri Bold Italic" charset="0"/>
              </a:rPr>
              <a:t>mapping</a:t>
            </a:r>
          </a:p>
        </p:txBody>
      </p:sp>
      <p:sp>
        <p:nvSpPr>
          <p:cNvPr id="18443" name="AutoShape 11"/>
          <p:cNvSpPr>
            <a:spLocks/>
          </p:cNvSpPr>
          <p:nvPr/>
        </p:nvSpPr>
        <p:spPr bwMode="auto">
          <a:xfrm>
            <a:off x="2146300" y="2057400"/>
            <a:ext cx="1206500" cy="368300"/>
          </a:xfrm>
          <a:prstGeom prst="leftRightArrow">
            <a:avLst>
              <a:gd name="adj1" fmla="val 50000"/>
              <a:gd name="adj2" fmla="val 50139"/>
            </a:avLst>
          </a:prstGeom>
          <a:solidFill>
            <a:srgbClr val="821D1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round/>
                <a:headEnd type="none" w="med" len="med"/>
                <a:tailEnd type="arrow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44" name="AutoShape 12"/>
          <p:cNvSpPr>
            <a:spLocks/>
          </p:cNvSpPr>
          <p:nvPr/>
        </p:nvSpPr>
        <p:spPr bwMode="auto">
          <a:xfrm>
            <a:off x="2146300" y="4430713"/>
            <a:ext cx="1206500" cy="369887"/>
          </a:xfrm>
          <a:prstGeom prst="leftRightArrow">
            <a:avLst>
              <a:gd name="adj1" fmla="val 50000"/>
              <a:gd name="adj2" fmla="val 49924"/>
            </a:avLst>
          </a:prstGeom>
          <a:solidFill>
            <a:srgbClr val="821D1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round/>
                <a:headEnd type="none" w="med" len="med"/>
                <a:tailEnd type="arrow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45" name="AutoShape 13"/>
          <p:cNvSpPr>
            <a:spLocks/>
          </p:cNvSpPr>
          <p:nvPr/>
        </p:nvSpPr>
        <p:spPr bwMode="auto">
          <a:xfrm>
            <a:off x="2146300" y="3198813"/>
            <a:ext cx="1206500" cy="369887"/>
          </a:xfrm>
          <a:prstGeom prst="leftRightArrow">
            <a:avLst>
              <a:gd name="adj1" fmla="val 50000"/>
              <a:gd name="adj2" fmla="val 49924"/>
            </a:avLst>
          </a:prstGeom>
          <a:solidFill>
            <a:srgbClr val="821D1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round/>
                <a:headEnd type="none" w="med" len="med"/>
                <a:tailEnd type="arrow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46" name="AutoShape 14"/>
          <p:cNvSpPr>
            <a:spLocks/>
          </p:cNvSpPr>
          <p:nvPr/>
        </p:nvSpPr>
        <p:spPr bwMode="auto">
          <a:xfrm>
            <a:off x="5880100" y="3198813"/>
            <a:ext cx="1193800" cy="369887"/>
          </a:xfrm>
          <a:prstGeom prst="leftRightArrow">
            <a:avLst>
              <a:gd name="adj1" fmla="val 50000"/>
              <a:gd name="adj2" fmla="val 49921"/>
            </a:avLst>
          </a:prstGeom>
          <a:solidFill>
            <a:srgbClr val="821D1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/>
                </a:solidFill>
                <a:round/>
                <a:headEnd type="none" w="med" len="med"/>
                <a:tailEnd type="arrow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47" name="Rectangle 15"/>
          <p:cNvSpPr>
            <a:spLocks/>
          </p:cNvSpPr>
          <p:nvPr/>
        </p:nvSpPr>
        <p:spPr bwMode="auto">
          <a:xfrm>
            <a:off x="1676400" y="1524000"/>
            <a:ext cx="469900" cy="1295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48" name="Rectangle 16"/>
          <p:cNvSpPr>
            <a:spLocks/>
          </p:cNvSpPr>
          <p:nvPr/>
        </p:nvSpPr>
        <p:spPr bwMode="auto">
          <a:xfrm>
            <a:off x="1676400" y="4038600"/>
            <a:ext cx="469900" cy="1295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49" name="Rectangle 17"/>
          <p:cNvSpPr>
            <a:spLocks/>
          </p:cNvSpPr>
          <p:nvPr/>
        </p:nvSpPr>
        <p:spPr bwMode="auto">
          <a:xfrm>
            <a:off x="7073900" y="2736850"/>
            <a:ext cx="469900" cy="12954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H="1">
            <a:off x="1903413" y="2935288"/>
            <a:ext cx="1587" cy="750887"/>
          </a:xfrm>
          <a:prstGeom prst="line">
            <a:avLst/>
          </a:prstGeom>
          <a:noFill/>
          <a:ln w="69850" cap="rnd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1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88938" y="24765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One simple trick solves all three problems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98563"/>
            <a:ext cx="8472487" cy="5049837"/>
          </a:xfrm>
          <a:ln/>
        </p:spPr>
        <p:txBody>
          <a:bodyPr lIns="0" tIns="0" rIns="0" bIns="0"/>
          <a:lstStyle/>
          <a:p>
            <a:pPr>
              <a:buSzPct val="100000"/>
              <a:buFont typeface="Wingdings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600" dirty="0"/>
              <a:t>One simple trick solves all three problems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600" dirty="0"/>
              <a:t>Each process gets its own private image of memory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appears to be a full-sized private memory range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600" dirty="0"/>
              <a:t>This fixes “how to choose” and “others shouldn’t mess </a:t>
            </a:r>
            <a:r>
              <a:rPr lang="en-GB" sz="2600" dirty="0" err="1"/>
              <a:t>w</a:t>
            </a:r>
            <a:r>
              <a:rPr lang="en-GB" sz="2600" dirty="0"/>
              <a:t>/yours”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surprisingly, it also fixes “making everything fit”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600" dirty="0"/>
              <a:t>Implementation: translate addresses transparently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add a mapping </a:t>
            </a:r>
            <a:r>
              <a:rPr lang="en-GB" dirty="0" smtClean="0"/>
              <a:t>function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map private addresses to physical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 the mapping on every load or </a:t>
            </a:r>
            <a:r>
              <a:rPr lang="en-GB" dirty="0" smtClean="0"/>
              <a:t>store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buSzPct val="100000"/>
              <a:buFont typeface="Wingdings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600" dirty="0"/>
              <a:t>This mapping trick is the heart of </a:t>
            </a:r>
            <a:r>
              <a:rPr lang="en-GB" sz="2600" i="1" dirty="0"/>
              <a:t>virtual memory</a:t>
            </a:r>
            <a:r>
              <a:rPr lang="en-GB" sz="2600" dirty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sz="2000" dirty="0" smtClean="0">
                <a:solidFill>
                  <a:srgbClr val="990000"/>
                </a:solidFill>
              </a:rPr>
              <a:t>Linear address space: </a:t>
            </a:r>
            <a:r>
              <a:rPr lang="en-US" sz="2000" b="0" dirty="0" smtClean="0"/>
              <a:t>Ordered set of contiguous non-negative integer addresses:</a:t>
            </a:r>
            <a:br>
              <a:rPr lang="en-US" sz="2000" b="0" dirty="0" smtClean="0"/>
            </a:br>
            <a:r>
              <a:rPr lang="en-US" sz="2000" b="0" dirty="0" smtClean="0"/>
              <a:t>		{0, 1, 2, 3 … }</a:t>
            </a:r>
          </a:p>
          <a:p>
            <a:endParaRPr lang="en-US" sz="2000" dirty="0" smtClean="0">
              <a:solidFill>
                <a:srgbClr val="990000"/>
              </a:solidFill>
            </a:endParaRPr>
          </a:p>
          <a:p>
            <a:r>
              <a:rPr lang="en-US" sz="2000" dirty="0" smtClean="0">
                <a:solidFill>
                  <a:srgbClr val="990000"/>
                </a:solidFill>
              </a:rPr>
              <a:t>Virtual address space: </a:t>
            </a:r>
            <a:r>
              <a:rPr lang="en-US" sz="2000" b="0" dirty="0" smtClean="0"/>
              <a:t>Set of N = 2</a:t>
            </a:r>
            <a:r>
              <a:rPr lang="en-US" sz="2000" b="0" baseline="30000" dirty="0" smtClean="0"/>
              <a:t>n</a:t>
            </a:r>
            <a:r>
              <a:rPr lang="en-US" sz="2000" b="0" dirty="0" smtClean="0"/>
              <a:t> virtual addresses</a:t>
            </a:r>
            <a:br>
              <a:rPr lang="en-US" sz="2000" b="0" dirty="0" smtClean="0"/>
            </a:br>
            <a:r>
              <a:rPr lang="en-US" sz="2000" b="0" dirty="0" smtClean="0"/>
              <a:t>		{0, 1, 2, 3, …, N-1}</a:t>
            </a:r>
          </a:p>
          <a:p>
            <a:endParaRPr lang="en-US" sz="2000" dirty="0" smtClean="0">
              <a:solidFill>
                <a:srgbClr val="990000"/>
              </a:solidFill>
            </a:endParaRPr>
          </a:p>
          <a:p>
            <a:r>
              <a:rPr lang="en-US" sz="2000" dirty="0" smtClean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 smtClean="0"/>
              <a:t>Set of M = 2</a:t>
            </a:r>
            <a:r>
              <a:rPr lang="en-US" sz="2000" b="0" baseline="30000" dirty="0" smtClean="0"/>
              <a:t>m</a:t>
            </a:r>
            <a:r>
              <a:rPr lang="en-US" sz="2000" b="0" dirty="0" smtClean="0"/>
              <a:t> physical addresses</a:t>
            </a:r>
            <a:br>
              <a:rPr lang="en-US" sz="2000" b="0" dirty="0" smtClean="0"/>
            </a:br>
            <a:r>
              <a:rPr lang="en-US" sz="2000" b="0" dirty="0" smtClean="0"/>
              <a:t>		{0, 1, 2, 3, …, M-1}</a:t>
            </a:r>
          </a:p>
          <a:p>
            <a:endParaRPr lang="en-US" sz="2000" b="0" dirty="0" smtClean="0"/>
          </a:p>
          <a:p>
            <a:r>
              <a:rPr lang="en-US" sz="2000" dirty="0" smtClean="0"/>
              <a:t>Clean distinction between data (bytes) and their attributes (addresses)</a:t>
            </a:r>
          </a:p>
          <a:p>
            <a:r>
              <a:rPr lang="en-US" sz="2000" dirty="0" smtClean="0"/>
              <a:t>Each datum can now have multiple addresses</a:t>
            </a:r>
          </a:p>
          <a:p>
            <a:r>
              <a:rPr lang="en-US" sz="2000" dirty="0" smtClean="0"/>
              <a:t>Every byte in main memory: </a:t>
            </a:r>
            <a:br>
              <a:rPr lang="en-US" sz="2000" dirty="0" smtClean="0"/>
            </a:br>
            <a:r>
              <a:rPr lang="en-US" sz="2000" dirty="0" smtClean="0"/>
              <a:t>one physical address, one (or more) virtual addresses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System Using Physical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7" y="5791200"/>
            <a:ext cx="8564563" cy="881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</a:t>
            </a:r>
            <a:r>
              <a:rPr lang="en-GB" dirty="0" smtClean="0"/>
              <a:t>in some “simple” systems, like embedded </a:t>
            </a:r>
            <a:r>
              <a:rPr lang="en-GB" dirty="0"/>
              <a:t>microcontrollers in</a:t>
            </a:r>
            <a:r>
              <a:rPr lang="en-GB" dirty="0" smtClean="0"/>
              <a:t> cars</a:t>
            </a:r>
            <a:r>
              <a:rPr lang="en-GB" dirty="0"/>
              <a:t>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41813" y="1665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341813" y="1893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03002" y="41862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003300"/>
                </a:solidFill>
                <a:latin typeface="Calibri" pitchFamily="34" charset="0"/>
              </a:rPr>
              <a:t>M-1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379913" y="13716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600200" y="246740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343400" y="2122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341813" y="2351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648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648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648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648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648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648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341813" y="2579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341813" y="2808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648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648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341813" y="3036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343400" y="3265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648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733628" y="2133600"/>
            <a:ext cx="1567353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</a:t>
            </a:r>
            <a:r>
              <a:rPr lang="en-GB" sz="1600" dirty="0" smtClean="0">
                <a:latin typeface="Calibri" pitchFamily="34" charset="0"/>
              </a:rPr>
              <a:t>address</a:t>
            </a:r>
            <a:endParaRPr lang="en-GB" sz="1600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5638801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715726" y="4832740"/>
            <a:ext cx="10693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648200" y="34993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4341813" y="35004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4724400" y="37338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2667000" y="2732732"/>
            <a:ext cx="16748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5791201" y="30416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5403850" y="39568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/>
          <p:nvPr/>
        </p:nvCxnSpPr>
        <p:spPr bwMode="auto">
          <a:xfrm rot="10800000">
            <a:off x="2133602" y="3000809"/>
            <a:ext cx="4189410" cy="1876787"/>
          </a:xfrm>
          <a:prstGeom prst="bentConnector3">
            <a:avLst>
              <a:gd name="adj1" fmla="val 999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352800" y="26670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ourier New"/>
                <a:cs typeface="Courier New"/>
              </a:rPr>
              <a:t>4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21471</TotalTime>
  <Words>2748</Words>
  <Application>Microsoft Macintosh PowerPoint</Application>
  <PresentationFormat>On-screen Show (4:3)</PresentationFormat>
  <Paragraphs>814</Paragraphs>
  <Slides>39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template2007</vt:lpstr>
      <vt:lpstr>Virtual Memory: Concepts  15-213 / 18-213: Introduction to Computer Systems  16th Lecture, Oct. 21, 2014</vt:lpstr>
      <vt:lpstr>Today  </vt:lpstr>
      <vt:lpstr>Recall: Byte-Oriented Memory Organization</vt:lpstr>
      <vt:lpstr>Recall: Simple Addressing Modes</vt:lpstr>
      <vt:lpstr>Lets think about this, a bit</vt:lpstr>
      <vt:lpstr>Solution: Add a level of indirection</vt:lpstr>
      <vt:lpstr>One simple trick solves all three problems</vt:lpstr>
      <vt:lpstr>Address Spaces</vt:lpstr>
      <vt:lpstr>A System Using Physical Addressing</vt:lpstr>
      <vt:lpstr>A System Using Virtual Addressing</vt:lpstr>
      <vt:lpstr>Why Virtual Memory?</vt:lpstr>
      <vt:lpstr>Today  </vt:lpstr>
      <vt:lpstr>(1) VM as a Tool for Caching</vt:lpstr>
      <vt:lpstr>DRAM Cache Organization</vt:lpstr>
      <vt:lpstr>Enabling data structure: Page Table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Locality to the Rescue Again!</vt:lpstr>
      <vt:lpstr>Today  </vt:lpstr>
      <vt:lpstr>(2) VM as a Tool for Memory Management</vt:lpstr>
      <vt:lpstr>Simplifying allocation and sharing</vt:lpstr>
      <vt:lpstr>Simplifying Linking and Loading</vt:lpstr>
      <vt:lpstr>Today  </vt:lpstr>
      <vt:lpstr>VM as a Tool for Memory Protection</vt:lpstr>
      <vt:lpstr>Today  </vt:lpstr>
      <vt:lpstr>VM Address Translation</vt:lpstr>
      <vt:lpstr>Summary of Address Translation Symbols</vt:lpstr>
      <vt:lpstr>Address Translation With a Page Table</vt:lpstr>
      <vt:lpstr>Address Translation: Page Hit</vt:lpstr>
      <vt:lpstr>Address Translation: Page Fault</vt:lpstr>
      <vt:lpstr>Views of virtual memory</vt:lpstr>
      <vt:lpstr>Integrating VM and Cache</vt:lpstr>
      <vt:lpstr>Speeding up Translation with a TLB</vt:lpstr>
      <vt:lpstr>TLB Hit</vt:lpstr>
      <vt:lpstr>TLB Miss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535</cp:revision>
  <cp:lastPrinted>2014-10-21T00:38:39Z</cp:lastPrinted>
  <dcterms:created xsi:type="dcterms:W3CDTF">2012-10-23T14:33:45Z</dcterms:created>
  <dcterms:modified xsi:type="dcterms:W3CDTF">2014-11-13T00:01:15Z</dcterms:modified>
</cp:coreProperties>
</file>