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542" r:id="rId2"/>
    <p:sldId id="1411" r:id="rId3"/>
    <p:sldId id="1429" r:id="rId4"/>
    <p:sldId id="1430" r:id="rId5"/>
    <p:sldId id="1432" r:id="rId6"/>
    <p:sldId id="1435" r:id="rId7"/>
    <p:sldId id="1433" r:id="rId8"/>
    <p:sldId id="1285" r:id="rId9"/>
    <p:sldId id="1262" r:id="rId10"/>
    <p:sldId id="1286" r:id="rId11"/>
    <p:sldId id="1434" r:id="rId12"/>
    <p:sldId id="1412" r:id="rId13"/>
    <p:sldId id="1265" r:id="rId14"/>
    <p:sldId id="1266" r:id="rId15"/>
    <p:sldId id="1268" r:id="rId16"/>
    <p:sldId id="1289" r:id="rId17"/>
    <p:sldId id="1290" r:id="rId18"/>
    <p:sldId id="1291" r:id="rId19"/>
    <p:sldId id="1292" r:id="rId20"/>
    <p:sldId id="1293" r:id="rId21"/>
    <p:sldId id="1294" r:id="rId22"/>
    <p:sldId id="1273" r:id="rId23"/>
    <p:sldId id="1414" r:id="rId24"/>
    <p:sldId id="1274" r:id="rId25"/>
    <p:sldId id="1295" r:id="rId26"/>
    <p:sldId id="1277" r:id="rId27"/>
    <p:sldId id="1415" r:id="rId28"/>
    <p:sldId id="1278" r:id="rId29"/>
    <p:sldId id="1416" r:id="rId30"/>
    <p:sldId id="1427" r:id="rId31"/>
    <p:sldId id="1428" r:id="rId32"/>
    <p:sldId id="1417" r:id="rId33"/>
    <p:sldId id="1418" r:id="rId34"/>
    <p:sldId id="1419" r:id="rId35"/>
    <p:sldId id="1426" r:id="rId36"/>
    <p:sldId id="1420" r:id="rId37"/>
    <p:sldId id="1421" r:id="rId38"/>
    <p:sldId id="1422" r:id="rId39"/>
    <p:sldId id="1423" r:id="rId40"/>
  </p:sldIdLst>
  <p:sldSz cx="9144000" cy="6858000" type="screen4x3"/>
  <p:notesSz cx="7302500" cy="9586913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BEBEB"/>
    <a:srgbClr val="DEDFF5"/>
    <a:srgbClr val="F5F5F5"/>
    <a:srgbClr val="FFFFFF"/>
    <a:srgbClr val="DBF2DA"/>
    <a:srgbClr val="F6D2D2"/>
    <a:srgbClr val="990000"/>
    <a:srgbClr val="F6F5BD"/>
    <a:srgbClr val="D5F1CF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49" autoAdjust="0"/>
  </p:normalViewPr>
  <p:slideViewPr>
    <p:cSldViewPr snapToObjects="1">
      <p:cViewPr varScale="1">
        <p:scale>
          <a:sx n="82" d="100"/>
          <a:sy n="82" d="100"/>
        </p:scale>
        <p:origin x="-1144" y="-120"/>
      </p:cViewPr>
      <p:guideLst>
        <p:guide orient="horz" pos="33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74" d="100"/>
          <a:sy n="74" d="100"/>
        </p:scale>
        <p:origin x="-2288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tags" Target="tags/tag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8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34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560" y="4554112"/>
            <a:ext cx="5357380" cy="431312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Virtual Memory: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16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21, 2014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Greg </a:t>
            </a:r>
            <a:r>
              <a:rPr lang="en-US" dirty="0" smtClean="0"/>
              <a:t>Ganger, </a:t>
            </a:r>
            <a:r>
              <a:rPr lang="en-US" dirty="0" smtClean="0"/>
              <a:t>Greg </a:t>
            </a:r>
            <a:r>
              <a:rPr lang="en-US" dirty="0" err="1" smtClean="0"/>
              <a:t>Kesden</a:t>
            </a:r>
            <a:r>
              <a:rPr lang="en-US" dirty="0" smtClean="0"/>
              <a:t>, and Dave </a:t>
            </a:r>
            <a:r>
              <a:rPr lang="en-US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</a:t>
            </a:r>
            <a:r>
              <a:rPr lang="en-GB" dirty="0" smtClean="0"/>
              <a:t>Virtual Addressing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all modern servers, desktops, and laptops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Virtual 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(VA</a:t>
            </a:r>
            <a:r>
              <a:rPr lang="en-GB" sz="1400" dirty="0">
                <a:latin typeface="Calibri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4100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34963"/>
            <a:ext cx="9144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Why Virtual Memory?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effectLst/>
              </a:rPr>
              <a:t>(1) VM allows efficient use of limited main memory (RAM)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Use RAM as a cache for the parts of a virtual address space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some non-cached parts stored on disk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some (unallocated) non-cached parts stored nowhere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Keep only active areas of virtual address space in memory</a:t>
            </a:r>
          </a:p>
          <a:p>
            <a:pPr lvl="2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transfer data back and forth as needed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83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effectLst/>
              </a:rPr>
              <a:t>(2) VM simplifies memory management for programmers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Each process gets a full, private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83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effectLst/>
              </a:rPr>
              <a:t>(3) VM 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One process can’t interfere with another’s memory	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because they operate in different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User process cannot access privileged information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different sections of address spaces have different permissions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/>
              <a:t>(1) VM as a tool for caching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(2) VM as a tool for memory management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(3) 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(1) 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i="1" dirty="0" smtClean="0">
                <a:solidFill>
                  <a:srgbClr val="990000"/>
                </a:solidFill>
              </a:rPr>
              <a:t>Virtual memory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smtClean="0"/>
              <a:t>is an array of N contiguous bytes that may be stored on disk</a:t>
            </a:r>
          </a:p>
          <a:p>
            <a:r>
              <a:rPr lang="en-US" dirty="0" smtClean="0"/>
              <a:t>The contents of the array on disk are cached in </a:t>
            </a:r>
            <a:r>
              <a:rPr lang="en-US" i="1" dirty="0" smtClean="0">
                <a:solidFill>
                  <a:srgbClr val="990000"/>
                </a:solidFill>
              </a:rPr>
              <a:t>physical memory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990000"/>
                </a:solidFill>
              </a:rPr>
              <a:t>DRAM cache</a:t>
            </a:r>
            <a:r>
              <a:rPr lang="en-US" dirty="0" smtClean="0"/>
              <a:t>)</a:t>
            </a:r>
          </a:p>
          <a:p>
            <a:pPr lvl="1"/>
            <a:r>
              <a:rPr lang="en-GB" dirty="0" smtClean="0"/>
              <a:t>These cache blocks are called </a:t>
            </a:r>
            <a:r>
              <a:rPr lang="en-GB" i="1" dirty="0" smtClean="0"/>
              <a:t>pages </a:t>
            </a:r>
            <a:r>
              <a:rPr lang="en-GB" dirty="0" smtClean="0"/>
              <a:t>(size is P = 2</a:t>
            </a:r>
            <a:r>
              <a:rPr lang="en-GB" baseline="30000" dirty="0" smtClean="0"/>
              <a:t>p</a:t>
            </a:r>
            <a:r>
              <a:rPr lang="en-GB" dirty="0" smtClean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N-1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M-1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</a:t>
            </a:r>
            <a:r>
              <a:rPr lang="en-GB" sz="1600" dirty="0" smtClean="0">
                <a:latin typeface="Calibri" pitchFamily="34" charset="0"/>
              </a:rPr>
              <a:t>VPs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 smtClean="0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 smtClean="0">
                <a:solidFill>
                  <a:srgbClr val="C00000"/>
                </a:solidFill>
              </a:rPr>
              <a:t>10,000x</a:t>
            </a:r>
            <a:r>
              <a:rPr lang="en-GB" dirty="0" smtClean="0"/>
              <a:t> </a:t>
            </a:r>
            <a:r>
              <a:rPr lang="en-GB" dirty="0"/>
              <a:t>slower than </a:t>
            </a:r>
            <a:r>
              <a:rPr lang="en-GB" dirty="0" smtClean="0"/>
              <a:t>DRAM</a:t>
            </a:r>
          </a:p>
          <a:p>
            <a:pPr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Consequences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</a:t>
            </a:r>
            <a:r>
              <a:rPr lang="en-GB" dirty="0" smtClean="0"/>
              <a:t>size: typically </a:t>
            </a:r>
            <a:r>
              <a:rPr lang="en-GB" dirty="0"/>
              <a:t>4-8 </a:t>
            </a:r>
            <a:r>
              <a:rPr lang="en-GB" dirty="0" smtClean="0"/>
              <a:t>KB, sometimes 4 MB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</a:t>
            </a:r>
            <a:r>
              <a:rPr lang="en-GB" dirty="0" smtClean="0"/>
              <a:t> virtual page (VP) can </a:t>
            </a:r>
            <a:r>
              <a:rPr lang="en-GB" dirty="0"/>
              <a:t>be placed in </a:t>
            </a:r>
            <a:r>
              <a:rPr lang="en-GB" dirty="0" smtClean="0"/>
              <a:t>any physical page (PP)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CPU caches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</a:t>
            </a:r>
            <a:r>
              <a:rPr lang="en-GB" dirty="0" smtClean="0"/>
              <a:t>sophisticated, expensive </a:t>
            </a:r>
            <a:r>
              <a:rPr lang="en-GB" dirty="0"/>
              <a:t>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Enabling data structure: Page Table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</a:t>
            </a:r>
            <a:r>
              <a:rPr lang="en-GB"/>
              <a:t>physical </a:t>
            </a:r>
            <a:r>
              <a:rPr lang="en-GB" smtClean="0"/>
              <a:t>pages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hit: </a:t>
            </a:r>
            <a:r>
              <a:rPr lang="en-GB" dirty="0" smtClean="0"/>
              <a:t>reference to VM word that is in physical memory (DRAM cache hit)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fault: </a:t>
            </a:r>
            <a:r>
              <a:rPr lang="en-GB" dirty="0" smtClean="0"/>
              <a:t>reference to VM word that is not in physical memory (DRAM cache miss)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990600"/>
            <a:ext cx="8307387" cy="914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Page miss causes page fault (an exception)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990600"/>
            <a:ext cx="8307387" cy="11430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Page fault handler selects a victim to be evicted (here VP 4)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990601"/>
            <a:ext cx="8307387" cy="914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Page fault handler selects a victim to be evicted (here VP 4)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990600"/>
            <a:ext cx="8307387" cy="914401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Offending instruction is restarted: page hit!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Locality to the Rescue Again!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works because of locality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</a:t>
            </a:r>
            <a:r>
              <a:rPr lang="en-GB" dirty="0" smtClean="0"/>
              <a:t> moved (</a:t>
            </a:r>
            <a:r>
              <a:rPr lang="en-GB" dirty="0"/>
              <a:t>copied) in and out continuously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(1) VM as a tool for caching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(2) VM as a tool for memory management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(3) 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5699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(2) 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19050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 chosen mappings simplify memory allocation and management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3528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326876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5762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840555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3340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43190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68749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93955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4494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4068472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2578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5574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40931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66489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91695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4268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6045873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4290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6845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9430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1962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4517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71029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96587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22544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48102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73952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4008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948784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550988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815290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4067347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5093672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608823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178314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Simplifying allocation and sharing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Map multiple virtual pages to the same physical page (here: PP 6)</a:t>
            </a:r>
            <a:endParaRPr lang="en-GB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3528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326876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5762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840555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3340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43190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68749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93955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4494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4068472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2578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5574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40931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66489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91695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4268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6045873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4290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68300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9430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1962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4517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71029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96587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22544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48102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73952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4008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948784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550988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815290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4067347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5093672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608823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178314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Code</a:t>
            </a:r>
            <a:r>
              <a:rPr lang="en-GB" sz="1800" dirty="0"/>
              <a:t>, stack, and shared libraries always start at the same address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sz="1800" dirty="0" smtClean="0"/>
              <a:t>allocates virtual pages for .text and .data sections </a:t>
            </a:r>
            <a:br>
              <a:rPr lang="en-GB" sz="1800" dirty="0" smtClean="0"/>
            </a:br>
            <a:r>
              <a:rPr lang="en-GB" sz="1800" dirty="0" smtClean="0"/>
              <a:t>= creates PTEs marked as invalid</a:t>
            </a:r>
            <a:endParaRPr lang="en-GB" sz="1800" dirty="0"/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</a:t>
            </a:r>
            <a:r>
              <a:rPr lang="en-GB" sz="1800" dirty="0" smtClean="0"/>
              <a:t>system</a:t>
            </a:r>
            <a:endParaRPr lang="en-GB" sz="1800" dirty="0"/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3886882" y="1595216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 pitchFamily="49" charset="0"/>
                <a:ea typeface="msgothic" charset="0"/>
                <a:cs typeface="msgothic" charset="0"/>
              </a:rPr>
              <a:t>0xc0000000</a:t>
            </a:r>
          </a:p>
        </p:txBody>
      </p: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3878945" y="6189452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0x08048000</a:t>
            </a:r>
          </a:p>
        </p:txBody>
      </p:sp>
      <p:sp>
        <p:nvSpPr>
          <p:cNvPr id="48" name="Text Box 33"/>
          <p:cNvSpPr txBox="1">
            <a:spLocks noChangeArrowheads="1"/>
          </p:cNvSpPr>
          <p:nvPr/>
        </p:nvSpPr>
        <p:spPr bwMode="auto">
          <a:xfrm>
            <a:off x="3905932" y="3498907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0x40000000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1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(1) VM as a tool for caching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(2) VM as a tool for memory management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(3) 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12938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901694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657479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97237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632075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317875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6320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3178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6320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335088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335088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336675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111494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3178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037294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943100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943100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943100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26574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32972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26352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33210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26352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33210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26352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33210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0372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9462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9462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9462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13350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13350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13366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(1) VM as a tool for caching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(2) VM as a tool for memory management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(3) VM as a tool for memory protection</a:t>
            </a:r>
          </a:p>
          <a:p>
            <a:r>
              <a:rPr lang="en-US" dirty="0" smtClean="0"/>
              <a:t>Address translation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906" y="4569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7" y="435678"/>
            <a:ext cx="8558383" cy="762000"/>
          </a:xfrm>
        </p:spPr>
        <p:txBody>
          <a:bodyPr/>
          <a:lstStyle/>
          <a:p>
            <a:pPr marL="119063" indent="-119063" eaLnBrk="1" hangingPunct="1"/>
            <a:r>
              <a:rPr lang="en-US" dirty="0" smtClean="0"/>
              <a:t>Recall: Byte</a:t>
            </a:r>
            <a:r>
              <a:rPr lang="en-US" dirty="0"/>
              <a:t>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/>
              <a:t>Programs</a:t>
            </a:r>
            <a:r>
              <a:rPr lang="en-US" dirty="0" smtClean="0"/>
              <a:t> refer </a:t>
            </a:r>
            <a:r>
              <a:rPr lang="en-US" dirty="0"/>
              <a:t>to</a:t>
            </a:r>
            <a:r>
              <a:rPr lang="en-US" dirty="0" smtClean="0"/>
              <a:t> data by address</a:t>
            </a:r>
          </a:p>
          <a:p>
            <a:pPr marL="552450" lvl="1" eaLnBrk="1" hangingPunct="1"/>
            <a:r>
              <a:rPr lang="en-US" dirty="0" smtClean="0"/>
              <a:t>Conceptually, envision it as a very </a:t>
            </a:r>
            <a:r>
              <a:rPr lang="en-US" dirty="0"/>
              <a:t>large array of </a:t>
            </a:r>
            <a:r>
              <a:rPr lang="en-US" dirty="0" smtClean="0"/>
              <a:t>bytes</a:t>
            </a:r>
          </a:p>
          <a:p>
            <a:pPr marL="952500" lvl="2"/>
            <a:r>
              <a:rPr lang="en-US" dirty="0" smtClean="0"/>
              <a:t>In reality, it’s not, but can think of it that way</a:t>
            </a:r>
          </a:p>
          <a:p>
            <a:pPr marL="552450" lvl="1" eaLnBrk="1" hangingPunct="1"/>
            <a:r>
              <a:rPr lang="en-US" dirty="0" smtClean="0"/>
              <a:t>An address is like an index into that array</a:t>
            </a:r>
          </a:p>
          <a:p>
            <a:pPr marL="952500" lvl="2"/>
            <a:r>
              <a:rPr lang="en-US" dirty="0" smtClean="0"/>
              <a:t>and, a pointer variable stores an address</a:t>
            </a:r>
          </a:p>
          <a:p>
            <a:pPr marL="952500" lvl="2"/>
            <a:endParaRPr lang="en-US" dirty="0" smtClean="0"/>
          </a:p>
          <a:p>
            <a:pPr marL="152400"/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VM Address Translation</a:t>
            </a:r>
            <a:endParaRPr lang="en-US"/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Virtual Address Space</a:t>
            </a:r>
          </a:p>
          <a:p>
            <a:pPr lvl="1"/>
            <a:r>
              <a:rPr lang="en-US" i="1" dirty="0" smtClean="0"/>
              <a:t>V = {0, 1, …, N–1}</a:t>
            </a:r>
          </a:p>
          <a:p>
            <a:r>
              <a:rPr lang="en-US" dirty="0" smtClean="0"/>
              <a:t>Physical Address Space</a:t>
            </a:r>
          </a:p>
          <a:p>
            <a:pPr lvl="1"/>
            <a:r>
              <a:rPr lang="en-US" i="1" dirty="0" smtClean="0"/>
              <a:t>P = {0, 1, …, M–1}</a:t>
            </a:r>
          </a:p>
          <a:p>
            <a:r>
              <a:rPr lang="en-US" dirty="0" smtClean="0"/>
              <a:t>Address Translation</a:t>
            </a:r>
          </a:p>
          <a:p>
            <a:pPr lvl="1"/>
            <a:r>
              <a:rPr lang="en-US" b="1" i="1" dirty="0" smtClean="0"/>
              <a:t>MAP:  V </a:t>
            </a:r>
            <a:r>
              <a:rPr lang="en-US" b="1" i="1" dirty="0" err="1" smtClean="0">
                <a:sym typeface="Symbol" charset="2"/>
              </a:rPr>
              <a:t></a:t>
            </a:r>
            <a:r>
              <a:rPr lang="en-US" b="1" i="1" dirty="0" smtClean="0"/>
              <a:t>  P  U  {</a:t>
            </a:r>
            <a:r>
              <a:rPr lang="en-US" b="1" i="1" dirty="0" err="1" smtClean="0">
                <a:sym typeface="Symbol" charset="2"/>
              </a:rPr>
              <a:t></a:t>
            </a:r>
            <a:r>
              <a:rPr lang="en-US" b="1" i="1" dirty="0" smtClean="0"/>
              <a:t>}</a:t>
            </a:r>
          </a:p>
          <a:p>
            <a:pPr lvl="1"/>
            <a:r>
              <a:rPr lang="en-US" dirty="0" smtClean="0"/>
              <a:t>For virtual address </a:t>
            </a:r>
            <a:r>
              <a:rPr lang="en-US" b="1" i="1" dirty="0" smtClean="0"/>
              <a:t>a</a:t>
            </a:r>
            <a:r>
              <a:rPr lang="en-US" dirty="0" smtClean="0"/>
              <a:t>:</a:t>
            </a:r>
          </a:p>
          <a:p>
            <a:pPr lvl="2"/>
            <a:r>
              <a:rPr lang="en-US" b="1" i="1" dirty="0" err="1" smtClean="0"/>
              <a:t>MAP(a</a:t>
            </a:r>
            <a:r>
              <a:rPr lang="en-US" b="1" i="1" dirty="0" smtClean="0"/>
              <a:t>)  =  a</a:t>
            </a:r>
            <a:r>
              <a:rPr lang="en-US" i="1" dirty="0" smtClean="0"/>
              <a:t>’</a:t>
            </a:r>
            <a:r>
              <a:rPr lang="en-US" dirty="0" smtClean="0"/>
              <a:t>  if data at virtual address </a:t>
            </a:r>
            <a:r>
              <a:rPr lang="en-US" b="1" i="1" dirty="0" smtClean="0"/>
              <a:t>a</a:t>
            </a:r>
            <a:r>
              <a:rPr lang="en-US" dirty="0" smtClean="0"/>
              <a:t> is at physical address </a:t>
            </a:r>
            <a:r>
              <a:rPr lang="en-US" b="1" i="1" dirty="0" smtClean="0"/>
              <a:t>a’</a:t>
            </a:r>
            <a:r>
              <a:rPr lang="en-US" i="1" dirty="0" smtClean="0"/>
              <a:t> </a:t>
            </a:r>
            <a:r>
              <a:rPr lang="en-US" dirty="0" smtClean="0"/>
              <a:t>in </a:t>
            </a:r>
            <a:r>
              <a:rPr lang="en-US" b="1" i="1" dirty="0" smtClean="0"/>
              <a:t>P</a:t>
            </a:r>
          </a:p>
          <a:p>
            <a:pPr lvl="2"/>
            <a:r>
              <a:rPr lang="en-US" b="1" i="1" dirty="0" err="1" smtClean="0"/>
              <a:t>MAP(a</a:t>
            </a:r>
            <a:r>
              <a:rPr lang="en-US" b="1" i="1" dirty="0" smtClean="0"/>
              <a:t>)  = </a:t>
            </a:r>
            <a:r>
              <a:rPr lang="en-US" b="1" i="1" dirty="0" err="1" smtClean="0">
                <a:sym typeface="Symbol" charset="2"/>
              </a:rPr>
              <a:t></a:t>
            </a:r>
            <a:r>
              <a:rPr lang="en-US" b="1" i="1" dirty="0" smtClean="0"/>
              <a:t> </a:t>
            </a:r>
            <a:r>
              <a:rPr lang="en-US" dirty="0" smtClean="0"/>
              <a:t>if data at virtual address </a:t>
            </a:r>
            <a:r>
              <a:rPr lang="en-US" b="1" i="1" dirty="0" smtClean="0"/>
              <a:t>a</a:t>
            </a:r>
            <a:r>
              <a:rPr lang="en-US" dirty="0" smtClean="0"/>
              <a:t> is not in physical memory</a:t>
            </a:r>
          </a:p>
          <a:p>
            <a:pPr lvl="3"/>
            <a:r>
              <a:rPr lang="en-US" dirty="0" smtClean="0"/>
              <a:t>Either invalid or stored on disk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 smtClean="0"/>
              <a:t>Summary of Address Translation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pPr lvl="1"/>
            <a:r>
              <a:rPr lang="en-US" b="1" dirty="0" smtClean="0">
                <a:solidFill>
                  <a:schemeClr val="bg2"/>
                </a:solidFill>
              </a:rPr>
              <a:t>TLBI</a:t>
            </a:r>
            <a:r>
              <a:rPr lang="en-US" dirty="0" smtClean="0">
                <a:solidFill>
                  <a:schemeClr val="bg2"/>
                </a:solidFill>
              </a:rPr>
              <a:t>: TLB index</a:t>
            </a:r>
          </a:p>
          <a:p>
            <a:pPr lvl="1"/>
            <a:r>
              <a:rPr lang="en-US" b="1" dirty="0" smtClean="0">
                <a:solidFill>
                  <a:schemeClr val="bg2"/>
                </a:solidFill>
              </a:rPr>
              <a:t>TLBT</a:t>
            </a:r>
            <a:r>
              <a:rPr lang="en-US" dirty="0" smtClean="0">
                <a:solidFill>
                  <a:schemeClr val="bg2"/>
                </a:solidFill>
              </a:rPr>
              <a:t>: TLB tag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>
                <a:solidFill>
                  <a:schemeClr val="bg2"/>
                </a:solidFill>
              </a:rPr>
              <a:t>CO</a:t>
            </a:r>
            <a:r>
              <a:rPr lang="en-US" dirty="0" smtClean="0">
                <a:solidFill>
                  <a:schemeClr val="bg2"/>
                </a:solidFill>
              </a:rPr>
              <a:t>: Byte offset within cache line</a:t>
            </a:r>
          </a:p>
          <a:p>
            <a:pPr lvl="1"/>
            <a:r>
              <a:rPr lang="en-US" b="1" dirty="0" smtClean="0">
                <a:solidFill>
                  <a:schemeClr val="bg2"/>
                </a:solidFill>
              </a:rPr>
              <a:t>CI:</a:t>
            </a:r>
            <a:r>
              <a:rPr lang="en-US" dirty="0" smtClean="0">
                <a:solidFill>
                  <a:schemeClr val="bg2"/>
                </a:solidFill>
              </a:rPr>
              <a:t> Cache index</a:t>
            </a:r>
          </a:p>
          <a:p>
            <a:pPr lvl="1"/>
            <a:r>
              <a:rPr lang="en-US" b="1" dirty="0" smtClean="0">
                <a:solidFill>
                  <a:schemeClr val="bg2"/>
                </a:solidFill>
              </a:rPr>
              <a:t>CT</a:t>
            </a:r>
            <a:r>
              <a:rPr lang="en-US" dirty="0" smtClean="0">
                <a:solidFill>
                  <a:schemeClr val="bg2"/>
                </a:solidFill>
              </a:rPr>
              <a:t>: Cache tag</a:t>
            </a:r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With a Page Table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285355" y="1840467"/>
            <a:ext cx="2982362" cy="3278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number (VPN)</a:t>
            </a:r>
            <a:endParaRPr lang="en-US" sz="1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offset (VPO)</a:t>
            </a:r>
            <a:endParaRPr lang="en-US" sz="14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3285355" y="2004412"/>
            <a:ext cx="86762" cy="1664855"/>
          </a:xfrm>
          <a:prstGeom prst="bentConnector3">
            <a:avLst>
              <a:gd name="adj1" fmla="val -4143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3272477" y="2639892"/>
            <a:ext cx="2995240" cy="1791376"/>
            <a:chOff x="3272477" y="2639892"/>
            <a:chExt cx="2995240" cy="1791376"/>
          </a:xfrm>
        </p:grpSpPr>
        <p:sp>
          <p:nvSpPr>
            <p:cNvPr id="5" name="Rectangle 4"/>
            <p:cNvSpPr/>
            <p:nvPr/>
          </p:nvSpPr>
          <p:spPr bwMode="auto">
            <a:xfrm>
              <a:off x="3753117" y="3212068"/>
              <a:ext cx="25146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372117" y="3212068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753117" y="3516868"/>
              <a:ext cx="2514600" cy="304800"/>
            </a:xfrm>
            <a:prstGeom prst="rect">
              <a:avLst/>
            </a:prstGeom>
            <a:solidFill>
              <a:srgbClr val="D5F1C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372117" y="3516868"/>
              <a:ext cx="381000" cy="304800"/>
            </a:xfrm>
            <a:prstGeom prst="rect">
              <a:avLst/>
            </a:prstGeom>
            <a:solidFill>
              <a:srgbClr val="8DBA84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753117" y="3821668"/>
              <a:ext cx="25146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372117" y="3821668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753117" y="4126468"/>
              <a:ext cx="25146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372117" y="4126468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85355" y="2939463"/>
              <a:ext cx="554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20703" y="2940531"/>
              <a:ext cx="22708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Physical page number (PPN)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72477" y="2639892"/>
              <a:ext cx="1295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Page table 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53279" y="1633336"/>
            <a:ext cx="2918837" cy="1578731"/>
            <a:chOff x="453279" y="1633336"/>
            <a:chExt cx="2918837" cy="1578731"/>
          </a:xfrm>
        </p:grpSpPr>
        <p:sp>
          <p:nvSpPr>
            <p:cNvPr id="36" name="Rectangle 35"/>
            <p:cNvSpPr/>
            <p:nvPr/>
          </p:nvSpPr>
          <p:spPr bwMode="auto">
            <a:xfrm>
              <a:off x="453279" y="1633336"/>
              <a:ext cx="1524000" cy="719063"/>
            </a:xfrm>
            <a:prstGeom prst="rect">
              <a:avLst/>
            </a:prstGeom>
            <a:solidFill>
              <a:srgbClr val="F1C7C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lvl="0" algn="ctr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Page table </a:t>
              </a:r>
              <a:b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</a:br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base register</a:t>
              </a:r>
            </a:p>
            <a:p>
              <a:pPr lvl="0" algn="ctr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(PTBR)</a:t>
              </a:r>
            </a:p>
          </p:txBody>
        </p:sp>
        <p:cxnSp>
          <p:nvCxnSpPr>
            <p:cNvPr id="40" name="Shape 39"/>
            <p:cNvCxnSpPr>
              <a:stCxn id="36" idx="2"/>
            </p:cNvCxnSpPr>
            <p:nvPr/>
          </p:nvCxnSpPr>
          <p:spPr bwMode="auto">
            <a:xfrm rot="16200000" flipH="1">
              <a:off x="1863863" y="1703814"/>
              <a:ext cx="859669" cy="2156837"/>
            </a:xfrm>
            <a:prstGeom prst="bentConnector2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1195962" y="2667000"/>
              <a:ext cx="1582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990000"/>
                  </a:solidFill>
                  <a:latin typeface="Calibri" pitchFamily="34" charset="0"/>
                </a:rPr>
                <a:t>Page table address </a:t>
              </a:r>
            </a:p>
            <a:p>
              <a:r>
                <a:rPr lang="en-US" sz="1400" dirty="0" smtClean="0">
                  <a:solidFill>
                    <a:srgbClr val="990000"/>
                  </a:solidFill>
                  <a:latin typeface="Calibri" pitchFamily="34" charset="0"/>
                </a:rPr>
                <a:t>for process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13195" y="3669269"/>
            <a:ext cx="3149422" cy="1441360"/>
            <a:chOff x="413195" y="3669269"/>
            <a:chExt cx="3149422" cy="1441360"/>
          </a:xfrm>
        </p:grpSpPr>
        <p:cxnSp>
          <p:nvCxnSpPr>
            <p:cNvPr id="38" name="Shape 37"/>
            <p:cNvCxnSpPr/>
            <p:nvPr/>
          </p:nvCxnSpPr>
          <p:spPr bwMode="auto">
            <a:xfrm rot="5400000">
              <a:off x="2286267" y="3459719"/>
              <a:ext cx="1066800" cy="1485900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13195" y="4371965"/>
              <a:ext cx="168552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>
                  <a:latin typeface="Calibri" pitchFamily="34" charset="0"/>
                </a:rPr>
                <a:t>Valid bit = 0:</a:t>
              </a:r>
            </a:p>
            <a:p>
              <a:pPr algn="r"/>
              <a:r>
                <a:rPr lang="en-US" sz="1400" dirty="0" smtClean="0">
                  <a:latin typeface="Calibri" pitchFamily="34" charset="0"/>
                </a:rPr>
                <a:t>page not in memory</a:t>
              </a:r>
            </a:p>
            <a:p>
              <a:pPr algn="r"/>
              <a:r>
                <a:rPr lang="en-US" sz="1400" dirty="0" smtClean="0">
                  <a:latin typeface="Calibri" pitchFamily="34" charset="0"/>
                </a:rPr>
                <a:t>(page fault)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7247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n-1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43241" y="2146062"/>
            <a:ext cx="2291159" cy="3885406"/>
            <a:chOff x="6243241" y="2146062"/>
            <a:chExt cx="2291159" cy="388540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6267717" y="5726668"/>
              <a:ext cx="21336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latin typeface="+mn-lt"/>
                </a:rPr>
                <a:t>Physical page offset (PPO)</a:t>
              </a:r>
            </a:p>
          </p:txBody>
        </p:sp>
        <p:cxnSp>
          <p:nvCxnSpPr>
            <p:cNvPr id="27" name="Straight Arrow Connector 26"/>
            <p:cNvCxnSpPr>
              <a:stCxn id="4" idx="2"/>
              <a:endCxn id="14" idx="0"/>
            </p:cNvCxnSpPr>
            <p:nvPr/>
          </p:nvCxnSpPr>
          <p:spPr bwMode="auto">
            <a:xfrm rot="5400000">
              <a:off x="5543817" y="3935968"/>
              <a:ext cx="3581400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8235796" y="5450463"/>
              <a:ext cx="2986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43241" y="5450463"/>
              <a:ext cx="4269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Calibri" pitchFamily="34" charset="0"/>
                </a:rPr>
                <a:t>p-1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718528" y="3658394"/>
            <a:ext cx="2606072" cy="2373074"/>
            <a:chOff x="3718528" y="3658394"/>
            <a:chExt cx="2606072" cy="237307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753117" y="5726668"/>
              <a:ext cx="2514600" cy="304800"/>
            </a:xfrm>
            <a:prstGeom prst="rect">
              <a:avLst/>
            </a:prstGeom>
            <a:solidFill>
              <a:srgbClr val="D5F1C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lvl="0" algn="ctr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Physical page number (PPN)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3976677" y="4692134"/>
              <a:ext cx="2069068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6022765" y="5450463"/>
              <a:ext cx="3018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err="1" smtClean="0">
                  <a:latin typeface="Calibri" pitchFamily="34" charset="0"/>
                </a:rPr>
                <a:t>p</a:t>
              </a:r>
              <a:endParaRPr lang="en-US" sz="1200" i="1" dirty="0" smtClean="0">
                <a:latin typeface="Calibri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18528" y="5450463"/>
              <a:ext cx="4693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Calibri" pitchFamily="34" charset="0"/>
                </a:rPr>
                <a:t>m-1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Hit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Cache/memory sends data word to processor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Fault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7) Handler returns to original process, restarting faulting instruction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Disk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Page fault handler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Victim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New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Exception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Views of virtual memory</a:t>
            </a:r>
            <a:endParaRPr lang="en-GB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</a:t>
            </a:r>
            <a:r>
              <a:rPr lang="en-GB" dirty="0" smtClean="0">
                <a:effectLst/>
              </a:rPr>
              <a:t>view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System </a:t>
            </a:r>
            <a:r>
              <a:rPr lang="en-GB" dirty="0" smtClean="0"/>
              <a:t>v</a:t>
            </a:r>
            <a:r>
              <a:rPr lang="en-GB" dirty="0" smtClean="0">
                <a:effectLst/>
              </a:rPr>
              <a:t>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Integrating VM and Cache</a:t>
            </a:r>
            <a:endParaRPr lang="en-US"/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+mn-lt"/>
              </a:rPr>
              <a:t>CPU</a:t>
            </a:r>
            <a:endParaRPr lang="en-US" sz="1600" dirty="0">
              <a:latin typeface="+mn-lt"/>
            </a:endParaRP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943437" y="619123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 smtClean="0">
                <a:latin typeface="+mn-lt"/>
              </a:rPr>
              <a:t>VA: virtual address, PA: physical address, PTE: page table entry, PTEA = PTE address</a:t>
            </a:r>
            <a:endParaRPr lang="en-US" sz="1600" i="1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</a:t>
            </a:r>
            <a:r>
              <a:rPr lang="en-GB" dirty="0" smtClean="0"/>
              <a:t> small L1 delay</a:t>
            </a:r>
            <a:endParaRPr lang="en-GB" dirty="0"/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648200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737628" y="26331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memory access (the PTE)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304800"/>
            <a:ext cx="6684963" cy="573088"/>
          </a:xfrm>
        </p:spPr>
        <p:txBody>
          <a:bodyPr/>
          <a:lstStyle/>
          <a:p>
            <a:r>
              <a:rPr lang="en-US" dirty="0" smtClean="0"/>
              <a:t>Recall: Simple </a:t>
            </a:r>
            <a:r>
              <a:rPr lang="en-US" dirty="0"/>
              <a:t>Addressing Modes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/>
              <a:t>Normal	(R)	Mem[Reg[R]]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/>
              <a:t>Register R specifies memory address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>
                <a:latin typeface="Courier New" charset="0"/>
              </a:rPr>
              <a:t>movl (%ecx),%eax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/>
              <a:t>Displacement	D(R)	Mem[Reg[R]+D]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/>
              <a:t>Constant displacement D specifies offset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>
                <a:latin typeface="Courier New" charset="0"/>
              </a:rPr>
              <a:t>movl 8(%ebp),%edx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7" y="435678"/>
            <a:ext cx="8558383" cy="762000"/>
          </a:xfrm>
        </p:spPr>
        <p:txBody>
          <a:bodyPr/>
          <a:lstStyle/>
          <a:p>
            <a:pPr marL="119063" indent="-119063" eaLnBrk="1" hangingPunct="1"/>
            <a:r>
              <a:rPr lang="en-US" dirty="0" smtClean="0"/>
              <a:t>Lets think about this, a bit</a:t>
            </a:r>
            <a:endParaRPr lang="en-US" dirty="0"/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 smtClean="0"/>
              <a:t>How does everything fit?</a:t>
            </a:r>
          </a:p>
          <a:p>
            <a:pPr marL="552450" lvl="1" eaLnBrk="1" hangingPunct="1"/>
            <a:r>
              <a:rPr lang="en-US" dirty="0" smtClean="0"/>
              <a:t>32-bit addresses: ~4,000,000,000 (4 billion) bytes</a:t>
            </a:r>
          </a:p>
          <a:p>
            <a:pPr marL="552450" lvl="1" eaLnBrk="1" hangingPunct="1"/>
            <a:r>
              <a:rPr lang="en-US" dirty="0" smtClean="0"/>
              <a:t>64-bit addresses: ~16,000,000,000,000,000,000 (16 quintillion) bytes</a:t>
            </a:r>
          </a:p>
          <a:p>
            <a:pPr marL="952500" lvl="2"/>
            <a:endParaRPr lang="en-US" dirty="0" smtClean="0"/>
          </a:p>
          <a:p>
            <a:pPr marL="152400"/>
            <a:r>
              <a:rPr lang="en-US" dirty="0" smtClean="0"/>
              <a:t>How to decide which memory to use in your program?</a:t>
            </a:r>
          </a:p>
          <a:p>
            <a:pPr marL="438150" lvl="1"/>
            <a:r>
              <a:rPr lang="en-US" dirty="0" smtClean="0"/>
              <a:t>What about after a fork()?</a:t>
            </a:r>
          </a:p>
          <a:p>
            <a:pPr marL="952500" lvl="2"/>
            <a:endParaRPr lang="en-US" dirty="0" smtClean="0"/>
          </a:p>
          <a:p>
            <a:pPr marL="152400"/>
            <a:r>
              <a:rPr lang="en-US" dirty="0" smtClean="0"/>
              <a:t>What if another process stores data into your memory?</a:t>
            </a:r>
          </a:p>
          <a:p>
            <a:pPr marL="438150" lvl="1"/>
            <a:r>
              <a:rPr lang="en-US" dirty="0" smtClean="0"/>
              <a:t>How could you debug your program?</a:t>
            </a:r>
          </a:p>
          <a:p>
            <a:pPr marL="438150" lvl="1"/>
            <a:endParaRPr lang="en-US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Solution: </a:t>
            </a:r>
            <a:r>
              <a:rPr lang="en-US" dirty="0" smtClean="0"/>
              <a:t>Add a level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/>
              <a:t>i</a:t>
            </a:r>
            <a:r>
              <a:rPr lang="en-US" dirty="0" smtClean="0"/>
              <a:t>ndirection</a:t>
            </a: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5486400"/>
            <a:ext cx="8382000" cy="1346200"/>
          </a:xfrm>
          <a:ln/>
        </p:spPr>
        <p:txBody>
          <a:bodyPr/>
          <a:lstStyle/>
          <a:p>
            <a:r>
              <a:rPr lang="en-US" dirty="0"/>
              <a:t>Each process gets its own private memory space</a:t>
            </a:r>
          </a:p>
          <a:p>
            <a:r>
              <a:rPr lang="en-US" dirty="0" smtClean="0"/>
              <a:t>Addresses all of the </a:t>
            </a:r>
            <a:r>
              <a:rPr lang="en-US" dirty="0"/>
              <a:t>previous problems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6624638" y="2435225"/>
            <a:ext cx="13414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Calibri Bold" charset="0"/>
                <a:ea typeface="ＭＳ Ｐゴシック" charset="0"/>
                <a:cs typeface="Calibri Bold" charset="0"/>
                <a:sym typeface="Calibri Bold" charset="0"/>
              </a:rPr>
              <a:t>Physical memory</a:t>
            </a:r>
          </a:p>
        </p:txBody>
      </p:sp>
      <p:sp>
        <p:nvSpPr>
          <p:cNvPr id="18438" name="Rectangle 6"/>
          <p:cNvSpPr>
            <a:spLocks/>
          </p:cNvSpPr>
          <p:nvPr/>
        </p:nvSpPr>
        <p:spPr bwMode="auto">
          <a:xfrm>
            <a:off x="1277938" y="1203325"/>
            <a:ext cx="1252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Calibri Bold" charset="0"/>
                <a:ea typeface="ＭＳ Ｐゴシック" charset="0"/>
                <a:cs typeface="Calibri Bold" charset="0"/>
                <a:sym typeface="Calibri Bold" charset="0"/>
              </a:rPr>
              <a:t>Virtual memory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1277938" y="3730625"/>
            <a:ext cx="1252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38100" tIns="38100" rIns="38100" bIns="38100"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Calibri Bold" charset="0"/>
                <a:ea typeface="ＭＳ Ｐゴシック" charset="0"/>
                <a:cs typeface="Calibri Bold" charset="0"/>
                <a:sym typeface="Calibri Bold" charset="0"/>
              </a:rPr>
              <a:t>Virtual memory</a:t>
            </a:r>
          </a:p>
        </p:txBody>
      </p:sp>
      <p:sp>
        <p:nvSpPr>
          <p:cNvPr id="18440" name="Rectangle 8"/>
          <p:cNvSpPr>
            <a:spLocks/>
          </p:cNvSpPr>
          <p:nvPr/>
        </p:nvSpPr>
        <p:spPr bwMode="auto">
          <a:xfrm>
            <a:off x="228600" y="1900238"/>
            <a:ext cx="19923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400" dirty="0">
                <a:solidFill>
                  <a:srgbClr val="7F7F7F"/>
                </a:solidFill>
                <a:latin typeface="Calibri Bold" charset="0"/>
                <a:ea typeface="ＭＳ Ｐゴシック" charset="0"/>
                <a:cs typeface="Calibri Bold" charset="0"/>
                <a:sym typeface="Calibri Bold" charset="0"/>
              </a:rPr>
              <a:t>Process 1</a:t>
            </a:r>
          </a:p>
        </p:txBody>
      </p:sp>
      <p:sp>
        <p:nvSpPr>
          <p:cNvPr id="18441" name="Rectangle 9"/>
          <p:cNvSpPr>
            <a:spLocks/>
          </p:cNvSpPr>
          <p:nvPr/>
        </p:nvSpPr>
        <p:spPr bwMode="auto">
          <a:xfrm>
            <a:off x="228600" y="4491038"/>
            <a:ext cx="20050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2400">
                <a:solidFill>
                  <a:srgbClr val="7F7F7F"/>
                </a:solidFill>
                <a:latin typeface="Calibri Bold" charset="0"/>
                <a:ea typeface="ＭＳ Ｐゴシック" charset="0"/>
                <a:cs typeface="Calibri Bold" charset="0"/>
                <a:sym typeface="Calibri Bold" charset="0"/>
              </a:rPr>
              <a:t>Process n</a:t>
            </a:r>
          </a:p>
        </p:txBody>
      </p:sp>
      <p:sp>
        <p:nvSpPr>
          <p:cNvPr id="18442" name="Rectangle 10"/>
          <p:cNvSpPr>
            <a:spLocks/>
          </p:cNvSpPr>
          <p:nvPr/>
        </p:nvSpPr>
        <p:spPr bwMode="auto">
          <a:xfrm>
            <a:off x="3352800" y="1752600"/>
            <a:ext cx="2527300" cy="3200400"/>
          </a:xfrm>
          <a:prstGeom prst="rect">
            <a:avLst/>
          </a:prstGeom>
          <a:solidFill>
            <a:srgbClr val="F1C7C7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round/>
                <a:headEnd type="none" w="med" len="med"/>
                <a:tailEnd type="arrow" w="med" len="med"/>
              </a14:hiddenLine>
            </a:ext>
          </a:extLst>
        </p:spPr>
        <p:txBody>
          <a:bodyPr lIns="38100" tIns="38100" rIns="38100" bIns="38100" anchor="ctr"/>
          <a:lstStyle/>
          <a:p>
            <a:pPr algn="ctr"/>
            <a:r>
              <a:rPr lang="en-US" sz="3600" dirty="0">
                <a:solidFill>
                  <a:srgbClr val="990000"/>
                </a:solidFill>
                <a:latin typeface="Calibri Bold Italic" charset="0"/>
                <a:ea typeface="ＭＳ Ｐゴシック" charset="0"/>
                <a:cs typeface="Calibri Bold Italic" charset="0"/>
                <a:sym typeface="Calibri Bold Italic" charset="0"/>
              </a:rPr>
              <a:t>mapping</a:t>
            </a:r>
          </a:p>
        </p:txBody>
      </p:sp>
      <p:sp>
        <p:nvSpPr>
          <p:cNvPr id="18443" name="AutoShape 11"/>
          <p:cNvSpPr>
            <a:spLocks/>
          </p:cNvSpPr>
          <p:nvPr/>
        </p:nvSpPr>
        <p:spPr bwMode="auto">
          <a:xfrm>
            <a:off x="2146300" y="2057400"/>
            <a:ext cx="1206500" cy="368300"/>
          </a:xfrm>
          <a:prstGeom prst="leftRightArrow">
            <a:avLst>
              <a:gd name="adj1" fmla="val 50000"/>
              <a:gd name="adj2" fmla="val 50139"/>
            </a:avLst>
          </a:prstGeom>
          <a:solidFill>
            <a:srgbClr val="821D1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round/>
                <a:headEnd type="none" w="med" len="med"/>
                <a:tailEnd type="arrow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4" name="AutoShape 12"/>
          <p:cNvSpPr>
            <a:spLocks/>
          </p:cNvSpPr>
          <p:nvPr/>
        </p:nvSpPr>
        <p:spPr bwMode="auto">
          <a:xfrm>
            <a:off x="2146300" y="4430713"/>
            <a:ext cx="1206500" cy="369887"/>
          </a:xfrm>
          <a:prstGeom prst="leftRightArrow">
            <a:avLst>
              <a:gd name="adj1" fmla="val 50000"/>
              <a:gd name="adj2" fmla="val 49924"/>
            </a:avLst>
          </a:prstGeom>
          <a:solidFill>
            <a:srgbClr val="821D1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round/>
                <a:headEnd type="none" w="med" len="med"/>
                <a:tailEnd type="arrow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5" name="AutoShape 13"/>
          <p:cNvSpPr>
            <a:spLocks/>
          </p:cNvSpPr>
          <p:nvPr/>
        </p:nvSpPr>
        <p:spPr bwMode="auto">
          <a:xfrm>
            <a:off x="2146300" y="3198813"/>
            <a:ext cx="1206500" cy="369887"/>
          </a:xfrm>
          <a:prstGeom prst="leftRightArrow">
            <a:avLst>
              <a:gd name="adj1" fmla="val 50000"/>
              <a:gd name="adj2" fmla="val 49924"/>
            </a:avLst>
          </a:prstGeom>
          <a:solidFill>
            <a:srgbClr val="821D1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round/>
                <a:headEnd type="none" w="med" len="med"/>
                <a:tailEnd type="arrow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6" name="AutoShape 14"/>
          <p:cNvSpPr>
            <a:spLocks/>
          </p:cNvSpPr>
          <p:nvPr/>
        </p:nvSpPr>
        <p:spPr bwMode="auto">
          <a:xfrm>
            <a:off x="5880100" y="3198813"/>
            <a:ext cx="1193800" cy="369887"/>
          </a:xfrm>
          <a:prstGeom prst="leftRightArrow">
            <a:avLst>
              <a:gd name="adj1" fmla="val 50000"/>
              <a:gd name="adj2" fmla="val 49921"/>
            </a:avLst>
          </a:prstGeom>
          <a:solidFill>
            <a:srgbClr val="821D1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round/>
                <a:headEnd type="none" w="med" len="med"/>
                <a:tailEnd type="arrow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7" name="Rectangle 15"/>
          <p:cNvSpPr>
            <a:spLocks/>
          </p:cNvSpPr>
          <p:nvPr/>
        </p:nvSpPr>
        <p:spPr bwMode="auto">
          <a:xfrm>
            <a:off x="1676400" y="1524000"/>
            <a:ext cx="469900" cy="1295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8" name="Rectangle 16"/>
          <p:cNvSpPr>
            <a:spLocks/>
          </p:cNvSpPr>
          <p:nvPr/>
        </p:nvSpPr>
        <p:spPr bwMode="auto">
          <a:xfrm>
            <a:off x="1676400" y="4038600"/>
            <a:ext cx="469900" cy="1295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9" name="Rectangle 17"/>
          <p:cNvSpPr>
            <a:spLocks/>
          </p:cNvSpPr>
          <p:nvPr/>
        </p:nvSpPr>
        <p:spPr bwMode="auto">
          <a:xfrm>
            <a:off x="7073900" y="2736850"/>
            <a:ext cx="469900" cy="12954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1903413" y="2935288"/>
            <a:ext cx="1587" cy="750887"/>
          </a:xfrm>
          <a:prstGeom prst="line">
            <a:avLst/>
          </a:prstGeom>
          <a:noFill/>
          <a:ln w="69850" cap="rnd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1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8938" y="24765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One simple trick solves all three problems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98563"/>
            <a:ext cx="8472487" cy="5049837"/>
          </a:xfrm>
          <a:ln/>
        </p:spPr>
        <p:txBody>
          <a:bodyPr lIns="0" tIns="0" rIns="0" bIns="0"/>
          <a:lstStyle/>
          <a:p>
            <a:pPr>
              <a:buSzPct val="100000"/>
              <a:buFont typeface="Wingdings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/>
              <a:t>One simple trick solves all three problems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/>
              <a:t>Each process gets its own private image of memory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appears to be a full-sized private memory range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/>
              <a:t>This fixes “how to choose” and “others shouldn’t mess </a:t>
            </a:r>
            <a:r>
              <a:rPr lang="en-GB" sz="2600" dirty="0" err="1"/>
              <a:t>w</a:t>
            </a:r>
            <a:r>
              <a:rPr lang="en-GB" sz="2600" dirty="0"/>
              <a:t>/yours”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surprisingly, it also fixes “making everything fit”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/>
              <a:t>Implementation: translate addresses transparently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add a mapping </a:t>
            </a:r>
            <a:r>
              <a:rPr lang="en-GB" dirty="0" smtClean="0"/>
              <a:t>function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map private addresses to physical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 the mapping on every load or </a:t>
            </a:r>
            <a:r>
              <a:rPr lang="en-GB" dirty="0" smtClean="0"/>
              <a:t>store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buSzPct val="100000"/>
              <a:buFont typeface="Wingdings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600" dirty="0"/>
              <a:t>This mapping trick is the heart of </a:t>
            </a:r>
            <a:r>
              <a:rPr lang="en-GB" sz="2600" i="1" dirty="0"/>
              <a:t>virtual memory</a:t>
            </a:r>
            <a:r>
              <a:rPr lang="en-GB" sz="2600"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 smtClean="0">
                <a:solidFill>
                  <a:srgbClr val="990000"/>
                </a:solidFill>
              </a:rPr>
              <a:t>Linear address space: </a:t>
            </a:r>
            <a:r>
              <a:rPr lang="en-US" sz="2000" b="0" dirty="0" smtClean="0"/>
              <a:t>Ordered set of contiguous non-negative integer addresses:</a:t>
            </a:r>
            <a:br>
              <a:rPr lang="en-US" sz="2000" b="0" dirty="0" smtClean="0"/>
            </a:br>
            <a:r>
              <a:rPr lang="en-US" sz="2000" b="0" dirty="0" smtClean="0"/>
              <a:t>		{0, 1, 2, 3 … 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sz="2000" dirty="0" smtClean="0">
                <a:solidFill>
                  <a:srgbClr val="990000"/>
                </a:solidFill>
              </a:rPr>
              <a:t>Virtual address space: </a:t>
            </a:r>
            <a:r>
              <a:rPr lang="en-US" sz="2000" b="0" dirty="0" smtClean="0"/>
              <a:t>Set of N = 2</a:t>
            </a:r>
            <a:r>
              <a:rPr lang="en-US" sz="2000" b="0" baseline="30000" dirty="0" smtClean="0"/>
              <a:t>n</a:t>
            </a:r>
            <a:r>
              <a:rPr lang="en-US" sz="2000" b="0" dirty="0" smtClean="0"/>
              <a:t> virtual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N-1}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sz="2000" dirty="0" smtClean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 smtClean="0"/>
              <a:t>Set of M = 2</a:t>
            </a:r>
            <a:r>
              <a:rPr lang="en-US" sz="2000" b="0" baseline="30000" dirty="0" smtClean="0"/>
              <a:t>m</a:t>
            </a:r>
            <a:r>
              <a:rPr lang="en-US" sz="2000" b="0" dirty="0" smtClean="0"/>
              <a:t> physical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M-1}</a:t>
            </a:r>
          </a:p>
          <a:p>
            <a:endParaRPr lang="en-US" sz="2000" b="0" dirty="0" smtClean="0"/>
          </a:p>
          <a:p>
            <a:r>
              <a:rPr lang="en-US" sz="2000" dirty="0" smtClean="0"/>
              <a:t>Clean distinction between data (bytes) and their attributes (addresses)</a:t>
            </a:r>
          </a:p>
          <a:p>
            <a:r>
              <a:rPr lang="en-US" sz="2000" dirty="0" smtClean="0"/>
              <a:t>Each datum can now have multiple addresses</a:t>
            </a:r>
          </a:p>
          <a:p>
            <a:r>
              <a:rPr lang="en-US" sz="2000" dirty="0" smtClean="0"/>
              <a:t>Every byte in main memory: </a:t>
            </a:r>
            <a:br>
              <a:rPr lang="en-US" sz="2000" dirty="0" smtClean="0"/>
            </a:br>
            <a:r>
              <a:rPr lang="en-US" sz="2000" dirty="0" smtClean="0"/>
              <a:t>one physical address, one (or more) virtual addresses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7" y="5791200"/>
            <a:ext cx="8564563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some “simple” systems, like embedded </a:t>
            </a:r>
            <a:r>
              <a:rPr lang="en-GB" dirty="0"/>
              <a:t>microcontrollers in</a:t>
            </a:r>
            <a:r>
              <a:rPr lang="en-GB" dirty="0" smtClean="0"/>
              <a:t> cars</a:t>
            </a:r>
            <a:r>
              <a:rPr lang="en-GB" dirty="0"/>
              <a:t>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33628" y="2133600"/>
            <a:ext cx="156735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</a:t>
            </a:r>
            <a:r>
              <a:rPr lang="en-GB" sz="1600" dirty="0" smtClean="0">
                <a:latin typeface="Calibri" pitchFamily="34" charset="0"/>
              </a:rPr>
              <a:t>address</a:t>
            </a:r>
            <a:endParaRPr lang="en-GB" sz="16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15726" y="4832740"/>
            <a:ext cx="10693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21471</TotalTime>
  <Words>2748</Words>
  <Application>Microsoft Macintosh PowerPoint</Application>
  <PresentationFormat>On-screen Show (4:3)</PresentationFormat>
  <Paragraphs>814</Paragraphs>
  <Slides>39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template2007</vt:lpstr>
      <vt:lpstr>Virtual Memory: Concepts  15-213 / 18-213: Introduction to Computer Systems  16th Lecture, Oct. 21, 2014</vt:lpstr>
      <vt:lpstr>Today  </vt:lpstr>
      <vt:lpstr>Recall: Byte-Oriented Memory Organization</vt:lpstr>
      <vt:lpstr>Recall: Simple Addressing Modes</vt:lpstr>
      <vt:lpstr>Lets think about this, a bit</vt:lpstr>
      <vt:lpstr>Solution: Add a level of indirection</vt:lpstr>
      <vt:lpstr>One simple trick solves all three problems</vt:lpstr>
      <vt:lpstr>Address Spaces</vt:lpstr>
      <vt:lpstr>A System Using Physical Addressing</vt:lpstr>
      <vt:lpstr>A System Using Virtual Addressing</vt:lpstr>
      <vt:lpstr>Why Virtual Memory?</vt:lpstr>
      <vt:lpstr>Today  </vt:lpstr>
      <vt:lpstr>(1) VM as a Tool for Caching</vt:lpstr>
      <vt:lpstr>DRAM Cache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Locality to the Rescue Again!</vt:lpstr>
      <vt:lpstr>Today  </vt:lpstr>
      <vt:lpstr>(2) VM as a Tool for Memory Management</vt:lpstr>
      <vt:lpstr>Simplifying allocation and sharing</vt:lpstr>
      <vt:lpstr>Simplifying Linking and Loading</vt:lpstr>
      <vt:lpstr>Today  </vt:lpstr>
      <vt:lpstr>VM as a Tool for Memory Protection</vt:lpstr>
      <vt:lpstr>Today  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Views of virtual memory</vt:lpstr>
      <vt:lpstr>Integrating VM and Cache</vt:lpstr>
      <vt:lpstr>Speeding up Translation with a TLB</vt:lpstr>
      <vt:lpstr>TLB Hit</vt:lpstr>
      <vt:lpstr>TLB Miss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535</cp:revision>
  <cp:lastPrinted>2014-10-21T00:38:39Z</cp:lastPrinted>
  <dcterms:created xsi:type="dcterms:W3CDTF">2012-10-23T14:33:45Z</dcterms:created>
  <dcterms:modified xsi:type="dcterms:W3CDTF">2014-11-13T00:01:15Z</dcterms:modified>
</cp:coreProperties>
</file>