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59" r:id="rId7"/>
    <p:sldId id="263" r:id="rId8"/>
    <p:sldId id="264" r:id="rId9"/>
    <p:sldId id="267" r:id="rId10"/>
    <p:sldId id="268" r:id="rId11"/>
    <p:sldId id="269" r:id="rId12"/>
    <p:sldId id="270" r:id="rId13"/>
    <p:sldId id="273" r:id="rId14"/>
    <p:sldId id="271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50800"/>
            <a:ext cx="2081212" cy="607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7188" y="50800"/>
            <a:ext cx="6096000" cy="607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50800"/>
            <a:ext cx="75914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01" name="Rectangle 5"/>
          <p:cNvSpPr>
            <a:spLocks/>
          </p:cNvSpPr>
          <p:nvPr/>
        </p:nvSpPr>
        <p:spPr bwMode="auto">
          <a:xfrm>
            <a:off x="990600" y="5338763"/>
            <a:ext cx="6858000" cy="6350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The course that gives CMU its “Zip”!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Overview</a:t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15-213 (18-213): Introduction to Computer Systems	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Aug. 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26, 2014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85800" y="3886200"/>
            <a:ext cx="76787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Instructors: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Greg Ganger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Greg </a:t>
            </a:r>
            <a:r>
              <a:rPr lang="en-US" sz="2000" kern="0" dirty="0" err="1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Kesden</a:t>
            </a:r>
            <a:r>
              <a:rPr lang="en-US" sz="2000" kern="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Dave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O’Hallaron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Errors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C and C++ do not provide any memory protection</a:t>
            </a:r>
          </a:p>
          <a:p>
            <a:pPr marL="552450" lvl="1"/>
            <a:r>
              <a:rPr lang="en-US" dirty="0"/>
              <a:t>Out of bounds array references</a:t>
            </a:r>
          </a:p>
          <a:p>
            <a:pPr marL="552450" lvl="1"/>
            <a:r>
              <a:rPr lang="en-US" dirty="0"/>
              <a:t>Invalid pointer values</a:t>
            </a:r>
          </a:p>
          <a:p>
            <a:pPr marL="552450"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b="1" dirty="0"/>
              <a:t>Can lead to nasty bugs</a:t>
            </a:r>
          </a:p>
          <a:p>
            <a:pPr marL="552450" lvl="1"/>
            <a:r>
              <a:rPr lang="en-US" dirty="0"/>
              <a:t>Whether or not bug has any effect depends on system and compiler</a:t>
            </a:r>
          </a:p>
          <a:p>
            <a:pPr marL="552450" lvl="1"/>
            <a:r>
              <a:rPr lang="en-US" dirty="0"/>
              <a:t>Action at a distance</a:t>
            </a:r>
          </a:p>
          <a:p>
            <a:pPr marL="838200" lvl="2"/>
            <a:r>
              <a:rPr lang="en-US" dirty="0"/>
              <a:t>Corrupted object logically unrelated to one being accessed</a:t>
            </a:r>
          </a:p>
          <a:p>
            <a:pPr marL="838200" lvl="2"/>
            <a:r>
              <a:rPr lang="en-US" dirty="0"/>
              <a:t>Effect of bug may be first observed long after it is generated</a:t>
            </a:r>
          </a:p>
          <a:p>
            <a:r>
              <a:rPr lang="en-US" b="1" dirty="0"/>
              <a:t>How can I deal with this?</a:t>
            </a:r>
          </a:p>
          <a:p>
            <a:pPr marL="552450" lvl="1"/>
            <a:r>
              <a:rPr lang="en-US" dirty="0"/>
              <a:t>Program in Java, </a:t>
            </a:r>
            <a:r>
              <a:rPr lang="en-US" dirty="0" smtClean="0"/>
              <a:t>Ruby, Python, ML, …</a:t>
            </a:r>
            <a:endParaRPr lang="en-US" dirty="0"/>
          </a:p>
          <a:p>
            <a:pPr marL="552450" lvl="1"/>
            <a:r>
              <a:rPr lang="en-US" dirty="0"/>
              <a:t>Understand what possible interactions may occur</a:t>
            </a:r>
          </a:p>
          <a:p>
            <a:pPr marL="552450" lvl="1"/>
            <a:r>
              <a:rPr lang="en-US" dirty="0"/>
              <a:t>Use or develop tools to detect referencing </a:t>
            </a:r>
            <a:r>
              <a:rPr lang="en-US" dirty="0" smtClean="0"/>
              <a:t>errors (e.g. </a:t>
            </a:r>
            <a:r>
              <a:rPr lang="en-US" dirty="0" err="1" smtClean="0"/>
              <a:t>Valgrind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1066800"/>
          </a:xfrm>
          <a:ln/>
        </p:spPr>
        <p:txBody>
          <a:bodyPr>
            <a:normAutofit fontScale="90000"/>
          </a:bodyPr>
          <a:lstStyle/>
          <a:p>
            <a:pPr marL="119063" indent="-119063"/>
            <a:r>
              <a:rPr lang="en-US" sz="4000" b="1" dirty="0"/>
              <a:t>Great Reality #4: There’s more to performance than asymptotic </a:t>
            </a:r>
            <a:r>
              <a:rPr lang="en-US" sz="4000" b="1" dirty="0" smtClean="0"/>
              <a:t>complexity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51000"/>
            <a:ext cx="8382000" cy="5181600"/>
          </a:xfrm>
          <a:ln/>
        </p:spPr>
        <p:txBody>
          <a:bodyPr/>
          <a:lstStyle/>
          <a:p>
            <a:r>
              <a:rPr lang="en-US" b="1" dirty="0"/>
              <a:t>Constant factors matter too!</a:t>
            </a:r>
          </a:p>
          <a:p>
            <a:r>
              <a:rPr lang="en-US" b="1" dirty="0"/>
              <a:t>And even exact op count does not predict performance</a:t>
            </a:r>
          </a:p>
          <a:p>
            <a:pPr marL="552450" lvl="1"/>
            <a:r>
              <a:rPr lang="en-US" dirty="0"/>
              <a:t>Easily see 10:1 performance range depending on how code written</a:t>
            </a:r>
          </a:p>
          <a:p>
            <a:pPr marL="552450"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b="1" dirty="0"/>
              <a:t>Must understand system to optimize performance</a:t>
            </a:r>
          </a:p>
          <a:p>
            <a:pPr marL="552450" lvl="1"/>
            <a:r>
              <a:rPr lang="en-US" dirty="0"/>
              <a:t>How programs compiled and executed</a:t>
            </a:r>
          </a:p>
          <a:p>
            <a:pPr marL="552450" lvl="1"/>
            <a:r>
              <a:rPr lang="en-US" dirty="0"/>
              <a:t>How to measure program performance and identify bottlenecks</a:t>
            </a:r>
          </a:p>
          <a:p>
            <a:pPr marL="552450"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System Performance Example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4610100"/>
            <a:ext cx="8382000" cy="2222500"/>
          </a:xfrm>
          <a:ln/>
        </p:spPr>
        <p:txBody>
          <a:bodyPr/>
          <a:lstStyle/>
          <a:p>
            <a:r>
              <a:rPr lang="en-US" dirty="0"/>
              <a:t>Hierarchical memory organization</a:t>
            </a:r>
          </a:p>
          <a:p>
            <a:r>
              <a:rPr lang="en-US" dirty="0"/>
              <a:t>Performance depends on access patterns</a:t>
            </a:r>
          </a:p>
          <a:p>
            <a:pPr marL="552450" lvl="1"/>
            <a:r>
              <a:rPr lang="en-US" dirty="0"/>
              <a:t>Including how step through multi-dimensional array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4622800" y="1603375"/>
            <a:ext cx="4114800" cy="2273300"/>
          </a:xfrm>
          <a:prstGeom prst="rect">
            <a:avLst/>
          </a:prstGeom>
          <a:solidFill>
            <a:srgbClr val="D3F2D3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copyji(int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i,j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</a:t>
            </a:r>
            <a:r>
              <a:rPr lang="en-US" sz="1600" dirty="0" err="1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j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= 0; </a:t>
            </a:r>
            <a:r>
              <a:rPr lang="en-US" sz="1600" dirty="0" err="1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j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&lt; 2048; </a:t>
            </a:r>
            <a:r>
              <a:rPr lang="en-US" sz="1600" dirty="0" err="1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j</a:t>
            </a:r>
            <a:r>
              <a:rPr lang="en-US" sz="1600" dirty="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++)</a:t>
            </a:r>
            <a:endParaRPr lang="en-US" sz="1600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= 0; 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&lt; 2048; </a:t>
            </a:r>
            <a:r>
              <a:rPr lang="en-US" sz="1600" dirty="0" err="1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</a:t>
            </a:r>
            <a:r>
              <a:rPr lang="en-US" sz="16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++)</a:t>
            </a:r>
            <a:endParaRPr lang="en-US" sz="1600" dirty="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dst[i][j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 = </a:t>
            </a:r>
            <a:r>
              <a:rPr lang="en-US" sz="1600" dirty="0" err="1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src[i][j</a:t>
            </a: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93700" y="1603375"/>
            <a:ext cx="4114800" cy="22733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void copyij(int src[2048][2048],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      int dst[2048][2048])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int i,j;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</a:t>
            </a:r>
            <a:r>
              <a:rPr lang="en-US" sz="160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(i = 0; i &lt; 2048; i++)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</a:t>
            </a:r>
            <a:r>
              <a:rPr lang="en-US" sz="1600">
                <a:solidFill>
                  <a:srgbClr val="21218A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for (j = 0; j &lt; 2048; j++)</a:t>
            </a:r>
            <a:endParaRPr lang="en-US" sz="1600">
              <a:solidFill>
                <a:schemeClr val="tx1"/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     dst[i][j] = src[i][j];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}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4130675" y="2860675"/>
            <a:ext cx="762000" cy="228600"/>
            <a:chOff x="0" y="0"/>
            <a:chExt cx="480" cy="144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480" cy="14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75047" y="3886200"/>
            <a:ext cx="5826345" cy="674876"/>
            <a:chOff x="1875047" y="3886200"/>
            <a:chExt cx="5826345" cy="674876"/>
          </a:xfrm>
        </p:grpSpPr>
        <p:sp>
          <p:nvSpPr>
            <p:cNvPr id="21514" name="Rectangle 10"/>
            <p:cNvSpPr>
              <a:spLocks/>
            </p:cNvSpPr>
            <p:nvPr/>
          </p:nvSpPr>
          <p:spPr bwMode="auto">
            <a:xfrm>
              <a:off x="6651200" y="3886200"/>
              <a:ext cx="1050192" cy="507831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162ms</a:t>
              </a:r>
              <a:endParaRPr lang="en-US" sz="2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75047" y="3886200"/>
              <a:ext cx="10665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5.2ms</a:t>
              </a:r>
              <a:endParaRPr lang="en-US" sz="2800" dirty="0">
                <a:latin typeface="+mn-lt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3392470" y="4114800"/>
              <a:ext cx="2632031" cy="446276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+mn-lt"/>
                  <a:ea typeface="Calibri" charset="0"/>
                  <a:cs typeface="Calibri" charset="0"/>
                  <a:sym typeface="Calibri" charset="0"/>
                </a:rPr>
                <a:t>2.8 GHz Intel Core i7</a:t>
              </a:r>
              <a:endParaRPr lang="en-US" sz="24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168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Great Reality #5:</a:t>
            </a:r>
            <a:br>
              <a:rPr lang="en-US" b="1" dirty="0"/>
            </a:br>
            <a:r>
              <a:rPr lang="en-US" b="1" dirty="0"/>
              <a:t>Computers do more than execute programs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5232400"/>
          </a:xfrm>
          <a:ln/>
        </p:spPr>
        <p:txBody>
          <a:bodyPr/>
          <a:lstStyle/>
          <a:p>
            <a:r>
              <a:rPr lang="en-US" b="1" dirty="0"/>
              <a:t>They need to get data in and out</a:t>
            </a:r>
          </a:p>
          <a:p>
            <a:pPr marL="552450" lvl="1"/>
            <a:r>
              <a:rPr lang="en-US" dirty="0"/>
              <a:t>I/O system critical to program reliability and performance</a:t>
            </a:r>
          </a:p>
          <a:p>
            <a:endParaRPr lang="en-US" dirty="0"/>
          </a:p>
          <a:p>
            <a:r>
              <a:rPr lang="en-US" b="1" dirty="0"/>
              <a:t>They communicate with each other over networks</a:t>
            </a:r>
          </a:p>
          <a:p>
            <a:pPr marL="552450" lvl="1"/>
            <a:r>
              <a:rPr lang="en-US" dirty="0"/>
              <a:t>Many system-level issues arise in presence of network</a:t>
            </a:r>
          </a:p>
          <a:p>
            <a:pPr marL="838200" lvl="2"/>
            <a:r>
              <a:rPr lang="en-US" dirty="0"/>
              <a:t>Concurrent operations by autonomous processes</a:t>
            </a:r>
          </a:p>
          <a:p>
            <a:pPr marL="838200" lvl="2"/>
            <a:r>
              <a:rPr lang="en-US" dirty="0"/>
              <a:t>Coping with unreliable media</a:t>
            </a:r>
          </a:p>
          <a:p>
            <a:pPr marL="838200" lvl="2"/>
            <a:r>
              <a:rPr lang="en-US" dirty="0"/>
              <a:t>Cross platform compatibility</a:t>
            </a:r>
          </a:p>
          <a:p>
            <a:pPr marL="838200" lvl="2"/>
            <a:r>
              <a:rPr lang="en-US" dirty="0"/>
              <a:t>Complex performance issues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Role within CS/ECE Curriculum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332038" y="2054225"/>
            <a:ext cx="7937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410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Operating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3475038" y="2060575"/>
            <a:ext cx="79851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Compilers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828800" y="2733675"/>
            <a:ext cx="2071688" cy="13493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973388" y="2736850"/>
            <a:ext cx="927100" cy="1149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925763" y="2895600"/>
            <a:ext cx="10096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Processes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Mem. Mgmt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114800" y="2733675"/>
            <a:ext cx="76200" cy="1158875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1189038" y="2060575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441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Networks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1981200" y="2895600"/>
            <a:ext cx="77787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</a:t>
            </a: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Protocols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5761038" y="2060575"/>
            <a:ext cx="9699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447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Architecture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6904038" y="2057400"/>
            <a:ext cx="8556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349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2205038" y="1254125"/>
            <a:ext cx="103505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412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OS Practicum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3906838" y="5715000"/>
            <a:ext cx="1382712" cy="838200"/>
          </a:xfrm>
          <a:prstGeom prst="rect">
            <a:avLst/>
          </a:prstGeom>
          <a:solidFill>
            <a:srgbClr val="F2F2F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38100" tIns="38100" rIns="38100" bIns="38100" anchor="ctr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122</a:t>
            </a:r>
            <a:endParaRPr lang="en-US" sz="2400" dirty="0" smtClean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Imperative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Programming</a:t>
            </a:r>
            <a:endParaRPr lang="en-US" sz="16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46038" y="2060575"/>
            <a:ext cx="8175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415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Databases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2000" y="2743200"/>
            <a:ext cx="3138488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09600" y="2984500"/>
            <a:ext cx="1241425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Data Reps.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Model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4618038" y="2060575"/>
            <a:ext cx="102076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340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Digital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Computation</a:t>
            </a: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 flipH="1">
            <a:off x="4541838" y="2736850"/>
            <a:ext cx="714375" cy="1155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3962400" y="2895600"/>
            <a:ext cx="730250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Machine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Code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3122613"/>
            <a:ext cx="871538" cy="2921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Arithmetic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8047038" y="2057400"/>
            <a:ext cx="938212" cy="6731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348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Embedded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 Eng.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5334000" y="4343400"/>
            <a:ext cx="3898900" cy="9906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spcBef>
                <a:spcPts val="475"/>
              </a:spcBef>
            </a:pP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Foundation of Computer Systems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Underlying principles for hardware, </a:t>
            </a:r>
            <a:b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</a:br>
            <a:r>
              <a:rPr lang="en-US" sz="2000" dirty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software, and networking</a:t>
            </a: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 flipH="1">
            <a:off x="5051425" y="2730500"/>
            <a:ext cx="1273175" cy="11684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H="1">
            <a:off x="5335588" y="2730500"/>
            <a:ext cx="2132012" cy="13525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 flipH="1">
            <a:off x="5341938" y="2743200"/>
            <a:ext cx="3190875" cy="1524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5843588" y="3048000"/>
            <a:ext cx="1328737" cy="50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Execution Model</a:t>
            </a:r>
          </a:p>
          <a:p>
            <a:pPr algn="l"/>
            <a:r>
              <a:rPr lang="en-US" sz="1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Memory System</a:t>
            </a: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4624388" y="4786313"/>
            <a:ext cx="0" cy="92868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3833813" y="3775075"/>
            <a:ext cx="1485900" cy="1003300"/>
          </a:xfrm>
          <a:prstGeom prst="rect">
            <a:avLst/>
          </a:prstGeom>
          <a:solidFill>
            <a:srgbClr val="C00000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213</a:t>
            </a:r>
            <a:endParaRPr lang="en-US" sz="28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6807200" y="1244600"/>
            <a:ext cx="1041400" cy="6858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ECE 545/549</a:t>
            </a:r>
          </a:p>
          <a:p>
            <a:r>
              <a:rPr lang="en-US" sz="1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Capstone</a:t>
            </a:r>
          </a:p>
        </p:txBody>
      </p:sp>
      <p:sp>
        <p:nvSpPr>
          <p:cNvPr id="33" name="Rectangle 10"/>
          <p:cNvSpPr>
            <a:spLocks/>
          </p:cNvSpPr>
          <p:nvPr/>
        </p:nvSpPr>
        <p:spPr bwMode="auto">
          <a:xfrm>
            <a:off x="152400" y="3581400"/>
            <a:ext cx="766762" cy="6731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" dist="253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CS </a:t>
            </a:r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440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Distributed 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systems</a:t>
            </a: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914400" y="3886201"/>
            <a:ext cx="2895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1"/>
          <p:cNvSpPr>
            <a:spLocks/>
          </p:cNvSpPr>
          <p:nvPr/>
        </p:nvSpPr>
        <p:spPr bwMode="auto">
          <a:xfrm>
            <a:off x="1447800" y="3759369"/>
            <a:ext cx="1084644" cy="507831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Network </a:t>
            </a:r>
            <a:r>
              <a:rPr lang="en-US" sz="14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</a:t>
            </a:r>
            <a:r>
              <a:rPr lang="en-US" sz="1400" dirty="0" err="1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rog</a:t>
            </a:r>
            <a:endParaRPr lang="en-US" sz="1400" dirty="0" smtClean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</a:t>
            </a:r>
            <a:r>
              <a:rPr lang="en-US" sz="1400" dirty="0" smtClean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oncurrency</a:t>
            </a:r>
            <a:endParaRPr lang="en-US" sz="14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Systems Courses are Builder-Centric</a:t>
            </a:r>
          </a:p>
          <a:p>
            <a:pPr lvl="1"/>
            <a:r>
              <a:rPr lang="en-US" dirty="0" smtClean="0"/>
              <a:t>Operating Systems</a:t>
            </a:r>
          </a:p>
          <a:p>
            <a:pPr lvl="2"/>
            <a:r>
              <a:rPr lang="en-US" dirty="0" smtClean="0"/>
              <a:t>Implement large portions of operating system</a:t>
            </a:r>
          </a:p>
          <a:p>
            <a:pPr lvl="1"/>
            <a:r>
              <a:rPr lang="en-US" dirty="0" smtClean="0"/>
              <a:t>Distributed Systems</a:t>
            </a:r>
          </a:p>
          <a:p>
            <a:pPr lvl="2"/>
            <a:r>
              <a:rPr lang="en-US" dirty="0" smtClean="0"/>
              <a:t>Build services and applications that use multiple computers</a:t>
            </a:r>
          </a:p>
          <a:p>
            <a:pPr lvl="1"/>
            <a:r>
              <a:rPr lang="en-US" dirty="0" smtClean="0"/>
              <a:t>Embedded Systems</a:t>
            </a:r>
          </a:p>
          <a:p>
            <a:pPr lvl="2"/>
            <a:r>
              <a:rPr lang="en-US" dirty="0" smtClean="0"/>
              <a:t>Develop control software for embedded hardware</a:t>
            </a:r>
          </a:p>
          <a:p>
            <a:pPr lvl="1"/>
            <a:r>
              <a:rPr lang="en-US" dirty="0" smtClean="0"/>
              <a:t>Compilers</a:t>
            </a:r>
          </a:p>
          <a:p>
            <a:pPr lvl="2"/>
            <a:r>
              <a:rPr lang="en-US" dirty="0" smtClean="0"/>
              <a:t>Write compiler for simple language</a:t>
            </a:r>
          </a:p>
          <a:p>
            <a:pPr lvl="1"/>
            <a:r>
              <a:rPr lang="en-US" dirty="0"/>
              <a:t>Computer Architecture</a:t>
            </a:r>
          </a:p>
          <a:p>
            <a:pPr lvl="2"/>
            <a:r>
              <a:rPr lang="en-US" dirty="0"/>
              <a:t>Design pipelined processor in </a:t>
            </a:r>
            <a:r>
              <a:rPr lang="en-US" dirty="0" smtClean="0"/>
              <a:t>Verilog</a:t>
            </a:r>
          </a:p>
          <a:p>
            <a:pPr lvl="1"/>
            <a:r>
              <a:rPr lang="en-US" dirty="0" smtClean="0"/>
              <a:t>Networking</a:t>
            </a:r>
          </a:p>
          <a:p>
            <a:pPr lvl="2"/>
            <a:r>
              <a:rPr lang="en-US" dirty="0" smtClean="0"/>
              <a:t>Implement and simulate network protocols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Perspective (Cont.)</a:t>
            </a:r>
            <a:endParaRPr lang="en-US" dirty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Course is Programmer-Centric</a:t>
            </a:r>
          </a:p>
          <a:p>
            <a:pPr lvl="1"/>
            <a:r>
              <a:rPr lang="en-US" dirty="0" smtClean="0"/>
              <a:t>Purpose is to show that by knowing more about the underlying system, one can be more effective as a programmer</a:t>
            </a:r>
          </a:p>
          <a:p>
            <a:pPr lvl="1"/>
            <a:r>
              <a:rPr lang="en-US" dirty="0" smtClean="0"/>
              <a:t>Enable you to</a:t>
            </a:r>
          </a:p>
          <a:p>
            <a:pPr lvl="2"/>
            <a:r>
              <a:rPr lang="en-US" dirty="0" smtClean="0"/>
              <a:t>Write programs that are more reliable and efficient</a:t>
            </a:r>
          </a:p>
          <a:p>
            <a:pPr lvl="2"/>
            <a:r>
              <a:rPr lang="en-US" dirty="0" smtClean="0"/>
              <a:t>Incorporate features that require hooks into OS</a:t>
            </a:r>
          </a:p>
          <a:p>
            <a:pPr lvl="3"/>
            <a:r>
              <a:rPr lang="en-US" dirty="0" smtClean="0"/>
              <a:t>E.g., concurrency, signal handlers</a:t>
            </a:r>
          </a:p>
          <a:p>
            <a:pPr lvl="1"/>
            <a:r>
              <a:rPr lang="en-US" dirty="0" smtClean="0"/>
              <a:t>Cover material in this course that you won’t see elsewhere</a:t>
            </a:r>
          </a:p>
          <a:p>
            <a:pPr lvl="1"/>
            <a:r>
              <a:rPr lang="en-US" dirty="0" smtClean="0"/>
              <a:t>Not just a course for dedicated hackers</a:t>
            </a:r>
          </a:p>
          <a:p>
            <a:pPr lvl="2"/>
            <a:r>
              <a:rPr lang="en-US" b="1" dirty="0" smtClean="0"/>
              <a:t>We bring out the hidden hacker in everyone!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7910513" y="228600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47700"/>
          </a:xfrm>
          <a:ln/>
        </p:spPr>
        <p:txBody>
          <a:bodyPr/>
          <a:lstStyle/>
          <a:p>
            <a:pPr marL="119063" indent="-119063"/>
            <a:r>
              <a:rPr lang="en-US" dirty="0"/>
              <a:t>Teaching staff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1905000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48200" y="149731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Greg Ganger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38400" y="22860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Dave </a:t>
            </a:r>
            <a:r>
              <a:rPr lang="en-US" sz="2400" dirty="0" err="1" smtClean="0"/>
              <a:t>O’Hallaron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" y="5029200"/>
            <a:ext cx="312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Greg </a:t>
            </a:r>
            <a:r>
              <a:rPr lang="en-US" sz="2400" dirty="0" err="1" smtClean="0"/>
              <a:t>Kesden</a:t>
            </a:r>
            <a:endParaRPr lang="en-US" sz="2400" dirty="0"/>
          </a:p>
        </p:txBody>
      </p:sp>
      <p:pic>
        <p:nvPicPr>
          <p:cNvPr id="22530" name="Picture 2" descr="http://courseweb.sp.cs.cmu.edu/~gkesden/gkesden2.jpg"/>
          <p:cNvPicPr>
            <a:picLocks noChangeAspect="1" noChangeArrowheads="1"/>
          </p:cNvPicPr>
          <p:nvPr/>
        </p:nvPicPr>
        <p:blipFill>
          <a:blip r:embed="rId3"/>
          <a:srcRect l="15706" r="17669"/>
          <a:stretch>
            <a:fillRect/>
          </a:stretch>
        </p:blipFill>
        <p:spPr bwMode="auto">
          <a:xfrm>
            <a:off x="3810000" y="3962400"/>
            <a:ext cx="1929220" cy="2374510"/>
          </a:xfrm>
          <a:prstGeom prst="rect">
            <a:avLst/>
          </a:prstGeom>
          <a:noFill/>
        </p:spPr>
      </p:pic>
      <p:pic>
        <p:nvPicPr>
          <p:cNvPr id="4" name="Picture 3" descr="gang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95400"/>
            <a:ext cx="1912938" cy="23543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Course theme</a:t>
            </a:r>
          </a:p>
          <a:p>
            <a:r>
              <a:rPr lang="en-US" dirty="0" smtClean="0"/>
              <a:t>Five realities</a:t>
            </a:r>
          </a:p>
          <a:p>
            <a:r>
              <a:rPr lang="en-US" dirty="0" smtClean="0"/>
              <a:t>How the course fits into the CS/</a:t>
            </a:r>
            <a:r>
              <a:rPr lang="en-US" smtClean="0"/>
              <a:t>ECE curriculum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092200"/>
          </a:xfrm>
        </p:spPr>
        <p:txBody>
          <a:bodyPr/>
          <a:lstStyle/>
          <a:p>
            <a:r>
              <a:rPr lang="en-US" b="1" dirty="0" smtClean="0"/>
              <a:t>Course Theme:</a:t>
            </a:r>
            <a:br>
              <a:rPr lang="en-US" b="1" dirty="0" smtClean="0"/>
            </a:br>
            <a:r>
              <a:rPr lang="en-US" b="1" dirty="0" smtClean="0"/>
              <a:t>Abstraction Is Good But Don’t Forget Reality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Most CS and CE courses emphasize abstraction</a:t>
            </a:r>
          </a:p>
          <a:p>
            <a:pPr lvl="1"/>
            <a:r>
              <a:rPr lang="en-US" dirty="0" smtClean="0"/>
              <a:t>Abstract data types</a:t>
            </a:r>
          </a:p>
          <a:p>
            <a:pPr lvl="1"/>
            <a:r>
              <a:rPr lang="en-US" dirty="0" smtClean="0"/>
              <a:t>Asymptotic analysis</a:t>
            </a:r>
          </a:p>
          <a:p>
            <a:r>
              <a:rPr lang="en-US" b="1" dirty="0" smtClean="0"/>
              <a:t>These abstractions have limits</a:t>
            </a:r>
          </a:p>
          <a:p>
            <a:pPr lvl="1"/>
            <a:r>
              <a:rPr lang="en-US" dirty="0" smtClean="0"/>
              <a:t>Especially in the presence of bugs</a:t>
            </a:r>
          </a:p>
          <a:p>
            <a:pPr lvl="1"/>
            <a:r>
              <a:rPr lang="en-US" dirty="0" smtClean="0"/>
              <a:t>Need to understand details of underlying implementations</a:t>
            </a:r>
          </a:p>
          <a:p>
            <a:r>
              <a:rPr lang="en-US" b="1" dirty="0" smtClean="0"/>
              <a:t>Useful outcomes from taking 213</a:t>
            </a:r>
          </a:p>
          <a:p>
            <a:pPr lvl="1"/>
            <a:r>
              <a:rPr lang="en-US" dirty="0" smtClean="0"/>
              <a:t>Become more effective programmers</a:t>
            </a:r>
          </a:p>
          <a:p>
            <a:pPr lvl="2"/>
            <a:r>
              <a:rPr lang="en-US" dirty="0" smtClean="0"/>
              <a:t>Able to find and eliminate bugs efficiently</a:t>
            </a:r>
          </a:p>
          <a:p>
            <a:pPr lvl="2"/>
            <a:r>
              <a:rPr lang="en-US" dirty="0" smtClean="0"/>
              <a:t>Able to understand and tune for program performance</a:t>
            </a:r>
          </a:p>
          <a:p>
            <a:pPr lvl="1"/>
            <a:r>
              <a:rPr lang="en-US" dirty="0" smtClean="0"/>
              <a:t>Prepare for later “systems” classes in CS &amp; ECE</a:t>
            </a:r>
          </a:p>
          <a:p>
            <a:pPr lvl="2"/>
            <a:r>
              <a:rPr lang="en-US" dirty="0" smtClean="0"/>
              <a:t>Compilers, Operating Systems, Networks, Computer Architecture, Embedded Systems, Storage Systems, etc.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11430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Great Reality #1: </a:t>
            </a:r>
            <a:br>
              <a:rPr lang="en-US" b="1" dirty="0"/>
            </a:br>
            <a:r>
              <a:rPr lang="en-US" b="1" dirty="0" err="1"/>
              <a:t>Ints</a:t>
            </a:r>
            <a:r>
              <a:rPr lang="en-US" b="1" dirty="0"/>
              <a:t> are not Integers, Floats are not </a:t>
            </a:r>
            <a:r>
              <a:rPr lang="en-US" b="1" dirty="0" err="1"/>
              <a:t>Reals</a:t>
            </a:r>
            <a:endParaRPr lang="en-US" b="1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Example 1: Is x</a:t>
            </a:r>
            <a:r>
              <a:rPr lang="en-US" b="1" baseline="32000" dirty="0"/>
              <a:t>2</a:t>
            </a:r>
            <a:r>
              <a:rPr lang="en-US" b="1" dirty="0"/>
              <a:t> ≥ 0?</a:t>
            </a:r>
          </a:p>
          <a:p>
            <a:pPr marL="552450" lvl="1">
              <a:spcBef>
                <a:spcPts val="1600"/>
              </a:spcBef>
            </a:pPr>
            <a:r>
              <a:rPr lang="en-US" dirty="0"/>
              <a:t>Float’s: Yes!</a:t>
            </a:r>
          </a:p>
          <a:p>
            <a:pPr marL="552450" lvl="1">
              <a:spcBef>
                <a:spcPts val="9600"/>
              </a:spcBef>
            </a:pPr>
            <a:r>
              <a:rPr lang="en-US" dirty="0" err="1"/>
              <a:t>Int’s</a:t>
            </a:r>
            <a:r>
              <a:rPr lang="en-US" dirty="0"/>
              <a:t>:</a:t>
            </a:r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40000 * 40000  ➙ </a:t>
            </a:r>
            <a:r>
              <a:rPr lang="en-US" dirty="0" smtClean="0">
                <a:ea typeface="Zapf Dingbats" charset="2"/>
                <a:cs typeface="Zapf Dingbats" charset="2"/>
              </a:rPr>
              <a:t>1,600,000,000</a:t>
            </a:r>
            <a:endParaRPr lang="en-US" dirty="0"/>
          </a:p>
          <a:p>
            <a:pPr marL="838200" lvl="2"/>
            <a:r>
              <a:rPr lang="en-US" dirty="0">
                <a:ea typeface="Zapf Dingbats" charset="2"/>
                <a:cs typeface="Zapf Dingbats" charset="2"/>
              </a:rPr>
              <a:t> 50000 * 50000  ➙ ??</a:t>
            </a:r>
            <a:endParaRPr lang="en-US" dirty="0"/>
          </a:p>
          <a:p>
            <a:r>
              <a:rPr lang="en-US" b="1" dirty="0"/>
              <a:t>Example 2: Is (</a:t>
            </a:r>
            <a:r>
              <a:rPr lang="en-US" b="1" dirty="0" err="1"/>
              <a:t>x</a:t>
            </a:r>
            <a:r>
              <a:rPr lang="en-US" b="1" dirty="0"/>
              <a:t> + </a:t>
            </a:r>
            <a:r>
              <a:rPr lang="en-US" b="1" dirty="0" err="1"/>
              <a:t>y</a:t>
            </a:r>
            <a:r>
              <a:rPr lang="en-US" b="1" dirty="0"/>
              <a:t>) + </a:t>
            </a:r>
            <a:r>
              <a:rPr lang="en-US" b="1" dirty="0" err="1"/>
              <a:t>z</a:t>
            </a:r>
            <a:r>
              <a:rPr lang="en-US" b="1" dirty="0"/>
              <a:t>  =  </a:t>
            </a:r>
            <a:r>
              <a:rPr lang="en-US" b="1" dirty="0" err="1"/>
              <a:t>x</a:t>
            </a:r>
            <a:r>
              <a:rPr lang="en-US" b="1" dirty="0"/>
              <a:t> + (</a:t>
            </a:r>
            <a:r>
              <a:rPr lang="en-US" b="1" dirty="0" err="1"/>
              <a:t>y</a:t>
            </a:r>
            <a:r>
              <a:rPr lang="en-US" b="1" dirty="0"/>
              <a:t> + </a:t>
            </a:r>
            <a:r>
              <a:rPr lang="en-US" b="1" dirty="0" err="1"/>
              <a:t>z</a:t>
            </a:r>
            <a:r>
              <a:rPr lang="en-US" b="1" dirty="0"/>
              <a:t>)?</a:t>
            </a:r>
          </a:p>
          <a:p>
            <a:pPr marL="552450" lvl="1"/>
            <a:r>
              <a:rPr lang="en-US" dirty="0"/>
              <a:t>Unsigned &amp; Signed </a:t>
            </a:r>
            <a:r>
              <a:rPr lang="en-US" dirty="0" err="1"/>
              <a:t>Int’s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Float’s:	</a:t>
            </a:r>
          </a:p>
          <a:p>
            <a:pPr marL="838200" lvl="2"/>
            <a:r>
              <a:rPr lang="en-US" dirty="0"/>
              <a:t> (1e20 + -1e20) + 3.14 --&gt; 3.14</a:t>
            </a:r>
          </a:p>
          <a:p>
            <a:pPr marL="838200" lvl="2"/>
            <a:r>
              <a:rPr lang="en-US" dirty="0"/>
              <a:t> 1e20 + (-1e20 + 3.14) --&gt; ??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900238"/>
            <a:ext cx="5524500" cy="182086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Computer Arithmetic</a:t>
            </a:r>
            <a:endParaRPr lang="en-US" b="1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Math does not generate random values</a:t>
            </a:r>
          </a:p>
          <a:p>
            <a:pPr lvl="1"/>
            <a:r>
              <a:rPr lang="en-US" dirty="0" smtClean="0"/>
              <a:t>Arithmetic operations have important mathematical properties</a:t>
            </a:r>
          </a:p>
          <a:p>
            <a:r>
              <a:rPr lang="en-US" b="1" dirty="0" smtClean="0"/>
              <a:t>Cannot assume all “usual” mathematical properties</a:t>
            </a:r>
          </a:p>
          <a:p>
            <a:pPr lvl="1"/>
            <a:r>
              <a:rPr lang="en-US" dirty="0" smtClean="0"/>
              <a:t>Due to finiteness of representations</a:t>
            </a:r>
          </a:p>
          <a:p>
            <a:pPr lvl="1"/>
            <a:r>
              <a:rPr lang="en-US" dirty="0" smtClean="0"/>
              <a:t>Integer operations satisfy “ring” properties</a:t>
            </a:r>
          </a:p>
          <a:p>
            <a:pPr lvl="2"/>
            <a:r>
              <a:rPr lang="en-US" dirty="0" err="1" smtClean="0"/>
              <a:t>Commutativity</a:t>
            </a:r>
            <a:r>
              <a:rPr lang="en-US" dirty="0" smtClean="0"/>
              <a:t>, </a:t>
            </a:r>
            <a:r>
              <a:rPr lang="en-US" dirty="0" err="1" smtClean="0"/>
              <a:t>associativity</a:t>
            </a:r>
            <a:r>
              <a:rPr lang="en-US" dirty="0" smtClean="0"/>
              <a:t>, </a:t>
            </a:r>
            <a:r>
              <a:rPr lang="en-US" dirty="0" err="1" smtClean="0"/>
              <a:t>distributivity</a:t>
            </a:r>
            <a:endParaRPr lang="en-US" dirty="0" smtClean="0"/>
          </a:p>
          <a:p>
            <a:pPr lvl="1"/>
            <a:r>
              <a:rPr lang="en-US" dirty="0" smtClean="0"/>
              <a:t>Floating point operations satisfy “ordering” properties</a:t>
            </a:r>
          </a:p>
          <a:p>
            <a:pPr lvl="2"/>
            <a:r>
              <a:rPr lang="en-US" dirty="0" err="1" smtClean="0"/>
              <a:t>Monotonicity</a:t>
            </a:r>
            <a:r>
              <a:rPr lang="en-US" dirty="0" smtClean="0"/>
              <a:t>, values of signs</a:t>
            </a:r>
          </a:p>
          <a:p>
            <a:r>
              <a:rPr lang="en-US" b="1" dirty="0" smtClean="0"/>
              <a:t>Observation</a:t>
            </a:r>
          </a:p>
          <a:p>
            <a:pPr lvl="1"/>
            <a:r>
              <a:rPr lang="en-US" dirty="0" smtClean="0"/>
              <a:t>Need to understand which abstractions apply in which contexts</a:t>
            </a:r>
          </a:p>
          <a:p>
            <a:pPr lvl="1"/>
            <a:r>
              <a:rPr lang="en-US" dirty="0" smtClean="0"/>
              <a:t>Important issues for compiler writers and serious application programmers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Great Reality #2: </a:t>
            </a:r>
            <a:br>
              <a:rPr lang="en-US" b="1" dirty="0" smtClean="0"/>
            </a:br>
            <a:r>
              <a:rPr lang="en-US" b="1" dirty="0" smtClean="0"/>
              <a:t>You’ve Got to Know Assembly</a:t>
            </a:r>
            <a:endParaRPr lang="en-US" b="1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Chances are, you’ll never write programs in assembly</a:t>
            </a:r>
          </a:p>
          <a:p>
            <a:pPr lvl="1"/>
            <a:r>
              <a:rPr lang="en-US" dirty="0" smtClean="0"/>
              <a:t>Compilers are much better &amp; more patient than you are</a:t>
            </a:r>
          </a:p>
          <a:p>
            <a:r>
              <a:rPr lang="en-US" b="1" dirty="0" smtClean="0"/>
              <a:t>But: Understanding assembly is key to machine-level execution model</a:t>
            </a:r>
          </a:p>
          <a:p>
            <a:pPr lvl="1"/>
            <a:r>
              <a:rPr lang="en-US" dirty="0" smtClean="0"/>
              <a:t>Behavior of programs in presence of bugs</a:t>
            </a:r>
          </a:p>
          <a:p>
            <a:pPr lvl="2"/>
            <a:r>
              <a:rPr lang="en-US" dirty="0" smtClean="0"/>
              <a:t>High-level language models break down</a:t>
            </a:r>
          </a:p>
          <a:p>
            <a:pPr lvl="1"/>
            <a:r>
              <a:rPr lang="en-US" dirty="0" smtClean="0"/>
              <a:t>Tuning program performance</a:t>
            </a:r>
          </a:p>
          <a:p>
            <a:pPr lvl="2"/>
            <a:r>
              <a:rPr lang="en-US" dirty="0" smtClean="0"/>
              <a:t>Understand optimizations done / not done by the compiler</a:t>
            </a:r>
          </a:p>
          <a:p>
            <a:pPr lvl="2"/>
            <a:r>
              <a:rPr lang="en-US" dirty="0" smtClean="0"/>
              <a:t>Understanding sources of program inefficiency</a:t>
            </a:r>
          </a:p>
          <a:p>
            <a:pPr lvl="1"/>
            <a:r>
              <a:rPr lang="en-US" dirty="0" smtClean="0"/>
              <a:t>Implementing system software</a:t>
            </a:r>
          </a:p>
          <a:p>
            <a:pPr lvl="2"/>
            <a:r>
              <a:rPr lang="en-US" dirty="0" smtClean="0"/>
              <a:t>Compiler has machine code as target</a:t>
            </a:r>
          </a:p>
          <a:p>
            <a:pPr lvl="2"/>
            <a:r>
              <a:rPr lang="en-US" dirty="0" smtClean="0"/>
              <a:t>Operating systems must manage process state</a:t>
            </a:r>
          </a:p>
          <a:p>
            <a:pPr lvl="1"/>
            <a:r>
              <a:rPr lang="en-US" dirty="0" smtClean="0"/>
              <a:t>Creating / fighting malware</a:t>
            </a:r>
          </a:p>
          <a:p>
            <a:pPr lvl="2"/>
            <a:r>
              <a:rPr lang="en-US" dirty="0" smtClean="0"/>
              <a:t>x86 assembly is the language of choice!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 smtClean="0"/>
              <a:t>Great Reality #3: Memory Matters</a:t>
            </a:r>
            <a:br>
              <a:rPr lang="en-US" b="1" dirty="0" smtClean="0"/>
            </a:br>
            <a:r>
              <a:rPr lang="en-US" sz="2900" b="1" dirty="0" smtClean="0"/>
              <a:t>Random Access Memory Is an Unphysical Abstraction</a:t>
            </a:r>
            <a:endParaRPr lang="en-US" sz="2900" b="1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838200" lvl="2"/>
            <a:endParaRPr lang="en-US" dirty="0" smtClean="0"/>
          </a:p>
          <a:p>
            <a:r>
              <a:rPr lang="en-US" b="1" dirty="0" smtClean="0"/>
              <a:t>Memory is not unbounded</a:t>
            </a:r>
          </a:p>
          <a:p>
            <a:pPr marL="552450" lvl="1"/>
            <a:r>
              <a:rPr lang="en-US" dirty="0" smtClean="0"/>
              <a:t>It must be allocated and managed</a:t>
            </a:r>
          </a:p>
          <a:p>
            <a:pPr marL="552450" lvl="1"/>
            <a:r>
              <a:rPr lang="en-US" dirty="0" smtClean="0"/>
              <a:t>Many applications are memory dominated</a:t>
            </a:r>
          </a:p>
          <a:p>
            <a:r>
              <a:rPr lang="en-US" b="1" dirty="0" smtClean="0"/>
              <a:t>Memory referencing bugs especially pernicious</a:t>
            </a:r>
          </a:p>
          <a:p>
            <a:pPr marL="552450" lvl="1"/>
            <a:r>
              <a:rPr lang="en-US" dirty="0" smtClean="0"/>
              <a:t>Effects are distant in both time and space</a:t>
            </a:r>
          </a:p>
          <a:p>
            <a:r>
              <a:rPr lang="en-US" b="1" dirty="0" smtClean="0"/>
              <a:t>Memory performance is not uniform</a:t>
            </a:r>
          </a:p>
          <a:p>
            <a:pPr marL="552450" lvl="1"/>
            <a:r>
              <a:rPr lang="en-US" dirty="0" smtClean="0"/>
              <a:t>Cache and virtual memory effects can greatly affect program performance</a:t>
            </a:r>
          </a:p>
          <a:p>
            <a:pPr marL="552450" lvl="1"/>
            <a:r>
              <a:rPr lang="en-US" dirty="0" smtClean="0"/>
              <a:t>Adapting program to characteristics of memory system can lead to major speed improvements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4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5080000"/>
            <a:ext cx="8382000" cy="1282700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165100" indent="-165100"/>
            <a:r>
              <a:rPr lang="en-US" dirty="0" smtClean="0"/>
              <a:t> Result </a:t>
            </a:r>
            <a:r>
              <a:rPr lang="en-US" dirty="0"/>
              <a:t>is architecture </a:t>
            </a:r>
            <a:r>
              <a:rPr lang="en-US" dirty="0" smtClean="0"/>
              <a:t>specific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Rectangle 2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7327900" cy="20066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fun(int i)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double d[1] = {3.14};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long int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a[i]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d[0];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825500" y="3302000"/>
            <a:ext cx="73279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➙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3.1399998664856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2.00000061035156</a:t>
            </a:r>
            <a:endParaRPr lang="en-US" sz="240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➙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3.14, then segmentation fault</a:t>
            </a: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930775" y="4897438"/>
            <a:ext cx="228600" cy="1693862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235575" y="5395913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fun(i)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833438" y="48006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/>
        </p:nvGraphicFramePr>
        <p:xfrm>
          <a:off x="2781300" y="4762500"/>
          <a:ext cx="2070100" cy="1905000"/>
        </p:xfrm>
        <a:graphic>
          <a:graphicData uri="http://schemas.openxmlformats.org/drawingml/2006/table">
            <a:tbl>
              <a:tblPr/>
              <a:tblGrid>
                <a:gridCol w="1638300"/>
                <a:gridCol w="4318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Saved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Monaco" charset="0"/>
                          <a:cs typeface="Monaco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3977</TotalTime>
  <Pages>0</Pages>
  <Words>1261</Words>
  <Characters>0</Characters>
  <Application>Microsoft Macintosh PowerPoint</Application>
  <PresentationFormat>On-screen Show (4:3)</PresentationFormat>
  <Lines>0</Lines>
  <Paragraphs>255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Title Slide</vt:lpstr>
      <vt:lpstr>Title and Content</vt:lpstr>
      <vt:lpstr>Title Only</vt:lpstr>
      <vt:lpstr>PowerPoint Presentation</vt:lpstr>
      <vt:lpstr>Overview</vt:lpstr>
      <vt:lpstr>Course Theme: Abstraction Is Good But Don’t Forget Reality</vt:lpstr>
      <vt:lpstr>Great Reality #1:  Ints are not Integers, Floats are not Reals</vt:lpstr>
      <vt:lpstr>Computer Arithmetic</vt:lpstr>
      <vt:lpstr>Great Reality #2:  You’ve Got to Know Assembly</vt:lpstr>
      <vt:lpstr>Great Reality #3: Memory Matters Random Access Memory Is an Unphysical Abstraction</vt:lpstr>
      <vt:lpstr>Memory Referencing Bug Example</vt:lpstr>
      <vt:lpstr>Memory Referencing Bug Example</vt:lpstr>
      <vt:lpstr>Memory Referencing Errors</vt:lpstr>
      <vt:lpstr>Great Reality #4: There’s more to performance than asymptotic complexity </vt:lpstr>
      <vt:lpstr>Memory System Performance Example</vt:lpstr>
      <vt:lpstr>Great Reality #5: Computers do more than execute programs</vt:lpstr>
      <vt:lpstr>Role within CS/ECE Curriculum</vt:lpstr>
      <vt:lpstr>Course Perspective</vt:lpstr>
      <vt:lpstr>Course Perspective (Cont.)</vt:lpstr>
      <vt:lpstr>Teaching staff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Dave</cp:lastModifiedBy>
  <cp:revision>75</cp:revision>
  <cp:lastPrinted>2014-08-25T16:32:32Z</cp:lastPrinted>
  <dcterms:created xsi:type="dcterms:W3CDTF">2012-08-28T17:04:18Z</dcterms:created>
  <dcterms:modified xsi:type="dcterms:W3CDTF">2014-08-27T17:43:53Z</dcterms:modified>
</cp:coreProperties>
</file>