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84" r:id="rId2"/>
  </p:sldMasterIdLst>
  <p:notesMasterIdLst>
    <p:notesMasterId r:id="rId38"/>
  </p:notesMasterIdLst>
  <p:sldIdLst>
    <p:sldId id="256" r:id="rId3"/>
    <p:sldId id="275" r:id="rId4"/>
    <p:sldId id="290" r:id="rId5"/>
    <p:sldId id="292" r:id="rId6"/>
    <p:sldId id="288" r:id="rId7"/>
    <p:sldId id="289" r:id="rId8"/>
    <p:sldId id="293" r:id="rId9"/>
    <p:sldId id="294" r:id="rId10"/>
    <p:sldId id="282" r:id="rId11"/>
    <p:sldId id="258" r:id="rId12"/>
    <p:sldId id="295" r:id="rId13"/>
    <p:sldId id="298" r:id="rId14"/>
    <p:sldId id="260" r:id="rId15"/>
    <p:sldId id="296" r:id="rId16"/>
    <p:sldId id="297" r:id="rId17"/>
    <p:sldId id="262" r:id="rId18"/>
    <p:sldId id="263" r:id="rId19"/>
    <p:sldId id="264" r:id="rId20"/>
    <p:sldId id="272" r:id="rId21"/>
    <p:sldId id="271" r:id="rId22"/>
    <p:sldId id="273" r:id="rId23"/>
    <p:sldId id="299" r:id="rId24"/>
    <p:sldId id="300" r:id="rId25"/>
    <p:sldId id="301" r:id="rId26"/>
    <p:sldId id="302" r:id="rId27"/>
    <p:sldId id="267" r:id="rId28"/>
    <p:sldId id="268" r:id="rId29"/>
    <p:sldId id="304" r:id="rId30"/>
    <p:sldId id="307" r:id="rId31"/>
    <p:sldId id="274" r:id="rId32"/>
    <p:sldId id="305" r:id="rId33"/>
    <p:sldId id="284" r:id="rId34"/>
    <p:sldId id="306" r:id="rId35"/>
    <p:sldId id="286" r:id="rId36"/>
    <p:sldId id="27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58" autoAdjust="0"/>
  </p:normalViewPr>
  <p:slideViewPr>
    <p:cSldViewPr>
      <p:cViewPr varScale="1">
        <p:scale>
          <a:sx n="112" d="100"/>
          <a:sy n="112" d="100"/>
        </p:scale>
        <p:origin x="-1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16F9-6F8B-564B-9227-76DA300A01E3}" type="datetimeFigureOut">
              <a:rPr lang="en-US" smtClean="0"/>
              <a:t>10/21/13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20B1-36C7-2E4B-B49C-9368D9E7F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3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9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05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5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8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3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6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2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87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36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3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9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38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9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79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81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2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37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9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60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2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nzy.com/intro/killdashnine_lyric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Recitation 9: Monday, </a:t>
            </a:r>
            <a:r>
              <a:rPr lang="en-US" dirty="0" smtClean="0"/>
              <a:t>October 21</a:t>
            </a:r>
            <a:r>
              <a:rPr lang="en-US" baseline="30000" dirty="0" smtClean="0"/>
              <a:t>st</a:t>
            </a:r>
            <a:r>
              <a:rPr lang="en-US" dirty="0" smtClean="0"/>
              <a:t>, </a:t>
            </a:r>
            <a:r>
              <a:rPr lang="en-US" dirty="0" smtClean="0"/>
              <a:t>2013</a:t>
            </a:r>
          </a:p>
          <a:p>
            <a:r>
              <a:rPr lang="en-US" dirty="0" smtClean="0"/>
              <a:t>Ian Hartwig</a:t>
            </a:r>
            <a:br>
              <a:rPr lang="en-US" dirty="0" smtClean="0"/>
            </a:br>
            <a:r>
              <a:rPr lang="en-US" dirty="0" smtClean="0"/>
              <a:t>Section </a:t>
            </a:r>
            <a:r>
              <a:rPr lang="en-US" dirty="0"/>
              <a:t>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392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</a:t>
            </a:r>
            <a:r>
              <a:rPr lang="en-US" i="1" dirty="0">
                <a:solidFill>
                  <a:srgbClr val="C00000"/>
                </a:solidFill>
              </a:rPr>
              <a:t>program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 bunch of data and instructions stored in an executable binary file</a:t>
            </a:r>
          </a:p>
          <a:p>
            <a:pPr lvl="1"/>
            <a:r>
              <a:rPr lang="en-US" dirty="0"/>
              <a:t>Written according to a specification that tells users what it is supposed to do</a:t>
            </a:r>
          </a:p>
          <a:p>
            <a:pPr lvl="1"/>
            <a:r>
              <a:rPr lang="en-US" dirty="0"/>
              <a:t>Stateless since binary file is static</a:t>
            </a:r>
          </a:p>
        </p:txBody>
      </p:sp>
    </p:spTree>
    <p:extLst>
      <p:ext uri="{BB962C8B-B14F-4D97-AF65-F5344CB8AC3E}">
        <p14:creationId xmlns:p14="http://schemas.microsoft.com/office/powerpoint/2010/main" val="1920193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is an instance of a running program.</a:t>
            </a:r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smtClean="0"/>
              <a:t>virtual address </a:t>
            </a:r>
            <a:r>
              <a:rPr lang="en-US" dirty="0"/>
              <a:t>space</a:t>
            </a:r>
          </a:p>
          <a:p>
            <a:pPr lvl="2"/>
            <a:r>
              <a:rPr lang="en-US" dirty="0"/>
              <a:t>Each program seems to have exclusive use of main </a:t>
            </a:r>
            <a:r>
              <a:rPr lang="en-US" dirty="0" smtClean="0"/>
              <a:t>memory</a:t>
            </a:r>
          </a:p>
          <a:p>
            <a:pPr lvl="2"/>
            <a:r>
              <a:rPr lang="en-US" dirty="0" smtClean="0"/>
              <a:t>Gives the running program a </a:t>
            </a:r>
            <a:r>
              <a:rPr lang="en-US" b="1" i="1" dirty="0" smtClean="0"/>
              <a:t>state</a:t>
            </a:r>
          </a:p>
          <a:p>
            <a:r>
              <a:rPr lang="en-US" dirty="0" smtClean="0"/>
              <a:t>How </a:t>
            </a:r>
            <a:r>
              <a:rPr lang="en-US" dirty="0"/>
              <a:t>are these Illusions maintained?</a:t>
            </a:r>
          </a:p>
          <a:p>
            <a:pPr lvl="1"/>
            <a:r>
              <a:rPr lang="en-US" dirty="0"/>
              <a:t>Process executions interleaved (multitasking</a:t>
            </a:r>
            <a:r>
              <a:rPr lang="en-US" dirty="0" smtClean="0"/>
              <a:t>) or run on separate cores</a:t>
            </a:r>
            <a:endParaRPr lang="en-US" dirty="0"/>
          </a:p>
          <a:p>
            <a:pPr lvl="1"/>
            <a:r>
              <a:rPr lang="en-US" dirty="0"/>
              <a:t>Address spaces managed by virtual memory system</a:t>
            </a:r>
          </a:p>
          <a:p>
            <a:pPr lvl="2"/>
            <a:r>
              <a:rPr lang="en-US" dirty="0" smtClean="0"/>
              <a:t>Just know that this exists for now; we’ll talk about it soon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3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Four basic States</a:t>
            </a:r>
          </a:p>
          <a:p>
            <a:pPr lvl="1"/>
            <a:r>
              <a:rPr lang="en-US" sz="2600" dirty="0" smtClean="0"/>
              <a:t>Running</a:t>
            </a:r>
          </a:p>
          <a:p>
            <a:pPr lvl="2"/>
            <a:r>
              <a:rPr lang="en-US" sz="2600" dirty="0" smtClean="0"/>
              <a:t>Executing instructions on the CPU</a:t>
            </a:r>
          </a:p>
          <a:p>
            <a:pPr lvl="2"/>
            <a:r>
              <a:rPr lang="en-US" sz="2600" dirty="0" smtClean="0"/>
              <a:t>Number bounded by number of CPU cores</a:t>
            </a:r>
          </a:p>
          <a:p>
            <a:pPr lvl="1"/>
            <a:r>
              <a:rPr lang="en-US" sz="2600" dirty="0" smtClean="0"/>
              <a:t>Runnable</a:t>
            </a:r>
          </a:p>
          <a:p>
            <a:pPr lvl="2"/>
            <a:r>
              <a:rPr lang="en-US" sz="2600" dirty="0" smtClean="0"/>
              <a:t>Waiting to be running</a:t>
            </a:r>
          </a:p>
          <a:p>
            <a:pPr lvl="1"/>
            <a:r>
              <a:rPr lang="en-US" sz="2600" dirty="0" smtClean="0"/>
              <a:t>Blocked</a:t>
            </a:r>
          </a:p>
          <a:p>
            <a:pPr lvl="2"/>
            <a:r>
              <a:rPr lang="en-US" sz="2600" dirty="0" smtClean="0"/>
              <a:t>Waiting for an event, maybe input from STDIN</a:t>
            </a:r>
          </a:p>
          <a:p>
            <a:pPr lvl="2"/>
            <a:r>
              <a:rPr lang="en-US" sz="2600" dirty="0" smtClean="0"/>
              <a:t>Not runnable</a:t>
            </a:r>
          </a:p>
          <a:p>
            <a:pPr lvl="1"/>
            <a:r>
              <a:rPr lang="en-US" sz="2600" dirty="0" smtClean="0"/>
              <a:t>Zombie </a:t>
            </a:r>
          </a:p>
          <a:p>
            <a:pPr lvl="2"/>
            <a:r>
              <a:rPr lang="en-US" sz="2600" dirty="0" smtClean="0"/>
              <a:t>Terminated, not yet reaped</a:t>
            </a:r>
          </a:p>
          <a:p>
            <a:pPr marL="627063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0742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basic process control function families: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ork()</a:t>
            </a:r>
          </a:p>
          <a:p>
            <a:pPr lvl="1"/>
            <a:r>
              <a:rPr lang="en-US" dirty="0" smtClean="0"/>
              <a:t>exec()  </a:t>
            </a:r>
          </a:p>
          <a:p>
            <a:pPr lvl="2"/>
            <a:r>
              <a:rPr lang="en-US" dirty="0" smtClean="0"/>
              <a:t>And other variants such as </a:t>
            </a:r>
            <a:r>
              <a:rPr lang="en-US" dirty="0" err="1" smtClean="0"/>
              <a:t>execve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exit()</a:t>
            </a:r>
          </a:p>
          <a:p>
            <a:pPr lvl="1"/>
            <a:r>
              <a:rPr lang="en-US" dirty="0" smtClean="0"/>
              <a:t>wait()</a:t>
            </a:r>
          </a:p>
          <a:p>
            <a:pPr lvl="2"/>
            <a:r>
              <a:rPr lang="en-US" dirty="0" smtClean="0"/>
              <a:t>And variants like </a:t>
            </a:r>
            <a:r>
              <a:rPr lang="en-US" dirty="0" err="1" smtClean="0"/>
              <a:t>waitpid</a:t>
            </a:r>
            <a:r>
              <a:rPr lang="en-US" dirty="0" smtClean="0"/>
              <a:t>()</a:t>
            </a:r>
            <a:endParaRPr lang="en-US" dirty="0"/>
          </a:p>
          <a:p>
            <a:r>
              <a:rPr lang="en-US" dirty="0" smtClean="0"/>
              <a:t>Standard on all UNIX-based systems</a:t>
            </a:r>
            <a:endParaRPr lang="en-US" dirty="0"/>
          </a:p>
          <a:p>
            <a:r>
              <a:rPr lang="en-US" dirty="0" smtClean="0"/>
              <a:t>Don’t be confused:</a:t>
            </a:r>
            <a:br>
              <a:rPr lang="en-US" dirty="0" smtClean="0"/>
            </a:br>
            <a:r>
              <a:rPr lang="en-US" b="1" u="sng" dirty="0" smtClean="0"/>
              <a:t>F</a:t>
            </a:r>
            <a:r>
              <a:rPr lang="en-US" dirty="0" smtClean="0"/>
              <a:t>ork(), </a:t>
            </a:r>
            <a:r>
              <a:rPr lang="en-US" b="1" u="sng" dirty="0" smtClean="0"/>
              <a:t>E</a:t>
            </a:r>
            <a:r>
              <a:rPr lang="en-US" dirty="0" smtClean="0"/>
              <a:t>xit(), </a:t>
            </a:r>
            <a:r>
              <a:rPr lang="en-US" b="1" u="sng" dirty="0" smtClean="0"/>
              <a:t>W</a:t>
            </a:r>
            <a:r>
              <a:rPr lang="en-US" dirty="0" smtClean="0"/>
              <a:t>ait() are all wrappers provided by CS:APP</a:t>
            </a:r>
          </a:p>
        </p:txBody>
      </p:sp>
    </p:spTree>
    <p:extLst>
      <p:ext uri="{BB962C8B-B14F-4D97-AF65-F5344CB8AC3E}">
        <p14:creationId xmlns:p14="http://schemas.microsoft.com/office/powerpoint/2010/main" val="1544042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onsolas"/>
                <a:cs typeface="Consolas"/>
              </a:rPr>
              <a:t>int</a:t>
            </a:r>
            <a:r>
              <a:rPr lang="en-US" b="1" dirty="0">
                <a:latin typeface="Consolas"/>
                <a:cs typeface="Consolas"/>
              </a:rPr>
              <a:t> fork(void)</a:t>
            </a:r>
          </a:p>
          <a:p>
            <a:pPr lvl="1"/>
            <a:r>
              <a:rPr lang="en-US" dirty="0"/>
              <a:t>creates a new process (child process) that is identical to the calling process (parent process)</a:t>
            </a:r>
          </a:p>
          <a:p>
            <a:pPr lvl="1"/>
            <a:r>
              <a:rPr lang="en-US" dirty="0"/>
              <a:t>OS creates an exact duplicate of parent’s state:</a:t>
            </a:r>
          </a:p>
          <a:p>
            <a:pPr lvl="2"/>
            <a:r>
              <a:rPr lang="en-US" dirty="0"/>
              <a:t>Virtual address space (memory), including heap and stack</a:t>
            </a:r>
          </a:p>
          <a:p>
            <a:pPr lvl="2"/>
            <a:r>
              <a:rPr lang="en-US" dirty="0"/>
              <a:t>Registers, except for the return value (%</a:t>
            </a:r>
            <a:r>
              <a:rPr lang="en-US" dirty="0" err="1"/>
              <a:t>eax</a:t>
            </a:r>
            <a:r>
              <a:rPr lang="en-US" dirty="0"/>
              <a:t>/%</a:t>
            </a:r>
            <a:r>
              <a:rPr lang="en-US" dirty="0" err="1"/>
              <a:t>rax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File descriptors but files are shared</a:t>
            </a:r>
          </a:p>
          <a:p>
            <a:pPr lvl="1"/>
            <a:r>
              <a:rPr lang="en-US" b="1" dirty="0"/>
              <a:t>Result </a:t>
            </a:r>
            <a:r>
              <a:rPr lang="en-US" b="1" dirty="0">
                <a:sym typeface="Wingdings" pitchFamily="2" charset="2"/>
              </a:rPr>
              <a:t> </a:t>
            </a:r>
            <a:r>
              <a:rPr lang="en-US" b="1" dirty="0"/>
              <a:t>Equal but separate </a:t>
            </a:r>
            <a:r>
              <a:rPr lang="en-US" b="1" dirty="0" smtClean="0"/>
              <a:t>state</a:t>
            </a:r>
          </a:p>
          <a:p>
            <a:pPr lvl="1"/>
            <a:endParaRPr lang="en-US" b="1" dirty="0"/>
          </a:p>
          <a:p>
            <a:pPr lvl="1"/>
            <a:r>
              <a:rPr lang="en-US" dirty="0" smtClean="0"/>
              <a:t>Fork is interesting (and often confusing) because </a:t>
            </a:r>
            <a:br>
              <a:rPr lang="en-US" dirty="0" smtClean="0"/>
            </a:br>
            <a:r>
              <a:rPr lang="en-US" dirty="0" smtClean="0"/>
              <a:t>it is called </a:t>
            </a:r>
            <a:r>
              <a:rPr lang="en-US" i="1" dirty="0" smtClean="0">
                <a:solidFill>
                  <a:srgbClr val="C00000"/>
                </a:solidFill>
              </a:rPr>
              <a:t>once</a:t>
            </a:r>
            <a:r>
              <a:rPr lang="en-US" i="1" dirty="0" smtClean="0"/>
              <a:t> </a:t>
            </a:r>
            <a:r>
              <a:rPr lang="en-US" dirty="0" smtClean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598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onsolas"/>
                <a:cs typeface="Consolas"/>
              </a:rPr>
              <a:t>int</a:t>
            </a:r>
            <a:r>
              <a:rPr lang="en-US" b="1" dirty="0">
                <a:latin typeface="Consolas"/>
                <a:cs typeface="Consolas"/>
              </a:rPr>
              <a:t> fork(void)</a:t>
            </a:r>
          </a:p>
          <a:p>
            <a:pPr lvl="1"/>
            <a:r>
              <a:rPr lang="en-US" dirty="0"/>
              <a:t>returns 0 to the child process</a:t>
            </a:r>
          </a:p>
          <a:p>
            <a:pPr lvl="1"/>
            <a:r>
              <a:rPr lang="en-US" dirty="0"/>
              <a:t>returns child’s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(process id) to the parent process</a:t>
            </a:r>
          </a:p>
          <a:p>
            <a:pPr lvl="1"/>
            <a:r>
              <a:rPr lang="en-US" dirty="0" smtClean="0"/>
              <a:t>Usually used like:</a:t>
            </a:r>
            <a:endParaRPr lang="en-US" dirty="0"/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914400" y="2956679"/>
            <a:ext cx="7086600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nsolas"/>
                <a:cs typeface="Consolas"/>
              </a:rPr>
              <a:t>pid_t</a:t>
            </a:r>
            <a:r>
              <a:rPr lang="en-US" sz="1800" dirty="0" smtClean="0">
                <a:latin typeface="Consolas"/>
                <a:cs typeface="Consolas"/>
              </a:rPr>
              <a:t> </a:t>
            </a:r>
            <a:r>
              <a:rPr lang="en-US" sz="1800" dirty="0" err="1" smtClean="0">
                <a:latin typeface="Consolas"/>
                <a:cs typeface="Consolas"/>
              </a:rPr>
              <a:t>pid</a:t>
            </a:r>
            <a:r>
              <a:rPr lang="en-US" sz="1800" dirty="0" smtClean="0">
                <a:latin typeface="Consolas"/>
                <a:cs typeface="Consolas"/>
              </a:rPr>
              <a:t> = fork();</a:t>
            </a:r>
          </a:p>
          <a:p>
            <a:pPr algn="l">
              <a:lnSpc>
                <a:spcPct val="100000"/>
              </a:lnSpc>
            </a:pPr>
            <a:endParaRPr lang="en-US" sz="1800" dirty="0" smtClean="0">
              <a:latin typeface="Consolas"/>
              <a:cs typeface="Consolas"/>
            </a:endParaRP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nsolas"/>
                <a:cs typeface="Consolas"/>
              </a:rPr>
              <a:t>if (</a:t>
            </a:r>
            <a:r>
              <a:rPr lang="en-US" sz="1800" dirty="0" err="1" smtClean="0">
                <a:latin typeface="Consolas"/>
                <a:cs typeface="Consolas"/>
              </a:rPr>
              <a:t>pid</a:t>
            </a:r>
            <a:r>
              <a:rPr lang="en-US" sz="1800" dirty="0" smtClean="0">
                <a:latin typeface="Consolas"/>
                <a:cs typeface="Consolas"/>
              </a:rPr>
              <a:t> </a:t>
            </a:r>
            <a:r>
              <a:rPr lang="en-US" sz="1800" dirty="0">
                <a:latin typeface="Consolas"/>
                <a:cs typeface="Consolas"/>
              </a:rPr>
              <a:t>== 0) </a:t>
            </a:r>
            <a:r>
              <a:rPr lang="en-US" sz="1800" dirty="0" smtClean="0">
                <a:latin typeface="Consolas"/>
                <a:cs typeface="Consolas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i="1" dirty="0" smtClean="0">
                <a:latin typeface="Consolas"/>
                <a:cs typeface="Consolas"/>
              </a:rPr>
              <a:t>// </a:t>
            </a:r>
            <a:r>
              <a:rPr lang="en-US" i="1" dirty="0" err="1" smtClean="0">
                <a:latin typeface="Consolas"/>
                <a:cs typeface="Consolas"/>
              </a:rPr>
              <a:t>pid</a:t>
            </a:r>
            <a:r>
              <a:rPr lang="en-US" i="1" dirty="0" smtClean="0">
                <a:latin typeface="Consolas"/>
                <a:cs typeface="Consolas"/>
              </a:rPr>
              <a:t> is 0 so we can detect child</a:t>
            </a:r>
            <a:endParaRPr lang="en-US" sz="1800" i="1" dirty="0">
              <a:latin typeface="Consolas"/>
              <a:cs typeface="Consolas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nsolas"/>
                <a:cs typeface="Consolas"/>
              </a:rPr>
              <a:t>   </a:t>
            </a:r>
            <a:r>
              <a:rPr lang="en-US" sz="1800" dirty="0" err="1">
                <a:latin typeface="Consolas"/>
                <a:cs typeface="Consolas"/>
              </a:rPr>
              <a:t>printf</a:t>
            </a:r>
            <a:r>
              <a:rPr lang="en-US" sz="1800" dirty="0">
                <a:latin typeface="Consolas"/>
                <a:cs typeface="Consolas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nsolas"/>
                <a:cs typeface="Consolas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Consolas"/>
              <a:cs typeface="Consolas"/>
            </a:endParaRP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nsolas"/>
                <a:cs typeface="Consolas"/>
              </a:rPr>
              <a:t>else </a:t>
            </a:r>
            <a:r>
              <a:rPr lang="en-US" sz="1800" dirty="0">
                <a:latin typeface="Consolas"/>
                <a:cs typeface="Consolas"/>
              </a:rPr>
              <a:t>{ </a:t>
            </a:r>
            <a:endParaRPr lang="en-US" sz="1800" dirty="0" smtClean="0">
              <a:latin typeface="Consolas"/>
              <a:cs typeface="Consolas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i="1" dirty="0" smtClean="0">
                <a:latin typeface="Consolas"/>
                <a:cs typeface="Consolas"/>
              </a:rPr>
              <a:t>// </a:t>
            </a:r>
            <a:r>
              <a:rPr lang="en-US" i="1" dirty="0" err="1" smtClean="0">
                <a:latin typeface="Consolas"/>
                <a:cs typeface="Consolas"/>
              </a:rPr>
              <a:t>pid</a:t>
            </a:r>
            <a:r>
              <a:rPr lang="en-US" i="1" dirty="0" smtClean="0">
                <a:latin typeface="Consolas"/>
                <a:cs typeface="Consolas"/>
              </a:rPr>
              <a:t> = child’s assigned </a:t>
            </a:r>
            <a:r>
              <a:rPr lang="en-US" i="1" dirty="0" err="1" smtClean="0">
                <a:latin typeface="Consolas"/>
                <a:cs typeface="Consolas"/>
              </a:rPr>
              <a:t>pid</a:t>
            </a:r>
            <a:endParaRPr lang="en-US" sz="1800" i="1" dirty="0">
              <a:latin typeface="Consolas"/>
              <a:cs typeface="Consolas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nsolas"/>
                <a:cs typeface="Consolas"/>
              </a:rPr>
              <a:t>   </a:t>
            </a:r>
            <a:r>
              <a:rPr lang="en-US" sz="1800" dirty="0" err="1">
                <a:latin typeface="Consolas"/>
                <a:cs typeface="Consolas"/>
              </a:rPr>
              <a:t>printf</a:t>
            </a:r>
            <a:r>
              <a:rPr lang="en-US" sz="1800" dirty="0">
                <a:latin typeface="Consolas"/>
                <a:cs typeface="Consolas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13408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 err="1" smtClean="0">
                <a:latin typeface="Consolas"/>
                <a:cs typeface="Consolas"/>
              </a:rPr>
              <a:t>nt</a:t>
            </a:r>
            <a:r>
              <a:rPr lang="en-US" dirty="0" smtClean="0">
                <a:latin typeface="Consolas"/>
                <a:cs typeface="Consolas"/>
              </a:rPr>
              <a:t> exec()</a:t>
            </a:r>
          </a:p>
          <a:p>
            <a:pPr lvl="1"/>
            <a:r>
              <a:rPr lang="en-US" dirty="0" smtClean="0"/>
              <a:t>Replaces the current process’s state and context</a:t>
            </a:r>
          </a:p>
          <a:p>
            <a:pPr lvl="2"/>
            <a:r>
              <a:rPr lang="en-US" dirty="0" smtClean="0"/>
              <a:t>But keeps PID, </a:t>
            </a:r>
            <a:r>
              <a:rPr lang="en-US" dirty="0"/>
              <a:t>open </a:t>
            </a:r>
            <a:r>
              <a:rPr lang="en-US" dirty="0" smtClean="0"/>
              <a:t>files, </a:t>
            </a:r>
            <a:r>
              <a:rPr lang="en-US" dirty="0"/>
              <a:t>and signal context</a:t>
            </a:r>
            <a:endParaRPr lang="en-US" dirty="0" smtClean="0"/>
          </a:p>
          <a:p>
            <a:pPr lvl="1"/>
            <a:r>
              <a:rPr lang="en-US" dirty="0" smtClean="0"/>
              <a:t>Provides a way to load and run </a:t>
            </a:r>
            <a:r>
              <a:rPr lang="en-US" b="1" dirty="0" smtClean="0"/>
              <a:t>another</a:t>
            </a:r>
            <a:r>
              <a:rPr lang="en-US" dirty="0" smtClean="0"/>
              <a:t> program</a:t>
            </a:r>
          </a:p>
          <a:p>
            <a:pPr lvl="2"/>
            <a:r>
              <a:rPr lang="en-US" dirty="0" smtClean="0"/>
              <a:t>Replaces the current running memory image with that of new program</a:t>
            </a:r>
          </a:p>
          <a:p>
            <a:pPr lvl="2"/>
            <a:r>
              <a:rPr lang="en-US" dirty="0" smtClean="0"/>
              <a:t>Set up stack with arguments and environment variables</a:t>
            </a:r>
          </a:p>
          <a:p>
            <a:pPr lvl="2"/>
            <a:r>
              <a:rPr lang="en-US" dirty="0" smtClean="0"/>
              <a:t>Start execution at the entry point </a:t>
            </a:r>
          </a:p>
          <a:p>
            <a:pPr lvl="1"/>
            <a:r>
              <a:rPr lang="en-US" dirty="0" smtClean="0"/>
              <a:t>Never returns on successful execution</a:t>
            </a:r>
          </a:p>
          <a:p>
            <a:pPr lvl="1"/>
            <a:r>
              <a:rPr lang="en-US" dirty="0" smtClean="0"/>
              <a:t>The newly loaded program’s perspective: as if the previous program has not been run before</a:t>
            </a:r>
          </a:p>
          <a:p>
            <a:pPr lvl="1"/>
            <a:r>
              <a:rPr lang="en-US" dirty="0" smtClean="0"/>
              <a:t>More useful variant is </a:t>
            </a:r>
            <a:r>
              <a:rPr lang="en-US" b="1" dirty="0" err="1" smtClean="0">
                <a:latin typeface="Consolas"/>
                <a:cs typeface="Consolas"/>
              </a:rPr>
              <a:t>int</a:t>
            </a:r>
            <a:r>
              <a:rPr lang="en-US" b="1" dirty="0" smtClean="0">
                <a:latin typeface="Consolas"/>
                <a:cs typeface="Consolas"/>
              </a:rPr>
              <a:t> </a:t>
            </a:r>
            <a:r>
              <a:rPr lang="en-US" b="1" dirty="0" err="1" smtClean="0">
                <a:latin typeface="Consolas"/>
                <a:cs typeface="Consolas"/>
              </a:rPr>
              <a:t>execve</a:t>
            </a:r>
            <a:r>
              <a:rPr lang="en-US" b="1" dirty="0" smtClean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 smtClean="0"/>
              <a:t>More information? </a:t>
            </a:r>
            <a:r>
              <a:rPr lang="en-US" dirty="0"/>
              <a:t>m</a:t>
            </a:r>
            <a:r>
              <a:rPr lang="en-US" dirty="0" smtClean="0"/>
              <a:t>an 3 exec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696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nsolas"/>
                <a:cs typeface="Consolas"/>
              </a:rPr>
              <a:t>void exit(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status</a:t>
            </a:r>
            <a:r>
              <a:rPr lang="en-US" dirty="0" smtClean="0">
                <a:latin typeface="Consolas"/>
                <a:cs typeface="Consolas"/>
              </a:rPr>
              <a:t>)</a:t>
            </a:r>
          </a:p>
          <a:p>
            <a:pPr lvl="1"/>
            <a:r>
              <a:rPr lang="en-US" dirty="0" smtClean="0"/>
              <a:t>Normally </a:t>
            </a:r>
            <a:r>
              <a:rPr lang="en-US" dirty="0"/>
              <a:t>return with status </a:t>
            </a:r>
            <a:r>
              <a:rPr lang="en-US" dirty="0" smtClean="0"/>
              <a:t>0 (other numbers indicate an error)</a:t>
            </a:r>
          </a:p>
          <a:p>
            <a:pPr lvl="1"/>
            <a:r>
              <a:rPr lang="en-US" dirty="0"/>
              <a:t>Terminates the current process</a:t>
            </a:r>
          </a:p>
          <a:p>
            <a:pPr lvl="1"/>
            <a:r>
              <a:rPr lang="en-US" dirty="0"/>
              <a:t>OS frees resources such as heap memory and open file descriptors and so on…</a:t>
            </a:r>
          </a:p>
          <a:p>
            <a:pPr lvl="1"/>
            <a:r>
              <a:rPr lang="en-US" dirty="0"/>
              <a:t>Reduce to a zombie state </a:t>
            </a:r>
          </a:p>
          <a:p>
            <a:pPr lvl="2"/>
            <a:r>
              <a:rPr lang="en-US" dirty="0"/>
              <a:t>Must wait to be reaped by the parent process (or the </a:t>
            </a:r>
            <a:r>
              <a:rPr lang="en-US" dirty="0" err="1"/>
              <a:t>init</a:t>
            </a:r>
            <a:r>
              <a:rPr lang="en-US" dirty="0"/>
              <a:t> process if the parent died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Signal is sent to the parent process notifying of death</a:t>
            </a:r>
            <a:endParaRPr lang="en-US" dirty="0"/>
          </a:p>
          <a:p>
            <a:pPr lvl="2"/>
            <a:r>
              <a:rPr lang="en-US" dirty="0"/>
              <a:t>Reaper can inspect the exit </a:t>
            </a:r>
            <a:r>
              <a:rPr lang="en-US" dirty="0" smtClean="0"/>
              <a:t>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06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wait(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*</a:t>
            </a:r>
            <a:r>
              <a:rPr lang="en-US" dirty="0" err="1">
                <a:latin typeface="Consolas"/>
                <a:cs typeface="Consolas"/>
              </a:rPr>
              <a:t>child_status</a:t>
            </a:r>
            <a:r>
              <a:rPr lang="en-US" dirty="0">
                <a:latin typeface="Consolas"/>
                <a:cs typeface="Consolas"/>
              </a:rPr>
              <a:t>)</a:t>
            </a:r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dirty="0" err="1"/>
              <a:t>pid</a:t>
            </a:r>
            <a:r>
              <a:rPr lang="en-US" dirty="0"/>
              <a:t> of the child process that </a:t>
            </a:r>
            <a:r>
              <a:rPr lang="en-US" dirty="0" smtClean="0"/>
              <a:t>terminated</a:t>
            </a:r>
          </a:p>
          <a:p>
            <a:pPr lvl="2"/>
            <a:r>
              <a:rPr lang="en-US" dirty="0" smtClean="0"/>
              <a:t>When wait returns a </a:t>
            </a:r>
            <a:r>
              <a:rPr lang="en-US" dirty="0" err="1" smtClean="0"/>
              <a:t>pid</a:t>
            </a:r>
            <a:r>
              <a:rPr lang="en-US" dirty="0" smtClean="0"/>
              <a:t> &gt; 0, child process has been reaped</a:t>
            </a:r>
          </a:p>
          <a:p>
            <a:pPr lvl="2"/>
            <a:r>
              <a:rPr lang="en-US" dirty="0" smtClean="0"/>
              <a:t>All child resources freed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 err="1"/>
              <a:t>child_status</a:t>
            </a:r>
            <a:r>
              <a:rPr lang="en-US" dirty="0"/>
              <a:t> != NULL, then the object it points to will be set to  a status indicating why the child process </a:t>
            </a:r>
            <a:r>
              <a:rPr lang="en-US" dirty="0" smtClean="0"/>
              <a:t>terminated</a:t>
            </a:r>
          </a:p>
          <a:p>
            <a:pPr lvl="1"/>
            <a:r>
              <a:rPr lang="en-US" dirty="0" smtClean="0"/>
              <a:t>More useful variant is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waitpid</a:t>
            </a:r>
            <a:r>
              <a:rPr lang="en-US" dirty="0" smtClean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 smtClean="0"/>
              <a:t>For details: man 2 wait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12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Examples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24400" y="1362075"/>
            <a:ext cx="3568700" cy="4972050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possible output  (assuming fork succeeds) ?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Child!</a:t>
            </a:r>
            <a:r>
              <a:rPr lang="en-US" dirty="0">
                <a:latin typeface="Consolas"/>
                <a:cs typeface="Consolas"/>
              </a:rPr>
              <a:t/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 smtClean="0">
                <a:latin typeface="Consolas"/>
                <a:cs typeface="Consolas"/>
              </a:rPr>
              <a:t>Parent!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Parent!</a:t>
            </a:r>
            <a:r>
              <a:rPr lang="en-US" dirty="0">
                <a:latin typeface="Consolas"/>
                <a:cs typeface="Consolas"/>
              </a:rPr>
              <a:t/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 smtClean="0">
                <a:latin typeface="Consolas"/>
                <a:cs typeface="Consolas"/>
              </a:rPr>
              <a:t>Child!</a:t>
            </a:r>
          </a:p>
          <a:p>
            <a:pPr lvl="1"/>
            <a:endParaRPr lang="en-US" dirty="0"/>
          </a:p>
          <a:p>
            <a:r>
              <a:rPr lang="en-US" dirty="0" smtClean="0"/>
              <a:t>How to get the child to always print first?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929348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fork();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if 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== 0){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/* only child comes here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printf</a:t>
            </a:r>
            <a:r>
              <a:rPr lang="en-US" sz="1600" dirty="0" smtClean="0">
                <a:latin typeface="Consolas"/>
                <a:cs typeface="Consolas"/>
              </a:rPr>
              <a:t>(“Child!\n”);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exit(0);</a:t>
            </a:r>
            <a:endParaRPr lang="en-US" sz="1600" dirty="0">
              <a:latin typeface="Consolas"/>
              <a:cs typeface="Consolas"/>
            </a:endParaRP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else{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printf</a:t>
            </a:r>
            <a:r>
              <a:rPr lang="en-US" sz="1600" dirty="0" smtClean="0">
                <a:latin typeface="Consolas"/>
                <a:cs typeface="Consolas"/>
              </a:rPr>
              <a:t>(“Parent!\n”);</a:t>
            </a: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endParaRPr lang="en-US" sz="1600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404730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Wrap-Up</a:t>
            </a:r>
          </a:p>
          <a:p>
            <a:r>
              <a:rPr lang="en-US" dirty="0"/>
              <a:t>Exceptional Control Flow</a:t>
            </a:r>
          </a:p>
          <a:p>
            <a:r>
              <a:rPr lang="en-US" dirty="0" smtClean="0"/>
              <a:t>Processes</a:t>
            </a:r>
          </a:p>
          <a:p>
            <a:r>
              <a:rPr lang="en-US" dirty="0" smtClean="0"/>
              <a:t>Process Examples</a:t>
            </a:r>
            <a:endParaRPr lang="en-US" dirty="0"/>
          </a:p>
          <a:p>
            <a:r>
              <a:rPr lang="en-US" dirty="0" smtClean="0"/>
              <a:t>Signals</a:t>
            </a:r>
            <a:endParaRPr lang="en-US" dirty="0"/>
          </a:p>
          <a:p>
            <a:r>
              <a:rPr lang="en-US" dirty="0"/>
              <a:t>Shell lab</a:t>
            </a:r>
          </a:p>
        </p:txBody>
      </p:sp>
    </p:spTree>
    <p:extLst>
      <p:ext uri="{BB962C8B-B14F-4D97-AF65-F5344CB8AC3E}">
        <p14:creationId xmlns:p14="http://schemas.microsoft.com/office/powerpoint/2010/main" val="570700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1929348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status;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fork();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if 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== 0){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/* only child comes here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printf</a:t>
            </a:r>
            <a:r>
              <a:rPr lang="en-US" sz="1600" dirty="0" smtClean="0">
                <a:latin typeface="Consolas"/>
                <a:cs typeface="Consolas"/>
              </a:rPr>
              <a:t>(“Child!\n”);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exit(0);</a:t>
            </a:r>
            <a:endParaRPr lang="en-US" sz="1600" dirty="0">
              <a:latin typeface="Consolas"/>
              <a:cs typeface="Consolas"/>
            </a:endParaRP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else{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waitpid</a:t>
            </a:r>
            <a:r>
              <a:rPr lang="en-US" sz="1600" dirty="0" smtClean="0">
                <a:latin typeface="Consolas"/>
                <a:cs typeface="Consolas"/>
              </a:rPr>
              <a:t>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, &amp;status, 0);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printf</a:t>
            </a:r>
            <a:r>
              <a:rPr lang="en-US" sz="1600" dirty="0" smtClean="0">
                <a:latin typeface="Consolas"/>
                <a:cs typeface="Consolas"/>
              </a:rPr>
              <a:t>(“Parent!\n”);</a:t>
            </a: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endParaRPr lang="en-US" sz="1600" dirty="0">
              <a:latin typeface="Consolas"/>
              <a:cs typeface="Consola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Examples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0" y="1362075"/>
            <a:ext cx="3568700" cy="4972050"/>
          </a:xfrm>
        </p:spPr>
        <p:txBody>
          <a:bodyPr>
            <a:normAutofit/>
          </a:bodyPr>
          <a:lstStyle/>
          <a:p>
            <a:r>
              <a:rPr lang="en-US" dirty="0" smtClean="0"/>
              <a:t>Waits </a:t>
            </a:r>
            <a:r>
              <a:rPr lang="en-US" dirty="0" err="1" smtClean="0"/>
              <a:t>til</a:t>
            </a:r>
            <a:r>
              <a:rPr lang="en-US" dirty="0" smtClean="0"/>
              <a:t> the child has terminated.</a:t>
            </a:r>
            <a:br>
              <a:rPr lang="en-US" dirty="0" smtClean="0"/>
            </a:br>
            <a:r>
              <a:rPr lang="en-US" dirty="0" smtClean="0"/>
              <a:t>    Parent can inspect exit status of  </a:t>
            </a:r>
            <a:br>
              <a:rPr lang="en-US" dirty="0" smtClean="0"/>
            </a:br>
            <a:r>
              <a:rPr lang="en-US" dirty="0" smtClean="0"/>
              <a:t>    child using ‘status’</a:t>
            </a:r>
          </a:p>
          <a:p>
            <a:pPr lvl="1"/>
            <a:r>
              <a:rPr lang="en-US" dirty="0" smtClean="0"/>
              <a:t>WEXITSTATUS(status)</a:t>
            </a:r>
          </a:p>
          <a:p>
            <a:endParaRPr lang="en-US" dirty="0" smtClean="0"/>
          </a:p>
          <a:p>
            <a:r>
              <a:rPr lang="en-US" dirty="0" smtClean="0"/>
              <a:t>Output always: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Consolas"/>
                <a:cs typeface="Consolas"/>
              </a:rPr>
              <a:t>Child!</a:t>
            </a:r>
            <a:r>
              <a:rPr lang="en-US" dirty="0">
                <a:latin typeface="Consolas"/>
                <a:cs typeface="Consolas"/>
              </a:rPr>
              <a:t/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 smtClean="0">
                <a:latin typeface="Consolas"/>
                <a:cs typeface="Consolas"/>
              </a:rPr>
              <a:t>Parent!</a:t>
            </a:r>
            <a:endParaRPr lang="en-US" dirty="0">
              <a:latin typeface="Consolas"/>
              <a:cs typeface="Consola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733800" y="2819400"/>
            <a:ext cx="609600" cy="179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09600" y="4614333"/>
            <a:ext cx="3962400" cy="381000"/>
          </a:xfrm>
          <a:prstGeom prst="rect">
            <a:avLst/>
          </a:prstGeom>
          <a:noFill/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83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Examples</a:t>
            </a:r>
          </a:p>
        </p:txBody>
      </p:sp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4724400" y="1447800"/>
            <a:ext cx="4191000" cy="4972050"/>
          </a:xfrm>
        </p:spPr>
        <p:txBody>
          <a:bodyPr>
            <a:normAutofit/>
          </a:bodyPr>
          <a:lstStyle/>
          <a:p>
            <a:r>
              <a:rPr lang="en-US" dirty="0" smtClean="0"/>
              <a:t>An example of something useful.</a:t>
            </a:r>
          </a:p>
          <a:p>
            <a:r>
              <a:rPr lang="en-US" dirty="0" smtClean="0"/>
              <a:t>Why is the first </a:t>
            </a:r>
            <a:r>
              <a:rPr lang="en-US" dirty="0" err="1" smtClean="0"/>
              <a:t>arg</a:t>
            </a:r>
            <a:r>
              <a:rPr lang="en-US" dirty="0" smtClean="0"/>
              <a:t> “/bin/</a:t>
            </a:r>
            <a:r>
              <a:rPr lang="en-US" dirty="0" err="1" smtClean="0"/>
              <a:t>ls</a:t>
            </a:r>
            <a:r>
              <a:rPr lang="en-US" dirty="0" smtClean="0"/>
              <a:t>”?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Will child reach here?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676400"/>
            <a:ext cx="4800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status;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fork();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char* </a:t>
            </a:r>
            <a:r>
              <a:rPr lang="en-US" sz="1600" dirty="0" err="1" smtClean="0">
                <a:latin typeface="Consolas"/>
                <a:cs typeface="Consolas"/>
              </a:rPr>
              <a:t>argv</a:t>
            </a:r>
            <a:r>
              <a:rPr lang="en-US" sz="1600" dirty="0" smtClean="0">
                <a:latin typeface="Consolas"/>
                <a:cs typeface="Consolas"/>
              </a:rPr>
              <a:t>[] = {“/bin/</a:t>
            </a:r>
            <a:r>
              <a:rPr lang="en-US" sz="1600" dirty="0" err="1" smtClean="0">
                <a:latin typeface="Consolas"/>
                <a:cs typeface="Consolas"/>
              </a:rPr>
              <a:t>ls</a:t>
            </a:r>
            <a:r>
              <a:rPr lang="en-US" sz="1600" dirty="0" smtClean="0">
                <a:latin typeface="Consolas"/>
                <a:cs typeface="Consolas"/>
              </a:rPr>
              <a:t>”, “-l”, NULL};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char* </a:t>
            </a:r>
            <a:r>
              <a:rPr lang="en-US" sz="1600" dirty="0" err="1" smtClean="0">
                <a:latin typeface="Consolas"/>
                <a:cs typeface="Consolas"/>
              </a:rPr>
              <a:t>env</a:t>
            </a:r>
            <a:r>
              <a:rPr lang="en-US" sz="1600" dirty="0" smtClean="0">
                <a:latin typeface="Consolas"/>
                <a:cs typeface="Consolas"/>
              </a:rPr>
              <a:t>[] = {…, NULL};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if 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== 0){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/* only child comes here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execve</a:t>
            </a:r>
            <a:r>
              <a:rPr lang="en-US" sz="1600" dirty="0" smtClean="0">
                <a:latin typeface="Consolas"/>
                <a:cs typeface="Consolas"/>
              </a:rPr>
              <a:t>(“/bin/</a:t>
            </a:r>
            <a:r>
              <a:rPr lang="en-US" sz="1600" dirty="0" err="1" smtClean="0">
                <a:latin typeface="Consolas"/>
                <a:cs typeface="Consolas"/>
              </a:rPr>
              <a:t>ls</a:t>
            </a:r>
            <a:r>
              <a:rPr lang="en-US" sz="1600" dirty="0" smtClean="0">
                <a:latin typeface="Consolas"/>
                <a:cs typeface="Consolas"/>
              </a:rPr>
              <a:t>”, </a:t>
            </a:r>
            <a:r>
              <a:rPr lang="en-US" sz="1600" dirty="0" err="1" smtClean="0">
                <a:latin typeface="Consolas"/>
                <a:cs typeface="Consolas"/>
              </a:rPr>
              <a:t>argv</a:t>
            </a:r>
            <a:r>
              <a:rPr lang="en-US" sz="1600" dirty="0" smtClean="0">
                <a:latin typeface="Consolas"/>
                <a:cs typeface="Consolas"/>
              </a:rPr>
              <a:t>, </a:t>
            </a:r>
            <a:r>
              <a:rPr lang="en-US" sz="1600" dirty="0" err="1" smtClean="0">
                <a:latin typeface="Consolas"/>
                <a:cs typeface="Consolas"/>
              </a:rPr>
              <a:t>env</a:t>
            </a:r>
            <a:r>
              <a:rPr lang="en-US" sz="1600" dirty="0" smtClean="0">
                <a:latin typeface="Consolas"/>
                <a:cs typeface="Consolas"/>
              </a:rPr>
              <a:t>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/* will child reach here?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else{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waitpid</a:t>
            </a:r>
            <a:r>
              <a:rPr lang="en-US" sz="1600" dirty="0" smtClean="0">
                <a:latin typeface="Consolas"/>
                <a:cs typeface="Consolas"/>
              </a:rPr>
              <a:t>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, &amp;status, 0);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… parent continue execution…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endParaRPr lang="en-US" sz="1600" dirty="0">
              <a:latin typeface="Consolas"/>
              <a:cs typeface="Consolas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962400" y="3505200"/>
            <a:ext cx="762000" cy="762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419600" y="2438400"/>
            <a:ext cx="304800" cy="76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950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Examples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7175" y="1362075"/>
            <a:ext cx="7896225" cy="4972050"/>
          </a:xfrm>
        </p:spPr>
        <p:txBody>
          <a:bodyPr/>
          <a:lstStyle/>
          <a:p>
            <a:r>
              <a:rPr lang="en-US" dirty="0"/>
              <a:t>Unix Process </a:t>
            </a:r>
            <a:r>
              <a:rPr lang="en-US" dirty="0" smtClean="0"/>
              <a:t>Hierarchy: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  <p:extLst>
      <p:ext uri="{BB962C8B-B14F-4D97-AF65-F5344CB8AC3E}">
        <p14:creationId xmlns:p14="http://schemas.microsoft.com/office/powerpoint/2010/main" val="1449912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</a:t>
            </a:r>
            <a:r>
              <a:rPr lang="en-US" dirty="0" smtClean="0"/>
              <a:t>interrupts (asynchronous)</a:t>
            </a:r>
            <a:endParaRPr lang="en-US" dirty="0"/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/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Interrupt (e.g.,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ctl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-c from keyboard)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 &amp; Dump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620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Kernel </a:t>
            </a:r>
            <a:r>
              <a:rPr lang="en-US" i="1" dirty="0" smtClean="0">
                <a:solidFill>
                  <a:srgbClr val="C00000"/>
                </a:solidFill>
              </a:rPr>
              <a:t>sends</a:t>
            </a:r>
            <a:r>
              <a:rPr lang="en-US" dirty="0" smtClean="0"/>
              <a:t> (delivers) a signal to a </a:t>
            </a:r>
            <a:r>
              <a:rPr lang="en-US" i="1" dirty="0" smtClean="0">
                <a:solidFill>
                  <a:srgbClr val="C00000"/>
                </a:solidFill>
              </a:rPr>
              <a:t>destination process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by updating some state in the context of the destination process</a:t>
            </a:r>
          </a:p>
          <a:p>
            <a:endParaRPr lang="en-US" dirty="0" smtClean="0"/>
          </a:p>
          <a:p>
            <a:r>
              <a:rPr lang="en-US" dirty="0" smtClean="0"/>
              <a:t>Kernel sends a signal for one of the following reasons:</a:t>
            </a:r>
          </a:p>
          <a:p>
            <a:pPr lvl="1"/>
            <a:r>
              <a:rPr lang="en-US" dirty="0" smtClean="0"/>
              <a:t>Kernel has detected a system event such as Ctrl-C (SIGINT), divide-by-zero (SIGFPE), or the termination of a child process (SIGCHLD)</a:t>
            </a:r>
          </a:p>
          <a:p>
            <a:pPr lvl="1"/>
            <a:r>
              <a:rPr lang="en-US" dirty="0" smtClean="0"/>
              <a:t>Another program called the </a:t>
            </a:r>
            <a:r>
              <a:rPr lang="en-US" dirty="0" smtClean="0">
                <a:latin typeface="Consolas"/>
                <a:cs typeface="Consolas"/>
              </a:rPr>
              <a:t>kill()</a:t>
            </a:r>
            <a:r>
              <a:rPr lang="en-US" dirty="0" smtClean="0"/>
              <a:t> function</a:t>
            </a:r>
          </a:p>
          <a:p>
            <a:pPr lvl="1"/>
            <a:r>
              <a:rPr lang="en-US" dirty="0" smtClean="0"/>
              <a:t>The user used a </a:t>
            </a:r>
            <a:r>
              <a:rPr lang="en-US" dirty="0" smtClean="0">
                <a:latin typeface="Consolas"/>
                <a:cs typeface="Consolas"/>
              </a:rPr>
              <a:t>kill</a:t>
            </a:r>
            <a:r>
              <a:rPr lang="en-US" dirty="0" smtClean="0"/>
              <a:t> utility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943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Receiving a signal is non-queuing</a:t>
            </a:r>
            <a:endParaRPr lang="en-US" dirty="0"/>
          </a:p>
          <a:p>
            <a:pPr lvl="1"/>
            <a:r>
              <a:rPr lang="en-US" dirty="0" smtClean="0"/>
              <a:t>There is only one bit in the context per signal</a:t>
            </a:r>
          </a:p>
          <a:p>
            <a:pPr lvl="1"/>
            <a:r>
              <a:rPr lang="en-US" dirty="0" smtClean="0"/>
              <a:t>Receiving 1 or 300 SIGINTs looks the same to the process</a:t>
            </a:r>
          </a:p>
          <a:p>
            <a:r>
              <a:rPr lang="en-US" dirty="0" smtClean="0"/>
              <a:t>Signals are received at a context switch</a:t>
            </a:r>
          </a:p>
          <a:p>
            <a:r>
              <a:rPr lang="en-US" dirty="0" smtClean="0"/>
              <a:t>Three </a:t>
            </a:r>
            <a:r>
              <a:rPr lang="en-US" dirty="0"/>
              <a:t>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interrupt</a:t>
            </a:r>
          </a:p>
        </p:txBody>
      </p:sp>
    </p:spTree>
    <p:extLst>
      <p:ext uri="{BB962C8B-B14F-4D97-AF65-F5344CB8AC3E}">
        <p14:creationId xmlns:p14="http://schemas.microsoft.com/office/powerpoint/2010/main" val="34749543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</a:t>
            </a:r>
            <a:r>
              <a:rPr lang="en-US" dirty="0" smtClean="0"/>
              <a:t>signal</a:t>
            </a:r>
          </a:p>
          <a:p>
            <a:endParaRPr lang="en-US" dirty="0"/>
          </a:p>
          <a:p>
            <a:r>
              <a:rPr lang="en-US" dirty="0" smtClean="0"/>
              <a:t>Blocking signals</a:t>
            </a:r>
          </a:p>
          <a:p>
            <a:pPr lvl="1"/>
            <a:r>
              <a:rPr lang="en-US" dirty="0" smtClean="0"/>
              <a:t>Sometimes code needs to run through a section that can’t be interrupted</a:t>
            </a:r>
          </a:p>
          <a:p>
            <a:pPr lvl="1"/>
            <a:r>
              <a:rPr lang="en-US" dirty="0"/>
              <a:t>Implemented with </a:t>
            </a:r>
            <a:r>
              <a:rPr lang="en-US" dirty="0" err="1" smtClean="0">
                <a:latin typeface="Consolas"/>
                <a:cs typeface="Consolas"/>
              </a:rPr>
              <a:t>sigprocmask</a:t>
            </a:r>
            <a:r>
              <a:rPr lang="en-US" dirty="0">
                <a:latin typeface="Consolas"/>
                <a:cs typeface="Consolas"/>
              </a:rPr>
              <a:t>()</a:t>
            </a:r>
          </a:p>
          <a:p>
            <a:r>
              <a:rPr lang="en-US" dirty="0" smtClean="0"/>
              <a:t>Waiting for signals</a:t>
            </a:r>
          </a:p>
          <a:p>
            <a:pPr lvl="1"/>
            <a:r>
              <a:rPr lang="en-US" dirty="0" smtClean="0"/>
              <a:t>Sometimes, we want to pause execution until we get a specific signal</a:t>
            </a:r>
          </a:p>
          <a:p>
            <a:pPr lvl="1"/>
            <a:r>
              <a:rPr lang="en-US" dirty="0"/>
              <a:t>Implemented with </a:t>
            </a:r>
            <a:r>
              <a:rPr lang="en-US" dirty="0" err="1">
                <a:latin typeface="Consolas"/>
                <a:cs typeface="Consolas"/>
              </a:rPr>
              <a:t>sigsuspend</a:t>
            </a:r>
            <a:r>
              <a:rPr lang="en-US" dirty="0">
                <a:latin typeface="Consolas"/>
                <a:cs typeface="Consolas"/>
              </a:rPr>
              <a:t>()</a:t>
            </a:r>
          </a:p>
          <a:p>
            <a:r>
              <a:rPr lang="en-US" dirty="0" smtClean="0"/>
              <a:t>Can’t modify behavior of SIGKILL and SIGSTOP </a:t>
            </a:r>
          </a:p>
        </p:txBody>
      </p:sp>
    </p:spTree>
    <p:extLst>
      <p:ext uri="{BB962C8B-B14F-4D97-AF65-F5344CB8AC3E}">
        <p14:creationId xmlns:p14="http://schemas.microsoft.com/office/powerpoint/2010/main" val="2272654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 handlers</a:t>
            </a:r>
          </a:p>
          <a:p>
            <a:pPr lvl="1"/>
            <a:r>
              <a:rPr lang="en-US" sz="2400" dirty="0" smtClean="0"/>
              <a:t>Can be installed to run when a signal is received</a:t>
            </a:r>
          </a:p>
          <a:p>
            <a:pPr lvl="1"/>
            <a:r>
              <a:rPr lang="en-US" sz="2400" dirty="0" smtClean="0"/>
              <a:t>The form is   </a:t>
            </a:r>
            <a:r>
              <a:rPr lang="en-US" sz="2400" dirty="0" smtClean="0">
                <a:latin typeface="Consolas"/>
                <a:cs typeface="Consolas"/>
              </a:rPr>
              <a:t>void  handler(</a:t>
            </a:r>
            <a:r>
              <a:rPr lang="en-US" sz="2400" dirty="0" err="1" smtClean="0">
                <a:latin typeface="Consolas"/>
                <a:cs typeface="Consolas"/>
              </a:rPr>
              <a:t>int</a:t>
            </a:r>
            <a:r>
              <a:rPr lang="en-US" sz="2400" dirty="0" smtClean="0">
                <a:latin typeface="Consolas"/>
                <a:cs typeface="Consolas"/>
              </a:rPr>
              <a:t> </a:t>
            </a:r>
            <a:r>
              <a:rPr lang="en-US" sz="2400" dirty="0" err="1" smtClean="0">
                <a:latin typeface="Consolas"/>
                <a:cs typeface="Consolas"/>
              </a:rPr>
              <a:t>signum</a:t>
            </a:r>
            <a:r>
              <a:rPr lang="en-US" sz="2400" dirty="0" smtClean="0">
                <a:latin typeface="Consolas"/>
                <a:cs typeface="Consolas"/>
              </a:rPr>
              <a:t>){ … }</a:t>
            </a:r>
          </a:p>
          <a:p>
            <a:pPr lvl="1"/>
            <a:r>
              <a:rPr lang="en-US" sz="2400" b="1" dirty="0" smtClean="0"/>
              <a:t>Separate </a:t>
            </a:r>
            <a:r>
              <a:rPr lang="en-US" sz="2400" dirty="0" smtClean="0"/>
              <a:t>flow of control in the same process</a:t>
            </a:r>
          </a:p>
          <a:p>
            <a:pPr lvl="1"/>
            <a:r>
              <a:rPr lang="en-US" sz="2400" dirty="0" smtClean="0"/>
              <a:t>Resumes normal flow of control upon returning</a:t>
            </a:r>
          </a:p>
          <a:p>
            <a:pPr lvl="1"/>
            <a:r>
              <a:rPr lang="en-US" sz="2400" dirty="0" smtClean="0"/>
              <a:t>Can be called </a:t>
            </a:r>
            <a:r>
              <a:rPr lang="en-US" sz="2400" b="1" dirty="0" smtClean="0"/>
              <a:t>anytime</a:t>
            </a:r>
            <a:r>
              <a:rPr lang="en-US" sz="2400" dirty="0" smtClean="0"/>
              <a:t> when the appropriate signal is fired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83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Signal Examples</a:t>
            </a:r>
            <a:endParaRPr lang="en-US" dirty="0"/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04093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20737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205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Examples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066800"/>
            <a:ext cx="7896225" cy="4972050"/>
          </a:xfrm>
        </p:spPr>
        <p:txBody>
          <a:bodyPr/>
          <a:lstStyle/>
          <a:p>
            <a:r>
              <a:rPr lang="en-US" dirty="0"/>
              <a:t>Every process belongs to exactly one process </a:t>
            </a:r>
            <a:r>
              <a:rPr lang="en-US" dirty="0" smtClean="0"/>
              <a:t>group</a:t>
            </a:r>
          </a:p>
          <a:p>
            <a:r>
              <a:rPr lang="en-US" dirty="0" smtClean="0"/>
              <a:t>Process groups can be used to distribute signals easily</a:t>
            </a:r>
          </a:p>
          <a:p>
            <a:r>
              <a:rPr lang="en-US" dirty="0" smtClean="0"/>
              <a:t>A forked process becomes a member of the parent’s process group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084497" y="2362200"/>
            <a:ext cx="7068903" cy="4343400"/>
            <a:chOff x="1084497" y="1905000"/>
            <a:chExt cx="7068903" cy="43434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6096000" y="3156387"/>
              <a:ext cx="2057400" cy="164421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810000" y="3147796"/>
              <a:ext cx="2057400" cy="164421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1084497" y="3147796"/>
              <a:ext cx="2514600" cy="309937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940" name="Oval 4"/>
            <p:cNvSpPr>
              <a:spLocks noChangeAspect="1" noChangeArrowheads="1"/>
            </p:cNvSpPr>
            <p:nvPr/>
          </p:nvSpPr>
          <p:spPr bwMode="auto">
            <a:xfrm>
              <a:off x="1898650" y="3228975"/>
              <a:ext cx="982663" cy="88582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Fore-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ground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job</a:t>
              </a:r>
            </a:p>
          </p:txBody>
        </p:sp>
        <p:sp>
          <p:nvSpPr>
            <p:cNvPr id="551941" name="Oval 5"/>
            <p:cNvSpPr>
              <a:spLocks noChangeAspect="1" noChangeArrowheads="1"/>
            </p:cNvSpPr>
            <p:nvPr/>
          </p:nvSpPr>
          <p:spPr bwMode="auto">
            <a:xfrm>
              <a:off x="4094163" y="3228975"/>
              <a:ext cx="982662" cy="8636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Back-</a:t>
              </a:r>
            </a:p>
            <a:p>
              <a:pPr algn="ctr"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ground</a:t>
              </a:r>
            </a:p>
            <a:p>
              <a:pPr algn="ctr"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job #1</a:t>
              </a:r>
            </a:p>
          </p:txBody>
        </p:sp>
        <p:sp>
          <p:nvSpPr>
            <p:cNvPr id="551942" name="Oval 6"/>
            <p:cNvSpPr>
              <a:spLocks noChangeAspect="1" noChangeArrowheads="1"/>
            </p:cNvSpPr>
            <p:nvPr/>
          </p:nvSpPr>
          <p:spPr bwMode="auto">
            <a:xfrm>
              <a:off x="6248400" y="3228975"/>
              <a:ext cx="984250" cy="88582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Back-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ground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job #2</a:t>
              </a:r>
            </a:p>
          </p:txBody>
        </p:sp>
        <p:sp>
          <p:nvSpPr>
            <p:cNvPr id="551943" name="Oval 7"/>
            <p:cNvSpPr>
              <a:spLocks noChangeAspect="1" noChangeArrowheads="1"/>
            </p:cNvSpPr>
            <p:nvPr/>
          </p:nvSpPr>
          <p:spPr bwMode="auto">
            <a:xfrm>
              <a:off x="4098925" y="1905000"/>
              <a:ext cx="984250" cy="7762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Shell</a:t>
              </a:r>
            </a:p>
          </p:txBody>
        </p:sp>
        <p:sp>
          <p:nvSpPr>
            <p:cNvPr id="551944" name="Oval 8"/>
            <p:cNvSpPr>
              <a:spLocks noChangeAspect="1" noChangeArrowheads="1"/>
            </p:cNvSpPr>
            <p:nvPr/>
          </p:nvSpPr>
          <p:spPr bwMode="auto">
            <a:xfrm>
              <a:off x="1339850" y="4414838"/>
              <a:ext cx="984250" cy="77628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Child</a:t>
              </a:r>
            </a:p>
          </p:txBody>
        </p:sp>
        <p:sp>
          <p:nvSpPr>
            <p:cNvPr id="551945" name="Oval 9"/>
            <p:cNvSpPr>
              <a:spLocks noChangeAspect="1" noChangeArrowheads="1"/>
            </p:cNvSpPr>
            <p:nvPr/>
          </p:nvSpPr>
          <p:spPr bwMode="auto">
            <a:xfrm>
              <a:off x="2465388" y="4414838"/>
              <a:ext cx="984250" cy="77628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Child</a:t>
              </a:r>
            </a:p>
          </p:txBody>
        </p:sp>
        <p:sp>
          <p:nvSpPr>
            <p:cNvPr id="551946" name="Line 10"/>
            <p:cNvSpPr>
              <a:spLocks noChangeAspect="1" noChangeShapeType="1"/>
            </p:cNvSpPr>
            <p:nvPr/>
          </p:nvSpPr>
          <p:spPr bwMode="auto">
            <a:xfrm flipH="1">
              <a:off x="1906588" y="4051300"/>
              <a:ext cx="182562" cy="3698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51947" name="Line 11"/>
            <p:cNvSpPr>
              <a:spLocks noChangeAspect="1" noChangeShapeType="1"/>
            </p:cNvSpPr>
            <p:nvPr/>
          </p:nvSpPr>
          <p:spPr bwMode="auto">
            <a:xfrm>
              <a:off x="2686050" y="4048125"/>
              <a:ext cx="163513" cy="361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51948" name="Line 12"/>
            <p:cNvSpPr>
              <a:spLocks noChangeAspect="1" noChangeShapeType="1"/>
            </p:cNvSpPr>
            <p:nvPr/>
          </p:nvSpPr>
          <p:spPr bwMode="auto">
            <a:xfrm>
              <a:off x="4594225" y="2667000"/>
              <a:ext cx="0" cy="5572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51949" name="Line 13"/>
            <p:cNvSpPr>
              <a:spLocks noChangeAspect="1" noChangeShapeType="1"/>
            </p:cNvSpPr>
            <p:nvPr/>
          </p:nvSpPr>
          <p:spPr bwMode="auto">
            <a:xfrm flipH="1">
              <a:off x="2768600" y="2574925"/>
              <a:ext cx="1481138" cy="8016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51950" name="Line 14"/>
            <p:cNvSpPr>
              <a:spLocks noChangeAspect="1" noChangeShapeType="1"/>
            </p:cNvSpPr>
            <p:nvPr/>
          </p:nvSpPr>
          <p:spPr bwMode="auto">
            <a:xfrm>
              <a:off x="4968875" y="2535238"/>
              <a:ext cx="1412875" cy="8334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51951" name="Text Box 15"/>
            <p:cNvSpPr txBox="1">
              <a:spLocks noChangeAspect="1" noChangeArrowheads="1"/>
            </p:cNvSpPr>
            <p:nvPr/>
          </p:nvSpPr>
          <p:spPr bwMode="auto">
            <a:xfrm>
              <a:off x="3297238" y="2070100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pid=10</a:t>
              </a:r>
            </a:p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pgid=10</a:t>
              </a:r>
            </a:p>
          </p:txBody>
        </p:sp>
        <p:sp>
          <p:nvSpPr>
            <p:cNvPr id="551953" name="Text Box 17"/>
            <p:cNvSpPr txBox="1">
              <a:spLocks noChangeAspect="1" noChangeArrowheads="1"/>
            </p:cNvSpPr>
            <p:nvPr/>
          </p:nvSpPr>
          <p:spPr bwMode="auto">
            <a:xfrm>
              <a:off x="1084498" y="5663625"/>
              <a:ext cx="176506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Foreground </a:t>
              </a:r>
            </a:p>
            <a:p>
              <a:pPr>
                <a:lnSpc>
                  <a:spcPct val="100000"/>
                </a:lnSpc>
              </a:pPr>
              <a:r>
                <a:rPr lang="en-US" sz="1600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process </a:t>
              </a:r>
              <a:r>
                <a:rPr lang="en-US" sz="1600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group 20</a:t>
              </a:r>
            </a:p>
          </p:txBody>
        </p:sp>
        <p:sp>
          <p:nvSpPr>
            <p:cNvPr id="551955" name="Text Box 19"/>
            <p:cNvSpPr txBox="1">
              <a:spLocks noChangeAspect="1" noChangeArrowheads="1"/>
            </p:cNvSpPr>
            <p:nvPr/>
          </p:nvSpPr>
          <p:spPr bwMode="auto">
            <a:xfrm>
              <a:off x="3810000" y="4191000"/>
              <a:ext cx="1629100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Background</a:t>
              </a:r>
            </a:p>
            <a:p>
              <a:r>
                <a:rPr lang="en-US" sz="16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process group 32</a:t>
              </a:r>
            </a:p>
          </p:txBody>
        </p:sp>
        <p:sp>
          <p:nvSpPr>
            <p:cNvPr id="551956" name="Text Box 20"/>
            <p:cNvSpPr txBox="1">
              <a:spLocks noChangeAspect="1" noChangeArrowheads="1"/>
            </p:cNvSpPr>
            <p:nvPr/>
          </p:nvSpPr>
          <p:spPr bwMode="auto">
            <a:xfrm>
              <a:off x="6096000" y="4215825"/>
              <a:ext cx="1629100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Background</a:t>
              </a:r>
            </a:p>
            <a:p>
              <a:pPr>
                <a:lnSpc>
                  <a:spcPct val="100000"/>
                </a:lnSpc>
              </a:pPr>
              <a:r>
                <a:rPr lang="en-US" sz="1600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process group 40</a:t>
              </a:r>
            </a:p>
          </p:txBody>
        </p:sp>
        <p:sp>
          <p:nvSpPr>
            <p:cNvPr id="551958" name="Text Box 22"/>
            <p:cNvSpPr txBox="1">
              <a:spLocks noChangeAspect="1" noChangeArrowheads="1"/>
            </p:cNvSpPr>
            <p:nvPr/>
          </p:nvSpPr>
          <p:spPr bwMode="auto">
            <a:xfrm>
              <a:off x="1098550" y="3365500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pid=20</a:t>
              </a:r>
            </a:p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pgid=20</a:t>
              </a:r>
            </a:p>
          </p:txBody>
        </p:sp>
        <p:sp>
          <p:nvSpPr>
            <p:cNvPr id="551959" name="Text Box 23"/>
            <p:cNvSpPr txBox="1">
              <a:spLocks noChangeAspect="1" noChangeArrowheads="1"/>
            </p:cNvSpPr>
            <p:nvPr/>
          </p:nvSpPr>
          <p:spPr bwMode="auto">
            <a:xfrm>
              <a:off x="5038725" y="3416300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pid=32</a:t>
              </a:r>
            </a:p>
            <a:p>
              <a:pPr algn="l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pgid=32</a:t>
              </a:r>
            </a:p>
          </p:txBody>
        </p:sp>
        <p:sp>
          <p:nvSpPr>
            <p:cNvPr id="551960" name="Text Box 24"/>
            <p:cNvSpPr txBox="1">
              <a:spLocks noChangeAspect="1" noChangeArrowheads="1"/>
            </p:cNvSpPr>
            <p:nvPr/>
          </p:nvSpPr>
          <p:spPr bwMode="auto">
            <a:xfrm>
              <a:off x="7224929" y="3443288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pid=40</a:t>
              </a:r>
            </a:p>
            <a:p>
              <a:pPr algn="l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pgid=40</a:t>
              </a:r>
            </a:p>
          </p:txBody>
        </p:sp>
        <p:sp>
          <p:nvSpPr>
            <p:cNvPr id="551961" name="Text Box 25"/>
            <p:cNvSpPr txBox="1">
              <a:spLocks noChangeAspect="1" noChangeArrowheads="1"/>
            </p:cNvSpPr>
            <p:nvPr/>
          </p:nvSpPr>
          <p:spPr bwMode="auto">
            <a:xfrm>
              <a:off x="1398588" y="5181600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pid=21</a:t>
              </a:r>
            </a:p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pgid=20</a:t>
              </a:r>
            </a:p>
          </p:txBody>
        </p:sp>
        <p:sp>
          <p:nvSpPr>
            <p:cNvPr id="551962" name="Text Box 26"/>
            <p:cNvSpPr txBox="1">
              <a:spLocks noChangeAspect="1" noChangeArrowheads="1"/>
            </p:cNvSpPr>
            <p:nvPr/>
          </p:nvSpPr>
          <p:spPr bwMode="auto">
            <a:xfrm>
              <a:off x="2541588" y="5181600"/>
              <a:ext cx="828675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pid=22</a:t>
              </a:r>
            </a:p>
            <a:p>
              <a:pPr algn="r">
                <a:lnSpc>
                  <a:spcPct val="100000"/>
                </a:lnSpc>
              </a:pPr>
              <a:r>
                <a:rPr lang="en-US" sz="1200" b="1">
                  <a:latin typeface="Courier New" pitchFamily="49" charset="0"/>
                </a:rPr>
                <a:t>pgid=20</a:t>
              </a:r>
            </a:p>
          </p:txBody>
        </p:sp>
      </p:grp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259387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0050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Wrap-Up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Midterms are viewable now; see your email for details.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381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143000"/>
            <a:ext cx="3810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// </a:t>
            </a:r>
            <a:r>
              <a:rPr lang="en-US" sz="1600" dirty="0" err="1" smtClean="0">
                <a:latin typeface="Consolas"/>
                <a:cs typeface="Consolas"/>
              </a:rPr>
              <a:t>sigchld</a:t>
            </a:r>
            <a:r>
              <a:rPr lang="en-US" sz="1600" dirty="0" smtClean="0">
                <a:latin typeface="Consolas"/>
                <a:cs typeface="Consolas"/>
              </a:rPr>
              <a:t> handler installed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fork();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if 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== 0){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/* child comes here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execve</a:t>
            </a:r>
            <a:r>
              <a:rPr lang="en-US" sz="1600" dirty="0" smtClean="0">
                <a:latin typeface="Consolas"/>
                <a:cs typeface="Consolas"/>
              </a:rPr>
              <a:t>(……);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else{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b="1" dirty="0" err="1" smtClean="0">
                <a:latin typeface="Consolas"/>
                <a:cs typeface="Consolas"/>
              </a:rPr>
              <a:t>add_job</a:t>
            </a:r>
            <a:r>
              <a:rPr lang="en-US" sz="1600" b="1" dirty="0" smtClean="0">
                <a:latin typeface="Consolas"/>
                <a:cs typeface="Consolas"/>
              </a:rPr>
              <a:t>(</a:t>
            </a:r>
            <a:r>
              <a:rPr lang="en-US" sz="1600" b="1" dirty="0" err="1" smtClean="0">
                <a:latin typeface="Consolas"/>
                <a:cs typeface="Consolas"/>
              </a:rPr>
              <a:t>child_pid</a:t>
            </a:r>
            <a:r>
              <a:rPr lang="en-US" sz="1600" b="1" dirty="0" smtClean="0">
                <a:latin typeface="Consolas"/>
                <a:cs typeface="Consolas"/>
              </a:rPr>
              <a:t>);</a:t>
            </a:r>
            <a:br>
              <a:rPr lang="en-US" sz="1600" b="1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endParaRPr lang="en-US" sz="1600" dirty="0">
              <a:latin typeface="Consolas"/>
              <a:cs typeface="Consola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Examples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6875" y="4648199"/>
            <a:ext cx="7896225" cy="1685925"/>
          </a:xfrm>
        </p:spPr>
        <p:txBody>
          <a:bodyPr/>
          <a:lstStyle/>
          <a:p>
            <a:r>
              <a:rPr lang="en-US" dirty="0" smtClean="0"/>
              <a:t>Does </a:t>
            </a:r>
            <a:r>
              <a:rPr lang="en-US" dirty="0" err="1" smtClean="0"/>
              <a:t>add_job</a:t>
            </a:r>
            <a:r>
              <a:rPr lang="en-US" dirty="0" smtClean="0"/>
              <a:t> or </a:t>
            </a:r>
            <a:r>
              <a:rPr lang="en-US" dirty="0" err="1" smtClean="0"/>
              <a:t>remove_job</a:t>
            </a:r>
            <a:r>
              <a:rPr lang="en-US" dirty="0" smtClean="0"/>
              <a:t>() come first?</a:t>
            </a:r>
          </a:p>
          <a:p>
            <a:r>
              <a:rPr lang="en-US" dirty="0" smtClean="0"/>
              <a:t>Where can we block signals in this code to guarantee correct execution?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6700" y="1143000"/>
            <a:ext cx="4686300" cy="28007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void </a:t>
            </a:r>
            <a:r>
              <a:rPr lang="en-US" sz="1600" dirty="0" err="1" smtClean="0">
                <a:latin typeface="Consolas"/>
                <a:cs typeface="Consolas"/>
              </a:rPr>
              <a:t>sigchld_handler</a:t>
            </a:r>
            <a:r>
              <a:rPr lang="en-US" sz="1600" dirty="0" smtClean="0">
                <a:latin typeface="Consolas"/>
                <a:cs typeface="Consolas"/>
              </a:rPr>
              <a:t>(</a:t>
            </a:r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signum</a:t>
            </a:r>
            <a:r>
              <a:rPr lang="en-US" sz="1600" dirty="0" smtClean="0">
                <a:latin typeface="Consolas"/>
                <a:cs typeface="Consolas"/>
              </a:rPr>
              <a:t>)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</a:t>
            </a:r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status;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</a:t>
            </a: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  </a:t>
            </a:r>
            <a:r>
              <a:rPr lang="en-US" sz="1600" dirty="0" err="1" smtClean="0">
                <a:latin typeface="Consolas"/>
                <a:cs typeface="Consolas"/>
              </a:rPr>
              <a:t>waitpid</a:t>
            </a:r>
            <a:r>
              <a:rPr lang="en-US" sz="1600" dirty="0" smtClean="0">
                <a:latin typeface="Consolas"/>
                <a:cs typeface="Consolas"/>
              </a:rPr>
              <a:t>(-1, &amp;status, WNOHANG);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if (WIFEXITED(status))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    </a:t>
            </a:r>
            <a:r>
              <a:rPr lang="en-US" sz="1600" b="1" dirty="0" err="1" smtClean="0">
                <a:latin typeface="Consolas"/>
                <a:cs typeface="Consolas"/>
              </a:rPr>
              <a:t>remove_job</a:t>
            </a:r>
            <a:r>
              <a:rPr lang="en-US" sz="1600" b="1" dirty="0" smtClean="0">
                <a:latin typeface="Consolas"/>
                <a:cs typeface="Consolas"/>
              </a:rPr>
              <a:t>(</a:t>
            </a:r>
            <a:r>
              <a:rPr lang="en-US" sz="1600" b="1" dirty="0" err="1" smtClean="0">
                <a:latin typeface="Consolas"/>
                <a:cs typeface="Consolas"/>
              </a:rPr>
              <a:t>child_pid</a:t>
            </a:r>
            <a:r>
              <a:rPr lang="en-US" sz="1600" b="1" dirty="0" smtClean="0">
                <a:latin typeface="Consolas"/>
                <a:cs typeface="Consolas"/>
              </a:rPr>
              <a:t>);</a:t>
            </a:r>
            <a:endParaRPr lang="en-US" sz="1600" b="1" dirty="0">
              <a:latin typeface="Consolas"/>
              <a:cs typeface="Consolas"/>
            </a:endParaRP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endParaRPr lang="en-US" sz="1600" dirty="0">
              <a:latin typeface="Consolas"/>
              <a:cs typeface="Consola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10000" y="1143000"/>
            <a:ext cx="0" cy="33528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186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143000"/>
            <a:ext cx="3810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// </a:t>
            </a:r>
            <a:r>
              <a:rPr lang="en-US" sz="1600" dirty="0" err="1" smtClean="0">
                <a:latin typeface="Consolas"/>
                <a:cs typeface="Consolas"/>
              </a:rPr>
              <a:t>sigchld</a:t>
            </a:r>
            <a:r>
              <a:rPr lang="en-US" sz="1600" dirty="0" smtClean="0">
                <a:latin typeface="Consolas"/>
                <a:cs typeface="Consolas"/>
              </a:rPr>
              <a:t> handler installed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fork();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if (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== 0){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/* child comes here */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dirty="0" err="1" smtClean="0">
                <a:latin typeface="Consolas"/>
                <a:cs typeface="Consolas"/>
              </a:rPr>
              <a:t>execve</a:t>
            </a:r>
            <a:r>
              <a:rPr lang="en-US" sz="1600" dirty="0" smtClean="0">
                <a:latin typeface="Consolas"/>
                <a:cs typeface="Consolas"/>
              </a:rPr>
              <a:t>(……);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else{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r>
              <a:rPr lang="en-US" sz="1600" b="1" dirty="0" err="1" smtClean="0">
                <a:latin typeface="Consolas"/>
                <a:cs typeface="Consolas"/>
              </a:rPr>
              <a:t>add_job</a:t>
            </a:r>
            <a:r>
              <a:rPr lang="en-US" sz="1600" b="1" dirty="0" smtClean="0">
                <a:latin typeface="Consolas"/>
                <a:cs typeface="Consolas"/>
              </a:rPr>
              <a:t>(</a:t>
            </a:r>
            <a:r>
              <a:rPr lang="en-US" sz="1600" b="1" dirty="0" err="1" smtClean="0">
                <a:latin typeface="Consolas"/>
                <a:cs typeface="Consolas"/>
              </a:rPr>
              <a:t>child_pid</a:t>
            </a:r>
            <a:r>
              <a:rPr lang="en-US" sz="1600" b="1" dirty="0" smtClean="0">
                <a:latin typeface="Consolas"/>
                <a:cs typeface="Consolas"/>
              </a:rPr>
              <a:t>);</a:t>
            </a:r>
            <a:br>
              <a:rPr lang="en-US" sz="1600" b="1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}</a:t>
            </a:r>
            <a:endParaRPr lang="en-US" sz="1600" dirty="0">
              <a:latin typeface="Consolas"/>
              <a:cs typeface="Consola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Examples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6875" y="4648199"/>
            <a:ext cx="7896225" cy="1685925"/>
          </a:xfrm>
        </p:spPr>
        <p:txBody>
          <a:bodyPr/>
          <a:lstStyle/>
          <a:p>
            <a:r>
              <a:rPr lang="en-US" dirty="0" smtClean="0"/>
              <a:t>Does </a:t>
            </a:r>
            <a:r>
              <a:rPr lang="en-US" dirty="0" err="1" smtClean="0"/>
              <a:t>add_job</a:t>
            </a:r>
            <a:r>
              <a:rPr lang="en-US" dirty="0" smtClean="0"/>
              <a:t> or </a:t>
            </a:r>
            <a:r>
              <a:rPr lang="en-US" dirty="0" err="1" smtClean="0"/>
              <a:t>remove_job</a:t>
            </a:r>
            <a:r>
              <a:rPr lang="en-US" dirty="0" smtClean="0"/>
              <a:t>() come first?</a:t>
            </a:r>
          </a:p>
          <a:p>
            <a:r>
              <a:rPr lang="en-US" dirty="0" smtClean="0"/>
              <a:t>Where can we block signals in this code to guarantee correct execution?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6700" y="1143000"/>
            <a:ext cx="4686300" cy="28007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void </a:t>
            </a:r>
            <a:r>
              <a:rPr lang="en-US" sz="1600" dirty="0" err="1" smtClean="0">
                <a:latin typeface="Consolas"/>
                <a:cs typeface="Consolas"/>
              </a:rPr>
              <a:t>sigchld_handler</a:t>
            </a:r>
            <a:r>
              <a:rPr lang="en-US" sz="1600" dirty="0" smtClean="0">
                <a:latin typeface="Consolas"/>
                <a:cs typeface="Consolas"/>
              </a:rPr>
              <a:t>(</a:t>
            </a:r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signum</a:t>
            </a:r>
            <a:r>
              <a:rPr lang="en-US" sz="1600" dirty="0" smtClean="0">
                <a:latin typeface="Consolas"/>
                <a:cs typeface="Consolas"/>
              </a:rPr>
              <a:t>)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{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</a:t>
            </a:r>
            <a:r>
              <a:rPr lang="en-US" sz="1600" dirty="0" err="1" smtClean="0">
                <a:latin typeface="Consolas"/>
                <a:cs typeface="Consolas"/>
              </a:rPr>
              <a:t>int</a:t>
            </a:r>
            <a:r>
              <a:rPr lang="en-US" sz="1600" dirty="0" smtClean="0">
                <a:latin typeface="Consolas"/>
                <a:cs typeface="Consolas"/>
              </a:rPr>
              <a:t> status;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</a:t>
            </a:r>
            <a:r>
              <a:rPr lang="en-US" sz="1600" dirty="0" err="1" smtClean="0">
                <a:latin typeface="Consolas"/>
                <a:cs typeface="Consolas"/>
              </a:rPr>
              <a:t>pid_t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dirty="0" err="1" smtClean="0">
                <a:latin typeface="Consolas"/>
                <a:cs typeface="Consolas"/>
              </a:rPr>
              <a:t>child_pid</a:t>
            </a:r>
            <a:r>
              <a:rPr lang="en-US" sz="1600" dirty="0" smtClean="0">
                <a:latin typeface="Consolas"/>
                <a:cs typeface="Consolas"/>
              </a:rPr>
              <a:t> = 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  </a:t>
            </a:r>
            <a:r>
              <a:rPr lang="en-US" sz="1600" dirty="0" err="1" smtClean="0">
                <a:latin typeface="Consolas"/>
                <a:cs typeface="Consolas"/>
              </a:rPr>
              <a:t>waitpid</a:t>
            </a:r>
            <a:r>
              <a:rPr lang="en-US" sz="1600" dirty="0" smtClean="0">
                <a:latin typeface="Consolas"/>
                <a:cs typeface="Consolas"/>
              </a:rPr>
              <a:t>(-1, &amp;status, WNOHANG);</a:t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/>
            </a:r>
            <a:br>
              <a:rPr lang="en-US" sz="1600" dirty="0" smtClean="0">
                <a:latin typeface="Consolas"/>
                <a:cs typeface="Consolas"/>
              </a:rPr>
            </a:br>
            <a:r>
              <a:rPr lang="en-US" sz="1600" dirty="0" smtClean="0">
                <a:latin typeface="Consolas"/>
                <a:cs typeface="Consolas"/>
              </a:rPr>
              <a:t>    if (WIFEXITED(status))</a:t>
            </a:r>
          </a:p>
          <a:p>
            <a:r>
              <a:rPr lang="en-US" sz="1600" dirty="0" smtClean="0">
                <a:latin typeface="Consolas"/>
                <a:cs typeface="Consolas"/>
              </a:rPr>
              <a:t>       </a:t>
            </a:r>
            <a:r>
              <a:rPr lang="en-US" sz="1600" b="1" dirty="0" err="1" smtClean="0">
                <a:latin typeface="Consolas"/>
                <a:cs typeface="Consolas"/>
              </a:rPr>
              <a:t>remove_job</a:t>
            </a:r>
            <a:r>
              <a:rPr lang="en-US" sz="1600" b="1" dirty="0" smtClean="0">
                <a:latin typeface="Consolas"/>
                <a:cs typeface="Consolas"/>
              </a:rPr>
              <a:t>(</a:t>
            </a:r>
            <a:r>
              <a:rPr lang="en-US" sz="1600" b="1" dirty="0" err="1" smtClean="0">
                <a:latin typeface="Consolas"/>
                <a:cs typeface="Consolas"/>
              </a:rPr>
              <a:t>child_pid</a:t>
            </a:r>
            <a:r>
              <a:rPr lang="en-US" sz="1600" b="1" dirty="0" smtClean="0">
                <a:latin typeface="Consolas"/>
                <a:cs typeface="Consolas"/>
              </a:rPr>
              <a:t>);</a:t>
            </a:r>
            <a:endParaRPr lang="en-US" sz="1600" b="1" dirty="0">
              <a:latin typeface="Consolas"/>
              <a:cs typeface="Consolas"/>
            </a:endParaRPr>
          </a:p>
          <a:p>
            <a:r>
              <a:rPr lang="en-US" sz="1600" dirty="0" smtClean="0">
                <a:latin typeface="Consolas"/>
                <a:cs typeface="Consolas"/>
              </a:rPr>
              <a:t>}</a:t>
            </a:r>
            <a:br>
              <a:rPr lang="en-US" sz="1600" dirty="0" smtClean="0">
                <a:latin typeface="Consolas"/>
                <a:cs typeface="Consolas"/>
              </a:rPr>
            </a:br>
            <a:endParaRPr lang="en-US" sz="1600" dirty="0">
              <a:latin typeface="Consolas"/>
              <a:cs typeface="Consola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10000" y="1143000"/>
            <a:ext cx="0" cy="33528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Left Arrow 3"/>
          <p:cNvSpPr/>
          <p:nvPr/>
        </p:nvSpPr>
        <p:spPr bwMode="auto">
          <a:xfrm>
            <a:off x="1828800" y="1143000"/>
            <a:ext cx="2438400" cy="914400"/>
          </a:xfrm>
          <a:prstGeom prst="leftArrow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Block SIGCHLD</a:t>
            </a:r>
          </a:p>
        </p:txBody>
      </p:sp>
      <p:sp>
        <p:nvSpPr>
          <p:cNvPr id="9" name="Left Arrow 8"/>
          <p:cNvSpPr/>
          <p:nvPr/>
        </p:nvSpPr>
        <p:spPr bwMode="auto">
          <a:xfrm>
            <a:off x="1828800" y="2362200"/>
            <a:ext cx="2438400" cy="914400"/>
          </a:xfrm>
          <a:prstGeom prst="leftArrow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Unblock SIGCHLD</a:t>
            </a:r>
          </a:p>
        </p:txBody>
      </p:sp>
      <p:sp>
        <p:nvSpPr>
          <p:cNvPr id="11" name="Left Arrow 10"/>
          <p:cNvSpPr/>
          <p:nvPr/>
        </p:nvSpPr>
        <p:spPr bwMode="auto">
          <a:xfrm>
            <a:off x="1828800" y="3733800"/>
            <a:ext cx="2438400" cy="914400"/>
          </a:xfrm>
          <a:prstGeom prst="leftArrow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Unblock SIGCHLD</a:t>
            </a:r>
          </a:p>
        </p:txBody>
      </p:sp>
    </p:spTree>
    <p:extLst>
      <p:ext uri="{BB962C8B-B14F-4D97-AF65-F5344CB8AC3E}">
        <p14:creationId xmlns:p14="http://schemas.microsoft.com/office/powerpoint/2010/main" val="792141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code we’ve given you</a:t>
            </a:r>
          </a:p>
          <a:p>
            <a:pPr lvl="1"/>
            <a:r>
              <a:rPr lang="en-US" dirty="0"/>
              <a:t>There’s a lot of stuff you don’t need to write </a:t>
            </a:r>
            <a:r>
              <a:rPr lang="en-US" dirty="0" smtClean="0"/>
              <a:t>yourself; we gave you quite a few helper functions</a:t>
            </a:r>
          </a:p>
          <a:p>
            <a:pPr lvl="1"/>
            <a:r>
              <a:rPr lang="en-US" dirty="0" smtClean="0"/>
              <a:t>It’s </a:t>
            </a:r>
            <a:r>
              <a:rPr lang="en-US" dirty="0"/>
              <a:t>a good example of the code we expect from you</a:t>
            </a:r>
            <a:r>
              <a:rPr lang="en-US" dirty="0" smtClean="0"/>
              <a:t>!</a:t>
            </a:r>
          </a:p>
          <a:p>
            <a:r>
              <a:rPr lang="en-US" dirty="0"/>
              <a:t>Don’t be afraid to write your own helper functions; this is not a simple </a:t>
            </a:r>
            <a:r>
              <a:rPr lang="en-US" dirty="0" smtClean="0"/>
              <a:t>assignment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29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</a:t>
            </a:r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man pages. You may find the following functions helpful: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s</a:t>
            </a:r>
            <a:r>
              <a:rPr lang="de-DE" dirty="0" err="1">
                <a:latin typeface="Consolas"/>
                <a:cs typeface="Consolas"/>
              </a:rPr>
              <a:t>igemptyset</a:t>
            </a:r>
            <a:r>
              <a:rPr lang="de-DE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s</a:t>
            </a:r>
            <a:r>
              <a:rPr lang="nb-NO" dirty="0" err="1">
                <a:latin typeface="Consolas"/>
                <a:cs typeface="Consolas"/>
              </a:rPr>
              <a:t>igaddset</a:t>
            </a:r>
            <a:r>
              <a:rPr lang="nb-NO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 err="1">
                <a:latin typeface="Consolas"/>
                <a:cs typeface="Consolas"/>
              </a:rPr>
              <a:t>sigprocmask</a:t>
            </a:r>
            <a:r>
              <a:rPr lang="en-US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s</a:t>
            </a:r>
            <a:r>
              <a:rPr lang="de-DE" dirty="0" err="1">
                <a:latin typeface="Consolas"/>
                <a:cs typeface="Consolas"/>
              </a:rPr>
              <a:t>igsuspend</a:t>
            </a:r>
            <a:r>
              <a:rPr lang="de-DE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 err="1">
                <a:latin typeface="Consolas"/>
                <a:cs typeface="Consolas"/>
              </a:rPr>
              <a:t>waitpid</a:t>
            </a:r>
            <a:r>
              <a:rPr lang="en-US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open()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dup2()</a:t>
            </a:r>
          </a:p>
          <a:p>
            <a:pPr lvl="1"/>
            <a:r>
              <a:rPr lang="en-US" dirty="0" err="1">
                <a:latin typeface="Consolas"/>
                <a:cs typeface="Consolas"/>
              </a:rPr>
              <a:t>setpgid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smtClean="0">
                <a:latin typeface="Consolas"/>
                <a:cs typeface="Consolas"/>
              </a:rPr>
              <a:t>)</a:t>
            </a:r>
          </a:p>
          <a:p>
            <a:pPr lvl="1"/>
            <a:r>
              <a:rPr lang="en-US" dirty="0">
                <a:latin typeface="Consolas"/>
                <a:cs typeface="Consolas"/>
              </a:rPr>
              <a:t>k</a:t>
            </a:r>
            <a:r>
              <a:rPr lang="en-US" dirty="0" smtClean="0">
                <a:latin typeface="Consolas"/>
                <a:cs typeface="Consolas"/>
              </a:rPr>
              <a:t>ill()</a:t>
            </a:r>
          </a:p>
          <a:p>
            <a:r>
              <a:rPr lang="en-US" dirty="0" smtClean="0"/>
              <a:t>Please do </a:t>
            </a:r>
            <a:r>
              <a:rPr lang="en-US" dirty="0"/>
              <a:t>not use sleep() to solve synchronization issues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9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</a:p>
          <a:p>
            <a:pPr lvl="1"/>
            <a:r>
              <a:rPr lang="en-US" dirty="0" smtClean="0"/>
              <a:t>Race conditions</a:t>
            </a:r>
          </a:p>
          <a:p>
            <a:pPr lvl="2"/>
            <a:r>
              <a:rPr lang="en-US" dirty="0" smtClean="0"/>
              <a:t>Hard to debug so start early (and think carefully)</a:t>
            </a:r>
          </a:p>
          <a:p>
            <a:pPr lvl="1"/>
            <a:r>
              <a:rPr lang="en-US" dirty="0" smtClean="0"/>
              <a:t>Reaping zombies</a:t>
            </a:r>
          </a:p>
          <a:p>
            <a:pPr lvl="2"/>
            <a:r>
              <a:rPr lang="en-US" dirty="0" smtClean="0"/>
              <a:t>Race conditions</a:t>
            </a:r>
          </a:p>
          <a:p>
            <a:pPr lvl="2"/>
            <a:r>
              <a:rPr lang="en-US" dirty="0" smtClean="0"/>
              <a:t>Handling signals correctly</a:t>
            </a:r>
          </a:p>
          <a:p>
            <a:pPr lvl="1"/>
            <a:r>
              <a:rPr lang="en-US" dirty="0" smtClean="0"/>
              <a:t>Waiting for foreground job</a:t>
            </a:r>
          </a:p>
          <a:p>
            <a:pPr lvl="2"/>
            <a:r>
              <a:rPr lang="en-US" dirty="0" smtClean="0"/>
              <a:t>Think carefully about what the right way to do this is</a:t>
            </a:r>
          </a:p>
        </p:txBody>
      </p:sp>
    </p:spTree>
    <p:extLst>
      <p:ext uri="{BB962C8B-B14F-4D97-AF65-F5344CB8AC3E}">
        <p14:creationId xmlns:p14="http://schemas.microsoft.com/office/powerpoint/2010/main" val="2980858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</a:t>
            </a:r>
            <a:r>
              <a:rPr lang="en-US" dirty="0"/>
              <a:t>listening enjoyment: </a:t>
            </a:r>
            <a:r>
              <a:rPr lang="en-US" dirty="0">
                <a:hlinkClick r:id="rId2"/>
              </a:rPr>
              <a:t>http://www.monzy.com/intro/</a:t>
            </a:r>
            <a:r>
              <a:rPr lang="en-US" dirty="0" smtClean="0">
                <a:hlinkClick r:id="rId2"/>
              </a:rPr>
              <a:t>killdashnine_lyrics.html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4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  <a:endParaRPr lang="en-US" dirty="0"/>
          </a:p>
        </p:txBody>
      </p:sp>
      <p:sp>
        <p:nvSpPr>
          <p:cNvPr id="473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Both react 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  <p:extLst>
      <p:ext uri="{BB962C8B-B14F-4D97-AF65-F5344CB8AC3E}">
        <p14:creationId xmlns:p14="http://schemas.microsoft.com/office/powerpoint/2010/main" val="2462247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are the different types of ECF?</a:t>
            </a:r>
          </a:p>
          <a:p>
            <a:pPr lvl="1"/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Process Context Switch</a:t>
            </a:r>
          </a:p>
          <a:p>
            <a:pPr lvl="1"/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Nonlocal jumps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726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Exceptional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are either synchronous or asynchronous:</a:t>
            </a:r>
          </a:p>
          <a:p>
            <a:r>
              <a:rPr lang="en-US" dirty="0"/>
              <a:t>Asynchronous</a:t>
            </a:r>
          </a:p>
          <a:p>
            <a:pPr lvl="1"/>
            <a:r>
              <a:rPr lang="en-US" dirty="0"/>
              <a:t>I/O interrupts</a:t>
            </a:r>
          </a:p>
          <a:p>
            <a:pPr lvl="1"/>
            <a:r>
              <a:rPr lang="en-US" dirty="0"/>
              <a:t>Reset </a:t>
            </a:r>
            <a:r>
              <a:rPr lang="en-US" dirty="0" smtClean="0"/>
              <a:t>interrupts</a:t>
            </a:r>
            <a:endParaRPr lang="en-US" dirty="0"/>
          </a:p>
          <a:p>
            <a:r>
              <a:rPr lang="en-US" dirty="0"/>
              <a:t>Synchronous</a:t>
            </a:r>
          </a:p>
          <a:p>
            <a:pPr lvl="1"/>
            <a:r>
              <a:rPr lang="en-US" dirty="0"/>
              <a:t>Traps</a:t>
            </a:r>
          </a:p>
          <a:p>
            <a:pPr lvl="1"/>
            <a:r>
              <a:rPr lang="en-US" dirty="0"/>
              <a:t>Faults</a:t>
            </a:r>
          </a:p>
          <a:p>
            <a:pPr lvl="1"/>
            <a:r>
              <a:rPr lang="en-US" dirty="0"/>
              <a:t>Aborts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61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I/O interrupts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  <a:p>
            <a:pPr lvl="1"/>
            <a:r>
              <a:rPr lang="en-US" dirty="0"/>
              <a:t>Hard reset interrupt</a:t>
            </a:r>
          </a:p>
          <a:p>
            <a:pPr lvl="2"/>
            <a:r>
              <a:rPr lang="en-US" dirty="0"/>
              <a:t>hitting the reset button</a:t>
            </a:r>
          </a:p>
          <a:p>
            <a:pPr lvl="1"/>
            <a:r>
              <a:rPr lang="en-US" dirty="0"/>
              <a:t>Soft reset interrupt</a:t>
            </a:r>
          </a:p>
          <a:p>
            <a:pPr lvl="2"/>
            <a:r>
              <a:rPr lang="en-US" dirty="0"/>
              <a:t>hitting Ctrl-Alt-Delete on a PC</a:t>
            </a:r>
          </a:p>
        </p:txBody>
      </p:sp>
    </p:spTree>
    <p:extLst>
      <p:ext uri="{BB962C8B-B14F-4D97-AF65-F5344CB8AC3E}">
        <p14:creationId xmlns:p14="http://schemas.microsoft.com/office/powerpoint/2010/main" val="411422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  <p:extLst>
      <p:ext uri="{BB962C8B-B14F-4D97-AF65-F5344CB8AC3E}">
        <p14:creationId xmlns:p14="http://schemas.microsoft.com/office/powerpoint/2010/main" val="3693380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Exceptional Control Flow</a:t>
            </a:r>
          </a:p>
          <a:p>
            <a:r>
              <a:rPr lang="en-US" b="1" dirty="0" smtClean="0"/>
              <a:t>Processes and Signals</a:t>
            </a:r>
          </a:p>
          <a:p>
            <a:r>
              <a:rPr lang="en-US" dirty="0" smtClean="0"/>
              <a:t>Shell lab</a:t>
            </a:r>
          </a:p>
        </p:txBody>
      </p:sp>
    </p:spTree>
    <p:extLst>
      <p:ext uri="{BB962C8B-B14F-4D97-AF65-F5344CB8AC3E}">
        <p14:creationId xmlns:p14="http://schemas.microsoft.com/office/powerpoint/2010/main" val="1167874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</TotalTime>
  <Words>1809</Words>
  <Application>Microsoft Macintosh PowerPoint</Application>
  <PresentationFormat>On-screen Show (4:3)</PresentationFormat>
  <Paragraphs>372</Paragraphs>
  <Slides>35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template2007</vt:lpstr>
      <vt:lpstr>Office Theme</vt:lpstr>
      <vt:lpstr>Exceptional Control Flow</vt:lpstr>
      <vt:lpstr>Agenda</vt:lpstr>
      <vt:lpstr>Midterm Wrap-Up</vt:lpstr>
      <vt:lpstr>Exceptional Control Flow</vt:lpstr>
      <vt:lpstr>Exceptional Control Flow</vt:lpstr>
      <vt:lpstr>Exceptional Control Flow</vt:lpstr>
      <vt:lpstr>Asynchronous Exceptions (Interrupts)</vt:lpstr>
      <vt:lpstr>Synchronous Exceptions</vt:lpstr>
      <vt:lpstr>Agenda</vt:lpstr>
      <vt:lpstr>Processes</vt:lpstr>
      <vt:lpstr>Processes</vt:lpstr>
      <vt:lpstr>Processes</vt:lpstr>
      <vt:lpstr>Processes</vt:lpstr>
      <vt:lpstr>Processes</vt:lpstr>
      <vt:lpstr>Processes</vt:lpstr>
      <vt:lpstr>Processes</vt:lpstr>
      <vt:lpstr>Processes</vt:lpstr>
      <vt:lpstr>Processes</vt:lpstr>
      <vt:lpstr>Process Examples</vt:lpstr>
      <vt:lpstr>Process Examples</vt:lpstr>
      <vt:lpstr>Process Examples</vt:lpstr>
      <vt:lpstr>Process Examples</vt:lpstr>
      <vt:lpstr>Signals</vt:lpstr>
      <vt:lpstr>Signals</vt:lpstr>
      <vt:lpstr>Signals</vt:lpstr>
      <vt:lpstr>Signals</vt:lpstr>
      <vt:lpstr>Signals</vt:lpstr>
      <vt:lpstr>Signal Examples</vt:lpstr>
      <vt:lpstr>Signal Examples</vt:lpstr>
      <vt:lpstr>Signal Examples</vt:lpstr>
      <vt:lpstr>Signal Examples</vt:lpstr>
      <vt:lpstr>Shell Lab</vt:lpstr>
      <vt:lpstr>Shell Lab</vt:lpstr>
      <vt:lpstr>Shell lab</vt:lpstr>
      <vt:lpstr>Q &amp; 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Ian Hartwig</cp:lastModifiedBy>
  <cp:revision>72</cp:revision>
  <dcterms:created xsi:type="dcterms:W3CDTF">2006-08-16T00:00:00Z</dcterms:created>
  <dcterms:modified xsi:type="dcterms:W3CDTF">2013-10-21T18:37:23Z</dcterms:modified>
</cp:coreProperties>
</file>