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6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7.xml" ContentType="application/vnd.openxmlformats-officedocument.theme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  <p:sldMasterId id="2147483696" r:id="rId5"/>
    <p:sldMasterId id="2147483710" r:id="rId6"/>
    <p:sldMasterId id="2147483724" r:id="rId7"/>
    <p:sldMasterId id="2147483738" r:id="rId8"/>
    <p:sldMasterId id="2147483752" r:id="rId9"/>
  </p:sldMasterIdLst>
  <p:notesMasterIdLst>
    <p:notesMasterId r:id="rId36"/>
  </p:notesMasterIdLst>
  <p:sldIdLst>
    <p:sldId id="256" r:id="rId10"/>
    <p:sldId id="274" r:id="rId11"/>
    <p:sldId id="293" r:id="rId12"/>
    <p:sldId id="292" r:id="rId13"/>
    <p:sldId id="295" r:id="rId14"/>
    <p:sldId id="296" r:id="rId15"/>
    <p:sldId id="299" r:id="rId16"/>
    <p:sldId id="300" r:id="rId17"/>
    <p:sldId id="294" r:id="rId18"/>
    <p:sldId id="278" r:id="rId19"/>
    <p:sldId id="277" r:id="rId20"/>
    <p:sldId id="301" r:id="rId21"/>
    <p:sldId id="282" r:id="rId22"/>
    <p:sldId id="284" r:id="rId23"/>
    <p:sldId id="285" r:id="rId24"/>
    <p:sldId id="310" r:id="rId25"/>
    <p:sldId id="286" r:id="rId26"/>
    <p:sldId id="302" r:id="rId27"/>
    <p:sldId id="304" r:id="rId28"/>
    <p:sldId id="307" r:id="rId29"/>
    <p:sldId id="305" r:id="rId30"/>
    <p:sldId id="308" r:id="rId31"/>
    <p:sldId id="306" r:id="rId32"/>
    <p:sldId id="288" r:id="rId33"/>
    <p:sldId id="311" r:id="rId34"/>
    <p:sldId id="287" r:id="rId3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5pPr>
    <a:lvl6pPr marL="22860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6pPr>
    <a:lvl7pPr marL="27432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7pPr>
    <a:lvl8pPr marL="32004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8pPr>
    <a:lvl9pPr marL="36576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D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slide" Target="slides/slide2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D1FCA-FC17-4846-9E30-673D6FBA5D0D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05704-1ECA-4846-AC56-C0F86FD7A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35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066"/>
            <a:ext cx="5029200" cy="411413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066"/>
            <a:ext cx="5029200" cy="411413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066"/>
            <a:ext cx="5029200" cy="411413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066"/>
            <a:ext cx="5029200" cy="411413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4BCC7-3193-354E-B3FD-C46223201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1D7D7-343F-DA4A-9C4E-4376C1CB8E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665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73122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915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1455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5778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887218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05111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486799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52644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639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998538"/>
            <a:ext cx="19431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98538"/>
            <a:ext cx="56769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EAA6E-76B8-7348-A4CB-6D7E9C2874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EF575-D410-E94F-A489-E4E98115B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318A3-A08D-734E-A882-621F074A0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77602-60FF-9E49-8700-462E1F653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875" y="1362075"/>
            <a:ext cx="3871913" cy="5495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1188" y="1362075"/>
            <a:ext cx="3871912" cy="5495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99BB9-32E4-1549-9B14-86BC11801C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25454-72B8-4E42-8FBF-B9C29F723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A1526-2E16-7845-89DB-00D0C04EF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BE28A-FC6C-DC4D-9F23-AD0D43488D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3720E-E300-9849-99C3-35D17AE5D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6726A-19BC-7B41-9859-AC24D1B29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Calibri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9442E-92BD-654C-8B78-8F39E83E0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D620B-4378-4541-B898-D8660FE030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08725" y="269875"/>
            <a:ext cx="1984375" cy="658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269875"/>
            <a:ext cx="5800725" cy="658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128DA-66E6-C64D-8E8A-3709DA16F2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44A0F-A771-7F40-89B2-39B84FDFBC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4651C-C5E6-BA4F-A85B-497729A81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256A2-F43C-2649-95AA-FE78EFA28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1858963" cy="5495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49538" y="1362075"/>
            <a:ext cx="1860550" cy="5495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C0897-7BBE-2146-B73C-47A59A610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A7659-1A50-884F-BB0E-49DF1E7B5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B901F-0242-5448-8EB6-78C65E9E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79181-6E90-1D48-B208-C04FFBE5D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7AFFC-6D8C-7A4C-A420-1CD681D6E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1A386-7F18-B44E-A98C-27F883C24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Calibri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BAB93-8601-3C48-BFCD-B004F52ED8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F6394-90F3-1448-9015-FF5F02F54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67425" y="141288"/>
            <a:ext cx="1897063" cy="67167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3063" y="141288"/>
            <a:ext cx="5541962" cy="67167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08D18-3689-1348-9367-694CBFABEA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502C1-D26B-7C45-99EA-12C88FFB3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DB900-90E1-A646-8B34-E83D5C004B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E2648-0DB0-2945-8C62-2F20CA13F8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46D27-DB85-7B4F-873C-FE781AC42D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A6671-C09C-7D48-BCE8-62643CD69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E1DE5-312B-174F-B626-688716C4C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3886200"/>
            <a:ext cx="3762375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5" y="3886200"/>
            <a:ext cx="3762375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1BFC1-9DD5-5D47-9687-E30CC840F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CF399-6975-874C-8D11-F8518050B6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934B0-C567-054C-B0E0-C0D003984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Calibri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C63F6-263C-F94A-AB24-441EB7A63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6DCA7-16C5-7646-AFC4-785EB2FCD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5588" y="50800"/>
            <a:ext cx="2081212" cy="6075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7188" y="50800"/>
            <a:ext cx="6096000" cy="6075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A2C4F-7D16-FA43-A614-6A1BC3785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105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560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6624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615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059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32BFF-3614-A242-A461-B78A89BDC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50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3994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024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741587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28894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4059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41042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79493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101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224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E79DD-7AC6-D04A-970C-00074E74B5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8523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765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33100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689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270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4235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751895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82398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03608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509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6D3DD-A6DC-3D43-BE63-B71C0B4B3D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68896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216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730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9383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079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80166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950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121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4295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614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A0768-FC2F-2841-9205-8111177EE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48256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4966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63842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0143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321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902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3220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955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80929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564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Calibri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71E3F-901A-604D-AB02-190622EB6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231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2109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90587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51589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65632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938012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3106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772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63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710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13" Type="http://schemas.openxmlformats.org/officeDocument/2006/relationships/slideLayout" Target="../slideLayouts/slideLayout83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slideLayout" Target="../slideLayouts/slideLayout82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1.xml"/><Relationship Id="rId13" Type="http://schemas.openxmlformats.org/officeDocument/2006/relationships/slideLayout" Target="../slideLayouts/slideLayout96.xml"/><Relationship Id="rId3" Type="http://schemas.openxmlformats.org/officeDocument/2006/relationships/slideLayout" Target="../slideLayouts/slideLayout86.xml"/><Relationship Id="rId7" Type="http://schemas.openxmlformats.org/officeDocument/2006/relationships/slideLayout" Target="../slideLayouts/slideLayout90.xml"/><Relationship Id="rId12" Type="http://schemas.openxmlformats.org/officeDocument/2006/relationships/slideLayout" Target="../slideLayouts/slideLayout95.xml"/><Relationship Id="rId2" Type="http://schemas.openxmlformats.org/officeDocument/2006/relationships/slideLayout" Target="../slideLayouts/slideLayout85.xml"/><Relationship Id="rId1" Type="http://schemas.openxmlformats.org/officeDocument/2006/relationships/slideLayout" Target="../slideLayouts/slideLayout84.xml"/><Relationship Id="rId6" Type="http://schemas.openxmlformats.org/officeDocument/2006/relationships/slideLayout" Target="../slideLayouts/slideLayout89.xml"/><Relationship Id="rId11" Type="http://schemas.openxmlformats.org/officeDocument/2006/relationships/slideLayout" Target="../slideLayouts/slideLayout94.xml"/><Relationship Id="rId5" Type="http://schemas.openxmlformats.org/officeDocument/2006/relationships/slideLayout" Target="../slideLayouts/slideLayout88.xml"/><Relationship Id="rId10" Type="http://schemas.openxmlformats.org/officeDocument/2006/relationships/slideLayout" Target="../slideLayouts/slideLayout93.xml"/><Relationship Id="rId4" Type="http://schemas.openxmlformats.org/officeDocument/2006/relationships/slideLayout" Target="../slideLayouts/slideLayout87.xml"/><Relationship Id="rId9" Type="http://schemas.openxmlformats.org/officeDocument/2006/relationships/slideLayout" Target="../slideLayouts/slideLayout92.xml"/><Relationship Id="rId1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slideLayout" Target="../slideLayouts/slideLayout109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Relationship Id="rId1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939213" y="6642100"/>
            <a:ext cx="204787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Arial Narrow Bold" charset="0"/>
                <a:ea typeface="Arial Narrow Bold" charset="0"/>
                <a:cs typeface="Arial Narrow Bold" charset="0"/>
                <a:sym typeface="Arial Narrow Bold" charset="0"/>
              </a:defRPr>
            </a:lvl1pPr>
          </a:lstStyle>
          <a:p>
            <a:pPr>
              <a:defRPr/>
            </a:pPr>
            <a:fld id="{90A95BC1-ADC7-344B-BF61-74B5FA530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8538"/>
            <a:ext cx="7772400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886200"/>
            <a:ext cx="767715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" charset="0"/>
              </a:rPr>
              <a:t>Click to edit Master text styles</a:t>
            </a:r>
          </a:p>
          <a:p>
            <a:pPr lvl="1"/>
            <a:r>
              <a:rPr lang="en-US">
                <a:sym typeface="Calibri" charset="0"/>
              </a:rPr>
              <a:t>Second level</a:t>
            </a:r>
          </a:p>
          <a:p>
            <a:pPr lvl="2"/>
            <a:r>
              <a:rPr lang="en-US">
                <a:sym typeface="Calibri" charset="0"/>
              </a:rPr>
              <a:t>Third level</a:t>
            </a:r>
          </a:p>
          <a:p>
            <a:pPr lvl="3"/>
            <a:r>
              <a:rPr lang="en-US">
                <a:sym typeface="Calibri" charset="0"/>
              </a:rPr>
              <a:t>Fourth level</a:t>
            </a:r>
          </a:p>
          <a:p>
            <a:pPr lvl="4"/>
            <a:r>
              <a:rPr lang="en-US">
                <a:sym typeface="Calibri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342900" indent="-342900" algn="l" rtl="0" eaLnBrk="0" fontAlgn="base" hangingPunct="0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19100" indent="38100" algn="ctr" rtl="0" eaLnBrk="0" fontAlgn="base" hangingPunct="0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876300" indent="38100" algn="ctr" rtl="0" eaLnBrk="0" fontAlgn="base" hangingPunct="0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333500" indent="38100" algn="ctr" rtl="0" eaLnBrk="0" fontAlgn="base" hangingPunct="0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790700" indent="38100" algn="ctr" rtl="0" eaLnBrk="0" fontAlgn="base" hangingPunct="0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2479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7051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1623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6195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939213" y="6642100"/>
            <a:ext cx="204787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Arial Narrow Bold" charset="0"/>
                <a:ea typeface="Arial Narrow Bold" charset="0"/>
                <a:cs typeface="Arial Narrow Bold" charset="0"/>
                <a:sym typeface="Arial Narrow Bold" charset="0"/>
              </a:defRPr>
            </a:lvl1pPr>
          </a:lstStyle>
          <a:p>
            <a:pPr>
              <a:defRPr/>
            </a:pPr>
            <a:fld id="{4B7EEB23-3183-DA4A-AAD0-BF483F9B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269875"/>
            <a:ext cx="7593013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549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text styles</a:t>
            </a:r>
          </a:p>
          <a:p>
            <a:pPr lvl="1"/>
            <a:r>
              <a:rPr lang="en-US">
                <a:sym typeface="Calibri" charset="0"/>
              </a:rPr>
              <a:t>Second level</a:t>
            </a:r>
          </a:p>
          <a:p>
            <a:pPr lvl="2"/>
            <a:r>
              <a:rPr lang="en-US">
                <a:sym typeface="Calibri" charset="0"/>
              </a:rPr>
              <a:t>Third level</a:t>
            </a:r>
          </a:p>
          <a:p>
            <a:pPr lvl="3"/>
            <a:r>
              <a:rPr lang="en-US">
                <a:sym typeface="Calibri" charset="0"/>
              </a:rPr>
              <a:t>Fourth level</a:t>
            </a:r>
          </a:p>
          <a:p>
            <a:pPr lvl="4"/>
            <a:r>
              <a:rPr lang="en-US">
                <a:sym typeface="Calibri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04850" indent="-285750" algn="l" rtl="0" eaLnBrk="0" fontAlgn="base" hangingPunct="0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11049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5621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20193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2476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933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3390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848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3074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3075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939213" y="6642100"/>
            <a:ext cx="204787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Arial Narrow Bold" charset="0"/>
                <a:ea typeface="Arial Narrow Bold" charset="0"/>
                <a:cs typeface="Arial Narrow Bold" charset="0"/>
                <a:sym typeface="Arial Narrow Bold" charset="0"/>
              </a:defRPr>
            </a:lvl1pPr>
          </a:lstStyle>
          <a:p>
            <a:pPr>
              <a:defRPr/>
            </a:pPr>
            <a:fld id="{5334F065-66E0-2B47-A09E-074CBEFA9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5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73063" y="141288"/>
            <a:ext cx="7591425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25606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8175" y="1362075"/>
            <a:ext cx="3871913" cy="549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text styles</a:t>
            </a:r>
          </a:p>
          <a:p>
            <a:pPr lvl="1"/>
            <a:r>
              <a:rPr lang="en-US">
                <a:sym typeface="Calibri" charset="0"/>
              </a:rPr>
              <a:t>Second level</a:t>
            </a:r>
          </a:p>
          <a:p>
            <a:pPr lvl="2"/>
            <a:r>
              <a:rPr lang="en-US">
                <a:sym typeface="Calibri" charset="0"/>
              </a:rPr>
              <a:t>Third level</a:t>
            </a:r>
          </a:p>
          <a:p>
            <a:pPr lvl="3"/>
            <a:r>
              <a:rPr lang="en-US">
                <a:sym typeface="Calibri" charset="0"/>
              </a:rPr>
              <a:t>Fourth level</a:t>
            </a:r>
          </a:p>
          <a:p>
            <a:pPr lvl="4"/>
            <a:r>
              <a:rPr lang="en-US">
                <a:sym typeface="Calibri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04850" indent="-285750" algn="l" rtl="0" eaLnBrk="0" fontAlgn="base" hangingPunct="0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11049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5621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20193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2476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933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3390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848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4098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4099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939213" y="6642100"/>
            <a:ext cx="204787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Arial Narrow Bold" charset="0"/>
                <a:ea typeface="Arial Narrow Bold" charset="0"/>
                <a:cs typeface="Arial Narrow Bold" charset="0"/>
                <a:sym typeface="Arial Narrow Bold" charset="0"/>
              </a:defRPr>
            </a:lvl1pPr>
          </a:lstStyle>
          <a:p>
            <a:pPr>
              <a:defRPr/>
            </a:pPr>
            <a:fld id="{E77DF14A-9FA6-4B4B-867D-67309E9946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789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50800"/>
            <a:ext cx="7591425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eaLnBrk="0" fontAlgn="base" hangingPunct="0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11430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6002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20574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defRPr/>
            </a:pP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eaLnBrk="0" hangingPunct="0"/>
            <a:fld id="{F5551B27-49BC-4291-80C6-707CDCF1D651}" type="slidenum">
              <a:rPr lang="en-US" sz="1000" b="1" smtClean="0"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 algn="l" eaLnBrk="0" hangingPunct="0"/>
              <a:t>‹#›</a:t>
            </a:fld>
            <a:endParaRPr lang="en-US" sz="24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741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defRPr/>
            </a:pP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eaLnBrk="0" hangingPunct="0"/>
            <a:fld id="{F5551B27-49BC-4291-80C6-707CDCF1D651}" type="slidenum">
              <a:rPr lang="en-US" sz="1000" b="1" smtClean="0"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 algn="l" eaLnBrk="0" hangingPunct="0"/>
              <a:t>‹#›</a:t>
            </a:fld>
            <a:endParaRPr lang="en-US" sz="24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4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defRPr/>
            </a:pP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eaLnBrk="0" hangingPunct="0"/>
            <a:fld id="{F5551B27-49BC-4291-80C6-707CDCF1D651}" type="slidenum">
              <a:rPr lang="en-US" sz="1000" b="1" smtClean="0"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 algn="l" eaLnBrk="0" hangingPunct="0"/>
              <a:t>‹#›</a:t>
            </a:fld>
            <a:endParaRPr lang="en-US" sz="24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21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defRPr/>
            </a:pP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eaLnBrk="0" hangingPunct="0"/>
            <a:fld id="{F5551B27-49BC-4291-80C6-707CDCF1D651}" type="slidenum">
              <a:rPr lang="en-US" sz="1000" b="1" smtClean="0"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 algn="l" eaLnBrk="0" hangingPunct="0"/>
              <a:t>‹#›</a:t>
            </a:fld>
            <a:endParaRPr lang="en-US" sz="24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748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defRPr/>
            </a:pP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eaLnBrk="0" hangingPunct="0"/>
            <a:fld id="{F5551B27-49BC-4291-80C6-707CDCF1D651}" type="slidenum">
              <a:rPr lang="en-US" sz="1000" b="1" smtClean="0"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 algn="l" eaLnBrk="0" hangingPunct="0"/>
              <a:t>‹#›</a:t>
            </a:fld>
            <a:endParaRPr lang="en-US" sz="24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549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2091E44-ECBC-9047-8078-C7F8801CFEF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017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0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000125"/>
            <a:ext cx="7772400" cy="2886075"/>
          </a:xfrm>
        </p:spPr>
        <p:txBody>
          <a:bodyPr/>
          <a:lstStyle/>
          <a:p>
            <a:pPr eaLnBrk="1" hangingPunct="1"/>
            <a:r>
              <a:rPr lang="en-US" sz="4800" dirty="0" smtClean="0">
                <a:latin typeface="Calibri" charset="0"/>
                <a:ea typeface="Calibri" charset="0"/>
                <a:cs typeface="Calibri" charset="0"/>
                <a:sym typeface="Calibri" charset="0"/>
              </a:rPr>
              <a:t>Synchronization</a:t>
            </a:r>
            <a:br>
              <a:rPr lang="en-US" sz="4800" dirty="0" smtClean="0">
                <a:latin typeface="Calibri" charset="0"/>
                <a:ea typeface="Calibri" charset="0"/>
                <a:cs typeface="Calibri" charset="0"/>
                <a:sym typeface="Calibri" charset="0"/>
              </a:rPr>
            </a:br>
            <a:r>
              <a:rPr lang="en-US" sz="3000" dirty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/>
            </a:r>
            <a:br>
              <a:rPr lang="en-US" sz="3000" dirty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r>
              <a:rPr lang="en-US" sz="30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15-213: Introduction to Computer Systems</a:t>
            </a:r>
            <a:r>
              <a:rPr lang="en-US" sz="3000" dirty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/>
            </a:r>
            <a:br>
              <a:rPr lang="en-US" sz="3000" dirty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r>
              <a:rPr lang="en-US" sz="30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Recitation </a:t>
            </a:r>
            <a:r>
              <a:rPr lang="en-US" sz="3000" dirty="0" smtClean="0">
                <a:latin typeface="Calibri" charset="0"/>
                <a:ea typeface="Calibri" charset="0"/>
                <a:cs typeface="Calibri" charset="0"/>
                <a:sym typeface="Calibri" charset="0"/>
              </a:rPr>
              <a:t>14: November </a:t>
            </a:r>
            <a:r>
              <a:rPr lang="en-US" sz="3000" dirty="0" smtClean="0">
                <a:latin typeface="Calibri" charset="0"/>
                <a:ea typeface="Calibri" charset="0"/>
                <a:cs typeface="Calibri" charset="0"/>
                <a:sym typeface="Calibri" charset="0"/>
              </a:rPr>
              <a:t>25, 2013</a:t>
            </a:r>
            <a:endParaRPr lang="en-US" sz="3000" dirty="0">
              <a:latin typeface="Calibri" charset="0"/>
              <a:ea typeface="ヒラギノ角ゴ ProN W3" charset="-128"/>
              <a:cs typeface="ヒラギノ角ゴ ProN W3" charset="-128"/>
              <a:sym typeface="Calibri" charset="0"/>
            </a:endParaRPr>
          </a:p>
        </p:txBody>
      </p:sp>
      <p:sp>
        <p:nvSpPr>
          <p:cNvPr id="5018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3886200"/>
            <a:ext cx="7678738" cy="2971800"/>
          </a:xfrm>
        </p:spPr>
        <p:txBody>
          <a:bodyPr/>
          <a:lstStyle/>
          <a:p>
            <a:pPr marL="0" indent="0" eaLnBrk="1" hangingPunct="1"/>
            <a:r>
              <a:rPr lang="en-US" sz="3000" dirty="0" smtClean="0"/>
              <a:t>Pratik Shah </a:t>
            </a:r>
            <a:r>
              <a:rPr lang="en-US" sz="3000" dirty="0" smtClean="0"/>
              <a:t>(</a:t>
            </a:r>
            <a:r>
              <a:rPr lang="en-US" sz="3000" dirty="0" err="1" smtClean="0"/>
              <a:t>pcshah</a:t>
            </a:r>
            <a:r>
              <a:rPr lang="en-US" sz="3000" dirty="0" smtClean="0"/>
              <a:t>)</a:t>
            </a:r>
            <a:endParaRPr lang="en-US" sz="3000" dirty="0"/>
          </a:p>
          <a:p>
            <a:pPr marL="0" indent="0" eaLnBrk="1" hangingPunct="1"/>
            <a:r>
              <a:rPr lang="en-US" sz="3000" dirty="0"/>
              <a:t>Section </a:t>
            </a:r>
            <a:r>
              <a:rPr lang="en-US" sz="3000" dirty="0" smtClean="0"/>
              <a:t>C</a:t>
            </a:r>
            <a:endParaRPr lang="en-US" sz="3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62D8D75-8557-D74C-A596-0B8CDAFC957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325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2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>Unsafe multi-threading</a:t>
            </a:r>
            <a:endParaRPr lang="en-US" dirty="0">
              <a:latin typeface="Calibri" charset="0"/>
              <a:ea typeface="ヒラギノ角ゴ ProN W3" charset="-128"/>
              <a:cs typeface="ヒラギノ角ゴ ProN W3" charset="-128"/>
              <a:sym typeface="Calibri" charset="0"/>
            </a:endParaRPr>
          </a:p>
        </p:txBody>
      </p:sp>
      <p:sp>
        <p:nvSpPr>
          <p:cNvPr id="532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4181475" cy="4886325"/>
          </a:xfrm>
          <a:solidFill>
            <a:srgbClr val="FDEDA9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#include “</a:t>
            </a:r>
            <a:r>
              <a:rPr lang="en-US" sz="16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csapp.h</a:t>
            </a: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”</a:t>
            </a:r>
          </a:p>
          <a:p>
            <a:pPr marL="0" indent="0" eaLnBrk="1" hangingPunct="1">
              <a:buNone/>
            </a:pPr>
            <a:endParaRPr lang="en-US" sz="16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static volatile </a:t>
            </a:r>
            <a:r>
              <a:rPr lang="en-US" sz="16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global = 0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endParaRPr lang="en-US" sz="16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sz="16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main(void) 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{</a:t>
            </a:r>
            <a:endParaRPr lang="en-US" sz="16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pthread_t</a:t>
            </a: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tid1, tid2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pthread_create</a:t>
            </a: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(&amp;tid1, NULL, thread, NULL)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pthread_create</a:t>
            </a: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(&amp;tid2, NULL, thread, NULL)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pthread_join</a:t>
            </a: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(tid1, NULL)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pthread_join</a:t>
            </a: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(tid2, NULL)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;</a:t>
            </a:r>
          </a:p>
          <a:p>
            <a:pPr marL="0" indent="0" eaLnBrk="1" hangingPunct="1">
              <a:buNone/>
            </a:pP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</a:t>
            </a:r>
            <a:r>
              <a:rPr lang="en-US" sz="1600" dirty="0" err="1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printf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(“%d”, global);</a:t>
            </a:r>
          </a:p>
          <a:p>
            <a:pPr marL="0" indent="0" eaLnBrk="1" hangingPunct="1">
              <a:buNone/>
            </a:pP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return 0;</a:t>
            </a:r>
          </a:p>
          <a:p>
            <a:pPr marL="0" indent="0" eaLnBrk="1" hangingPunct="1">
              <a:buNone/>
            </a:pP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1407886"/>
            <a:ext cx="4191000" cy="1815882"/>
          </a:xfrm>
          <a:prstGeom prst="rect">
            <a:avLst/>
          </a:prstGeom>
          <a:solidFill>
            <a:srgbClr val="FDEDA9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*thread(void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vargp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1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global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05400" y="4800600"/>
            <a:ext cx="2209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rgbClr val="000090"/>
                </a:solidFill>
                <a:latin typeface="+mj-lt"/>
              </a:rPr>
              <a:t>Output:</a:t>
            </a:r>
          </a:p>
          <a:p>
            <a:pPr algn="l"/>
            <a:r>
              <a:rPr lang="en-US" sz="1800" dirty="0">
                <a:solidFill>
                  <a:srgbClr val="000090"/>
                </a:solidFill>
                <a:latin typeface="+mj-lt"/>
              </a:rPr>
              <a:t>??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122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62D8D75-8557-D74C-A596-0B8CDAFC9578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325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2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>Race condition - Example</a:t>
            </a:r>
            <a:endParaRPr lang="en-US" dirty="0">
              <a:latin typeface="Calibri" charset="0"/>
              <a:ea typeface="ヒラギノ角ゴ ProN W3" charset="-128"/>
              <a:cs typeface="ヒラギノ角ゴ ProN W3" charset="-128"/>
              <a:sym typeface="Calibri" charset="0"/>
            </a:endParaRPr>
          </a:p>
        </p:txBody>
      </p:sp>
      <p:sp>
        <p:nvSpPr>
          <p:cNvPr id="5325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global</a:t>
            </a:r>
            <a:r>
              <a:rPr lang="en-US" dirty="0">
                <a:ea typeface="Calibri" charset="0"/>
                <a:cs typeface="Calibri" charset="0"/>
              </a:rPr>
              <a:t>++;</a:t>
            </a:r>
          </a:p>
          <a:p>
            <a:pPr eaLnBrk="1" hangingPunct="1"/>
            <a:endParaRPr lang="en-US" dirty="0">
              <a:ea typeface="Calibri" charset="0"/>
              <a:cs typeface="Calibri" charset="0"/>
            </a:endParaRP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Think </a:t>
            </a:r>
            <a:r>
              <a:rPr lang="en-US" dirty="0">
                <a:ea typeface="Calibri" charset="0"/>
                <a:cs typeface="Calibri" charset="0"/>
              </a:rPr>
              <a:t>of </a:t>
            </a:r>
            <a:r>
              <a:rPr lang="en-US" dirty="0" smtClean="0">
                <a:ea typeface="Calibri" charset="0"/>
                <a:cs typeface="Calibri" charset="0"/>
              </a:rPr>
              <a:t>it as:</a:t>
            </a:r>
            <a:endParaRPr lang="en-US" dirty="0">
              <a:ea typeface="Calibri" charset="0"/>
              <a:cs typeface="Calibri" charset="0"/>
            </a:endParaRPr>
          </a:p>
          <a:p>
            <a:pPr marL="819150" lvl="1" indent="-457200" eaLnBrk="1" hangingPunct="1">
              <a:buFont typeface="+mj-lt"/>
              <a:buAutoNum type="arabicPeriod"/>
            </a:pPr>
            <a:r>
              <a:rPr lang="en-US" dirty="0" smtClean="0">
                <a:ea typeface="Calibri" charset="0"/>
                <a:cs typeface="Calibri" charset="0"/>
              </a:rPr>
              <a:t>Load </a:t>
            </a:r>
            <a:r>
              <a:rPr lang="en-US" dirty="0">
                <a:ea typeface="Calibri" charset="0"/>
                <a:cs typeface="Calibri" charset="0"/>
              </a:rPr>
              <a:t>value of global into </a:t>
            </a:r>
            <a:r>
              <a:rPr lang="en-US" dirty="0" smtClean="0">
                <a:ea typeface="Calibri" charset="0"/>
                <a:cs typeface="Calibri" charset="0"/>
              </a:rPr>
              <a:t>register</a:t>
            </a:r>
            <a:endParaRPr lang="en-US" dirty="0">
              <a:ea typeface="Calibri" charset="0"/>
              <a:cs typeface="Calibri" charset="0"/>
            </a:endParaRPr>
          </a:p>
          <a:p>
            <a:pPr marL="819150" lvl="1" indent="-457200" eaLnBrk="1" hangingPunct="1">
              <a:buFont typeface="+mj-lt"/>
              <a:buAutoNum type="arabicPeriod"/>
            </a:pPr>
            <a:r>
              <a:rPr lang="en-US" dirty="0" smtClean="0">
                <a:ea typeface="Calibri" charset="0"/>
                <a:cs typeface="Calibri" charset="0"/>
              </a:rPr>
              <a:t>Add </a:t>
            </a:r>
            <a:r>
              <a:rPr lang="en-US" dirty="0">
                <a:ea typeface="Calibri" charset="0"/>
                <a:cs typeface="Calibri" charset="0"/>
              </a:rPr>
              <a:t>one to </a:t>
            </a:r>
            <a:r>
              <a:rPr lang="en-US" dirty="0" smtClean="0">
                <a:ea typeface="Calibri" charset="0"/>
                <a:cs typeface="Calibri" charset="0"/>
              </a:rPr>
              <a:t>register</a:t>
            </a:r>
            <a:endParaRPr lang="en-US" dirty="0">
              <a:ea typeface="Calibri" charset="0"/>
              <a:cs typeface="Calibri" charset="0"/>
            </a:endParaRPr>
          </a:p>
          <a:p>
            <a:pPr marL="819150" lvl="1" indent="-457200" eaLnBrk="1" hangingPunct="1">
              <a:buFont typeface="+mj-lt"/>
              <a:buAutoNum type="arabicPeriod"/>
            </a:pPr>
            <a:r>
              <a:rPr lang="en-US" dirty="0" smtClean="0">
                <a:ea typeface="Calibri" charset="0"/>
                <a:cs typeface="Calibri" charset="0"/>
              </a:rPr>
              <a:t>Store </a:t>
            </a:r>
            <a:r>
              <a:rPr lang="en-US" dirty="0">
                <a:ea typeface="Calibri" charset="0"/>
                <a:cs typeface="Calibri" charset="0"/>
              </a:rPr>
              <a:t>new value in address of global</a:t>
            </a:r>
          </a:p>
          <a:p>
            <a:pPr eaLnBrk="1" hangingPunct="1"/>
            <a:endParaRPr lang="en-US" dirty="0">
              <a:ea typeface="Calibri" charset="0"/>
              <a:cs typeface="Calibri" charset="0"/>
            </a:endParaRP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We </a:t>
            </a:r>
            <a:r>
              <a:rPr lang="en-US" dirty="0">
                <a:ea typeface="Calibri" charset="0"/>
                <a:cs typeface="Calibri" charset="0"/>
              </a:rPr>
              <a:t>don't want threads to </a:t>
            </a:r>
            <a:r>
              <a:rPr lang="en-US" dirty="0" smtClean="0">
                <a:ea typeface="Calibri" charset="0"/>
                <a:cs typeface="Calibri" charset="0"/>
              </a:rPr>
              <a:t>interleave</a:t>
            </a:r>
            <a:endParaRPr lang="en-US" dirty="0">
              <a:ea typeface="Calibri" charset="0"/>
              <a:cs typeface="Calibri" charset="0"/>
            </a:endParaRP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1</a:t>
            </a:r>
            <a:r>
              <a:rPr lang="en-US" dirty="0">
                <a:ea typeface="Calibri" charset="0"/>
                <a:cs typeface="Calibri" charset="0"/>
              </a:rPr>
              <a:t>-2-3-1-2-3</a:t>
            </a:r>
          </a:p>
          <a:p>
            <a:pPr eaLnBrk="1" hangingPunct="1"/>
            <a:endParaRPr lang="en-US" dirty="0">
              <a:ea typeface="Calibri" charset="0"/>
              <a:cs typeface="Calibri" charset="0"/>
            </a:endParaRP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But </a:t>
            </a:r>
            <a:r>
              <a:rPr lang="en-US" dirty="0">
                <a:ea typeface="Calibri" charset="0"/>
                <a:cs typeface="Calibri" charset="0"/>
              </a:rPr>
              <a:t>they </a:t>
            </a:r>
            <a:r>
              <a:rPr lang="en-US" dirty="0" smtClean="0">
                <a:ea typeface="Calibri" charset="0"/>
                <a:cs typeface="Calibri" charset="0"/>
              </a:rPr>
              <a:t>might…</a:t>
            </a:r>
            <a:endParaRPr lang="en-US" dirty="0">
              <a:ea typeface="Calibri" charset="0"/>
              <a:cs typeface="Calibri" charset="0"/>
            </a:endParaRP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1</a:t>
            </a:r>
            <a:r>
              <a:rPr lang="en-US" dirty="0">
                <a:ea typeface="Calibri" charset="0"/>
                <a:cs typeface="Calibri" charset="0"/>
              </a:rPr>
              <a:t>-2-1-2-3-3</a:t>
            </a:r>
          </a:p>
        </p:txBody>
      </p:sp>
    </p:spTree>
    <p:extLst>
      <p:ext uri="{BB962C8B-B14F-4D97-AF65-F5344CB8AC3E}">
        <p14:creationId xmlns:p14="http://schemas.microsoft.com/office/powerpoint/2010/main" val="35188178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62D8D75-8557-D74C-A596-0B8CDAFC957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325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2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>Unsafe multi-threading</a:t>
            </a:r>
            <a:endParaRPr lang="en-US" dirty="0">
              <a:latin typeface="Calibri" charset="0"/>
              <a:ea typeface="ヒラギノ角ゴ ProN W3" charset="-128"/>
              <a:cs typeface="ヒラギノ角ゴ ProN W3" charset="-128"/>
              <a:sym typeface="Calibri" charset="0"/>
            </a:endParaRPr>
          </a:p>
        </p:txBody>
      </p:sp>
      <p:sp>
        <p:nvSpPr>
          <p:cNvPr id="532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4181475" cy="4886325"/>
          </a:xfrm>
          <a:solidFill>
            <a:srgbClr val="FDEDA9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#include “</a:t>
            </a:r>
            <a:r>
              <a:rPr lang="en-US" sz="16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csapp.h</a:t>
            </a: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”</a:t>
            </a:r>
          </a:p>
          <a:p>
            <a:pPr marL="0" indent="0" eaLnBrk="1" hangingPunct="1">
              <a:buNone/>
            </a:pPr>
            <a:endParaRPr lang="en-US" sz="16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static volatile </a:t>
            </a:r>
            <a:r>
              <a:rPr lang="en-US" sz="16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global</a:t>
            </a: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= 0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endParaRPr lang="en-US" sz="16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sz="16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main(void) 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{</a:t>
            </a:r>
            <a:endParaRPr lang="en-US" sz="16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pthread_t</a:t>
            </a: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tid1, tid2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pthread_create</a:t>
            </a: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(&amp;tid1, NULL, thread, NULL)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pthread_create</a:t>
            </a: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(&amp;tid2, NULL, thread, NULL)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pthread_join</a:t>
            </a: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(tid1, NULL)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pthread_join</a:t>
            </a: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(tid2, NULL)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;</a:t>
            </a:r>
          </a:p>
          <a:p>
            <a:pPr marL="0" indent="0" eaLnBrk="1" hangingPunct="1">
              <a:buNone/>
            </a:pP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</a:t>
            </a:r>
            <a:r>
              <a:rPr lang="en-US" sz="1600" dirty="0" err="1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printf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(“%d”, global);</a:t>
            </a:r>
          </a:p>
          <a:p>
            <a:pPr marL="0" indent="0" eaLnBrk="1" hangingPunct="1">
              <a:buNone/>
            </a:pP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return 0;</a:t>
            </a:r>
          </a:p>
          <a:p>
            <a:pPr marL="0" indent="0" eaLnBrk="1" hangingPunct="1">
              <a:buNone/>
            </a:pP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1407886"/>
            <a:ext cx="4191000" cy="1815882"/>
          </a:xfrm>
          <a:prstGeom prst="rect">
            <a:avLst/>
          </a:prstGeom>
          <a:solidFill>
            <a:srgbClr val="FDEDA9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*thread(void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vargp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1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42543" y="3672114"/>
            <a:ext cx="38571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rgbClr val="000090"/>
                </a:solidFill>
                <a:latin typeface="+mj-lt"/>
              </a:rPr>
              <a:t>Output:</a:t>
            </a:r>
          </a:p>
          <a:p>
            <a:pPr algn="l"/>
            <a:r>
              <a:rPr lang="en-US" sz="1800" dirty="0" smtClean="0">
                <a:solidFill>
                  <a:srgbClr val="000090"/>
                </a:solidFill>
              </a:rPr>
              <a:t>Can </a:t>
            </a:r>
            <a:r>
              <a:rPr lang="en-US" sz="1800" dirty="0">
                <a:solidFill>
                  <a:srgbClr val="000090"/>
                </a:solidFill>
              </a:rPr>
              <a:t>print any integer from 2 to 200!</a:t>
            </a:r>
          </a:p>
          <a:p>
            <a:pPr algn="l"/>
            <a:endParaRPr lang="en-US" sz="1800" dirty="0">
              <a:solidFill>
                <a:srgbClr val="000090"/>
              </a:solidFill>
            </a:endParaRPr>
          </a:p>
          <a:p>
            <a:pPr algn="l"/>
            <a:r>
              <a:rPr lang="en-US" sz="1800" dirty="0">
                <a:solidFill>
                  <a:srgbClr val="000090"/>
                </a:solidFill>
              </a:rPr>
              <a:t>Shared variable:</a:t>
            </a:r>
          </a:p>
          <a:p>
            <a:pPr algn="l"/>
            <a:r>
              <a:rPr lang="en-US" sz="1800" dirty="0">
                <a:solidFill>
                  <a:srgbClr val="000090"/>
                </a:solidFill>
              </a:rPr>
              <a:t>global</a:t>
            </a:r>
          </a:p>
          <a:p>
            <a:pPr algn="l"/>
            <a:endParaRPr lang="en-US" sz="1800" dirty="0">
              <a:solidFill>
                <a:srgbClr val="000090"/>
              </a:solidFill>
            </a:endParaRPr>
          </a:p>
          <a:p>
            <a:pPr algn="l"/>
            <a:r>
              <a:rPr lang="en-US" sz="1800" dirty="0">
                <a:solidFill>
                  <a:srgbClr val="000090"/>
                </a:solidFill>
              </a:rPr>
              <a:t>Critical Section</a:t>
            </a:r>
          </a:p>
          <a:p>
            <a:pPr algn="l"/>
            <a:r>
              <a:rPr lang="en-US" sz="1800" dirty="0">
                <a:solidFill>
                  <a:srgbClr val="000090"/>
                </a:solidFill>
              </a:rPr>
              <a:t>global</a:t>
            </a:r>
            <a:r>
              <a:rPr lang="en-US" sz="1800" dirty="0" smtClean="0">
                <a:solidFill>
                  <a:srgbClr val="000090"/>
                </a:solidFill>
              </a:rPr>
              <a:t>++</a:t>
            </a:r>
            <a:endParaRPr lang="en-US" sz="1800" dirty="0">
              <a:solidFill>
                <a:srgbClr val="00009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76016" y="1399400"/>
            <a:ext cx="1502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Shared variable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endParaRPr lang="en-US" sz="18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stCxn id="9" idx="2"/>
          </p:cNvCxnSpPr>
          <p:nvPr/>
        </p:nvCxnSpPr>
        <p:spPr bwMode="auto">
          <a:xfrm flipH="1">
            <a:off x="3579038" y="1768732"/>
            <a:ext cx="248145" cy="21246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7736654" y="2193666"/>
            <a:ext cx="7825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Critical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Section</a:t>
            </a:r>
            <a:endParaRPr lang="en-US" sz="1800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7240364" y="2315827"/>
            <a:ext cx="49629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1607278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62D8D75-8557-D74C-A596-0B8CDAFC9578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325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2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>Synchronization</a:t>
            </a:r>
            <a:endParaRPr lang="en-US" dirty="0">
              <a:latin typeface="Calibri" charset="0"/>
              <a:ea typeface="ヒラギノ角ゴ ProN W3" charset="-128"/>
              <a:cs typeface="ヒラギノ角ゴ ProN W3" charset="-128"/>
              <a:sym typeface="Calibri" charset="0"/>
            </a:endParaRPr>
          </a:p>
        </p:txBody>
      </p:sp>
      <p:sp>
        <p:nvSpPr>
          <p:cNvPr id="5325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Calibri" charset="0"/>
                <a:cs typeface="Calibri" charset="0"/>
              </a:rPr>
              <a:t>Need to synchronize threads so that any </a:t>
            </a:r>
            <a:r>
              <a:rPr lang="en-US" dirty="0" smtClean="0">
                <a:ea typeface="Calibri" charset="0"/>
                <a:cs typeface="Calibri" charset="0"/>
              </a:rPr>
              <a:t>critical region </a:t>
            </a:r>
            <a:r>
              <a:rPr lang="en-US" dirty="0">
                <a:ea typeface="Calibri" charset="0"/>
                <a:cs typeface="Calibri" charset="0"/>
              </a:rPr>
              <a:t>has at most one thread in </a:t>
            </a:r>
            <a:r>
              <a:rPr lang="en-US" dirty="0" smtClean="0">
                <a:ea typeface="Calibri" charset="0"/>
                <a:cs typeface="Calibri" charset="0"/>
              </a:rPr>
              <a:t>it</a:t>
            </a:r>
          </a:p>
          <a:p>
            <a:pPr eaLnBrk="1" hangingPunct="1"/>
            <a:endParaRPr lang="en-US" dirty="0" smtClean="0">
              <a:ea typeface="Calibri" charset="0"/>
              <a:cs typeface="Calibri" charset="0"/>
            </a:endParaRP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Ways to do synchronization:</a:t>
            </a:r>
          </a:p>
          <a:p>
            <a:pPr marL="876300" lvl="1" indent="-457200" eaLnBrk="1" hangingPunct="1">
              <a:buFont typeface="+mj-lt"/>
              <a:buAutoNum type="arabicPeriod"/>
            </a:pPr>
            <a:r>
              <a:rPr lang="en-US" b="1" dirty="0" smtClean="0">
                <a:ea typeface="Calibri" charset="0"/>
                <a:cs typeface="Calibri" charset="0"/>
              </a:rPr>
              <a:t>Semaphore</a:t>
            </a:r>
            <a:endParaRPr lang="en-US" b="1" dirty="0">
              <a:ea typeface="Calibri" charset="0"/>
              <a:cs typeface="Calibri" charset="0"/>
            </a:endParaRPr>
          </a:p>
          <a:p>
            <a:pPr lvl="2" eaLnBrk="1" hangingPunct="1"/>
            <a:r>
              <a:rPr lang="en-US" dirty="0" smtClean="0">
                <a:ea typeface="Calibri" charset="0"/>
                <a:cs typeface="Calibri" charset="0"/>
              </a:rPr>
              <a:t>Restricts </a:t>
            </a:r>
            <a:r>
              <a:rPr lang="en-US" dirty="0">
                <a:ea typeface="Calibri" charset="0"/>
                <a:cs typeface="Calibri" charset="0"/>
              </a:rPr>
              <a:t>the number of threads that can access a </a:t>
            </a:r>
            <a:r>
              <a:rPr lang="en-US" dirty="0" smtClean="0">
                <a:ea typeface="Calibri" charset="0"/>
                <a:cs typeface="Calibri" charset="0"/>
              </a:rPr>
              <a:t>shared resource</a:t>
            </a:r>
            <a:endParaRPr lang="en-US" dirty="0">
              <a:ea typeface="Calibri" charset="0"/>
              <a:cs typeface="Calibri" charset="0"/>
            </a:endParaRPr>
          </a:p>
          <a:p>
            <a:pPr marL="876300" lvl="1" indent="-457200" eaLnBrk="1" hangingPunct="1">
              <a:buFont typeface="+mj-lt"/>
              <a:buAutoNum type="arabicPeriod"/>
            </a:pPr>
            <a:r>
              <a:rPr lang="en-US" b="1" dirty="0" err="1" smtClean="0">
                <a:ea typeface="Calibri" charset="0"/>
                <a:cs typeface="Calibri" charset="0"/>
              </a:rPr>
              <a:t>Mutex</a:t>
            </a:r>
            <a:endParaRPr lang="en-US" b="1" dirty="0">
              <a:ea typeface="Calibri" charset="0"/>
              <a:cs typeface="Calibri" charset="0"/>
            </a:endParaRPr>
          </a:p>
          <a:p>
            <a:pPr lvl="2" eaLnBrk="1" hangingPunct="1"/>
            <a:r>
              <a:rPr lang="en-US" dirty="0" smtClean="0">
                <a:ea typeface="Calibri" charset="0"/>
                <a:cs typeface="Calibri" charset="0"/>
              </a:rPr>
              <a:t>Special </a:t>
            </a:r>
            <a:r>
              <a:rPr lang="en-US" dirty="0">
                <a:ea typeface="Calibri" charset="0"/>
                <a:cs typeface="Calibri" charset="0"/>
              </a:rPr>
              <a:t>case of semaphore that restricts access to </a:t>
            </a:r>
            <a:r>
              <a:rPr lang="en-US" b="1" dirty="0" smtClean="0">
                <a:ea typeface="Calibri" charset="0"/>
                <a:cs typeface="Calibri" charset="0"/>
              </a:rPr>
              <a:t>one</a:t>
            </a:r>
            <a:r>
              <a:rPr lang="en-US" dirty="0" smtClean="0">
                <a:ea typeface="Calibri" charset="0"/>
                <a:cs typeface="Calibri" charset="0"/>
              </a:rPr>
              <a:t> thread</a:t>
            </a:r>
            <a:endParaRPr lang="en-US" dirty="0">
              <a:ea typeface="Calibri" charset="0"/>
              <a:cs typeface="Calibri" charset="0"/>
            </a:endParaRPr>
          </a:p>
          <a:p>
            <a:pPr marL="876300" lvl="1" indent="-457200" eaLnBrk="1" hangingPunct="1">
              <a:buFont typeface="+mj-lt"/>
              <a:buAutoNum type="arabicPeriod"/>
            </a:pPr>
            <a:r>
              <a:rPr lang="en-US" b="1" dirty="0" smtClean="0">
                <a:ea typeface="Calibri" charset="0"/>
                <a:cs typeface="Calibri" charset="0"/>
              </a:rPr>
              <a:t>Reader/</a:t>
            </a:r>
            <a:r>
              <a:rPr lang="en-US" b="1" dirty="0">
                <a:ea typeface="Calibri" charset="0"/>
                <a:cs typeface="Calibri" charset="0"/>
              </a:rPr>
              <a:t>W</a:t>
            </a:r>
            <a:r>
              <a:rPr lang="en-US" b="1" dirty="0" smtClean="0">
                <a:ea typeface="Calibri" charset="0"/>
                <a:cs typeface="Calibri" charset="0"/>
              </a:rPr>
              <a:t>riter locks</a:t>
            </a:r>
            <a:endParaRPr lang="en-US" b="1" dirty="0">
              <a:ea typeface="Calibri" charset="0"/>
              <a:cs typeface="Calibri" charset="0"/>
            </a:endParaRPr>
          </a:p>
          <a:p>
            <a:pPr lvl="2" eaLnBrk="1" hangingPunct="1"/>
            <a:r>
              <a:rPr lang="en-US" dirty="0" smtClean="0">
                <a:ea typeface="Calibri" charset="0"/>
                <a:cs typeface="Calibri" charset="0"/>
              </a:rPr>
              <a:t>Multiple </a:t>
            </a:r>
            <a:r>
              <a:rPr lang="en-US" dirty="0">
                <a:ea typeface="Calibri" charset="0"/>
                <a:cs typeface="Calibri" charset="0"/>
              </a:rPr>
              <a:t>readers </a:t>
            </a:r>
            <a:r>
              <a:rPr lang="en-US" dirty="0" smtClean="0">
                <a:ea typeface="Calibri" charset="0"/>
                <a:cs typeface="Calibri" charset="0"/>
              </a:rPr>
              <a:t>allowed</a:t>
            </a:r>
            <a:endParaRPr lang="en-US" dirty="0">
              <a:ea typeface="Calibri" charset="0"/>
              <a:cs typeface="Calibri" charset="0"/>
            </a:endParaRPr>
          </a:p>
          <a:p>
            <a:pPr lvl="2" eaLnBrk="1" hangingPunct="1"/>
            <a:r>
              <a:rPr lang="en-US" dirty="0" smtClean="0">
                <a:ea typeface="Calibri" charset="0"/>
                <a:cs typeface="Calibri" charset="0"/>
              </a:rPr>
              <a:t>Single </a:t>
            </a:r>
            <a:r>
              <a:rPr lang="en-US" dirty="0">
                <a:ea typeface="Calibri" charset="0"/>
                <a:cs typeface="Calibri" charset="0"/>
              </a:rPr>
              <a:t>writer </a:t>
            </a:r>
            <a:r>
              <a:rPr lang="en-US" dirty="0" smtClean="0">
                <a:ea typeface="Calibri" charset="0"/>
                <a:cs typeface="Calibri" charset="0"/>
              </a:rPr>
              <a:t>allowed</a:t>
            </a:r>
            <a:endParaRPr lang="en-US" dirty="0">
              <a:ea typeface="Calibri" charset="0"/>
              <a:cs typeface="Calibri" charset="0"/>
            </a:endParaRPr>
          </a:p>
          <a:p>
            <a:pPr lvl="2" eaLnBrk="1" hangingPunct="1"/>
            <a:r>
              <a:rPr lang="en-US" dirty="0" smtClean="0">
                <a:ea typeface="Calibri" charset="0"/>
                <a:cs typeface="Calibri" charset="0"/>
              </a:rPr>
              <a:t>No </a:t>
            </a:r>
            <a:r>
              <a:rPr lang="en-US" dirty="0">
                <a:ea typeface="Calibri" charset="0"/>
                <a:cs typeface="Calibri" charset="0"/>
              </a:rPr>
              <a:t>readers allowed when writer is present</a:t>
            </a:r>
          </a:p>
        </p:txBody>
      </p:sp>
    </p:spTree>
    <p:extLst>
      <p:ext uri="{BB962C8B-B14F-4D97-AF65-F5344CB8AC3E}">
        <p14:creationId xmlns:p14="http://schemas.microsoft.com/office/powerpoint/2010/main" val="33991597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62D8D75-8557-D74C-A596-0B8CDAFC957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325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2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>Semaphore</a:t>
            </a:r>
            <a:endParaRPr lang="en-US" dirty="0">
              <a:latin typeface="Calibri" charset="0"/>
              <a:ea typeface="ヒラギノ角ゴ ProN W3" charset="-128"/>
              <a:cs typeface="ヒラギノ角ゴ ProN W3" charset="-128"/>
              <a:sym typeface="Calibri" charset="0"/>
            </a:endParaRPr>
          </a:p>
        </p:txBody>
      </p:sp>
      <p:sp>
        <p:nvSpPr>
          <p:cNvPr id="532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366125" cy="5495925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Classic </a:t>
            </a:r>
            <a:r>
              <a:rPr lang="en-US" dirty="0">
                <a:ea typeface="Calibri" charset="0"/>
                <a:cs typeface="Calibri" charset="0"/>
              </a:rPr>
              <a:t>solution: </a:t>
            </a:r>
            <a:r>
              <a:rPr lang="en-US" dirty="0" err="1">
                <a:ea typeface="Calibri" charset="0"/>
                <a:cs typeface="Calibri" charset="0"/>
              </a:rPr>
              <a:t>Dijkstra's</a:t>
            </a:r>
            <a:r>
              <a:rPr lang="en-US" dirty="0">
                <a:ea typeface="Calibri" charset="0"/>
                <a:cs typeface="Calibri" charset="0"/>
              </a:rPr>
              <a:t> P and V operations </a:t>
            </a:r>
            <a:r>
              <a:rPr lang="en-US" dirty="0" smtClean="0">
                <a:ea typeface="Calibri" charset="0"/>
                <a:cs typeface="Calibri" charset="0"/>
              </a:rPr>
              <a:t>on semaphores</a:t>
            </a:r>
            <a:endParaRPr lang="en-US" dirty="0">
              <a:ea typeface="Calibri" charset="0"/>
              <a:cs typeface="Calibri" charset="0"/>
            </a:endParaRPr>
          </a:p>
          <a:p>
            <a:pPr eaLnBrk="1" hangingPunct="1"/>
            <a:endParaRPr lang="en-US" dirty="0" smtClean="0">
              <a:ea typeface="Calibri" charset="0"/>
              <a:cs typeface="Calibri" charset="0"/>
            </a:endParaRP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Semaphore</a:t>
            </a:r>
            <a:r>
              <a:rPr lang="en-US" dirty="0">
                <a:ea typeface="Calibri" charset="0"/>
                <a:cs typeface="Calibri" charset="0"/>
              </a:rPr>
              <a:t>:  non-negative integer synchronization </a:t>
            </a:r>
            <a:r>
              <a:rPr lang="en-US" dirty="0" smtClean="0">
                <a:ea typeface="Calibri" charset="0"/>
                <a:cs typeface="Calibri" charset="0"/>
              </a:rPr>
              <a:t>variable.</a:t>
            </a:r>
            <a:endParaRPr lang="en-US" dirty="0">
              <a:ea typeface="Calibri" charset="0"/>
              <a:cs typeface="Calibri" charset="0"/>
            </a:endParaRP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P</a:t>
            </a:r>
            <a:r>
              <a:rPr lang="en-US" dirty="0">
                <a:ea typeface="Calibri" charset="0"/>
                <a:cs typeface="Calibri" charset="0"/>
              </a:rPr>
              <a:t>(s): [ while (s == 0) wait(); s--; </a:t>
            </a:r>
            <a:r>
              <a:rPr lang="en-US" dirty="0" smtClean="0">
                <a:ea typeface="Calibri" charset="0"/>
                <a:cs typeface="Calibri" charset="0"/>
              </a:rPr>
              <a:t>]</a:t>
            </a:r>
            <a:endParaRPr lang="en-US" dirty="0">
              <a:ea typeface="Calibri" charset="0"/>
              <a:cs typeface="Calibri" charset="0"/>
            </a:endParaRP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V</a:t>
            </a:r>
            <a:r>
              <a:rPr lang="en-US" dirty="0">
                <a:ea typeface="Calibri" charset="0"/>
                <a:cs typeface="Calibri" charset="0"/>
              </a:rPr>
              <a:t>(s): [ s++; </a:t>
            </a:r>
            <a:r>
              <a:rPr lang="en-US" dirty="0" smtClean="0">
                <a:ea typeface="Calibri" charset="0"/>
                <a:cs typeface="Calibri" charset="0"/>
              </a:rPr>
              <a:t>]</a:t>
            </a:r>
            <a:endParaRPr lang="en-US" dirty="0">
              <a:ea typeface="Calibri" charset="0"/>
              <a:cs typeface="Calibri" charset="0"/>
            </a:endParaRP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OS </a:t>
            </a:r>
            <a:r>
              <a:rPr lang="en-US" dirty="0">
                <a:ea typeface="Calibri" charset="0"/>
                <a:cs typeface="Calibri" charset="0"/>
              </a:rPr>
              <a:t>guarantees that operations between brackets [ ] are </a:t>
            </a:r>
            <a:r>
              <a:rPr lang="en-US" dirty="0" smtClean="0">
                <a:ea typeface="Calibri" charset="0"/>
                <a:cs typeface="Calibri" charset="0"/>
              </a:rPr>
              <a:t>executed </a:t>
            </a:r>
            <a:r>
              <a:rPr lang="en-US" dirty="0">
                <a:ea typeface="Calibri" charset="0"/>
                <a:cs typeface="Calibri" charset="0"/>
              </a:rPr>
              <a:t>indivisibly</a:t>
            </a:r>
            <a:r>
              <a:rPr lang="en-US" dirty="0" smtClean="0">
                <a:ea typeface="Calibri" charset="0"/>
                <a:cs typeface="Calibri" charset="0"/>
              </a:rPr>
              <a:t>.</a:t>
            </a:r>
            <a:endParaRPr lang="en-US" dirty="0">
              <a:ea typeface="Calibri" charset="0"/>
              <a:cs typeface="Calibri" charset="0"/>
            </a:endParaRP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Only </a:t>
            </a:r>
            <a:r>
              <a:rPr lang="en-US" dirty="0">
                <a:ea typeface="Calibri" charset="0"/>
                <a:cs typeface="Calibri" charset="0"/>
              </a:rPr>
              <a:t>one P or V operation at a time can modify s</a:t>
            </a:r>
            <a:r>
              <a:rPr lang="en-US" dirty="0" smtClean="0">
                <a:ea typeface="Calibri" charset="0"/>
                <a:cs typeface="Calibri" charset="0"/>
              </a:rPr>
              <a:t>.</a:t>
            </a:r>
            <a:endParaRPr lang="en-US" dirty="0">
              <a:ea typeface="Calibri" charset="0"/>
              <a:cs typeface="Calibri" charset="0"/>
            </a:endParaRP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Semaphore </a:t>
            </a:r>
            <a:r>
              <a:rPr lang="en-US" dirty="0">
                <a:ea typeface="Calibri" charset="0"/>
                <a:cs typeface="Calibri" charset="0"/>
              </a:rPr>
              <a:t>invariant: (s &gt;= 0</a:t>
            </a:r>
            <a:r>
              <a:rPr lang="en-US" dirty="0" smtClean="0">
                <a:ea typeface="Calibri" charset="0"/>
                <a:cs typeface="Calibri" charset="0"/>
              </a:rPr>
              <a:t>)</a:t>
            </a:r>
            <a:endParaRPr lang="en-US" dirty="0">
              <a:ea typeface="Calibri" charset="0"/>
              <a:cs typeface="Calibri" charset="0"/>
            </a:endParaRP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Initialize </a:t>
            </a:r>
            <a:r>
              <a:rPr lang="en-US" dirty="0">
                <a:ea typeface="Calibri" charset="0"/>
                <a:cs typeface="Calibri" charset="0"/>
              </a:rPr>
              <a:t>s to the number of simultaneous threads </a:t>
            </a:r>
            <a:r>
              <a:rPr lang="en-US" dirty="0" smtClean="0">
                <a:ea typeface="Calibri" charset="0"/>
                <a:cs typeface="Calibri" charset="0"/>
              </a:rPr>
              <a:t>allowed</a:t>
            </a:r>
          </a:p>
        </p:txBody>
      </p:sp>
    </p:spTree>
    <p:extLst>
      <p:ext uri="{BB962C8B-B14F-4D97-AF65-F5344CB8AC3E}">
        <p14:creationId xmlns:p14="http://schemas.microsoft.com/office/powerpoint/2010/main" val="1401903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62D8D75-8557-D74C-A596-0B8CDAFC9578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325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2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>Reader/Writer locks</a:t>
            </a:r>
            <a:endParaRPr lang="en-US" dirty="0">
              <a:latin typeface="Calibri" charset="0"/>
              <a:ea typeface="ヒラギノ角ゴ ProN W3" charset="-128"/>
              <a:cs typeface="ヒラギノ角ゴ ProN W3" charset="-128"/>
              <a:sym typeface="Calibri" charset="0"/>
            </a:endParaRPr>
          </a:p>
        </p:txBody>
      </p:sp>
      <p:sp>
        <p:nvSpPr>
          <p:cNvPr id="532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366125" cy="5495925"/>
          </a:xfrm>
        </p:spPr>
        <p:txBody>
          <a:bodyPr/>
          <a:lstStyle/>
          <a:p>
            <a:pPr eaLnBrk="1" hangingPunct="1"/>
            <a:r>
              <a:rPr lang="en-US" dirty="0">
                <a:ea typeface="Calibri" charset="0"/>
                <a:cs typeface="Calibri" charset="0"/>
              </a:rPr>
              <a:t>Many concurrent </a:t>
            </a:r>
            <a:r>
              <a:rPr lang="en-US" dirty="0" smtClean="0">
                <a:ea typeface="Calibri" charset="0"/>
                <a:cs typeface="Calibri" charset="0"/>
              </a:rPr>
              <a:t>readers</a:t>
            </a:r>
            <a:endParaRPr lang="en-US" dirty="0">
              <a:ea typeface="Calibri" charset="0"/>
              <a:cs typeface="Calibri" charset="0"/>
            </a:endParaRP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Only </a:t>
            </a:r>
            <a:r>
              <a:rPr lang="en-US" dirty="0">
                <a:ea typeface="Calibri" charset="0"/>
                <a:cs typeface="Calibri" charset="0"/>
              </a:rPr>
              <a:t>one </a:t>
            </a:r>
            <a:r>
              <a:rPr lang="en-US" dirty="0" smtClean="0">
                <a:ea typeface="Calibri" charset="0"/>
                <a:cs typeface="Calibri" charset="0"/>
              </a:rPr>
              <a:t>writer</a:t>
            </a: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Good </a:t>
            </a:r>
            <a:r>
              <a:rPr lang="en-US" dirty="0">
                <a:ea typeface="Calibri" charset="0"/>
                <a:cs typeface="Calibri" charset="0"/>
              </a:rPr>
              <a:t>for data-structures that are read </a:t>
            </a:r>
            <a:r>
              <a:rPr lang="en-US" dirty="0" smtClean="0">
                <a:ea typeface="Calibri" charset="0"/>
                <a:cs typeface="Calibri" charset="0"/>
              </a:rPr>
              <a:t>often</a:t>
            </a:r>
            <a:endParaRPr lang="en-US" dirty="0">
              <a:ea typeface="Calibri" charset="0"/>
              <a:cs typeface="Calibri" charset="0"/>
            </a:endParaRP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Like </a:t>
            </a:r>
            <a:r>
              <a:rPr lang="en-US" dirty="0">
                <a:ea typeface="Calibri" charset="0"/>
                <a:cs typeface="Calibri" charset="0"/>
              </a:rPr>
              <a:t>caches</a:t>
            </a:r>
            <a:r>
              <a:rPr lang="en-US" dirty="0" smtClean="0">
                <a:ea typeface="Calibri" charset="0"/>
                <a:cs typeface="Calibri" charset="0"/>
              </a:rPr>
              <a:t>!</a:t>
            </a: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Search lists</a:t>
            </a:r>
          </a:p>
          <a:p>
            <a:pPr lvl="2" eaLnBrk="1" hangingPunct="1"/>
            <a:r>
              <a:rPr lang="en-US" dirty="0" smtClean="0">
                <a:ea typeface="Calibri" charset="0"/>
                <a:cs typeface="Calibri" charset="0"/>
              </a:rPr>
              <a:t>Many readers can lookup concurrently</a:t>
            </a:r>
          </a:p>
          <a:p>
            <a:pPr lvl="2" eaLnBrk="1" hangingPunct="1"/>
            <a:r>
              <a:rPr lang="en-US" dirty="0" smtClean="0">
                <a:ea typeface="Calibri" charset="0"/>
                <a:cs typeface="Calibri" charset="0"/>
              </a:rPr>
              <a:t>Only one writer must update the list</a:t>
            </a:r>
            <a:endParaRPr lang="en-US" dirty="0" smtClean="0">
              <a:ea typeface="Calibri" charset="0"/>
              <a:cs typeface="Calibri" charset="0"/>
            </a:endParaRPr>
          </a:p>
          <a:p>
            <a:pPr eaLnBrk="1" hangingPunct="1"/>
            <a:endParaRPr lang="en-US" dirty="0">
              <a:ea typeface="Calibri" charset="0"/>
              <a:cs typeface="Calibri" charset="0"/>
            </a:endParaRP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Ask </a:t>
            </a:r>
            <a:r>
              <a:rPr lang="en-US" dirty="0">
                <a:ea typeface="Calibri" charset="0"/>
                <a:cs typeface="Calibri" charset="0"/>
              </a:rPr>
              <a:t>for either “read” or </a:t>
            </a:r>
            <a:r>
              <a:rPr lang="en-US" dirty="0" smtClean="0">
                <a:ea typeface="Calibri" charset="0"/>
                <a:cs typeface="Calibri" charset="0"/>
              </a:rPr>
              <a:t>“write</a:t>
            </a:r>
            <a:r>
              <a:rPr lang="en-US" dirty="0">
                <a:ea typeface="Calibri" charset="0"/>
                <a:cs typeface="Calibri" charset="0"/>
              </a:rPr>
              <a:t>” permission, and </a:t>
            </a:r>
            <a:r>
              <a:rPr lang="en-US" dirty="0" smtClean="0">
                <a:ea typeface="Calibri" charset="0"/>
                <a:cs typeface="Calibri" charset="0"/>
              </a:rPr>
              <a:t>the </a:t>
            </a:r>
            <a:r>
              <a:rPr lang="en-US" dirty="0">
                <a:ea typeface="Calibri" charset="0"/>
                <a:cs typeface="Calibri" charset="0"/>
              </a:rPr>
              <a:t>lock will wake you up when it's your turn</a:t>
            </a:r>
            <a:r>
              <a:rPr lang="en-US" dirty="0" smtClean="0">
                <a:ea typeface="Calibri" charset="0"/>
                <a:cs typeface="Calibri" charset="0"/>
              </a:rPr>
              <a:t>.</a:t>
            </a: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Solutions that favor reader or favor writer starve the other.</a:t>
            </a:r>
          </a:p>
          <a:p>
            <a:pPr lvl="1" eaLnBrk="1" hangingPunct="1"/>
            <a:r>
              <a:rPr lang="en-US" dirty="0" err="1" smtClean="0">
                <a:ea typeface="Calibri" charset="0"/>
                <a:cs typeface="Calibri" charset="0"/>
              </a:rPr>
              <a:t>Eg</a:t>
            </a:r>
            <a:r>
              <a:rPr lang="en-US" dirty="0" smtClean="0">
                <a:ea typeface="Calibri" charset="0"/>
                <a:cs typeface="Calibri" charset="0"/>
              </a:rPr>
              <a:t>. Favoring reader will allow readers inside critical section as long as there is </a:t>
            </a:r>
            <a:r>
              <a:rPr lang="en-US" dirty="0" err="1" smtClean="0">
                <a:ea typeface="Calibri" charset="0"/>
                <a:cs typeface="Calibri" charset="0"/>
              </a:rPr>
              <a:t>atleast</a:t>
            </a:r>
            <a:r>
              <a:rPr lang="en-US" dirty="0" smtClean="0">
                <a:ea typeface="Calibri" charset="0"/>
                <a:cs typeface="Calibri" charset="0"/>
              </a:rPr>
              <a:t> one reader inside, even if writer is waiting.</a:t>
            </a:r>
            <a:endParaRPr lang="en-US" dirty="0"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1984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 smtClean="0"/>
              <a:t>Solution : Favors Reader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4800" y="1611153"/>
            <a:ext cx="4876800" cy="517064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pPr algn="l" eaLnBrk="0" hangingPunct="0"/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readcnt</a:t>
            </a:r>
            <a:r>
              <a:rPr lang="en-US" sz="1600" b="1" dirty="0" smtClean="0">
                <a:latin typeface="Courier New" pitchFamily="49" charset="0"/>
              </a:rPr>
              <a:t>;    /* Initially 0 */</a:t>
            </a:r>
          </a:p>
          <a:p>
            <a:pPr algn="l" eaLnBrk="0" hangingPunct="0"/>
            <a:r>
              <a:rPr lang="en-US" sz="1600" b="1" dirty="0" err="1" smtClean="0">
                <a:latin typeface="Courier New" pitchFamily="49" charset="0"/>
              </a:rPr>
              <a:t>sem_t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mutex</a:t>
            </a:r>
            <a:r>
              <a:rPr lang="en-US" sz="1600" b="1" dirty="0" smtClean="0">
                <a:latin typeface="Courier New" pitchFamily="49" charset="0"/>
              </a:rPr>
              <a:t>, </a:t>
            </a:r>
            <a:r>
              <a:rPr lang="en-US" sz="1600" b="1" dirty="0" err="1" smtClean="0">
                <a:latin typeface="Courier New" pitchFamily="49" charset="0"/>
              </a:rPr>
              <a:t>w</a:t>
            </a:r>
            <a:r>
              <a:rPr lang="en-US" sz="1600" b="1" dirty="0" smtClean="0">
                <a:latin typeface="Courier New" pitchFamily="49" charset="0"/>
              </a:rPr>
              <a:t>; /* Both initially 1 */</a:t>
            </a:r>
          </a:p>
          <a:p>
            <a:pPr algn="l" eaLnBrk="0" hangingPunct="0"/>
            <a:endParaRPr lang="en-US" sz="1600" b="1" dirty="0" smtClean="0">
              <a:latin typeface="Courier New" pitchFamily="49" charset="0"/>
            </a:endParaRP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void </a:t>
            </a:r>
            <a:r>
              <a:rPr lang="en-US" sz="1600" b="1" dirty="0" err="1" smtClean="0">
                <a:latin typeface="Courier New" pitchFamily="49" charset="0"/>
              </a:rPr>
              <a:t>reader(void</a:t>
            </a:r>
            <a:r>
              <a:rPr lang="en-US" sz="1600" b="1" dirty="0" smtClean="0">
                <a:latin typeface="Courier New" pitchFamily="49" charset="0"/>
              </a:rPr>
              <a:t>) </a:t>
            </a: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{</a:t>
            </a: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while (1) {</a:t>
            </a: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P(&amp;mutex</a:t>
            </a:r>
            <a:r>
              <a:rPr lang="en-US" sz="1600" b="1" dirty="0" smtClean="0">
                <a:latin typeface="Courier New" pitchFamily="49" charset="0"/>
              </a:rPr>
              <a:t>);</a:t>
            </a: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readcnt</a:t>
            </a:r>
            <a:r>
              <a:rPr lang="en-US" sz="1600" b="1" dirty="0" smtClean="0">
                <a:latin typeface="Courier New" pitchFamily="49" charset="0"/>
              </a:rPr>
              <a:t>++;</a:t>
            </a: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if (</a:t>
            </a:r>
            <a:r>
              <a:rPr lang="en-US" sz="1600" b="1" dirty="0" err="1" smtClean="0">
                <a:latin typeface="Courier New" pitchFamily="49" charset="0"/>
              </a:rPr>
              <a:t>readcnt</a:t>
            </a:r>
            <a:r>
              <a:rPr lang="en-US" sz="1600" b="1" dirty="0" smtClean="0">
                <a:latin typeface="Courier New" pitchFamily="49" charset="0"/>
              </a:rPr>
              <a:t> == 1) /* First in */</a:t>
            </a: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  </a:t>
            </a:r>
            <a:r>
              <a:rPr lang="en-US" sz="1600" b="1" dirty="0" err="1" smtClean="0">
                <a:latin typeface="Courier New" pitchFamily="49" charset="0"/>
              </a:rPr>
              <a:t>P(&amp;w</a:t>
            </a:r>
            <a:r>
              <a:rPr lang="en-US" sz="1600" b="1" dirty="0" smtClean="0">
                <a:latin typeface="Courier New" pitchFamily="49" charset="0"/>
              </a:rPr>
              <a:t>);          </a:t>
            </a: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V(&amp;mutex</a:t>
            </a:r>
            <a:r>
              <a:rPr lang="en-US" sz="1600" b="1" dirty="0" smtClean="0">
                <a:latin typeface="Courier New" pitchFamily="49" charset="0"/>
              </a:rPr>
              <a:t>);          </a:t>
            </a:r>
          </a:p>
          <a:p>
            <a:pPr algn="l" eaLnBrk="0" hangingPunct="0"/>
            <a:endParaRPr lang="en-US" sz="1600" b="1" dirty="0" smtClean="0">
              <a:latin typeface="Courier New" pitchFamily="49" charset="0"/>
            </a:endParaRP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/* Reading happens here */</a:t>
            </a:r>
          </a:p>
          <a:p>
            <a:pPr algn="l" eaLnBrk="0" hangingPunct="0"/>
            <a:endParaRPr lang="en-US" sz="1600" b="1" dirty="0" smtClean="0">
              <a:latin typeface="Courier New" pitchFamily="49" charset="0"/>
            </a:endParaRP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P(&amp;mutex</a:t>
            </a:r>
            <a:r>
              <a:rPr lang="en-US" sz="1600" b="1" dirty="0" smtClean="0">
                <a:latin typeface="Courier New" pitchFamily="49" charset="0"/>
              </a:rPr>
              <a:t>);</a:t>
            </a: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readcnt</a:t>
            </a:r>
            <a:r>
              <a:rPr lang="en-US" sz="1600" b="1" dirty="0" smtClean="0">
                <a:latin typeface="Courier New" pitchFamily="49" charset="0"/>
              </a:rPr>
              <a:t>--;</a:t>
            </a: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if (</a:t>
            </a:r>
            <a:r>
              <a:rPr lang="en-US" sz="1600" b="1" dirty="0" err="1" smtClean="0">
                <a:latin typeface="Courier New" pitchFamily="49" charset="0"/>
              </a:rPr>
              <a:t>readcnt</a:t>
            </a:r>
            <a:r>
              <a:rPr lang="en-US" sz="1600" b="1" dirty="0" smtClean="0">
                <a:latin typeface="Courier New" pitchFamily="49" charset="0"/>
              </a:rPr>
              <a:t> == 0) /* Last out */</a:t>
            </a: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  </a:t>
            </a:r>
            <a:r>
              <a:rPr lang="en-US" sz="1600" b="1" dirty="0" err="1" smtClean="0">
                <a:latin typeface="Courier New" pitchFamily="49" charset="0"/>
              </a:rPr>
              <a:t>V(&amp;w</a:t>
            </a:r>
            <a:r>
              <a:rPr lang="en-US" sz="1600" b="1" dirty="0" smtClean="0">
                <a:latin typeface="Courier New" pitchFamily="49" charset="0"/>
              </a:rPr>
              <a:t>);</a:t>
            </a: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V(&amp;mutex</a:t>
            </a:r>
            <a:r>
              <a:rPr lang="en-US" sz="1600" b="1" dirty="0" smtClean="0">
                <a:latin typeface="Courier New" pitchFamily="49" charset="0"/>
              </a:rPr>
              <a:t>);</a:t>
            </a: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}</a:t>
            </a: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34000" y="1600200"/>
            <a:ext cx="3581400" cy="270843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void </a:t>
            </a:r>
            <a:r>
              <a:rPr lang="en-US" sz="1600" b="1" dirty="0" err="1" smtClean="0">
                <a:latin typeface="Courier New" pitchFamily="49" charset="0"/>
              </a:rPr>
              <a:t>writer(void</a:t>
            </a:r>
            <a:r>
              <a:rPr lang="en-US" sz="1600" b="1" dirty="0" smtClean="0">
                <a:latin typeface="Courier New" pitchFamily="49" charset="0"/>
              </a:rPr>
              <a:t>) </a:t>
            </a: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{</a:t>
            </a: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while (1) {</a:t>
            </a: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P(&amp;w</a:t>
            </a:r>
            <a:r>
              <a:rPr lang="en-US" sz="1600" b="1" dirty="0" smtClean="0">
                <a:latin typeface="Courier New" pitchFamily="49" charset="0"/>
              </a:rPr>
              <a:t>);</a:t>
            </a:r>
          </a:p>
          <a:p>
            <a:pPr algn="l" eaLnBrk="0" hangingPunct="0"/>
            <a:endParaRPr lang="en-US" sz="1600" b="1" dirty="0" smtClean="0">
              <a:latin typeface="Courier New" pitchFamily="49" charset="0"/>
            </a:endParaRP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/* Writing here */ </a:t>
            </a:r>
          </a:p>
          <a:p>
            <a:pPr algn="l" eaLnBrk="0" hangingPunct="0"/>
            <a:endParaRPr lang="en-US" sz="1600" b="1" dirty="0" smtClean="0">
              <a:latin typeface="Courier New" pitchFamily="49" charset="0"/>
            </a:endParaRP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V(&amp;w</a:t>
            </a:r>
            <a:r>
              <a:rPr lang="en-US" sz="1600" b="1" dirty="0" smtClean="0">
                <a:latin typeface="Courier New" pitchFamily="49" charset="0"/>
              </a:rPr>
              <a:t>);</a:t>
            </a: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}</a:t>
            </a: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}</a:t>
            </a:r>
          </a:p>
          <a:p>
            <a:pPr algn="l" eaLnBrk="0" hangingPunct="0"/>
            <a:endParaRPr lang="en-US" sz="1600" b="1" dirty="0" smtClean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143000"/>
            <a:ext cx="1293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2400" b="1" dirty="0" smtClean="0">
                <a:latin typeface="Calibri" pitchFamily="34" charset="0"/>
              </a:rPr>
              <a:t>Readers: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9456" y="1143000"/>
            <a:ext cx="1211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2400" b="1" dirty="0" smtClean="0">
                <a:latin typeface="Calibri" pitchFamily="34" charset="0"/>
              </a:rPr>
              <a:t>Writers: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76290" y="4278868"/>
            <a:ext cx="715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 smtClean="0">
                <a:solidFill>
                  <a:srgbClr val="FFFFFF">
                    <a:lumMod val="50000"/>
                  </a:srgbClr>
                </a:solidFill>
                <a:latin typeface="Calibri" pitchFamily="34" charset="0"/>
              </a:rPr>
              <a:t>rw1.c</a:t>
            </a:r>
          </a:p>
        </p:txBody>
      </p:sp>
    </p:spTree>
    <p:extLst>
      <p:ext uri="{BB962C8B-B14F-4D97-AF65-F5344CB8AC3E}">
        <p14:creationId xmlns:p14="http://schemas.microsoft.com/office/powerpoint/2010/main" val="400656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62D8D75-8557-D74C-A596-0B8CDAFC9578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325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2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>POSIX synchronization functions</a:t>
            </a:r>
            <a:endParaRPr lang="en-US" dirty="0">
              <a:latin typeface="Calibri" charset="0"/>
              <a:ea typeface="ヒラギノ角ゴ ProN W3" charset="-128"/>
              <a:cs typeface="ヒラギノ角ゴ ProN W3" charset="-128"/>
              <a:sym typeface="Calibri" charset="0"/>
            </a:endParaRPr>
          </a:p>
        </p:txBody>
      </p:sp>
      <p:sp>
        <p:nvSpPr>
          <p:cNvPr id="532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209675"/>
            <a:ext cx="8366125" cy="5495925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Semaphores</a:t>
            </a:r>
            <a:endParaRPr lang="en-US" dirty="0">
              <a:ea typeface="Calibri" charset="0"/>
              <a:cs typeface="Calibri" charset="0"/>
            </a:endParaRPr>
          </a:p>
          <a:p>
            <a:pPr lvl="1" eaLnBrk="1" hangingPunct="1"/>
            <a:r>
              <a:rPr lang="en-US" dirty="0" err="1" smtClean="0">
                <a:ea typeface="Calibri" charset="0"/>
                <a:cs typeface="Calibri" charset="0"/>
              </a:rPr>
              <a:t>sem_init</a:t>
            </a:r>
            <a:endParaRPr lang="en-US" dirty="0">
              <a:ea typeface="Calibri" charset="0"/>
              <a:cs typeface="Calibri" charset="0"/>
            </a:endParaRPr>
          </a:p>
          <a:p>
            <a:pPr lvl="1" eaLnBrk="1" hangingPunct="1"/>
            <a:r>
              <a:rPr lang="en-US" dirty="0" err="1" smtClean="0">
                <a:ea typeface="Calibri" charset="0"/>
                <a:cs typeface="Calibri" charset="0"/>
              </a:rPr>
              <a:t>sem_wait</a:t>
            </a:r>
            <a:endParaRPr lang="en-US" dirty="0">
              <a:ea typeface="Calibri" charset="0"/>
              <a:cs typeface="Calibri" charset="0"/>
            </a:endParaRPr>
          </a:p>
          <a:p>
            <a:pPr lvl="1" eaLnBrk="1" hangingPunct="1"/>
            <a:r>
              <a:rPr lang="en-US" dirty="0" err="1" smtClean="0">
                <a:ea typeface="Calibri" charset="0"/>
                <a:cs typeface="Calibri" charset="0"/>
              </a:rPr>
              <a:t>sem_post</a:t>
            </a:r>
            <a:endParaRPr lang="en-US" dirty="0" smtClean="0">
              <a:ea typeface="Calibri" charset="0"/>
              <a:cs typeface="Calibri" charset="0"/>
            </a:endParaRPr>
          </a:p>
          <a:p>
            <a:pPr eaLnBrk="1" hangingPunct="1"/>
            <a:r>
              <a:rPr lang="en-US" dirty="0" err="1" smtClean="0">
                <a:ea typeface="Calibri" charset="0"/>
                <a:cs typeface="Calibri" charset="0"/>
              </a:rPr>
              <a:t>Mutex</a:t>
            </a:r>
            <a:endParaRPr lang="en-US" dirty="0" smtClean="0">
              <a:ea typeface="Calibri" charset="0"/>
              <a:cs typeface="Calibri" charset="0"/>
            </a:endParaRPr>
          </a:p>
          <a:p>
            <a:pPr lvl="1" eaLnBrk="1" hangingPunct="1"/>
            <a:r>
              <a:rPr lang="en-US" dirty="0" err="1" smtClean="0">
                <a:ea typeface="Calibri" charset="0"/>
                <a:cs typeface="Calibri" charset="0"/>
              </a:rPr>
              <a:t>pthread_mutex_init</a:t>
            </a:r>
            <a:endParaRPr lang="en-US" dirty="0">
              <a:ea typeface="Calibri" charset="0"/>
              <a:cs typeface="Calibri" charset="0"/>
            </a:endParaRPr>
          </a:p>
          <a:p>
            <a:pPr lvl="1" eaLnBrk="1" hangingPunct="1"/>
            <a:r>
              <a:rPr lang="en-US" dirty="0" err="1" smtClean="0">
                <a:ea typeface="Calibri" charset="0"/>
                <a:cs typeface="Calibri" charset="0"/>
              </a:rPr>
              <a:t>pthread_mutex_lock</a:t>
            </a:r>
            <a:endParaRPr lang="en-US" dirty="0" smtClean="0">
              <a:ea typeface="Calibri" charset="0"/>
              <a:cs typeface="Calibri" charset="0"/>
            </a:endParaRPr>
          </a:p>
          <a:p>
            <a:pPr lvl="1" eaLnBrk="1" hangingPunct="1"/>
            <a:r>
              <a:rPr lang="en-US" dirty="0" err="1" smtClean="0">
                <a:ea typeface="Calibri" charset="0"/>
                <a:cs typeface="Calibri" charset="0"/>
              </a:rPr>
              <a:t>pthread_mutex_unlock</a:t>
            </a:r>
            <a:r>
              <a:rPr lang="en-US" dirty="0">
                <a:ea typeface="Calibri" charset="0"/>
                <a:cs typeface="Calibri" charset="0"/>
              </a:rPr>
              <a:t>	</a:t>
            </a: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Read</a:t>
            </a:r>
            <a:r>
              <a:rPr lang="en-US" dirty="0">
                <a:ea typeface="Calibri" charset="0"/>
                <a:cs typeface="Calibri" charset="0"/>
              </a:rPr>
              <a:t>-write </a:t>
            </a:r>
            <a:r>
              <a:rPr lang="en-US" dirty="0" smtClean="0">
                <a:ea typeface="Calibri" charset="0"/>
                <a:cs typeface="Calibri" charset="0"/>
              </a:rPr>
              <a:t>locks</a:t>
            </a:r>
            <a:endParaRPr lang="en-US" dirty="0">
              <a:ea typeface="Calibri" charset="0"/>
              <a:cs typeface="Calibri" charset="0"/>
            </a:endParaRPr>
          </a:p>
          <a:p>
            <a:pPr lvl="1" eaLnBrk="1" hangingPunct="1"/>
            <a:r>
              <a:rPr lang="en-US" dirty="0" err="1" smtClean="0">
                <a:ea typeface="Calibri" charset="0"/>
                <a:cs typeface="Calibri" charset="0"/>
              </a:rPr>
              <a:t>pthread_rwlock_init</a:t>
            </a:r>
            <a:endParaRPr lang="en-US" dirty="0">
              <a:ea typeface="Calibri" charset="0"/>
              <a:cs typeface="Calibri" charset="0"/>
            </a:endParaRPr>
          </a:p>
          <a:p>
            <a:pPr lvl="1" eaLnBrk="1" hangingPunct="1"/>
            <a:r>
              <a:rPr lang="en-US" dirty="0" err="1" smtClean="0">
                <a:ea typeface="Calibri" charset="0"/>
                <a:cs typeface="Calibri" charset="0"/>
              </a:rPr>
              <a:t>pthread_rwlock_rdlock</a:t>
            </a:r>
            <a:endParaRPr lang="en-US" dirty="0">
              <a:ea typeface="Calibri" charset="0"/>
              <a:cs typeface="Calibri" charset="0"/>
            </a:endParaRPr>
          </a:p>
          <a:p>
            <a:pPr lvl="1" eaLnBrk="1" hangingPunct="1"/>
            <a:r>
              <a:rPr lang="en-US" dirty="0" err="1" smtClean="0">
                <a:ea typeface="Calibri" charset="0"/>
                <a:cs typeface="Calibri" charset="0"/>
              </a:rPr>
              <a:t>Pthread_rwlock_wrlock</a:t>
            </a:r>
            <a:endParaRPr lang="en-US" dirty="0"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917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62D8D75-8557-D74C-A596-0B8CDAFC957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325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2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>Unsafe multi-threading</a:t>
            </a:r>
            <a:endParaRPr lang="en-US" dirty="0">
              <a:latin typeface="Calibri" charset="0"/>
              <a:ea typeface="ヒラギノ角ゴ ProN W3" charset="-128"/>
              <a:cs typeface="ヒラギノ角ゴ ProN W3" charset="-128"/>
              <a:sym typeface="Calibri" charset="0"/>
            </a:endParaRPr>
          </a:p>
        </p:txBody>
      </p:sp>
      <p:sp>
        <p:nvSpPr>
          <p:cNvPr id="532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4181475" cy="5267325"/>
          </a:xfrm>
          <a:solidFill>
            <a:srgbClr val="FDEDA9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#include “</a:t>
            </a:r>
            <a:r>
              <a:rPr lang="en-US" sz="16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csapp.h</a:t>
            </a: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”</a:t>
            </a:r>
          </a:p>
          <a:p>
            <a:pPr marL="0" indent="0" eaLnBrk="1" hangingPunct="1">
              <a:buNone/>
            </a:pPr>
            <a:endParaRPr lang="en-US" sz="16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static volatile </a:t>
            </a:r>
            <a:r>
              <a:rPr lang="en-US" sz="16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global = 0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static 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sem_t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sem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;</a:t>
            </a:r>
          </a:p>
          <a:p>
            <a:pPr marL="0" indent="0" eaLnBrk="1" hangingPunct="1">
              <a:buNone/>
            </a:pPr>
            <a:endParaRPr lang="en-US" sz="1600" dirty="0" smtClean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sz="1600" dirty="0" err="1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main(void) 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{</a:t>
            </a:r>
            <a:endParaRPr lang="en-US" sz="16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pthread_t</a:t>
            </a: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tid1, tid2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;</a:t>
            </a:r>
          </a:p>
          <a:p>
            <a:pPr marL="0" indent="0" eaLnBrk="1" hangingPunct="1">
              <a:buNone/>
            </a:pPr>
            <a:r>
              <a:rPr lang="en-US" sz="1600" dirty="0">
                <a:ea typeface="Calibri" charset="0"/>
                <a:cs typeface="Calibri" charset="0"/>
              </a:rPr>
              <a:t>  </a:t>
            </a:r>
            <a:r>
              <a:rPr lang="en-US" sz="1600" dirty="0" smtClean="0">
                <a:ea typeface="Calibri" charset="0"/>
                <a:cs typeface="Calibri" charset="0"/>
              </a:rPr>
              <a:t>        </a:t>
            </a:r>
            <a:r>
              <a:rPr lang="en-US" sz="1600" dirty="0" err="1" smtClean="0">
                <a:solidFill>
                  <a:srgbClr val="FF0000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sem_init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(&amp;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sem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, 0, 1);</a:t>
            </a:r>
            <a:endParaRPr lang="en-US" sz="16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pthread_create</a:t>
            </a: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(&amp;tid1, NULL, thread, NULL)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pthread_create</a:t>
            </a: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(&amp;tid2, NULL, thread, NULL)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pthread_join</a:t>
            </a: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(tid1, NULL)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pthread_join</a:t>
            </a: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(tid2, NULL)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;</a:t>
            </a:r>
          </a:p>
          <a:p>
            <a:pPr marL="0" indent="0" eaLnBrk="1" hangingPunct="1">
              <a:buNone/>
            </a:pP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</a:t>
            </a:r>
            <a:r>
              <a:rPr lang="en-US" sz="1600" dirty="0" err="1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printf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(“%d”, global);</a:t>
            </a:r>
          </a:p>
          <a:p>
            <a:pPr marL="0" indent="0" eaLnBrk="1" hangingPunct="1">
              <a:buNone/>
            </a:pP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return 0;</a:t>
            </a:r>
          </a:p>
          <a:p>
            <a:pPr marL="0" indent="0" eaLnBrk="1" hangingPunct="1">
              <a:buNone/>
            </a:pP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1407886"/>
            <a:ext cx="4191000" cy="2308324"/>
          </a:xfrm>
          <a:prstGeom prst="rect">
            <a:avLst/>
          </a:prstGeom>
          <a:solidFill>
            <a:srgbClr val="FDEDA9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*thread(void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vargp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1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6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sz="16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</a:t>
            </a:r>
            <a:r>
              <a:rPr lang="en-US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global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6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sz="16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</a:t>
            </a:r>
            <a:r>
              <a:rPr lang="en-US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05400" y="48006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rgbClr val="000090"/>
                </a:solidFill>
                <a:latin typeface="+mj-lt"/>
              </a:rPr>
              <a:t>Output:</a:t>
            </a:r>
          </a:p>
          <a:p>
            <a:pPr algn="l"/>
            <a:r>
              <a:rPr lang="en-US" sz="1800" dirty="0">
                <a:solidFill>
                  <a:srgbClr val="000090"/>
                </a:solidFill>
              </a:rPr>
              <a:t>Always prints </a:t>
            </a:r>
            <a:r>
              <a:rPr lang="en-US" sz="1800" dirty="0" smtClean="0">
                <a:solidFill>
                  <a:srgbClr val="000090"/>
                </a:solidFill>
              </a:rPr>
              <a:t>200</a:t>
            </a:r>
            <a:endParaRPr lang="en-US" sz="1800" dirty="0">
              <a:solidFill>
                <a:srgbClr val="000090"/>
              </a:solidFill>
            </a:endParaRPr>
          </a:p>
        </p:txBody>
      </p:sp>
      <p:sp>
        <p:nvSpPr>
          <p:cNvPr id="2" name="Right Brace 1"/>
          <p:cNvSpPr/>
          <p:nvPr/>
        </p:nvSpPr>
        <p:spPr bwMode="auto">
          <a:xfrm>
            <a:off x="7772400" y="2295350"/>
            <a:ext cx="304800" cy="533400"/>
          </a:xfrm>
          <a:prstGeom prst="righ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cxnSp>
        <p:nvCxnSpPr>
          <p:cNvPr id="6" name="Elbow Connector 5"/>
          <p:cNvCxnSpPr/>
          <p:nvPr/>
        </p:nvCxnSpPr>
        <p:spPr bwMode="auto">
          <a:xfrm rot="16200000" flipH="1">
            <a:off x="7541333" y="3174120"/>
            <a:ext cx="1628950" cy="404810"/>
          </a:xfrm>
          <a:prstGeom prst="bentConnector3">
            <a:avLst>
              <a:gd name="adj1" fmla="val 103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7565350" y="4277380"/>
            <a:ext cx="1350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Protecting 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Critical section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7763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7213600" cy="573088"/>
          </a:xfrm>
        </p:spPr>
        <p:txBody>
          <a:bodyPr/>
          <a:lstStyle/>
          <a:p>
            <a:r>
              <a:rPr lang="en-US" dirty="0" smtClean="0"/>
              <a:t>Producer-Consumer Problem</a:t>
            </a:r>
            <a:endParaRPr lang="en-US" dirty="0"/>
          </a:p>
        </p:txBody>
      </p:sp>
      <p:sp>
        <p:nvSpPr>
          <p:cNvPr id="84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2709863"/>
            <a:ext cx="8729663" cy="4148137"/>
          </a:xfrm>
        </p:spPr>
        <p:txBody>
          <a:bodyPr/>
          <a:lstStyle/>
          <a:p>
            <a:r>
              <a:rPr lang="en-US" dirty="0">
                <a:ea typeface="Calibri" charset="0"/>
                <a:cs typeface="Calibri" charset="0"/>
              </a:rPr>
              <a:t>Classic computer science problem</a:t>
            </a:r>
          </a:p>
          <a:p>
            <a:pPr lvl="1"/>
            <a:r>
              <a:rPr lang="en-US" dirty="0">
                <a:ea typeface="Calibri" charset="0"/>
                <a:cs typeface="Calibri" charset="0"/>
              </a:rPr>
              <a:t>Often in day-to-day life as well, hence the name ;-)</a:t>
            </a:r>
          </a:p>
          <a:p>
            <a:pPr>
              <a:lnSpc>
                <a:spcPct val="85000"/>
              </a:lnSpc>
            </a:pPr>
            <a:endParaRPr lang="en-US" dirty="0" smtClean="0"/>
          </a:p>
          <a:p>
            <a:pPr>
              <a:lnSpc>
                <a:spcPct val="85000"/>
              </a:lnSpc>
            </a:pPr>
            <a:r>
              <a:rPr lang="en-US" dirty="0" smtClean="0"/>
              <a:t>Common </a:t>
            </a:r>
            <a:r>
              <a:rPr lang="en-US" dirty="0"/>
              <a:t>synchronization pattern: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Producer waits </a:t>
            </a:r>
            <a:r>
              <a:rPr lang="en-US" dirty="0" smtClean="0"/>
              <a:t>for empty </a:t>
            </a:r>
            <a:r>
              <a:rPr lang="en-US" b="1" i="1" dirty="0"/>
              <a:t>slot</a:t>
            </a:r>
            <a:r>
              <a:rPr lang="en-US" dirty="0"/>
              <a:t>, inserts item in buffer, and notifies consumer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Consumer waits for </a:t>
            </a:r>
            <a:r>
              <a:rPr lang="en-US" b="1" i="1" dirty="0"/>
              <a:t>item</a:t>
            </a:r>
            <a:r>
              <a:rPr lang="en-US" dirty="0"/>
              <a:t>, removes it from buffer, and notifies producer</a:t>
            </a:r>
          </a:p>
          <a:p>
            <a:pPr>
              <a:lnSpc>
                <a:spcPct val="85000"/>
              </a:lnSpc>
            </a:pPr>
            <a:endParaRPr lang="en-US" dirty="0" smtClean="0"/>
          </a:p>
          <a:p>
            <a:pPr>
              <a:lnSpc>
                <a:spcPct val="85000"/>
              </a:lnSpc>
            </a:pPr>
            <a:r>
              <a:rPr lang="en-US" dirty="0" smtClean="0"/>
              <a:t>Example : Keyboard – </a:t>
            </a:r>
            <a:r>
              <a:rPr lang="en-US" dirty="0" err="1" smtClean="0"/>
              <a:t>scanf</a:t>
            </a:r>
            <a:r>
              <a:rPr lang="en-US" dirty="0" smtClean="0"/>
              <a:t>/print to display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Producer : Keyboard. Keys pressed </a:t>
            </a:r>
            <a:r>
              <a:rPr lang="en-US" b="1" i="1" dirty="0"/>
              <a:t>produce</a:t>
            </a:r>
            <a:r>
              <a:rPr lang="en-US" dirty="0"/>
              <a:t> characters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Consumer : </a:t>
            </a:r>
            <a:r>
              <a:rPr lang="en-US" dirty="0" err="1"/>
              <a:t>scanf</a:t>
            </a:r>
            <a:r>
              <a:rPr lang="en-US" dirty="0"/>
              <a:t>/</a:t>
            </a:r>
            <a:r>
              <a:rPr lang="en-US" dirty="0" err="1"/>
              <a:t>readline</a:t>
            </a:r>
            <a:r>
              <a:rPr lang="en-US" dirty="0"/>
              <a:t> </a:t>
            </a:r>
            <a:r>
              <a:rPr lang="en-US" dirty="0" err="1"/>
              <a:t>func</a:t>
            </a:r>
            <a:r>
              <a:rPr lang="en-US" dirty="0"/>
              <a:t>. Reads or </a:t>
            </a:r>
            <a:r>
              <a:rPr lang="en-US" b="1" i="1" dirty="0"/>
              <a:t>consumes</a:t>
            </a:r>
            <a:r>
              <a:rPr lang="en-US" dirty="0"/>
              <a:t> those characters.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Shared </a:t>
            </a:r>
            <a:r>
              <a:rPr lang="en-US" dirty="0"/>
              <a:t>buffer: Keyboard buffer. A finite size buffer</a:t>
            </a:r>
          </a:p>
          <a:p>
            <a:pPr>
              <a:lnSpc>
                <a:spcPct val="85000"/>
              </a:lnSpc>
            </a:pPr>
            <a:endParaRPr lang="en-US" dirty="0" smtClean="0"/>
          </a:p>
        </p:txBody>
      </p:sp>
      <p:sp>
        <p:nvSpPr>
          <p:cNvPr id="845829" name="Oval 5"/>
          <p:cNvSpPr>
            <a:spLocks noChangeArrowheads="1"/>
          </p:cNvSpPr>
          <p:nvPr/>
        </p:nvSpPr>
        <p:spPr bwMode="auto">
          <a:xfrm>
            <a:off x="1552575" y="1327150"/>
            <a:ext cx="1219200" cy="11080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eaLnBrk="0" hangingPunct="0"/>
            <a:r>
              <a:rPr lang="en-US" sz="1800" b="1">
                <a:latin typeface="Calibri"/>
              </a:rPr>
              <a:t>producer</a:t>
            </a:r>
          </a:p>
          <a:p>
            <a:pPr eaLnBrk="0" hangingPunct="0"/>
            <a:r>
              <a:rPr lang="en-US" sz="1800" b="1">
                <a:latin typeface="Calibri"/>
              </a:rPr>
              <a:t>thread</a:t>
            </a:r>
          </a:p>
        </p:txBody>
      </p:sp>
      <p:sp>
        <p:nvSpPr>
          <p:cNvPr id="845830" name="Text Box 6"/>
          <p:cNvSpPr txBox="1">
            <a:spLocks noChangeArrowheads="1"/>
          </p:cNvSpPr>
          <p:nvPr/>
        </p:nvSpPr>
        <p:spPr bwMode="auto">
          <a:xfrm>
            <a:off x="3686175" y="1600200"/>
            <a:ext cx="1219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eaLnBrk="0" hangingPunct="0"/>
            <a:r>
              <a:rPr lang="en-US" sz="1800" b="1">
                <a:latin typeface="Calibri"/>
              </a:rPr>
              <a:t>shared</a:t>
            </a:r>
          </a:p>
          <a:p>
            <a:pPr eaLnBrk="0" hangingPunct="0"/>
            <a:r>
              <a:rPr lang="en-US" sz="1800" b="1">
                <a:latin typeface="Calibri"/>
              </a:rPr>
              <a:t>buffer</a:t>
            </a:r>
          </a:p>
        </p:txBody>
      </p:sp>
      <p:sp>
        <p:nvSpPr>
          <p:cNvPr id="845831" name="Line 7"/>
          <p:cNvSpPr>
            <a:spLocks noChangeShapeType="1"/>
          </p:cNvSpPr>
          <p:nvPr/>
        </p:nvSpPr>
        <p:spPr bwMode="auto">
          <a:xfrm flipV="1">
            <a:off x="2771775" y="1828800"/>
            <a:ext cx="91440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pPr algn="l" eaLnBrk="0" hangingPunct="0"/>
            <a:endParaRPr lang="en-US" sz="2400" b="1">
              <a:latin typeface="Calibri"/>
            </a:endParaRPr>
          </a:p>
        </p:txBody>
      </p:sp>
      <p:sp>
        <p:nvSpPr>
          <p:cNvPr id="845832" name="Line 8"/>
          <p:cNvSpPr>
            <a:spLocks noChangeShapeType="1"/>
          </p:cNvSpPr>
          <p:nvPr/>
        </p:nvSpPr>
        <p:spPr bwMode="auto">
          <a:xfrm flipV="1">
            <a:off x="4905375" y="1828800"/>
            <a:ext cx="91440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pPr algn="l" eaLnBrk="0" hangingPunct="0"/>
            <a:endParaRPr lang="en-US" sz="2400" b="1">
              <a:latin typeface="Calibri"/>
            </a:endParaRPr>
          </a:p>
        </p:txBody>
      </p:sp>
      <p:sp>
        <p:nvSpPr>
          <p:cNvPr id="845833" name="Oval 9"/>
          <p:cNvSpPr>
            <a:spLocks noChangeArrowheads="1"/>
          </p:cNvSpPr>
          <p:nvPr/>
        </p:nvSpPr>
        <p:spPr bwMode="auto">
          <a:xfrm>
            <a:off x="5819775" y="1330325"/>
            <a:ext cx="1219200" cy="11080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eaLnBrk="0" hangingPunct="0"/>
            <a:r>
              <a:rPr lang="en-US" sz="1800" b="1">
                <a:latin typeface="Calibri"/>
              </a:rPr>
              <a:t>consumer</a:t>
            </a:r>
          </a:p>
          <a:p>
            <a:pPr eaLnBrk="0" hangingPunct="0"/>
            <a:r>
              <a:rPr lang="en-US" sz="1800" b="1">
                <a:latin typeface="Calibri"/>
              </a:rPr>
              <a:t>thread</a:t>
            </a:r>
          </a:p>
        </p:txBody>
      </p:sp>
    </p:spTree>
    <p:extLst>
      <p:ext uri="{BB962C8B-B14F-4D97-AF65-F5344CB8AC3E}">
        <p14:creationId xmlns:p14="http://schemas.microsoft.com/office/powerpoint/2010/main" val="94898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62D8D75-8557-D74C-A596-0B8CDAFC957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325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2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>Topics</a:t>
            </a:r>
            <a:endParaRPr lang="en-US" dirty="0">
              <a:latin typeface="Calibri" charset="0"/>
              <a:ea typeface="ヒラギノ角ゴ ProN W3" charset="-128"/>
              <a:cs typeface="ヒラギノ角ゴ ProN W3" charset="-128"/>
              <a:sym typeface="Calibri" charset="0"/>
            </a:endParaRPr>
          </a:p>
        </p:txBody>
      </p:sp>
      <p:sp>
        <p:nvSpPr>
          <p:cNvPr id="5325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News</a:t>
            </a: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Shared State</a:t>
            </a: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Race conditions</a:t>
            </a:r>
            <a:endParaRPr lang="en-US" dirty="0" smtClean="0">
              <a:ea typeface="Calibri" charset="0"/>
              <a:cs typeface="Calibri" charset="0"/>
            </a:endParaRP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Synchronization</a:t>
            </a:r>
          </a:p>
          <a:p>
            <a:pPr lvl="1" eaLnBrk="1" hangingPunct="1"/>
            <a:r>
              <a:rPr lang="en-US" dirty="0" err="1" smtClean="0">
                <a:ea typeface="Calibri" charset="0"/>
                <a:cs typeface="Calibri" charset="0"/>
              </a:rPr>
              <a:t>Mutex</a:t>
            </a:r>
            <a:endParaRPr lang="en-US" dirty="0" smtClean="0">
              <a:ea typeface="Calibri" charset="0"/>
              <a:cs typeface="Calibri" charset="0"/>
            </a:endParaRP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Semaphore</a:t>
            </a: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Readers-writers lock</a:t>
            </a: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Producer-Consumer Problem</a:t>
            </a: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Which locks to use when?</a:t>
            </a: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Proxy lab : Cache</a:t>
            </a:r>
          </a:p>
          <a:p>
            <a:pPr marL="0" indent="0" eaLnBrk="1" hangingPunct="1">
              <a:buNone/>
            </a:pPr>
            <a:endParaRPr lang="en-US" dirty="0" smtClean="0"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6664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8" name="Rectangle 6"/>
          <p:cNvSpPr>
            <a:spLocks noGrp="1" noChangeArrowheads="1"/>
          </p:cNvSpPr>
          <p:nvPr>
            <p:ph type="title"/>
          </p:nvPr>
        </p:nvSpPr>
        <p:spPr>
          <a:xfrm>
            <a:off x="357018" y="457200"/>
            <a:ext cx="8253582" cy="762000"/>
          </a:xfrm>
        </p:spPr>
        <p:txBody>
          <a:bodyPr/>
          <a:lstStyle/>
          <a:p>
            <a:r>
              <a:rPr lang="en-US" dirty="0"/>
              <a:t>Producer-Consumer</a:t>
            </a:r>
            <a:r>
              <a:rPr lang="en-US" dirty="0" smtClean="0"/>
              <a:t> on 1-element Buffer</a:t>
            </a:r>
            <a:endParaRPr lang="en-US" dirty="0"/>
          </a:p>
        </p:txBody>
      </p:sp>
      <p:sp>
        <p:nvSpPr>
          <p:cNvPr id="847875" name="Text Box 3"/>
          <p:cNvSpPr txBox="1">
            <a:spLocks noChangeArrowheads="1"/>
          </p:cNvSpPr>
          <p:nvPr/>
        </p:nvSpPr>
        <p:spPr bwMode="auto">
          <a:xfrm>
            <a:off x="474060" y="2514600"/>
            <a:ext cx="3632324" cy="393954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void </a:t>
            </a:r>
            <a:r>
              <a:rPr lang="en-US" sz="1600" b="1" dirty="0">
                <a:latin typeface="Courier New" pitchFamily="49" charset="0"/>
              </a:rPr>
              <a:t>*</a:t>
            </a:r>
            <a:r>
              <a:rPr lang="en-US" sz="1600" b="1" dirty="0" err="1">
                <a:latin typeface="Courier New" pitchFamily="49" charset="0"/>
              </a:rPr>
              <a:t>producer(void</a:t>
            </a:r>
            <a:r>
              <a:rPr lang="en-US" sz="1600" b="1" dirty="0">
                <a:latin typeface="Courier New" pitchFamily="49" charset="0"/>
              </a:rPr>
              <a:t> *</a:t>
            </a:r>
            <a:r>
              <a:rPr lang="en-US" sz="1600" b="1" dirty="0" err="1">
                <a:latin typeface="Courier New" pitchFamily="49" charset="0"/>
              </a:rPr>
              <a:t>arg</a:t>
            </a:r>
            <a:r>
              <a:rPr lang="en-US" sz="1600" b="1" dirty="0">
                <a:latin typeface="Courier New" pitchFamily="49" charset="0"/>
              </a:rPr>
              <a:t>) {</a:t>
            </a:r>
            <a:endParaRPr lang="en-US" sz="1600" b="1" dirty="0" smtClean="0">
              <a:latin typeface="Courier New" pitchFamily="49" charset="0"/>
            </a:endParaRP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, item;</a:t>
            </a:r>
          </a:p>
          <a:p>
            <a:pPr algn="l" eaLnBrk="0" hangingPunct="0"/>
            <a:endParaRPr lang="en-US" sz="1600" b="1" dirty="0" smtClean="0">
              <a:latin typeface="Courier New" pitchFamily="49" charset="0"/>
            </a:endParaRP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for 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=0;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&lt;NITERS;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++) {</a:t>
            </a:r>
            <a:endParaRPr lang="en-US" sz="1600" b="1" dirty="0" smtClean="0">
              <a:latin typeface="Courier New" pitchFamily="49" charset="0"/>
            </a:endParaRP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990000"/>
                </a:solidFill>
                <a:latin typeface="Courier New" pitchFamily="49" charset="0"/>
              </a:rPr>
              <a:t>/</a:t>
            </a: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*</a:t>
            </a:r>
            <a:r>
              <a:rPr lang="en-US" sz="1600" b="1" dirty="0" smtClean="0">
                <a:solidFill>
                  <a:srgbClr val="990000"/>
                </a:solidFill>
                <a:latin typeface="Courier New" pitchFamily="49" charset="0"/>
              </a:rPr>
              <a:t> Produce </a:t>
            </a: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item */</a:t>
            </a:r>
            <a:endParaRPr lang="en-US" sz="1600" b="1" dirty="0" smtClean="0">
              <a:solidFill>
                <a:srgbClr val="990000"/>
              </a:solidFill>
              <a:latin typeface="Courier New" pitchFamily="49" charset="0"/>
            </a:endParaRP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item </a:t>
            </a:r>
            <a:r>
              <a:rPr lang="en-US" sz="1600" b="1" dirty="0">
                <a:latin typeface="Courier New" pitchFamily="49" charset="0"/>
              </a:rPr>
              <a:t>=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;</a:t>
            </a:r>
            <a:endParaRPr lang="en-US" sz="1600" b="1" dirty="0" smtClean="0">
              <a:latin typeface="Courier New" pitchFamily="49" charset="0"/>
            </a:endParaRP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printf</a:t>
            </a:r>
            <a:r>
              <a:rPr lang="en-US" sz="1600" b="1" dirty="0" err="1">
                <a:latin typeface="Courier New" pitchFamily="49" charset="0"/>
              </a:rPr>
              <a:t>("produced</a:t>
            </a:r>
            <a:r>
              <a:rPr lang="en-US" sz="1600" b="1" dirty="0">
                <a:latin typeface="Courier New" pitchFamily="49" charset="0"/>
              </a:rPr>
              <a:t> %</a:t>
            </a:r>
            <a:r>
              <a:rPr lang="en-US" sz="1600" b="1" dirty="0" err="1">
                <a:latin typeface="Courier New" pitchFamily="49" charset="0"/>
              </a:rPr>
              <a:t>d\n</a:t>
            </a:r>
            <a:r>
              <a:rPr lang="en-US" sz="1600" b="1" dirty="0">
                <a:latin typeface="Courier New" pitchFamily="49" charset="0"/>
              </a:rPr>
              <a:t>", </a:t>
            </a:r>
            <a:endParaRPr lang="en-US" sz="1600" b="1" dirty="0" smtClean="0">
              <a:latin typeface="Courier New" pitchFamily="49" charset="0"/>
            </a:endParaRP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        item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algn="l" eaLnBrk="0" hangingPunct="0"/>
            <a:endParaRPr lang="en-US" sz="1600" b="1" dirty="0" smtClean="0">
              <a:latin typeface="Courier New" pitchFamily="49" charset="0"/>
            </a:endParaRP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990000"/>
                </a:solidFill>
                <a:latin typeface="Courier New" pitchFamily="49" charset="0"/>
              </a:rPr>
              <a:t>/</a:t>
            </a: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*</a:t>
            </a:r>
            <a:r>
              <a:rPr lang="en-US" sz="1600" b="1" dirty="0" smtClean="0">
                <a:solidFill>
                  <a:srgbClr val="990000"/>
                </a:solidFill>
                <a:latin typeface="Courier New" pitchFamily="49" charset="0"/>
              </a:rPr>
              <a:t> Write </a:t>
            </a: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item to </a:t>
            </a:r>
            <a:r>
              <a:rPr lang="en-US" sz="1600" b="1" dirty="0" err="1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 */</a:t>
            </a:r>
            <a:endParaRPr lang="en-US" sz="1600" b="1" dirty="0" smtClean="0">
              <a:solidFill>
                <a:srgbClr val="990000"/>
              </a:solidFill>
              <a:latin typeface="Courier New" pitchFamily="49" charset="0"/>
            </a:endParaRP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P</a:t>
            </a:r>
            <a:r>
              <a:rPr lang="en-US" sz="1600" b="1" dirty="0" err="1">
                <a:latin typeface="Courier New" pitchFamily="49" charset="0"/>
              </a:rPr>
              <a:t>(&amp;shared.empty</a:t>
            </a:r>
            <a:r>
              <a:rPr lang="en-US" sz="1600" b="1" dirty="0">
                <a:latin typeface="Courier New" pitchFamily="49" charset="0"/>
              </a:rPr>
              <a:t>);</a:t>
            </a:r>
            <a:endParaRPr lang="en-US" sz="1600" b="1" dirty="0" smtClean="0">
              <a:latin typeface="Courier New" pitchFamily="49" charset="0"/>
            </a:endParaRP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shared.buf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</a:rPr>
              <a:t>= item;</a:t>
            </a:r>
            <a:endParaRPr lang="en-US" sz="1600" b="1" dirty="0" smtClean="0">
              <a:latin typeface="Courier New" pitchFamily="49" charset="0"/>
            </a:endParaRP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V</a:t>
            </a:r>
            <a:r>
              <a:rPr lang="en-US" sz="1600" b="1" dirty="0" err="1">
                <a:latin typeface="Courier New" pitchFamily="49" charset="0"/>
              </a:rPr>
              <a:t>(&amp;shared.full</a:t>
            </a:r>
            <a:r>
              <a:rPr lang="en-US" sz="1600" b="1" dirty="0">
                <a:latin typeface="Courier New" pitchFamily="49" charset="0"/>
              </a:rPr>
              <a:t>);</a:t>
            </a:r>
            <a:endParaRPr lang="en-US" sz="1600" b="1" dirty="0" smtClean="0">
              <a:latin typeface="Courier New" pitchFamily="49" charset="0"/>
            </a:endParaRP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}</a:t>
            </a: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return </a:t>
            </a:r>
            <a:r>
              <a:rPr lang="en-US" sz="1600" b="1" dirty="0">
                <a:latin typeface="Courier New" pitchFamily="49" charset="0"/>
              </a:rPr>
              <a:t>NULL;</a:t>
            </a:r>
          </a:p>
          <a:p>
            <a:pPr algn="l" eaLnBrk="0" hangingPunct="0"/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847876" name="Text Box 4"/>
          <p:cNvSpPr txBox="1">
            <a:spLocks noChangeArrowheads="1"/>
          </p:cNvSpPr>
          <p:nvPr/>
        </p:nvSpPr>
        <p:spPr bwMode="auto">
          <a:xfrm>
            <a:off x="4343400" y="2514600"/>
            <a:ext cx="4495800" cy="344709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void </a:t>
            </a:r>
            <a:r>
              <a:rPr lang="en-US" sz="1600" b="1" dirty="0">
                <a:latin typeface="Courier New" pitchFamily="49" charset="0"/>
              </a:rPr>
              <a:t>*</a:t>
            </a:r>
            <a:r>
              <a:rPr lang="en-US" sz="1600" b="1" dirty="0" err="1">
                <a:latin typeface="Courier New" pitchFamily="49" charset="0"/>
              </a:rPr>
              <a:t>consumer(void</a:t>
            </a:r>
            <a:r>
              <a:rPr lang="en-US" sz="1600" b="1" dirty="0">
                <a:latin typeface="Courier New" pitchFamily="49" charset="0"/>
              </a:rPr>
              <a:t> *</a:t>
            </a:r>
            <a:r>
              <a:rPr lang="en-US" sz="1600" b="1" dirty="0" err="1">
                <a:latin typeface="Courier New" pitchFamily="49" charset="0"/>
              </a:rPr>
              <a:t>arg</a:t>
            </a:r>
            <a:r>
              <a:rPr lang="en-US" sz="1600" b="1" dirty="0">
                <a:latin typeface="Courier New" pitchFamily="49" charset="0"/>
              </a:rPr>
              <a:t>) {</a:t>
            </a:r>
            <a:endParaRPr lang="en-US" sz="1600" b="1" dirty="0" smtClean="0">
              <a:latin typeface="Courier New" pitchFamily="49" charset="0"/>
            </a:endParaRP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, item;</a:t>
            </a:r>
          </a:p>
          <a:p>
            <a:pPr algn="l" eaLnBrk="0" hangingPunct="0"/>
            <a:endParaRPr lang="en-US" sz="1600" b="1" dirty="0" smtClean="0">
              <a:latin typeface="Courier New" pitchFamily="49" charset="0"/>
            </a:endParaRP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for 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=0;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&lt;NITERS;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++) {</a:t>
            </a:r>
            <a:endParaRPr lang="en-US" sz="1600" b="1" dirty="0" smtClean="0">
              <a:latin typeface="Courier New" pitchFamily="49" charset="0"/>
            </a:endParaRP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990000"/>
                </a:solidFill>
                <a:latin typeface="Courier New" pitchFamily="49" charset="0"/>
              </a:rPr>
              <a:t>/</a:t>
            </a: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*</a:t>
            </a:r>
            <a:r>
              <a:rPr lang="en-US" sz="1600" b="1" dirty="0" smtClean="0">
                <a:solidFill>
                  <a:srgbClr val="990000"/>
                </a:solidFill>
                <a:latin typeface="Courier New" pitchFamily="49" charset="0"/>
              </a:rPr>
              <a:t> Read </a:t>
            </a: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item from </a:t>
            </a:r>
            <a:r>
              <a:rPr lang="en-US" sz="1600" b="1" dirty="0" err="1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 */</a:t>
            </a:r>
            <a:endParaRPr lang="en-US" sz="1600" b="1" dirty="0" smtClean="0">
              <a:solidFill>
                <a:srgbClr val="990000"/>
              </a:solidFill>
              <a:latin typeface="Courier New" pitchFamily="49" charset="0"/>
            </a:endParaRP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P</a:t>
            </a:r>
            <a:r>
              <a:rPr lang="en-US" sz="1600" b="1" dirty="0" err="1">
                <a:latin typeface="Courier New" pitchFamily="49" charset="0"/>
              </a:rPr>
              <a:t>(&amp;shared.full</a:t>
            </a:r>
            <a:r>
              <a:rPr lang="en-US" sz="1600" b="1" dirty="0">
                <a:latin typeface="Courier New" pitchFamily="49" charset="0"/>
              </a:rPr>
              <a:t>);</a:t>
            </a:r>
            <a:endParaRPr lang="en-US" sz="1600" b="1" dirty="0" smtClean="0">
              <a:latin typeface="Courier New" pitchFamily="49" charset="0"/>
            </a:endParaRP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item </a:t>
            </a:r>
            <a:r>
              <a:rPr lang="en-US" sz="1600" b="1" dirty="0">
                <a:latin typeface="Courier New" pitchFamily="49" charset="0"/>
              </a:rPr>
              <a:t>= </a:t>
            </a:r>
            <a:r>
              <a:rPr lang="en-US" sz="1600" b="1" dirty="0" err="1">
                <a:latin typeface="Courier New" pitchFamily="49" charset="0"/>
              </a:rPr>
              <a:t>shared.buf</a:t>
            </a:r>
            <a:r>
              <a:rPr lang="en-US" sz="1600" b="1" dirty="0">
                <a:latin typeface="Courier New" pitchFamily="49" charset="0"/>
              </a:rPr>
              <a:t>;</a:t>
            </a:r>
            <a:endParaRPr lang="en-US" sz="1600" b="1" dirty="0" smtClean="0">
              <a:latin typeface="Courier New" pitchFamily="49" charset="0"/>
            </a:endParaRP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V</a:t>
            </a:r>
            <a:r>
              <a:rPr lang="en-US" sz="1600" b="1" dirty="0" err="1">
                <a:latin typeface="Courier New" pitchFamily="49" charset="0"/>
              </a:rPr>
              <a:t>(&amp;shared.empty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algn="l" eaLnBrk="0" hangingPunct="0"/>
            <a:endParaRPr lang="en-US" sz="1600" b="1" dirty="0" smtClean="0">
              <a:latin typeface="Courier New" pitchFamily="49" charset="0"/>
            </a:endParaRP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990000"/>
                </a:solidFill>
                <a:latin typeface="Courier New" pitchFamily="49" charset="0"/>
              </a:rPr>
              <a:t>/</a:t>
            </a: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*</a:t>
            </a:r>
            <a:r>
              <a:rPr lang="en-US" sz="1600" b="1" dirty="0" smtClean="0">
                <a:solidFill>
                  <a:srgbClr val="990000"/>
                </a:solidFill>
                <a:latin typeface="Courier New" pitchFamily="49" charset="0"/>
              </a:rPr>
              <a:t> Consume </a:t>
            </a: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item */</a:t>
            </a:r>
            <a:endParaRPr lang="en-US" sz="1600" b="1" dirty="0" smtClean="0">
              <a:solidFill>
                <a:srgbClr val="990000"/>
              </a:solidFill>
              <a:latin typeface="Courier New" pitchFamily="49" charset="0"/>
            </a:endParaRP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printf</a:t>
            </a:r>
            <a:r>
              <a:rPr lang="en-US" sz="1600" b="1" dirty="0" err="1">
                <a:latin typeface="Courier New" pitchFamily="49" charset="0"/>
              </a:rPr>
              <a:t>("consumed</a:t>
            </a:r>
            <a:r>
              <a:rPr lang="en-US" sz="1600" b="1" dirty="0">
                <a:latin typeface="Courier New" pitchFamily="49" charset="0"/>
              </a:rPr>
              <a:t> %</a:t>
            </a:r>
            <a:r>
              <a:rPr lang="en-US" sz="1600" b="1" dirty="0" smtClean="0">
                <a:latin typeface="Courier New" pitchFamily="49" charset="0"/>
              </a:rPr>
              <a:t>d\n“, item</a:t>
            </a:r>
            <a:r>
              <a:rPr lang="en-US" sz="1600" b="1" dirty="0">
                <a:latin typeface="Courier New" pitchFamily="49" charset="0"/>
              </a:rPr>
              <a:t>);</a:t>
            </a:r>
            <a:endParaRPr lang="en-US" sz="1600" b="1" dirty="0" smtClean="0">
              <a:latin typeface="Courier New" pitchFamily="49" charset="0"/>
            </a:endParaRP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}</a:t>
            </a: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return </a:t>
            </a:r>
            <a:r>
              <a:rPr lang="en-US" sz="1600" b="1" dirty="0">
                <a:latin typeface="Courier New" pitchFamily="49" charset="0"/>
              </a:rPr>
              <a:t>NULL;</a:t>
            </a:r>
          </a:p>
          <a:p>
            <a:pPr algn="l" eaLnBrk="0" hangingPunct="0"/>
            <a:r>
              <a:rPr lang="en-US" sz="1600" b="1" dirty="0" err="1">
                <a:latin typeface="Courier New" pitchFamily="49" charset="0"/>
              </a:rPr>
              <a:t>}</a:t>
            </a:r>
          </a:p>
        </p:txBody>
      </p:sp>
      <p:sp>
        <p:nvSpPr>
          <p:cNvPr id="847877" name="Text Box 5"/>
          <p:cNvSpPr txBox="1">
            <a:spLocks noChangeArrowheads="1"/>
          </p:cNvSpPr>
          <p:nvPr/>
        </p:nvSpPr>
        <p:spPr bwMode="auto">
          <a:xfrm>
            <a:off x="365098" y="1383268"/>
            <a:ext cx="450045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l" eaLnBrk="0" hangingPunct="0"/>
            <a:r>
              <a:rPr lang="en-US" sz="2400" b="1" dirty="0">
                <a:latin typeface="Calibri"/>
              </a:rPr>
              <a:t>Initially:</a:t>
            </a:r>
            <a:r>
              <a:rPr lang="en-US" sz="2400" dirty="0">
                <a:latin typeface="Calibri"/>
              </a:rPr>
              <a:t>  </a:t>
            </a:r>
            <a:r>
              <a:rPr lang="en-US" sz="2400" dirty="0" smtClean="0">
                <a:latin typeface="Courier New"/>
                <a:cs typeface="Courier New"/>
              </a:rPr>
              <a:t>empty==1</a:t>
            </a:r>
            <a:r>
              <a:rPr lang="en-US" sz="2400" dirty="0">
                <a:latin typeface="Courier New"/>
                <a:cs typeface="Courier New"/>
              </a:rPr>
              <a:t>, </a:t>
            </a:r>
            <a:r>
              <a:rPr lang="en-US" sz="2400" dirty="0" smtClean="0">
                <a:latin typeface="Courier New"/>
                <a:cs typeface="Courier New"/>
              </a:rPr>
              <a:t>full==0</a:t>
            </a:r>
            <a:endParaRPr lang="en-US" sz="2400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057400"/>
            <a:ext cx="2308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2400" b="1" dirty="0" smtClean="0">
                <a:latin typeface="Calibri" pitchFamily="34" charset="0"/>
              </a:rPr>
              <a:t>Producer Thread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67200" y="2057400"/>
            <a:ext cx="2445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2400" b="1" dirty="0" smtClean="0">
                <a:latin typeface="Calibri" pitchFamily="34" charset="0"/>
              </a:rPr>
              <a:t>Consumer Thread</a:t>
            </a:r>
          </a:p>
        </p:txBody>
      </p:sp>
    </p:spTree>
    <p:extLst>
      <p:ext uri="{BB962C8B-B14F-4D97-AF65-F5344CB8AC3E}">
        <p14:creationId xmlns:p14="http://schemas.microsoft.com/office/powerpoint/2010/main" val="139125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 smtClean="0"/>
              <a:t>Producer-Consumer on an </a:t>
            </a:r>
            <a:r>
              <a:rPr lang="en-US" i="1" dirty="0" err="1" smtClean="0"/>
              <a:t>n</a:t>
            </a:r>
            <a:r>
              <a:rPr lang="en-US" dirty="0" smtClean="0"/>
              <a:t>-element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13725" cy="4972050"/>
          </a:xfrm>
        </p:spPr>
        <p:txBody>
          <a:bodyPr/>
          <a:lstStyle/>
          <a:p>
            <a:r>
              <a:rPr lang="en-US" dirty="0" smtClean="0"/>
              <a:t>Requires </a:t>
            </a:r>
            <a:r>
              <a:rPr lang="en-US" dirty="0" smtClean="0"/>
              <a:t>a </a:t>
            </a:r>
            <a:r>
              <a:rPr lang="en-US" dirty="0" err="1" smtClean="0"/>
              <a:t>mutex</a:t>
            </a:r>
            <a:r>
              <a:rPr lang="en-US" dirty="0" smtClean="0"/>
              <a:t> and two counting semaphores: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mutex</a:t>
            </a:r>
            <a:r>
              <a:rPr lang="en-US" dirty="0" smtClean="0"/>
              <a:t>: enforces mutually exclusive access to the </a:t>
            </a:r>
            <a:r>
              <a:rPr lang="en-US" dirty="0" err="1" smtClean="0"/>
              <a:t>the</a:t>
            </a:r>
            <a:r>
              <a:rPr lang="en-US" dirty="0" smtClean="0"/>
              <a:t> </a:t>
            </a:r>
            <a:r>
              <a:rPr lang="en-US" dirty="0" smtClean="0"/>
              <a:t>shared buffer</a:t>
            </a:r>
            <a:endParaRPr lang="en-US" dirty="0" smtClean="0"/>
          </a:p>
          <a:p>
            <a:pPr lvl="1"/>
            <a:r>
              <a:rPr lang="en-US" dirty="0" smtClean="0">
                <a:latin typeface="Courier New"/>
                <a:cs typeface="Courier New"/>
              </a:rPr>
              <a:t>slots</a:t>
            </a:r>
            <a:r>
              <a:rPr lang="en-US" dirty="0" smtClean="0"/>
              <a:t>: counts the available slots in the buffer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items</a:t>
            </a:r>
            <a:r>
              <a:rPr lang="en-US" dirty="0" smtClean="0">
                <a:cs typeface="Courier New"/>
              </a:rPr>
              <a:t>: </a:t>
            </a:r>
            <a:r>
              <a:rPr lang="en-US" dirty="0" smtClean="0"/>
              <a:t>counts the available items in the </a:t>
            </a:r>
            <a:r>
              <a:rPr lang="en-US" dirty="0" smtClean="0"/>
              <a:t>buffer</a:t>
            </a:r>
          </a:p>
          <a:p>
            <a:r>
              <a:rPr lang="en-US" dirty="0" smtClean="0"/>
              <a:t>Above primitives used to control “concurrent and safe” access to shared buffer.</a:t>
            </a:r>
          </a:p>
          <a:p>
            <a:endParaRPr lang="en-US" dirty="0"/>
          </a:p>
          <a:p>
            <a:r>
              <a:rPr lang="en-US" dirty="0" smtClean="0"/>
              <a:t>Sample Implementation in </a:t>
            </a:r>
            <a:r>
              <a:rPr lang="en-US" dirty="0" err="1" smtClean="0"/>
              <a:t>csapp</a:t>
            </a:r>
            <a:r>
              <a:rPr lang="en-US" dirty="0" err="1" smtClean="0"/>
              <a:t>.h</a:t>
            </a:r>
            <a:r>
              <a:rPr lang="en-US" dirty="0" smtClean="0"/>
              <a:t> : </a:t>
            </a:r>
            <a:r>
              <a:rPr lang="en-US" dirty="0" err="1" smtClean="0"/>
              <a:t>sbuf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567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381446" cy="762000"/>
          </a:xfrm>
        </p:spPr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sbuf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Package - Declarations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52400" y="1447800"/>
            <a:ext cx="8357464" cy="470898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pPr algn="l" eaLnBrk="0" hangingPunct="0"/>
            <a:r>
              <a:rPr lang="en-US" sz="1800" b="1" dirty="0" smtClean="0">
                <a:latin typeface="Courier New" pitchFamily="49" charset="0"/>
              </a:rPr>
              <a:t>#include "</a:t>
            </a:r>
            <a:r>
              <a:rPr lang="en-US" sz="1800" b="1" dirty="0" err="1" smtClean="0">
                <a:latin typeface="Courier New" pitchFamily="49" charset="0"/>
              </a:rPr>
              <a:t>csapp.h</a:t>
            </a:r>
            <a:r>
              <a:rPr lang="en-US" sz="1800" b="1" dirty="0" smtClean="0">
                <a:latin typeface="Courier New" pitchFamily="49" charset="0"/>
              </a:rPr>
              <a:t>”</a:t>
            </a:r>
          </a:p>
          <a:p>
            <a:pPr algn="l" eaLnBrk="0" hangingPunct="0"/>
            <a:endParaRPr lang="en-US" sz="1800" b="1" dirty="0" smtClean="0">
              <a:latin typeface="Courier New" pitchFamily="49" charset="0"/>
            </a:endParaRPr>
          </a:p>
          <a:p>
            <a:pPr algn="l" eaLnBrk="0" hangingPunct="0"/>
            <a:r>
              <a:rPr lang="en-US" sz="1800" b="1" dirty="0" err="1" smtClean="0">
                <a:latin typeface="Courier New" pitchFamily="49" charset="0"/>
              </a:rPr>
              <a:t>typedef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struct</a:t>
            </a:r>
            <a:r>
              <a:rPr lang="en-US" sz="1800" b="1" dirty="0" smtClean="0">
                <a:latin typeface="Courier New" pitchFamily="49" charset="0"/>
              </a:rPr>
              <a:t> {</a:t>
            </a:r>
          </a:p>
          <a:p>
            <a:pPr algn="l" eaLnBrk="0" hangingPunct="0"/>
            <a:r>
              <a:rPr lang="en-US" sz="1800" b="1" dirty="0" smtClean="0">
                <a:latin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*</a:t>
            </a:r>
            <a:r>
              <a:rPr lang="en-US" sz="1800" b="1" dirty="0" err="1" smtClean="0">
                <a:latin typeface="Courier New" pitchFamily="49" charset="0"/>
              </a:rPr>
              <a:t>buf</a:t>
            </a:r>
            <a:r>
              <a:rPr lang="en-US" sz="1800" b="1" dirty="0" smtClean="0">
                <a:latin typeface="Courier New" pitchFamily="49" charset="0"/>
              </a:rPr>
              <a:t>;          /* Buffer array */         </a:t>
            </a:r>
          </a:p>
          <a:p>
            <a:pPr algn="l" eaLnBrk="0" hangingPunct="0"/>
            <a:r>
              <a:rPr lang="en-US" sz="1800" b="1" dirty="0" smtClean="0">
                <a:latin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n</a:t>
            </a:r>
            <a:r>
              <a:rPr lang="en-US" sz="1800" b="1" dirty="0" smtClean="0">
                <a:latin typeface="Courier New" pitchFamily="49" charset="0"/>
              </a:rPr>
              <a:t>;             /* Maximum number of slots */</a:t>
            </a:r>
          </a:p>
          <a:p>
            <a:pPr algn="l" eaLnBrk="0" hangingPunct="0"/>
            <a:r>
              <a:rPr lang="en-US" sz="1800" b="1" dirty="0" smtClean="0">
                <a:latin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front;         /* buf[(front+1)%n] is first item */</a:t>
            </a:r>
          </a:p>
          <a:p>
            <a:pPr algn="l" eaLnBrk="0" hangingPunct="0"/>
            <a:r>
              <a:rPr lang="en-US" sz="1800" b="1" dirty="0" smtClean="0">
                <a:latin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rear;          /* </a:t>
            </a:r>
            <a:r>
              <a:rPr lang="en-US" sz="1800" b="1" dirty="0" err="1" smtClean="0">
                <a:latin typeface="Courier New" pitchFamily="49" charset="0"/>
              </a:rPr>
              <a:t>buf[rear%n</a:t>
            </a:r>
            <a:r>
              <a:rPr lang="en-US" sz="1800" b="1" dirty="0" smtClean="0">
                <a:latin typeface="Courier New" pitchFamily="49" charset="0"/>
              </a:rPr>
              <a:t>] is last item */</a:t>
            </a:r>
          </a:p>
          <a:p>
            <a:pPr algn="l" eaLnBrk="0" hangingPunct="0"/>
            <a:r>
              <a:rPr lang="en-US" sz="1800" b="1" dirty="0" smtClean="0">
                <a:latin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</a:rPr>
              <a:t>sem_t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mutex</a:t>
            </a:r>
            <a:r>
              <a:rPr lang="en-US" sz="1800" b="1" dirty="0" smtClean="0">
                <a:latin typeface="Courier New" pitchFamily="49" charset="0"/>
              </a:rPr>
              <a:t>;       /* Protects accesses to </a:t>
            </a:r>
            <a:r>
              <a:rPr lang="en-US" sz="1800" b="1" dirty="0" err="1" smtClean="0">
                <a:latin typeface="Courier New" pitchFamily="49" charset="0"/>
              </a:rPr>
              <a:t>buf</a:t>
            </a:r>
            <a:r>
              <a:rPr lang="en-US" sz="1800" b="1" dirty="0" smtClean="0">
                <a:latin typeface="Courier New" pitchFamily="49" charset="0"/>
              </a:rPr>
              <a:t> */</a:t>
            </a:r>
          </a:p>
          <a:p>
            <a:pPr algn="l" eaLnBrk="0" hangingPunct="0"/>
            <a:r>
              <a:rPr lang="en-US" sz="1800" b="1" dirty="0" smtClean="0">
                <a:latin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</a:rPr>
              <a:t>sem_t</a:t>
            </a:r>
            <a:r>
              <a:rPr lang="en-US" sz="1800" b="1" dirty="0" smtClean="0">
                <a:latin typeface="Courier New" pitchFamily="49" charset="0"/>
              </a:rPr>
              <a:t> slots;       /* Counts available slots */</a:t>
            </a:r>
          </a:p>
          <a:p>
            <a:pPr algn="l" eaLnBrk="0" hangingPunct="0"/>
            <a:r>
              <a:rPr lang="en-US" sz="1800" b="1" dirty="0" smtClean="0">
                <a:latin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</a:rPr>
              <a:t>sem_t</a:t>
            </a:r>
            <a:r>
              <a:rPr lang="en-US" sz="1800" b="1" dirty="0" smtClean="0">
                <a:latin typeface="Courier New" pitchFamily="49" charset="0"/>
              </a:rPr>
              <a:t> items;       /* Counts available items */</a:t>
            </a:r>
          </a:p>
          <a:p>
            <a:pPr algn="l" eaLnBrk="0" hangingPunct="0"/>
            <a:r>
              <a:rPr lang="en-US" sz="1800" b="1" dirty="0" smtClean="0">
                <a:latin typeface="Courier New" pitchFamily="49" charset="0"/>
              </a:rPr>
              <a:t>} </a:t>
            </a:r>
            <a:r>
              <a:rPr lang="en-US" sz="1800" b="1" dirty="0" err="1" smtClean="0">
                <a:latin typeface="Courier New" pitchFamily="49" charset="0"/>
              </a:rPr>
              <a:t>sbuf_t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algn="l" eaLnBrk="0" hangingPunct="0"/>
            <a:endParaRPr lang="en-US" sz="1800" b="1" dirty="0" smtClean="0">
              <a:latin typeface="Courier New" pitchFamily="49" charset="0"/>
            </a:endParaRPr>
          </a:p>
          <a:p>
            <a:pPr algn="l" eaLnBrk="0" hangingPunct="0"/>
            <a:r>
              <a:rPr lang="en-US" sz="1800" b="1" dirty="0" smtClean="0">
                <a:latin typeface="Courier New" pitchFamily="49" charset="0"/>
              </a:rPr>
              <a:t>void </a:t>
            </a:r>
            <a:r>
              <a:rPr lang="en-US" sz="1800" b="1" dirty="0" err="1" smtClean="0">
                <a:latin typeface="Courier New" pitchFamily="49" charset="0"/>
              </a:rPr>
              <a:t>sbuf_init(sbuf_t</a:t>
            </a:r>
            <a:r>
              <a:rPr lang="en-US" sz="1800" b="1" dirty="0" smtClean="0">
                <a:latin typeface="Courier New" pitchFamily="49" charset="0"/>
              </a:rPr>
              <a:t> *sp, 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n</a:t>
            </a:r>
            <a:r>
              <a:rPr lang="en-US" sz="1800" b="1" dirty="0" smtClean="0">
                <a:latin typeface="Courier New" pitchFamily="49" charset="0"/>
              </a:rPr>
              <a:t>);</a:t>
            </a:r>
          </a:p>
          <a:p>
            <a:pPr algn="l" eaLnBrk="0" hangingPunct="0"/>
            <a:r>
              <a:rPr lang="en-US" sz="1800" b="1" dirty="0" smtClean="0">
                <a:latin typeface="Courier New" pitchFamily="49" charset="0"/>
              </a:rPr>
              <a:t>void </a:t>
            </a:r>
            <a:r>
              <a:rPr lang="en-US" sz="1800" b="1" dirty="0" err="1" smtClean="0">
                <a:latin typeface="Courier New" pitchFamily="49" charset="0"/>
              </a:rPr>
              <a:t>sbuf_deinit(sbuf_t</a:t>
            </a:r>
            <a:r>
              <a:rPr lang="en-US" sz="1800" b="1" dirty="0" smtClean="0">
                <a:latin typeface="Courier New" pitchFamily="49" charset="0"/>
              </a:rPr>
              <a:t> *sp);</a:t>
            </a:r>
          </a:p>
          <a:p>
            <a:pPr algn="l" eaLnBrk="0" hangingPunct="0"/>
            <a:r>
              <a:rPr lang="en-US" sz="1800" b="1" dirty="0" smtClean="0">
                <a:latin typeface="Courier New" pitchFamily="49" charset="0"/>
              </a:rPr>
              <a:t>void </a:t>
            </a:r>
            <a:r>
              <a:rPr lang="en-US" sz="1800" b="1" dirty="0" err="1" smtClean="0">
                <a:latin typeface="Courier New" pitchFamily="49" charset="0"/>
              </a:rPr>
              <a:t>sbuf_insert(sbuf_t</a:t>
            </a:r>
            <a:r>
              <a:rPr lang="en-US" sz="1800" b="1" dirty="0" smtClean="0">
                <a:latin typeface="Courier New" pitchFamily="49" charset="0"/>
              </a:rPr>
              <a:t> *sp, 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item);</a:t>
            </a:r>
          </a:p>
          <a:p>
            <a:pPr algn="l" eaLnBrk="0" hangingPunct="0"/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sbuf_remove(sbuf_t</a:t>
            </a:r>
            <a:r>
              <a:rPr lang="en-US" sz="1800" b="1" dirty="0" smtClean="0">
                <a:latin typeface="Courier New" pitchFamily="49" charset="0"/>
              </a:rPr>
              <a:t> *sp);</a:t>
            </a:r>
          </a:p>
          <a:p>
            <a:pPr algn="l" eaLnBrk="0" hangingPunct="0"/>
            <a:endParaRPr lang="en-US" sz="1800" b="1" dirty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77200" y="6107668"/>
            <a:ext cx="770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 err="1" smtClean="0">
                <a:solidFill>
                  <a:srgbClr val="FFFFFF">
                    <a:lumMod val="50000"/>
                  </a:srgbClr>
                </a:solidFill>
                <a:latin typeface="Calibri" pitchFamily="34" charset="0"/>
              </a:rPr>
              <a:t>sbuf.h</a:t>
            </a:r>
            <a:endParaRPr lang="en-US" sz="1800" b="1" dirty="0" smtClean="0">
              <a:solidFill>
                <a:srgbClr val="FFFFFF">
                  <a:lumMod val="50000"/>
                </a:srgb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29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Producer-Consumer : n-element buffer</a:t>
            </a:r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51543" y="4038600"/>
            <a:ext cx="8305800" cy="258532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pPr algn="l"/>
            <a:r>
              <a:rPr lang="en-US" sz="1400" dirty="0" smtClean="0">
                <a:latin typeface="Courier New" pitchFamily="49" charset="0"/>
              </a:rPr>
              <a:t>/* Remove and return the first item from buffer sp */</a:t>
            </a:r>
          </a:p>
          <a:p>
            <a:pPr algn="l"/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sbuf_remove(sbuf_t</a:t>
            </a:r>
            <a:r>
              <a:rPr lang="en-US" sz="1400" dirty="0" smtClean="0">
                <a:latin typeface="Courier New" pitchFamily="49" charset="0"/>
              </a:rPr>
              <a:t> *sp)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{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item;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    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P(&amp;sp</a:t>
            </a:r>
            <a:r>
              <a:rPr lang="en-US" sz="1400" dirty="0" smtClean="0">
                <a:latin typeface="Courier New" pitchFamily="49" charset="0"/>
              </a:rPr>
              <a:t>-&gt;items);                         /* Wait for available item */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P(&amp;sp</a:t>
            </a:r>
            <a:r>
              <a:rPr lang="en-US" sz="1400" dirty="0" smtClean="0">
                <a:latin typeface="Courier New" pitchFamily="49" charset="0"/>
              </a:rPr>
              <a:t>-&gt;</a:t>
            </a:r>
            <a:r>
              <a:rPr lang="en-US" sz="1400" dirty="0" err="1" smtClean="0">
                <a:latin typeface="Courier New" pitchFamily="49" charset="0"/>
              </a:rPr>
              <a:t>mutex</a:t>
            </a:r>
            <a:r>
              <a:rPr lang="en-US" sz="1400" dirty="0" smtClean="0">
                <a:latin typeface="Courier New" pitchFamily="49" charset="0"/>
              </a:rPr>
              <a:t>);                         /* Lock the buffer */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    item = sp-&gt;</a:t>
            </a:r>
            <a:r>
              <a:rPr lang="en-US" sz="1400" dirty="0" err="1" smtClean="0">
                <a:latin typeface="Courier New" pitchFamily="49" charset="0"/>
              </a:rPr>
              <a:t>buf[(++sp</a:t>
            </a:r>
            <a:r>
              <a:rPr lang="en-US" sz="1400" dirty="0" smtClean="0">
                <a:latin typeface="Courier New" pitchFamily="49" charset="0"/>
              </a:rPr>
              <a:t>-&gt;</a:t>
            </a:r>
            <a:r>
              <a:rPr lang="en-US" sz="1400" dirty="0" err="1" smtClean="0">
                <a:latin typeface="Courier New" pitchFamily="49" charset="0"/>
              </a:rPr>
              <a:t>front)%(sp</a:t>
            </a:r>
            <a:r>
              <a:rPr lang="en-US" sz="1400" dirty="0" smtClean="0">
                <a:latin typeface="Courier New" pitchFamily="49" charset="0"/>
              </a:rPr>
              <a:t>-&gt;</a:t>
            </a:r>
            <a:r>
              <a:rPr lang="en-US" sz="1400" dirty="0" err="1" smtClean="0">
                <a:latin typeface="Courier New" pitchFamily="49" charset="0"/>
              </a:rPr>
              <a:t>n</a:t>
            </a:r>
            <a:r>
              <a:rPr lang="en-US" sz="1400" dirty="0" smtClean="0">
                <a:latin typeface="Courier New" pitchFamily="49" charset="0"/>
              </a:rPr>
              <a:t>)]; /* Remove the item */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V(&amp;sp</a:t>
            </a:r>
            <a:r>
              <a:rPr lang="en-US" sz="1400" dirty="0" smtClean="0">
                <a:latin typeface="Courier New" pitchFamily="49" charset="0"/>
              </a:rPr>
              <a:t>-&gt;</a:t>
            </a:r>
            <a:r>
              <a:rPr lang="en-US" sz="1400" dirty="0" err="1" smtClean="0">
                <a:latin typeface="Courier New" pitchFamily="49" charset="0"/>
              </a:rPr>
              <a:t>mutex</a:t>
            </a:r>
            <a:r>
              <a:rPr lang="en-US" sz="1400" dirty="0" smtClean="0">
                <a:latin typeface="Courier New" pitchFamily="49" charset="0"/>
              </a:rPr>
              <a:t>);                         /* Unlock the buffer */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V(&amp;sp</a:t>
            </a:r>
            <a:r>
              <a:rPr lang="en-US" sz="1400" dirty="0" smtClean="0">
                <a:latin typeface="Courier New" pitchFamily="49" charset="0"/>
              </a:rPr>
              <a:t>-&gt;slots);                         /* Announce available slot */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    return item;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533400" y="1660198"/>
            <a:ext cx="8305800" cy="193899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pPr algn="l"/>
            <a:r>
              <a:rPr lang="en-US" sz="1400" dirty="0" smtClean="0">
                <a:latin typeface="Courier New" pitchFamily="49" charset="0"/>
              </a:rPr>
              <a:t>/* Insert item onto the rear of shared buffer sp */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v</a:t>
            </a:r>
            <a:r>
              <a:rPr lang="en-US" sz="1400" dirty="0" smtClean="0">
                <a:latin typeface="Courier New" pitchFamily="49" charset="0"/>
              </a:rPr>
              <a:t>oid </a:t>
            </a:r>
            <a:r>
              <a:rPr lang="en-US" sz="1400" dirty="0" err="1" smtClean="0">
                <a:latin typeface="Courier New" pitchFamily="49" charset="0"/>
              </a:rPr>
              <a:t>sbuf_insert</a:t>
            </a:r>
            <a:r>
              <a:rPr lang="en-US" sz="1400" dirty="0" smtClean="0">
                <a:latin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</a:rPr>
              <a:t>sbuf_t</a:t>
            </a:r>
            <a:r>
              <a:rPr lang="en-US" sz="1400" dirty="0" smtClean="0">
                <a:latin typeface="Courier New" pitchFamily="49" charset="0"/>
              </a:rPr>
              <a:t> *</a:t>
            </a:r>
            <a:r>
              <a:rPr lang="en-US" sz="1400" dirty="0" err="1" smtClean="0">
                <a:latin typeface="Courier New" pitchFamily="49" charset="0"/>
              </a:rPr>
              <a:t>sp</a:t>
            </a:r>
            <a:r>
              <a:rPr lang="en-US" sz="1400" dirty="0" smtClean="0">
                <a:latin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item)</a:t>
            </a:r>
            <a:endParaRPr lang="en-US" sz="1400" dirty="0" smtClean="0">
              <a:latin typeface="Courier New" pitchFamily="49" charset="0"/>
            </a:endParaRPr>
          </a:p>
          <a:p>
            <a:pPr algn="l"/>
            <a:r>
              <a:rPr lang="en-US" sz="1400" dirty="0" smtClean="0">
                <a:latin typeface="Courier New" pitchFamily="49" charset="0"/>
              </a:rPr>
              <a:t>{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    P(&amp;</a:t>
            </a:r>
            <a:r>
              <a:rPr lang="en-US" sz="1400" dirty="0" err="1" smtClean="0">
                <a:latin typeface="Courier New" pitchFamily="49" charset="0"/>
              </a:rPr>
              <a:t>sp</a:t>
            </a:r>
            <a:r>
              <a:rPr lang="en-US" sz="1400" dirty="0" smtClean="0">
                <a:latin typeface="Courier New" pitchFamily="49" charset="0"/>
              </a:rPr>
              <a:t>-&gt;slots);                        /* Wait for available slot */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smtClean="0">
                <a:latin typeface="Courier New" pitchFamily="49" charset="0"/>
              </a:rPr>
              <a:t>P</a:t>
            </a:r>
            <a:r>
              <a:rPr lang="en-US" sz="1400" dirty="0" smtClean="0">
                <a:latin typeface="Courier New" pitchFamily="49" charset="0"/>
              </a:rPr>
              <a:t>(&amp;</a:t>
            </a:r>
            <a:r>
              <a:rPr lang="en-US" sz="1400" dirty="0" err="1" smtClean="0">
                <a:latin typeface="Courier New" pitchFamily="49" charset="0"/>
              </a:rPr>
              <a:t>sp</a:t>
            </a:r>
            <a:r>
              <a:rPr lang="en-US" sz="1400" dirty="0" smtClean="0">
                <a:latin typeface="Courier New" pitchFamily="49" charset="0"/>
              </a:rPr>
              <a:t>-&gt;</a:t>
            </a:r>
            <a:r>
              <a:rPr lang="en-US" sz="1400" dirty="0" err="1" smtClean="0">
                <a:latin typeface="Courier New" pitchFamily="49" charset="0"/>
              </a:rPr>
              <a:t>mutex</a:t>
            </a:r>
            <a:r>
              <a:rPr lang="en-US" sz="1400" dirty="0" smtClean="0">
                <a:latin typeface="Courier New" pitchFamily="49" charset="0"/>
              </a:rPr>
              <a:t>);                       </a:t>
            </a:r>
            <a:r>
              <a:rPr lang="en-US" sz="1400" dirty="0" smtClean="0">
                <a:latin typeface="Courier New" pitchFamily="49" charset="0"/>
              </a:rPr>
              <a:t> /* </a:t>
            </a:r>
            <a:r>
              <a:rPr lang="en-US" sz="1400" dirty="0" smtClean="0">
                <a:latin typeface="Courier New" pitchFamily="49" charset="0"/>
              </a:rPr>
              <a:t>Lock the buffer */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sp</a:t>
            </a:r>
            <a:r>
              <a:rPr lang="en-US" sz="1400" dirty="0" smtClean="0">
                <a:latin typeface="Courier New" pitchFamily="49" charset="0"/>
              </a:rPr>
              <a:t>-&gt;</a:t>
            </a:r>
            <a:r>
              <a:rPr lang="en-US" sz="1400" dirty="0" err="1" smtClean="0">
                <a:latin typeface="Courier New" pitchFamily="49" charset="0"/>
              </a:rPr>
              <a:t>buf</a:t>
            </a:r>
            <a:r>
              <a:rPr lang="en-US" sz="1400" dirty="0" smtClean="0">
                <a:latin typeface="Courier New" pitchFamily="49" charset="0"/>
              </a:rPr>
              <a:t>[(++</a:t>
            </a:r>
            <a:r>
              <a:rPr lang="en-US" sz="1400" dirty="0" err="1" smtClean="0">
                <a:latin typeface="Courier New" pitchFamily="49" charset="0"/>
              </a:rPr>
              <a:t>sp</a:t>
            </a:r>
            <a:r>
              <a:rPr lang="en-US" sz="1400" dirty="0" smtClean="0">
                <a:latin typeface="Courier New" pitchFamily="49" charset="0"/>
              </a:rPr>
              <a:t>-&gt;rear)%(</a:t>
            </a:r>
            <a:r>
              <a:rPr lang="en-US" sz="1400" dirty="0" err="1" smtClean="0">
                <a:latin typeface="Courier New" pitchFamily="49" charset="0"/>
              </a:rPr>
              <a:t>sp</a:t>
            </a:r>
            <a:r>
              <a:rPr lang="en-US" sz="1400" dirty="0" smtClean="0">
                <a:latin typeface="Courier New" pitchFamily="49" charset="0"/>
              </a:rPr>
              <a:t>-&gt;n)] = item; /* </a:t>
            </a:r>
            <a:r>
              <a:rPr lang="en-US" sz="1400" dirty="0" smtClean="0">
                <a:latin typeface="Courier New" pitchFamily="49" charset="0"/>
              </a:rPr>
              <a:t>Insert the item */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    V</a:t>
            </a:r>
            <a:r>
              <a:rPr lang="en-US" sz="1400" dirty="0" smtClean="0">
                <a:latin typeface="Courier New" pitchFamily="49" charset="0"/>
              </a:rPr>
              <a:t>(&amp;</a:t>
            </a:r>
            <a:r>
              <a:rPr lang="en-US" sz="1400" dirty="0" err="1" smtClean="0">
                <a:latin typeface="Courier New" pitchFamily="49" charset="0"/>
              </a:rPr>
              <a:t>sp</a:t>
            </a:r>
            <a:r>
              <a:rPr lang="en-US" sz="1400" dirty="0" smtClean="0">
                <a:latin typeface="Courier New" pitchFamily="49" charset="0"/>
              </a:rPr>
              <a:t>-&gt;</a:t>
            </a:r>
            <a:r>
              <a:rPr lang="en-US" sz="1400" dirty="0" err="1" smtClean="0">
                <a:latin typeface="Courier New" pitchFamily="49" charset="0"/>
              </a:rPr>
              <a:t>mutex</a:t>
            </a:r>
            <a:r>
              <a:rPr lang="en-US" sz="1400" dirty="0" smtClean="0">
                <a:latin typeface="Courier New" pitchFamily="49" charset="0"/>
              </a:rPr>
              <a:t>);                        /* Unlock the buffer */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    V</a:t>
            </a:r>
            <a:r>
              <a:rPr lang="en-US" sz="1400" dirty="0" smtClean="0">
                <a:latin typeface="Courier New" pitchFamily="49" charset="0"/>
              </a:rPr>
              <a:t>(&amp;</a:t>
            </a:r>
            <a:r>
              <a:rPr lang="en-US" sz="1400" dirty="0" err="1" smtClean="0">
                <a:latin typeface="Courier New" pitchFamily="49" charset="0"/>
              </a:rPr>
              <a:t>sp</a:t>
            </a:r>
            <a:r>
              <a:rPr lang="en-US" sz="1400" dirty="0" smtClean="0">
                <a:latin typeface="Courier New" pitchFamily="49" charset="0"/>
              </a:rPr>
              <a:t>-&gt;items</a:t>
            </a:r>
            <a:r>
              <a:rPr lang="en-US" sz="1400" dirty="0" smtClean="0">
                <a:latin typeface="Courier New" pitchFamily="49" charset="0"/>
              </a:rPr>
              <a:t>);                        /* Announce available item */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}</a:t>
            </a:r>
            <a:endParaRPr lang="en-US" sz="140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1915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62D8D75-8557-D74C-A596-0B8CDAFC9578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325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2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>Which locks to use when?</a:t>
            </a:r>
            <a:endParaRPr lang="en-US" dirty="0">
              <a:latin typeface="Calibri" charset="0"/>
              <a:ea typeface="ヒラギノ角ゴ ProN W3" charset="-128"/>
              <a:cs typeface="ヒラギノ角ゴ ProN W3" charset="-128"/>
              <a:sym typeface="Calibri" charset="0"/>
            </a:endParaRPr>
          </a:p>
        </p:txBody>
      </p:sp>
      <p:sp>
        <p:nvSpPr>
          <p:cNvPr id="532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209675"/>
            <a:ext cx="8366125" cy="5495925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What </a:t>
            </a:r>
            <a:r>
              <a:rPr lang="en-US" b="1" i="1" dirty="0" smtClean="0">
                <a:ea typeface="Calibri" charset="0"/>
                <a:cs typeface="Calibri" charset="0"/>
              </a:rPr>
              <a:t>exactly </a:t>
            </a:r>
            <a:r>
              <a:rPr lang="en-US" dirty="0" smtClean="0">
                <a:ea typeface="Calibri" charset="0"/>
                <a:cs typeface="Calibri" charset="0"/>
              </a:rPr>
              <a:t>is shared between threads?</a:t>
            </a: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What type of shared state </a:t>
            </a:r>
            <a:r>
              <a:rPr lang="en-US" b="1" i="1" dirty="0" smtClean="0">
                <a:ea typeface="Calibri" charset="0"/>
                <a:cs typeface="Calibri" charset="0"/>
              </a:rPr>
              <a:t>access </a:t>
            </a:r>
            <a:r>
              <a:rPr lang="en-US" dirty="0" smtClean="0">
                <a:ea typeface="Calibri" charset="0"/>
                <a:cs typeface="Calibri" charset="0"/>
              </a:rPr>
              <a:t>is desired</a:t>
            </a:r>
            <a:r>
              <a:rPr lang="en-US" b="1" i="1" dirty="0" smtClean="0">
                <a:ea typeface="Calibri" charset="0"/>
                <a:cs typeface="Calibri" charset="0"/>
              </a:rPr>
              <a:t>?</a:t>
            </a: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Mutually exclusive</a:t>
            </a:r>
            <a:r>
              <a:rPr lang="en-US" b="1" i="1" dirty="0" smtClean="0">
                <a:ea typeface="Calibri" charset="0"/>
                <a:cs typeface="Calibri" charset="0"/>
              </a:rPr>
              <a:t>. </a:t>
            </a:r>
            <a:r>
              <a:rPr lang="en-US" i="1" dirty="0" smtClean="0">
                <a:ea typeface="Calibri" charset="0"/>
                <a:cs typeface="Calibri" charset="0"/>
              </a:rPr>
              <a:t> </a:t>
            </a:r>
            <a:r>
              <a:rPr lang="en-US" dirty="0" smtClean="0">
                <a:ea typeface="Calibri" charset="0"/>
                <a:cs typeface="Calibri" charset="0"/>
              </a:rPr>
              <a:t>Only one thread must access it. </a:t>
            </a:r>
          </a:p>
          <a:p>
            <a:pPr lvl="2" eaLnBrk="1" hangingPunct="1"/>
            <a:r>
              <a:rPr lang="en-US" b="1" dirty="0" err="1" smtClean="0">
                <a:ea typeface="Calibri" charset="0"/>
                <a:cs typeface="Calibri" charset="0"/>
              </a:rPr>
              <a:t>Mutex</a:t>
            </a:r>
            <a:r>
              <a:rPr lang="en-US" dirty="0" smtClean="0">
                <a:ea typeface="Calibri" charset="0"/>
                <a:cs typeface="Calibri" charset="0"/>
              </a:rPr>
              <a:t>. Example: global count. </a:t>
            </a: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More than one thread can access it concurrently or more than one instance of shared resource available: </a:t>
            </a:r>
          </a:p>
          <a:p>
            <a:pPr lvl="2" eaLnBrk="1" hangingPunct="1"/>
            <a:r>
              <a:rPr lang="en-US" b="1" dirty="0" smtClean="0">
                <a:ea typeface="Calibri" charset="0"/>
                <a:cs typeface="Calibri" charset="0"/>
              </a:rPr>
              <a:t>Semaphore</a:t>
            </a:r>
            <a:r>
              <a:rPr lang="en-US" dirty="0" smtClean="0">
                <a:ea typeface="Calibri" charset="0"/>
                <a:cs typeface="Calibri" charset="0"/>
              </a:rPr>
              <a:t>. Example: Multiple free slots in shared buffer</a:t>
            </a: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Multiple threads can read concurrently, only one must write at a time.</a:t>
            </a:r>
          </a:p>
          <a:p>
            <a:pPr lvl="2" eaLnBrk="1" hangingPunct="1"/>
            <a:r>
              <a:rPr lang="en-US" b="1" dirty="0" smtClean="0">
                <a:ea typeface="Calibri" charset="0"/>
                <a:cs typeface="Calibri" charset="0"/>
              </a:rPr>
              <a:t>Readers-writers lock</a:t>
            </a:r>
            <a:r>
              <a:rPr lang="en-US" dirty="0" smtClean="0">
                <a:ea typeface="Calibri" charset="0"/>
                <a:cs typeface="Calibri" charset="0"/>
              </a:rPr>
              <a:t>: Example: Lookup from global list, read-write from web-proxy Cache.</a:t>
            </a: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What is the overhead of using particular type of locks?</a:t>
            </a: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Locking is expensive as threads must wait to acquire it. </a:t>
            </a: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How many threads (all </a:t>
            </a:r>
            <a:r>
              <a:rPr lang="en-US" dirty="0" err="1" smtClean="0">
                <a:ea typeface="Calibri" charset="0"/>
                <a:cs typeface="Calibri" charset="0"/>
              </a:rPr>
              <a:t>vs</a:t>
            </a:r>
            <a:r>
              <a:rPr lang="en-US" dirty="0" smtClean="0">
                <a:ea typeface="Calibri" charset="0"/>
                <a:cs typeface="Calibri" charset="0"/>
              </a:rPr>
              <a:t> few) wait and how frequent?</a:t>
            </a: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Lock for </a:t>
            </a:r>
            <a:r>
              <a:rPr lang="en-US" dirty="0" smtClean="0">
                <a:solidFill>
                  <a:srgbClr val="FF0000"/>
                </a:solidFill>
                <a:ea typeface="Calibri" charset="0"/>
                <a:cs typeface="Calibri" charset="0"/>
              </a:rPr>
              <a:t>entire</a:t>
            </a:r>
            <a:r>
              <a:rPr lang="en-US" dirty="0" smtClean="0">
                <a:ea typeface="Calibri" charset="0"/>
                <a:cs typeface="Calibri" charset="0"/>
              </a:rPr>
              <a:t> resource </a:t>
            </a:r>
            <a:r>
              <a:rPr lang="en-US" dirty="0" err="1" smtClean="0">
                <a:ea typeface="Calibri" charset="0"/>
                <a:cs typeface="Calibri" charset="0"/>
              </a:rPr>
              <a:t>vs</a:t>
            </a:r>
            <a:r>
              <a:rPr lang="en-US" dirty="0" smtClean="0">
                <a:ea typeface="Calibri" charset="0"/>
                <a:cs typeface="Calibri" charset="0"/>
              </a:rPr>
              <a:t> Locks for </a:t>
            </a:r>
            <a:r>
              <a:rPr lang="en-US" dirty="0" smtClean="0">
                <a:solidFill>
                  <a:srgbClr val="FF0000"/>
                </a:solidFill>
                <a:ea typeface="Calibri" charset="0"/>
                <a:cs typeface="Calibri" charset="0"/>
              </a:rPr>
              <a:t>parts</a:t>
            </a:r>
            <a:r>
              <a:rPr lang="en-US" dirty="0" smtClean="0">
                <a:ea typeface="Calibri" charset="0"/>
                <a:cs typeface="Calibri" charset="0"/>
              </a:rPr>
              <a:t> of it </a:t>
            </a:r>
            <a:r>
              <a:rPr lang="en-US" dirty="0" err="1" smtClean="0">
                <a:ea typeface="Calibri" charset="0"/>
                <a:cs typeface="Calibri" charset="0"/>
              </a:rPr>
              <a:t>vs</a:t>
            </a:r>
            <a:r>
              <a:rPr lang="en-US" dirty="0" smtClean="0">
                <a:ea typeface="Calibri" charset="0"/>
                <a:cs typeface="Calibri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ea typeface="Calibri" charset="0"/>
                <a:cs typeface="Calibri" charset="0"/>
              </a:rPr>
              <a:t>Both</a:t>
            </a:r>
            <a:endParaRPr lang="en-US" dirty="0">
              <a:solidFill>
                <a:srgbClr val="FF0000"/>
              </a:solidFill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1174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62D8D75-8557-D74C-A596-0B8CDAFC9578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5325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2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>Proxy lab: </a:t>
            </a:r>
            <a:r>
              <a:rPr lang="en-US" dirty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>C</a:t>
            </a:r>
            <a:r>
              <a:rPr lang="en-US" dirty="0" smtClean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>ache</a:t>
            </a:r>
            <a:endParaRPr lang="en-US" dirty="0">
              <a:latin typeface="Calibri" charset="0"/>
              <a:ea typeface="ヒラギノ角ゴ ProN W3" charset="-128"/>
              <a:cs typeface="ヒラギノ角ゴ ProN W3" charset="-128"/>
              <a:sym typeface="Calibri" charset="0"/>
            </a:endParaRPr>
          </a:p>
        </p:txBody>
      </p:sp>
      <p:sp>
        <p:nvSpPr>
          <p:cNvPr id="532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209675"/>
            <a:ext cx="8366125" cy="5495925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Proxy is concurrent. Cache must also be concurrent</a:t>
            </a: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Multiple threads should be able to read from it</a:t>
            </a: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Else it will be bottleneck.</a:t>
            </a: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LRU policy requires updating some metadata for every access</a:t>
            </a: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E.g. LRU counter, timestamp </a:t>
            </a:r>
            <a:r>
              <a:rPr lang="en-US" dirty="0" err="1" smtClean="0">
                <a:ea typeface="Calibri" charset="0"/>
                <a:cs typeface="Calibri" charset="0"/>
              </a:rPr>
              <a:t>etc</a:t>
            </a:r>
            <a:endParaRPr lang="en-US" dirty="0" smtClean="0">
              <a:ea typeface="Calibri" charset="0"/>
              <a:cs typeface="Calibri" charset="0"/>
            </a:endParaRP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Is reading from cache a “pure” read access?</a:t>
            </a: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Good news: Strict LRU-policy rule relaxed </a:t>
            </a:r>
            <a:r>
              <a:rPr lang="en-US" dirty="0" smtClean="0">
                <a:ea typeface="Calibri" charset="0"/>
                <a:cs typeface="Calibri" charset="0"/>
                <a:sym typeface="Wingdings" panose="05000000000000000000" pitchFamily="2" charset="2"/>
              </a:rPr>
              <a:t></a:t>
            </a: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  <a:sym typeface="Wingdings" panose="05000000000000000000" pitchFamily="2" charset="2"/>
              </a:rPr>
              <a:t>Design cache to allow maximum concurrency with minimum overhead.</a:t>
            </a: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  <a:sym typeface="Wingdings" panose="05000000000000000000" pitchFamily="2" charset="2"/>
              </a:rPr>
              <a:t>Ordering of acquiring and releasing locks important if multiple locks are needed.</a:t>
            </a:r>
          </a:p>
          <a:p>
            <a:pPr eaLnBrk="1" hangingPunct="1"/>
            <a:endParaRPr lang="en-US" dirty="0" smtClean="0">
              <a:ea typeface="Calibri" charset="0"/>
              <a:cs typeface="Calibri" charset="0"/>
              <a:sym typeface="Wingdings" panose="05000000000000000000" pitchFamily="2" charset="2"/>
            </a:endParaRPr>
          </a:p>
          <a:p>
            <a:pPr eaLnBrk="1" hangingPunct="1"/>
            <a:endParaRPr lang="en-US" dirty="0">
              <a:ea typeface="Calibri" charset="0"/>
              <a:cs typeface="Calibri" charset="0"/>
            </a:endParaRPr>
          </a:p>
          <a:p>
            <a:pPr lvl="2" eaLnBrk="1" hangingPunct="1"/>
            <a:endParaRPr lang="en-US" dirty="0"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4327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EB5A4F8-3CD9-D94D-A81A-C7EADA8796AA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451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6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64517" name="Rectangle 3"/>
          <p:cNvSpPr>
            <a:spLocks noGrp="1" noChangeArrowheads="1"/>
          </p:cNvSpPr>
          <p:nvPr>
            <p:ph type="title"/>
          </p:nvPr>
        </p:nvSpPr>
        <p:spPr>
          <a:xfrm>
            <a:off x="787400" y="1273175"/>
            <a:ext cx="7569200" cy="4305300"/>
          </a:xfrm>
        </p:spPr>
        <p:txBody>
          <a:bodyPr/>
          <a:lstStyle/>
          <a:p>
            <a:pPr marL="119063" indent="-119063" algn="ctr" eaLnBrk="1" hangingPunct="1"/>
            <a:r>
              <a:rPr lang="en-US" sz="48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Questions?</a:t>
            </a:r>
            <a:r>
              <a:rPr lang="en-US" sz="4800" dirty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/>
            </a:r>
            <a:br>
              <a:rPr lang="en-US" sz="4800" dirty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endParaRPr lang="en-US" sz="2000" dirty="0">
              <a:latin typeface="Calibri" charset="0"/>
              <a:ea typeface="ヒラギノ角ゴ ProN W3" charset="-128"/>
              <a:cs typeface="ヒラギノ角ゴ ProN W3" charset="-128"/>
              <a:sym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3719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62D8D75-8557-D74C-A596-0B8CDAFC957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325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2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>News</a:t>
            </a:r>
            <a:endParaRPr lang="en-US" dirty="0">
              <a:latin typeface="Calibri" charset="0"/>
              <a:ea typeface="ヒラギノ角ゴ ProN W3" charset="-128"/>
              <a:cs typeface="ヒラギノ角ゴ ProN W3" charset="-128"/>
              <a:sym typeface="Calibri" charset="0"/>
            </a:endParaRPr>
          </a:p>
        </p:txBody>
      </p:sp>
      <p:sp>
        <p:nvSpPr>
          <p:cNvPr id="5325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ea typeface="Calibri" charset="0"/>
                <a:cs typeface="Calibri" charset="0"/>
              </a:rPr>
              <a:t>Proxylab</a:t>
            </a:r>
            <a:r>
              <a:rPr lang="en-US" dirty="0" smtClean="0">
                <a:ea typeface="Calibri" charset="0"/>
                <a:cs typeface="Calibri" charset="0"/>
              </a:rPr>
              <a:t> due on </a:t>
            </a:r>
            <a:r>
              <a:rPr lang="en-US" dirty="0" smtClean="0">
                <a:ea typeface="Calibri" charset="0"/>
                <a:cs typeface="Calibri" charset="0"/>
              </a:rPr>
              <a:t>Thursday, </a:t>
            </a:r>
            <a:r>
              <a:rPr lang="en-US" dirty="0" smtClean="0">
                <a:ea typeface="Calibri" charset="0"/>
                <a:cs typeface="Calibri" charset="0"/>
              </a:rPr>
              <a:t>Dec </a:t>
            </a:r>
            <a:r>
              <a:rPr lang="en-US" dirty="0" smtClean="0">
                <a:ea typeface="Calibri" charset="0"/>
                <a:cs typeface="Calibri" charset="0"/>
              </a:rPr>
              <a:t>5</a:t>
            </a:r>
          </a:p>
          <a:p>
            <a:pPr eaLnBrk="1" hangingPunct="1"/>
            <a:endParaRPr lang="en-US" dirty="0" smtClean="0">
              <a:ea typeface="Calibri" charset="0"/>
              <a:cs typeface="Calibri" charset="0"/>
            </a:endParaRP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Last </a:t>
            </a:r>
            <a:r>
              <a:rPr lang="en-US" dirty="0" smtClean="0">
                <a:ea typeface="Calibri" charset="0"/>
                <a:cs typeface="Calibri" charset="0"/>
              </a:rPr>
              <a:t>date to </a:t>
            </a:r>
            <a:r>
              <a:rPr lang="en-US" dirty="0" err="1" smtClean="0">
                <a:ea typeface="Calibri" charset="0"/>
                <a:cs typeface="Calibri" charset="0"/>
              </a:rPr>
              <a:t>handin</a:t>
            </a:r>
            <a:r>
              <a:rPr lang="en-US" dirty="0">
                <a:ea typeface="Calibri" charset="0"/>
                <a:cs typeface="Calibri" charset="0"/>
              </a:rPr>
              <a:t> </a:t>
            </a:r>
            <a:r>
              <a:rPr lang="en-US" dirty="0" smtClean="0">
                <a:ea typeface="Calibri" charset="0"/>
                <a:cs typeface="Calibri" charset="0"/>
              </a:rPr>
              <a:t>is Sunday, </a:t>
            </a:r>
            <a:r>
              <a:rPr lang="en-US" dirty="0" smtClean="0">
                <a:ea typeface="Calibri" charset="0"/>
                <a:cs typeface="Calibri" charset="0"/>
              </a:rPr>
              <a:t>Dec </a:t>
            </a:r>
            <a:r>
              <a:rPr lang="en-US" dirty="0" smtClean="0">
                <a:ea typeface="Calibri" charset="0"/>
                <a:cs typeface="Calibri" charset="0"/>
              </a:rPr>
              <a:t>8</a:t>
            </a:r>
            <a:endParaRPr lang="en-US" dirty="0" smtClean="0">
              <a:ea typeface="Calibri" charset="0"/>
              <a:cs typeface="Calibri" charset="0"/>
            </a:endParaRPr>
          </a:p>
          <a:p>
            <a:pPr eaLnBrk="1" hangingPunct="1"/>
            <a:endParaRPr lang="en-US" dirty="0">
              <a:ea typeface="Calibri" charset="0"/>
              <a:cs typeface="Calibri" charset="0"/>
            </a:endParaRPr>
          </a:p>
          <a:p>
            <a:pPr eaLnBrk="1" hangingPunct="1"/>
            <a:r>
              <a:rPr lang="en-US" dirty="0" err="1" smtClean="0">
                <a:ea typeface="Calibri" charset="0"/>
                <a:cs typeface="Calibri" charset="0"/>
              </a:rPr>
              <a:t>Autograder</a:t>
            </a:r>
            <a:r>
              <a:rPr lang="en-US" dirty="0" smtClean="0">
                <a:ea typeface="Calibri" charset="0"/>
                <a:cs typeface="Calibri" charset="0"/>
              </a:rPr>
              <a:t> available in the handout directory.</a:t>
            </a:r>
            <a:endParaRPr lang="en-US" dirty="0" smtClean="0">
              <a:ea typeface="Calibri" charset="0"/>
              <a:cs typeface="Calibri" charset="0"/>
            </a:endParaRPr>
          </a:p>
          <a:p>
            <a:pPr lvl="1" eaLnBrk="1" hangingPunct="1"/>
            <a:endParaRPr lang="en-US" dirty="0">
              <a:ea typeface="Calibri" charset="0"/>
              <a:cs typeface="Calibri" charset="0"/>
            </a:endParaRPr>
          </a:p>
          <a:p>
            <a:pPr eaLnBrk="1" hangingPunct="1"/>
            <a:endParaRPr lang="en-US" dirty="0"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5452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EB5A4F8-3CD9-D94D-A81A-C7EADA8796A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451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6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64517" name="Rectangle 3"/>
          <p:cNvSpPr>
            <a:spLocks noGrp="1" noChangeArrowheads="1"/>
          </p:cNvSpPr>
          <p:nvPr>
            <p:ph type="title"/>
          </p:nvPr>
        </p:nvSpPr>
        <p:spPr>
          <a:xfrm>
            <a:off x="787400" y="1273175"/>
            <a:ext cx="7569200" cy="4305300"/>
          </a:xfrm>
        </p:spPr>
        <p:txBody>
          <a:bodyPr/>
          <a:lstStyle/>
          <a:p>
            <a:pPr marL="119063" indent="-119063" algn="ctr" eaLnBrk="1" hangingPunct="1"/>
            <a:r>
              <a:rPr lang="en-US" sz="4800" dirty="0" smtClean="0">
                <a:latin typeface="Calibri" charset="0"/>
                <a:ea typeface="Calibri" charset="0"/>
                <a:cs typeface="Calibri" charset="0"/>
                <a:sym typeface="Calibri" charset="0"/>
              </a:rPr>
              <a:t>Shared state </a:t>
            </a:r>
            <a:br>
              <a:rPr lang="en-US" sz="4800" dirty="0" smtClean="0">
                <a:latin typeface="Calibri" charset="0"/>
                <a:ea typeface="Calibri" charset="0"/>
                <a:cs typeface="Calibri" charset="0"/>
                <a:sym typeface="Calibri" charset="0"/>
              </a:rPr>
            </a:br>
            <a:r>
              <a:rPr lang="en-US" sz="4800" dirty="0" smtClean="0">
                <a:latin typeface="Calibri" charset="0"/>
                <a:ea typeface="Calibri" charset="0"/>
                <a:cs typeface="Calibri" charset="0"/>
                <a:sym typeface="Calibri" charset="0"/>
              </a:rPr>
              <a:t>and </a:t>
            </a:r>
            <a:br>
              <a:rPr lang="en-US" sz="4800" dirty="0" smtClean="0">
                <a:latin typeface="Calibri" charset="0"/>
                <a:ea typeface="Calibri" charset="0"/>
                <a:cs typeface="Calibri" charset="0"/>
                <a:sym typeface="Calibri" charset="0"/>
              </a:rPr>
            </a:br>
            <a:r>
              <a:rPr lang="en-US" sz="4800" dirty="0" smtClean="0">
                <a:latin typeface="Calibri" charset="0"/>
                <a:ea typeface="Calibri" charset="0"/>
                <a:cs typeface="Calibri" charset="0"/>
                <a:sym typeface="Calibri" charset="0"/>
              </a:rPr>
              <a:t>Critica</a:t>
            </a:r>
            <a:r>
              <a:rPr lang="en-US" sz="4800" dirty="0" smtClean="0">
                <a:latin typeface="Calibri" charset="0"/>
                <a:ea typeface="Calibri" charset="0"/>
                <a:cs typeface="Calibri" charset="0"/>
                <a:sym typeface="Calibri" charset="0"/>
              </a:rPr>
              <a:t>l Section</a:t>
            </a:r>
            <a:r>
              <a:rPr lang="en-US" sz="4800" dirty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/>
            </a:r>
            <a:br>
              <a:rPr lang="en-US" sz="4800" dirty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endParaRPr lang="en-US" sz="2000" dirty="0">
              <a:latin typeface="Calibri" charset="0"/>
              <a:ea typeface="ヒラギノ角ゴ ProN W3" charset="-128"/>
              <a:cs typeface="ヒラギノ角ゴ ProN W3" charset="-128"/>
              <a:sym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9315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2514" y="435678"/>
            <a:ext cx="8634582" cy="762000"/>
          </a:xfrm>
        </p:spPr>
        <p:txBody>
          <a:bodyPr/>
          <a:lstStyle/>
          <a:p>
            <a:r>
              <a:rPr lang="en-US"/>
              <a:t>Shared Variables in Threaded C Programs</a:t>
            </a:r>
          </a:p>
        </p:txBody>
      </p:sp>
      <p:sp>
        <p:nvSpPr>
          <p:cNvPr id="92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4457" y="1257300"/>
            <a:ext cx="8307387" cy="5143500"/>
          </a:xfrm>
        </p:spPr>
        <p:txBody>
          <a:bodyPr/>
          <a:lstStyle/>
          <a:p>
            <a:r>
              <a:rPr lang="en-US" dirty="0"/>
              <a:t>Question: Which variables  in a threaded C program are </a:t>
            </a:r>
            <a:r>
              <a:rPr lang="en-US" dirty="0" smtClean="0"/>
              <a:t>shared?</a:t>
            </a:r>
            <a:endParaRPr lang="en-US" dirty="0"/>
          </a:p>
          <a:p>
            <a:pPr lvl="1"/>
            <a:r>
              <a:rPr lang="en-US" dirty="0"/>
              <a:t>The answer is not as simple as “</a:t>
            </a:r>
            <a:r>
              <a:rPr lang="en-US" i="1" dirty="0"/>
              <a:t>global variables are shared</a:t>
            </a:r>
            <a:r>
              <a:rPr lang="en-US" dirty="0"/>
              <a:t>”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i="1" dirty="0"/>
              <a:t>stack variables are private</a:t>
            </a:r>
            <a:r>
              <a:rPr lang="en-US" dirty="0"/>
              <a:t>”</a:t>
            </a:r>
          </a:p>
          <a:p>
            <a:endParaRPr lang="en-US" dirty="0"/>
          </a:p>
          <a:p>
            <a:r>
              <a:rPr lang="en-US" dirty="0"/>
              <a:t>Requires answers to the following questions:</a:t>
            </a:r>
          </a:p>
          <a:p>
            <a:pPr lvl="1"/>
            <a:r>
              <a:rPr lang="en-US" dirty="0"/>
              <a:t>What is the memory model for threads?</a:t>
            </a:r>
          </a:p>
          <a:p>
            <a:pPr lvl="1"/>
            <a:r>
              <a:rPr lang="en-US" dirty="0"/>
              <a:t>How are</a:t>
            </a:r>
            <a:r>
              <a:rPr lang="en-US" dirty="0" smtClean="0"/>
              <a:t> instances of variables mapped to memory?</a:t>
            </a:r>
          </a:p>
          <a:p>
            <a:pPr lvl="1"/>
            <a:r>
              <a:rPr lang="en-US" dirty="0"/>
              <a:t>How many threads might reference each of these instances</a:t>
            </a:r>
            <a:r>
              <a:rPr lang="en-US" dirty="0" smtClean="0"/>
              <a:t>?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i="1" dirty="0" smtClean="0"/>
              <a:t>Def:</a:t>
            </a:r>
            <a:r>
              <a:rPr lang="en-US" dirty="0" smtClean="0"/>
              <a:t> A variable </a:t>
            </a:r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/>
              <a:t> is </a:t>
            </a:r>
            <a:r>
              <a:rPr lang="en-US" i="1" dirty="0" smtClean="0"/>
              <a:t>shared </a:t>
            </a:r>
            <a:r>
              <a:rPr lang="en-US" dirty="0" smtClean="0"/>
              <a:t>if and only if multiple threads reference some instance of </a:t>
            </a:r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/>
              <a:t>. </a:t>
            </a:r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3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Threads </a:t>
            </a:r>
            <a:r>
              <a:rPr lang="en-US" dirty="0"/>
              <a:t>Memory Model</a:t>
            </a:r>
          </a:p>
        </p:txBody>
      </p:sp>
      <p:sp>
        <p:nvSpPr>
          <p:cNvPr id="92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75" y="1264238"/>
            <a:ext cx="8201025" cy="4972050"/>
          </a:xfrm>
        </p:spPr>
        <p:txBody>
          <a:bodyPr/>
          <a:lstStyle/>
          <a:p>
            <a:r>
              <a:rPr lang="en-US" dirty="0"/>
              <a:t>Conceptual model:</a:t>
            </a:r>
          </a:p>
          <a:p>
            <a:pPr lvl="1"/>
            <a:r>
              <a:rPr lang="en-US" dirty="0"/>
              <a:t>Multiple threads run within the context of a single process</a:t>
            </a:r>
          </a:p>
          <a:p>
            <a:pPr lvl="1"/>
            <a:r>
              <a:rPr lang="en-US" dirty="0"/>
              <a:t>Each thread has its own separate thread context</a:t>
            </a:r>
          </a:p>
          <a:p>
            <a:pPr lvl="2"/>
            <a:r>
              <a:rPr lang="en-US" sz="1600" dirty="0"/>
              <a:t>Thread ID, stack, stack </a:t>
            </a:r>
            <a:r>
              <a:rPr lang="en-US" sz="1600" dirty="0" smtClean="0"/>
              <a:t>pointer, PC, condition </a:t>
            </a:r>
            <a:r>
              <a:rPr lang="en-US" sz="1600" dirty="0"/>
              <a:t>codes, and</a:t>
            </a:r>
            <a:r>
              <a:rPr lang="en-US" sz="1600" dirty="0" smtClean="0"/>
              <a:t> GP registers</a:t>
            </a:r>
            <a:endParaRPr lang="en-US" sz="1600" dirty="0"/>
          </a:p>
          <a:p>
            <a:pPr lvl="1"/>
            <a:r>
              <a:rPr lang="en-US" dirty="0"/>
              <a:t>All threads share the remaining process context</a:t>
            </a:r>
          </a:p>
          <a:p>
            <a:pPr lvl="2"/>
            <a:r>
              <a:rPr lang="en-US" sz="1600" dirty="0"/>
              <a:t>Code, data, heap, and shared library segments of the process virtual address space</a:t>
            </a:r>
          </a:p>
          <a:p>
            <a:pPr lvl="2"/>
            <a:r>
              <a:rPr lang="en-US" sz="1600" dirty="0"/>
              <a:t>Open files and installed handlers</a:t>
            </a:r>
          </a:p>
          <a:p>
            <a:r>
              <a:rPr lang="en-US" dirty="0"/>
              <a:t>Operationally, this model is not strictly enforced:</a:t>
            </a:r>
          </a:p>
          <a:p>
            <a:pPr lvl="1"/>
            <a:r>
              <a:rPr lang="en-US" dirty="0" smtClean="0"/>
              <a:t>Register </a:t>
            </a:r>
            <a:r>
              <a:rPr lang="en-US" dirty="0"/>
              <a:t>values are truly separate and </a:t>
            </a:r>
            <a:r>
              <a:rPr lang="en-US" dirty="0" smtClean="0"/>
              <a:t>protected, but…</a:t>
            </a:r>
          </a:p>
          <a:p>
            <a:pPr lvl="1"/>
            <a:r>
              <a:rPr lang="en-US" dirty="0"/>
              <a:t>Any thread can read and write the stack of any other thread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i="1" dirty="0" smtClean="0">
                <a:solidFill>
                  <a:srgbClr val="C00000"/>
                </a:solidFill>
              </a:rPr>
              <a:t>The mismatch </a:t>
            </a:r>
            <a:r>
              <a:rPr lang="en-US" i="1" dirty="0">
                <a:solidFill>
                  <a:srgbClr val="C00000"/>
                </a:solidFill>
              </a:rPr>
              <a:t>between the conceptual and operation model </a:t>
            </a:r>
            <a:r>
              <a:rPr lang="en-US" i="1" dirty="0" smtClean="0">
                <a:solidFill>
                  <a:srgbClr val="C00000"/>
                </a:solidFill>
              </a:rPr>
              <a:t/>
            </a:r>
            <a:br>
              <a:rPr lang="en-US" i="1" dirty="0" smtClean="0">
                <a:solidFill>
                  <a:srgbClr val="C00000"/>
                </a:solidFill>
              </a:rPr>
            </a:br>
            <a:r>
              <a:rPr lang="en-US" i="1" dirty="0" smtClean="0">
                <a:solidFill>
                  <a:srgbClr val="C00000"/>
                </a:solidFill>
              </a:rPr>
              <a:t>is </a:t>
            </a:r>
            <a:r>
              <a:rPr lang="en-US" i="1" dirty="0">
                <a:solidFill>
                  <a:srgbClr val="C00000"/>
                </a:solidFill>
              </a:rPr>
              <a:t>a source of confusion and errors</a:t>
            </a:r>
          </a:p>
        </p:txBody>
      </p:sp>
    </p:spTree>
    <p:extLst>
      <p:ext uri="{BB962C8B-B14F-4D97-AF65-F5344CB8AC3E}">
        <p14:creationId xmlns:p14="http://schemas.microsoft.com/office/powerpoint/2010/main" val="1239239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7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97862"/>
            <a:ext cx="8972550" cy="781050"/>
          </a:xfrm>
        </p:spPr>
        <p:txBody>
          <a:bodyPr/>
          <a:lstStyle/>
          <a:p>
            <a:r>
              <a:rPr lang="en-US" dirty="0"/>
              <a:t>Mapping </a:t>
            </a:r>
            <a:r>
              <a:rPr lang="en-US" dirty="0" smtClean="0"/>
              <a:t>Variable Instances </a:t>
            </a:r>
            <a:r>
              <a:rPr lang="en-US" dirty="0"/>
              <a:t>to </a:t>
            </a:r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931843" name="Rectangle 3"/>
          <p:cNvSpPr>
            <a:spLocks noChangeArrowheads="1"/>
          </p:cNvSpPr>
          <p:nvPr/>
        </p:nvSpPr>
        <p:spPr bwMode="auto">
          <a:xfrm>
            <a:off x="365773" y="1971675"/>
            <a:ext cx="3764172" cy="477053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/>
            <a:r>
              <a:rPr lang="en-US" sz="1600" b="1" dirty="0">
                <a:latin typeface="Courier New" pitchFamily="49" charset="0"/>
              </a:rPr>
              <a:t>char **ptr;  </a:t>
            </a:r>
            <a:r>
              <a:rPr lang="en-US" sz="1600" b="1" dirty="0">
                <a:solidFill>
                  <a:srgbClr val="AC0000"/>
                </a:solidFill>
                <a:latin typeface="Courier New" pitchFamily="49" charset="0"/>
              </a:rPr>
              <a:t>/* global */</a:t>
            </a:r>
          </a:p>
          <a:p>
            <a:pPr algn="l" eaLnBrk="0" hangingPunct="0"/>
            <a:endParaRPr lang="en-US" sz="1600" b="1" dirty="0">
              <a:latin typeface="Courier New" pitchFamily="49" charset="0"/>
            </a:endParaRPr>
          </a:p>
          <a:p>
            <a:pPr algn="l" eaLnBrk="0" hangingPunct="0"/>
            <a:r>
              <a:rPr lang="en-US" sz="1600" b="1" dirty="0">
                <a:latin typeface="Courier New" pitchFamily="49" charset="0"/>
              </a:rPr>
              <a:t>int main()</a:t>
            </a:r>
          </a:p>
          <a:p>
            <a:pPr algn="l" eaLnBrk="0" hangingPunct="0"/>
            <a:r>
              <a:rPr lang="en-US" sz="1600" b="1" dirty="0">
                <a:latin typeface="Courier New" pitchFamily="49" charset="0"/>
              </a:rPr>
              <a:t>{</a:t>
            </a:r>
          </a:p>
          <a:p>
            <a:pPr algn="l" eaLnBrk="0" hangingPunct="0"/>
            <a:r>
              <a:rPr lang="en-US" sz="1600" b="1" dirty="0">
                <a:latin typeface="Courier New" pitchFamily="49" charset="0"/>
              </a:rPr>
              <a:t>    int i;</a:t>
            </a:r>
          </a:p>
          <a:p>
            <a:pPr algn="l" eaLnBrk="0" hangingPunct="0"/>
            <a:r>
              <a:rPr lang="en-US" sz="1600" b="1" dirty="0">
                <a:latin typeface="Courier New" pitchFamily="49" charset="0"/>
              </a:rPr>
              <a:t>    pthread_t tid;</a:t>
            </a:r>
          </a:p>
          <a:p>
            <a:pPr algn="l" eaLnBrk="0" hangingPunct="0"/>
            <a:r>
              <a:rPr lang="en-US" sz="1600" b="1" dirty="0">
                <a:latin typeface="Courier New" pitchFamily="49" charset="0"/>
              </a:rPr>
              <a:t>    char *</a:t>
            </a:r>
            <a:r>
              <a:rPr lang="en-US" sz="1600" b="1" dirty="0" err="1" smtClean="0">
                <a:latin typeface="Courier New" pitchFamily="49" charset="0"/>
              </a:rPr>
              <a:t>msgs</a:t>
            </a:r>
            <a:r>
              <a:rPr lang="en-US" sz="1600" b="1" dirty="0" smtClean="0">
                <a:latin typeface="Courier New" pitchFamily="49" charset="0"/>
              </a:rPr>
              <a:t>[2] </a:t>
            </a:r>
            <a:r>
              <a:rPr lang="en-US" sz="1600" b="1" dirty="0">
                <a:latin typeface="Courier New" pitchFamily="49" charset="0"/>
              </a:rPr>
              <a:t>= {</a:t>
            </a:r>
          </a:p>
          <a:p>
            <a:pPr algn="l" eaLnBrk="0" hangingPunct="0"/>
            <a:r>
              <a:rPr lang="en-US" sz="1600" b="1" dirty="0">
                <a:latin typeface="Courier New" pitchFamily="49" charset="0"/>
              </a:rPr>
              <a:t>        "Hello from foo",</a:t>
            </a:r>
          </a:p>
          <a:p>
            <a:pPr algn="l" eaLnBrk="0" hangingPunct="0"/>
            <a:r>
              <a:rPr lang="en-US" sz="1600" b="1" dirty="0">
                <a:latin typeface="Courier New" pitchFamily="49" charset="0"/>
              </a:rPr>
              <a:t>        "Hello from bar"</a:t>
            </a:r>
          </a:p>
          <a:p>
            <a:pPr algn="l" eaLnBrk="0" hangingPunct="0"/>
            <a:r>
              <a:rPr lang="en-US" sz="1600" b="1" dirty="0">
                <a:latin typeface="Courier New" pitchFamily="49" charset="0"/>
              </a:rPr>
              <a:t>    };</a:t>
            </a:r>
          </a:p>
          <a:p>
            <a:pPr algn="l" eaLnBrk="0" hangingPunct="0"/>
            <a:r>
              <a:rPr lang="en-US" sz="1600" b="1" dirty="0">
                <a:latin typeface="Courier New" pitchFamily="49" charset="0"/>
              </a:rPr>
              <a:t>    ptr = </a:t>
            </a:r>
            <a:r>
              <a:rPr lang="en-US" sz="1600" b="1" dirty="0" err="1">
                <a:latin typeface="Courier New" pitchFamily="49" charset="0"/>
              </a:rPr>
              <a:t>msgs</a:t>
            </a:r>
            <a:r>
              <a:rPr lang="en-US" sz="1600" b="1" dirty="0" smtClean="0">
                <a:latin typeface="Courier New" pitchFamily="49" charset="0"/>
              </a:rPr>
              <a:t>;</a:t>
            </a:r>
          </a:p>
          <a:p>
            <a:pPr algn="l" eaLnBrk="0" hangingPunct="0"/>
            <a:endParaRPr lang="en-US" sz="1600" b="1" dirty="0">
              <a:latin typeface="Courier New" pitchFamily="49" charset="0"/>
            </a:endParaRPr>
          </a:p>
          <a:p>
            <a:pPr algn="l" eaLnBrk="0" hangingPunct="0"/>
            <a:r>
              <a:rPr lang="en-US" sz="1600" b="1" dirty="0">
                <a:latin typeface="Courier New" pitchFamily="49" charset="0"/>
              </a:rPr>
              <a:t>    for (i = 0; i &lt; 2; i++)</a:t>
            </a:r>
          </a:p>
          <a:p>
            <a:pPr algn="l" eaLnBrk="0" hangingPunct="0"/>
            <a:r>
              <a:rPr lang="en-US" sz="1600" b="1" dirty="0">
                <a:latin typeface="Courier New" pitchFamily="49" charset="0"/>
              </a:rPr>
              <a:t>        Pthread_create(&amp;tid, </a:t>
            </a:r>
          </a:p>
          <a:p>
            <a:pPr algn="l" eaLnBrk="0" hangingPunct="0"/>
            <a:r>
              <a:rPr lang="en-US" sz="1600" b="1" dirty="0">
                <a:latin typeface="Courier New" pitchFamily="49" charset="0"/>
              </a:rPr>
              <a:t>            NULL, </a:t>
            </a:r>
          </a:p>
          <a:p>
            <a:pPr algn="l" eaLnBrk="0" hangingPunct="0"/>
            <a:r>
              <a:rPr lang="en-US" sz="1600" b="1" dirty="0">
                <a:latin typeface="Courier New" pitchFamily="49" charset="0"/>
              </a:rPr>
              <a:t>            thread, </a:t>
            </a:r>
          </a:p>
          <a:p>
            <a:pPr algn="l" eaLnBrk="0" hangingPunct="0"/>
            <a:r>
              <a:rPr lang="en-US" sz="1600" b="1" dirty="0">
                <a:latin typeface="Courier New" pitchFamily="49" charset="0"/>
              </a:rPr>
              <a:t>            (void *)i);</a:t>
            </a:r>
          </a:p>
          <a:p>
            <a:pPr algn="l" eaLnBrk="0" hangingPunct="0"/>
            <a:r>
              <a:rPr lang="en-US" sz="1600" b="1" dirty="0">
                <a:latin typeface="Courier New" pitchFamily="49" charset="0"/>
              </a:rPr>
              <a:t>    Pthread_exit(NULL);</a:t>
            </a:r>
          </a:p>
          <a:p>
            <a:pPr algn="l" eaLnBrk="0" hangingPunct="0"/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931844" name="Rectangle 4"/>
          <p:cNvSpPr>
            <a:spLocks noChangeArrowheads="1"/>
          </p:cNvSpPr>
          <p:nvPr/>
        </p:nvSpPr>
        <p:spPr bwMode="auto">
          <a:xfrm>
            <a:off x="4486275" y="3371850"/>
            <a:ext cx="4504759" cy="230832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/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/* thread routine */</a:t>
            </a:r>
          </a:p>
          <a:p>
            <a:pPr algn="l" eaLnBrk="0" hangingPunct="0"/>
            <a:r>
              <a:rPr lang="en-US" sz="1600" b="1" dirty="0">
                <a:latin typeface="Courier New" pitchFamily="49" charset="0"/>
              </a:rPr>
              <a:t>void *thread(void *vargp)</a:t>
            </a:r>
          </a:p>
          <a:p>
            <a:pPr algn="l" eaLnBrk="0" hangingPunct="0"/>
            <a:r>
              <a:rPr lang="en-US" sz="1600" b="1" dirty="0">
                <a:latin typeface="Courier New" pitchFamily="49" charset="0"/>
              </a:rPr>
              <a:t>{</a:t>
            </a:r>
          </a:p>
          <a:p>
            <a:pPr algn="l" eaLnBrk="0" hangingPunct="0"/>
            <a:r>
              <a:rPr lang="en-US" sz="1600" b="1" dirty="0">
                <a:latin typeface="Courier New" pitchFamily="49" charset="0"/>
              </a:rPr>
              <a:t>    int myid = (int)vargp;</a:t>
            </a:r>
          </a:p>
          <a:p>
            <a:pPr algn="l" eaLnBrk="0" hangingPunct="0"/>
            <a:r>
              <a:rPr lang="en-US" sz="1600" b="1" dirty="0">
                <a:latin typeface="Courier New" pitchFamily="49" charset="0"/>
              </a:rPr>
              <a:t>    static </a:t>
            </a: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cnt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</a:rPr>
              <a:t>= 0;</a:t>
            </a:r>
          </a:p>
          <a:p>
            <a:pPr algn="l" eaLnBrk="0" hangingPunct="0"/>
            <a:r>
              <a:rPr lang="en-US" sz="1600" b="1" dirty="0">
                <a:latin typeface="Courier New" pitchFamily="49" charset="0"/>
              </a:rPr>
              <a:t>    </a:t>
            </a:r>
          </a:p>
          <a:p>
            <a:pPr algn="l" eaLnBrk="0" hangingPunct="0"/>
            <a:r>
              <a:rPr lang="en-US" sz="1600" b="1" dirty="0">
                <a:latin typeface="Courier New" pitchFamily="49" charset="0"/>
              </a:rPr>
              <a:t>    printf("[%d]: %s (svar=%d)\n", </a:t>
            </a:r>
          </a:p>
          <a:p>
            <a:pPr algn="l" eaLnBrk="0" hangingPunct="0"/>
            <a:r>
              <a:rPr lang="en-US" sz="1600" b="1" dirty="0">
                <a:latin typeface="Courier New" pitchFamily="49" charset="0"/>
              </a:rPr>
              <a:t>         myid, ptr[myid], +</a:t>
            </a:r>
            <a:r>
              <a:rPr lang="en-US" sz="1600" b="1" dirty="0" smtClean="0">
                <a:latin typeface="Courier New" pitchFamily="49" charset="0"/>
              </a:rPr>
              <a:t>+</a:t>
            </a:r>
            <a:r>
              <a:rPr lang="en-US" sz="1600" b="1" dirty="0" err="1" smtClean="0">
                <a:latin typeface="Courier New" pitchFamily="49" charset="0"/>
              </a:rPr>
              <a:t>cnt</a:t>
            </a:r>
            <a:r>
              <a:rPr lang="en-US" sz="1600" b="1" dirty="0" smtClean="0">
                <a:latin typeface="Courier New" pitchFamily="49" charset="0"/>
              </a:rPr>
              <a:t>)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 algn="l" eaLnBrk="0" hangingPunct="0"/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931845" name="Text Box 5"/>
          <p:cNvSpPr txBox="1">
            <a:spLocks noChangeArrowheads="1"/>
          </p:cNvSpPr>
          <p:nvPr/>
        </p:nvSpPr>
        <p:spPr bwMode="auto">
          <a:xfrm>
            <a:off x="200673" y="1130888"/>
            <a:ext cx="358348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eaLnBrk="0" hangingPunct="0"/>
            <a:r>
              <a:rPr lang="en-US" sz="1800" b="1" i="1" dirty="0">
                <a:solidFill>
                  <a:srgbClr val="C00000"/>
                </a:solidFill>
                <a:latin typeface="Calibri" pitchFamily="34" charset="0"/>
              </a:rPr>
              <a:t>Global </a:t>
            </a:r>
            <a:r>
              <a:rPr lang="en-US" sz="1800" b="1" i="1" dirty="0" err="1">
                <a:solidFill>
                  <a:srgbClr val="C00000"/>
                </a:solidFill>
                <a:latin typeface="Calibri" pitchFamily="34" charset="0"/>
              </a:rPr>
              <a:t>var</a:t>
            </a:r>
            <a:r>
              <a:rPr lang="en-US" sz="1800" b="1" dirty="0">
                <a:solidFill>
                  <a:srgbClr val="C00000"/>
                </a:solidFill>
                <a:latin typeface="Calibri" pitchFamily="34" charset="0"/>
              </a:rPr>
              <a:t>: </a:t>
            </a:r>
            <a:r>
              <a:rPr lang="en-US" sz="1800" b="1" dirty="0">
                <a:latin typeface="Calibri" pitchFamily="34" charset="0"/>
              </a:rPr>
              <a:t>1 instance (</a:t>
            </a:r>
            <a:r>
              <a:rPr lang="en-US" sz="1800" b="1" dirty="0" err="1">
                <a:latin typeface="Courier New" pitchFamily="49" charset="0"/>
              </a:rPr>
              <a:t>ptr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latin typeface="Calibri" pitchFamily="34" charset="0"/>
              </a:rPr>
              <a:t>[data])</a:t>
            </a:r>
          </a:p>
        </p:txBody>
      </p:sp>
      <p:sp>
        <p:nvSpPr>
          <p:cNvPr id="931846" name="Line 6"/>
          <p:cNvSpPr>
            <a:spLocks noChangeShapeType="1"/>
          </p:cNvSpPr>
          <p:nvPr/>
        </p:nvSpPr>
        <p:spPr bwMode="auto">
          <a:xfrm>
            <a:off x="1295401" y="1450976"/>
            <a:ext cx="191148" cy="606424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pPr algn="l"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931847" name="Text Box 7"/>
          <p:cNvSpPr txBox="1">
            <a:spLocks noChangeArrowheads="1"/>
          </p:cNvSpPr>
          <p:nvPr/>
        </p:nvSpPr>
        <p:spPr bwMode="auto">
          <a:xfrm>
            <a:off x="4972286" y="6019800"/>
            <a:ext cx="4032837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eaLnBrk="0" hangingPunct="0"/>
            <a:r>
              <a:rPr lang="en-US" sz="1800" b="1" i="1" dirty="0">
                <a:solidFill>
                  <a:srgbClr val="C00000"/>
                </a:solidFill>
                <a:latin typeface="Calibri" pitchFamily="34" charset="0"/>
              </a:rPr>
              <a:t>Local static </a:t>
            </a:r>
            <a:r>
              <a:rPr lang="en-US" sz="1800" b="1" i="1" dirty="0" err="1">
                <a:solidFill>
                  <a:srgbClr val="C00000"/>
                </a:solidFill>
                <a:latin typeface="Calibri" pitchFamily="34" charset="0"/>
              </a:rPr>
              <a:t>var</a:t>
            </a:r>
            <a:r>
              <a:rPr lang="en-US" sz="1800" b="1" dirty="0">
                <a:solidFill>
                  <a:srgbClr val="C00000"/>
                </a:solidFill>
                <a:latin typeface="Calibri" pitchFamily="34" charset="0"/>
              </a:rPr>
              <a:t>: </a:t>
            </a:r>
            <a:r>
              <a:rPr lang="en-US" sz="1800" b="1" dirty="0">
                <a:latin typeface="Calibri" pitchFamily="34" charset="0"/>
              </a:rPr>
              <a:t>1 instance </a:t>
            </a:r>
            <a:r>
              <a:rPr lang="en-US" sz="1800" b="1" dirty="0" smtClean="0">
                <a:latin typeface="Calibri" pitchFamily="34" charset="0"/>
              </a:rPr>
              <a:t>(</a:t>
            </a:r>
            <a:r>
              <a:rPr lang="en-US" sz="1800" b="1" dirty="0" err="1" smtClean="0">
                <a:latin typeface="Courier New" pitchFamily="49" charset="0"/>
              </a:rPr>
              <a:t>cnt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>
                <a:latin typeface="Calibri" pitchFamily="34" charset="0"/>
              </a:rPr>
              <a:t>[data])</a:t>
            </a:r>
          </a:p>
        </p:txBody>
      </p:sp>
      <p:sp>
        <p:nvSpPr>
          <p:cNvPr id="931848" name="Line 8"/>
          <p:cNvSpPr>
            <a:spLocks noChangeShapeType="1"/>
          </p:cNvSpPr>
          <p:nvPr/>
        </p:nvSpPr>
        <p:spPr bwMode="auto">
          <a:xfrm flipV="1">
            <a:off x="6348824" y="4636088"/>
            <a:ext cx="304800" cy="13462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pPr algn="l"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931849" name="Text Box 9"/>
          <p:cNvSpPr txBox="1">
            <a:spLocks noChangeArrowheads="1"/>
          </p:cNvSpPr>
          <p:nvPr/>
        </p:nvSpPr>
        <p:spPr bwMode="auto">
          <a:xfrm>
            <a:off x="3815414" y="1399401"/>
            <a:ext cx="3927485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eaLnBrk="0" hangingPunct="0"/>
            <a:r>
              <a:rPr lang="en-US" sz="1800" b="1" i="1" dirty="0">
                <a:solidFill>
                  <a:srgbClr val="C00000"/>
                </a:solidFill>
                <a:latin typeface="Calibri" pitchFamily="34" charset="0"/>
              </a:rPr>
              <a:t>Local </a:t>
            </a:r>
            <a:r>
              <a:rPr lang="en-US" sz="1800" b="1" i="1" dirty="0" err="1" smtClean="0">
                <a:solidFill>
                  <a:srgbClr val="C00000"/>
                </a:solidFill>
                <a:latin typeface="Calibri" pitchFamily="34" charset="0"/>
              </a:rPr>
              <a:t>vars</a:t>
            </a:r>
            <a:r>
              <a:rPr lang="en-US" sz="1800" b="1" dirty="0">
                <a:solidFill>
                  <a:srgbClr val="C00000"/>
                </a:solidFill>
                <a:latin typeface="Calibri" pitchFamily="34" charset="0"/>
              </a:rPr>
              <a:t>: </a:t>
            </a:r>
            <a:r>
              <a:rPr lang="en-US" sz="1800" b="1" dirty="0">
                <a:latin typeface="Calibri" pitchFamily="34" charset="0"/>
              </a:rPr>
              <a:t>1 instance (</a:t>
            </a:r>
            <a:r>
              <a:rPr lang="en-US" sz="1800" b="1" dirty="0" err="1">
                <a:latin typeface="Courier New" pitchFamily="49" charset="0"/>
              </a:rPr>
              <a:t>i.m</a:t>
            </a:r>
            <a:r>
              <a:rPr lang="en-US" sz="1800" b="1" dirty="0">
                <a:latin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</a:rPr>
              <a:t>msgs.m</a:t>
            </a:r>
            <a:r>
              <a:rPr lang="en-US" sz="1800" b="1" dirty="0" smtClean="0">
                <a:latin typeface="Calibri" pitchFamily="34" charset="0"/>
              </a:rPr>
              <a:t>)</a:t>
            </a:r>
            <a:endParaRPr lang="en-US" sz="1800" b="1" dirty="0">
              <a:latin typeface="Calibri" pitchFamily="34" charset="0"/>
            </a:endParaRPr>
          </a:p>
        </p:txBody>
      </p:sp>
      <p:sp>
        <p:nvSpPr>
          <p:cNvPr id="931850" name="Line 10"/>
          <p:cNvSpPr>
            <a:spLocks noChangeShapeType="1"/>
          </p:cNvSpPr>
          <p:nvPr/>
        </p:nvSpPr>
        <p:spPr bwMode="auto">
          <a:xfrm flipH="1">
            <a:off x="1676400" y="1676400"/>
            <a:ext cx="2781948" cy="14478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pPr algn="l"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931851" name="Text Box 11"/>
          <p:cNvSpPr txBox="1">
            <a:spLocks noChangeArrowheads="1"/>
          </p:cNvSpPr>
          <p:nvPr/>
        </p:nvSpPr>
        <p:spPr bwMode="auto">
          <a:xfrm>
            <a:off x="4290073" y="1955800"/>
            <a:ext cx="3872086" cy="11079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l" eaLnBrk="0" hangingPunct="0"/>
            <a:r>
              <a:rPr lang="en-US" sz="1800" b="1" i="1" dirty="0">
                <a:solidFill>
                  <a:srgbClr val="C00000"/>
                </a:solidFill>
                <a:latin typeface="Calibri" pitchFamily="34" charset="0"/>
              </a:rPr>
              <a:t>Local </a:t>
            </a:r>
            <a:r>
              <a:rPr lang="en-US" sz="1800" b="1" i="1" dirty="0" err="1" smtClean="0">
                <a:solidFill>
                  <a:srgbClr val="C00000"/>
                </a:solidFill>
                <a:latin typeface="Calibri" pitchFamily="34" charset="0"/>
              </a:rPr>
              <a:t>var</a:t>
            </a:r>
            <a:r>
              <a:rPr lang="en-US" sz="1800" b="1" i="1" dirty="0">
                <a:solidFill>
                  <a:srgbClr val="C00000"/>
                </a:solidFill>
                <a:latin typeface="Calibri" pitchFamily="34" charset="0"/>
              </a:rPr>
              <a:t>:</a:t>
            </a:r>
            <a:r>
              <a:rPr lang="en-US" sz="1800" b="1" dirty="0">
                <a:solidFill>
                  <a:srgbClr val="C00000"/>
                </a:solidFill>
                <a:latin typeface="Calibri" pitchFamily="34" charset="0"/>
              </a:rPr>
              <a:t>  </a:t>
            </a:r>
            <a:r>
              <a:rPr lang="en-US" sz="1800" b="1" dirty="0">
                <a:latin typeface="Calibri" pitchFamily="34" charset="0"/>
              </a:rPr>
              <a:t>2 instances (</a:t>
            </a:r>
          </a:p>
          <a:p>
            <a:pPr algn="l" eaLnBrk="0" hangingPunct="0"/>
            <a:r>
              <a:rPr lang="en-US" sz="1800" b="1" dirty="0">
                <a:latin typeface="Calibri" pitchFamily="34" charset="0"/>
              </a:rPr>
              <a:t>     </a:t>
            </a:r>
            <a:r>
              <a:rPr lang="en-US" sz="1800" b="1" dirty="0" smtClean="0">
                <a:latin typeface="Courier New" pitchFamily="49" charset="0"/>
              </a:rPr>
              <a:t>myid.p0 </a:t>
            </a:r>
            <a:r>
              <a:rPr lang="en-US" sz="1800" b="1" dirty="0" smtClean="0">
                <a:latin typeface="Calibri" pitchFamily="34" charset="0"/>
              </a:rPr>
              <a:t>[peer </a:t>
            </a:r>
            <a:r>
              <a:rPr lang="en-US" sz="1800" b="1" dirty="0">
                <a:latin typeface="Calibri" pitchFamily="34" charset="0"/>
              </a:rPr>
              <a:t>thread 0’s stack],</a:t>
            </a:r>
            <a:r>
              <a:rPr lang="en-US" sz="1800" b="1" dirty="0">
                <a:latin typeface="Courier New" pitchFamily="49" charset="0"/>
              </a:rPr>
              <a:t> </a:t>
            </a:r>
          </a:p>
          <a:p>
            <a:pPr algn="l" eaLnBrk="0" hangingPunct="0"/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</a:rPr>
              <a:t>myid.p1 </a:t>
            </a:r>
            <a:r>
              <a:rPr lang="en-US" sz="1800" b="1" dirty="0" smtClean="0">
                <a:latin typeface="Calibri" pitchFamily="34" charset="0"/>
              </a:rPr>
              <a:t>[peer </a:t>
            </a:r>
            <a:r>
              <a:rPr lang="en-US" sz="1800" b="1" dirty="0">
                <a:latin typeface="Calibri" pitchFamily="34" charset="0"/>
              </a:rPr>
              <a:t>thread 1’s stack]</a:t>
            </a:r>
          </a:p>
          <a:p>
            <a:pPr algn="l" eaLnBrk="0" hangingPunct="0"/>
            <a:r>
              <a:rPr lang="en-US" sz="1800" b="1" dirty="0">
                <a:latin typeface="Calibri" pitchFamily="34" charset="0"/>
              </a:rPr>
              <a:t>)</a:t>
            </a:r>
          </a:p>
        </p:txBody>
      </p:sp>
      <p:sp>
        <p:nvSpPr>
          <p:cNvPr id="931852" name="Line 12"/>
          <p:cNvSpPr>
            <a:spLocks noChangeShapeType="1"/>
          </p:cNvSpPr>
          <p:nvPr/>
        </p:nvSpPr>
        <p:spPr bwMode="auto">
          <a:xfrm flipH="1">
            <a:off x="5943600" y="2864732"/>
            <a:ext cx="533400" cy="13208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pPr algn="l"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>
            <a:off x="2018652" y="1676400"/>
            <a:ext cx="2439696" cy="1886832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pPr algn="l" eaLnBrk="0" hangingPunct="0"/>
            <a:endParaRPr lang="en-US" sz="2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76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45" grpId="0"/>
      <p:bldP spid="931846" grpId="0" animBg="1"/>
      <p:bldP spid="931847" grpId="0"/>
      <p:bldP spid="931848" grpId="0" animBg="1"/>
      <p:bldP spid="931849" grpId="0"/>
      <p:bldP spid="931850" grpId="0" animBg="1"/>
      <p:bldP spid="931851" grpId="0"/>
      <p:bldP spid="93185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Shared Variable Analysis</a:t>
            </a:r>
          </a:p>
        </p:txBody>
      </p:sp>
      <p:sp>
        <p:nvSpPr>
          <p:cNvPr id="93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136" y="1219200"/>
            <a:ext cx="7896225" cy="5181600"/>
          </a:xfrm>
        </p:spPr>
        <p:txBody>
          <a:bodyPr/>
          <a:lstStyle/>
          <a:p>
            <a:r>
              <a:rPr lang="en-US" dirty="0"/>
              <a:t>Which </a:t>
            </a:r>
            <a:r>
              <a:rPr lang="en-US" dirty="0" smtClean="0"/>
              <a:t>variables </a:t>
            </a:r>
            <a:r>
              <a:rPr lang="en-US" dirty="0"/>
              <a:t>are shared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lnSpc>
                <a:spcPct val="95000"/>
              </a:lnSpc>
            </a:pPr>
            <a:endParaRPr lang="en-US" dirty="0" smtClean="0"/>
          </a:p>
          <a:p>
            <a:pPr>
              <a:lnSpc>
                <a:spcPct val="95000"/>
              </a:lnSpc>
            </a:pPr>
            <a:r>
              <a:rPr lang="en-US" dirty="0" smtClean="0"/>
              <a:t>Answer: A variable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 is shared </a:t>
            </a:r>
            <a:r>
              <a:rPr lang="en-US" dirty="0" err="1" smtClean="0"/>
              <a:t>iff</a:t>
            </a:r>
            <a:r>
              <a:rPr lang="en-US" dirty="0" smtClean="0"/>
              <a:t> multiple threads reference at least one instance of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. Thus:</a:t>
            </a:r>
          </a:p>
          <a:p>
            <a:pPr marL="744538" lvl="1" indent="-246063">
              <a:spcBef>
                <a:spcPct val="25000"/>
              </a:spcBef>
              <a:buClr>
                <a:srgbClr val="C00000"/>
              </a:buClr>
              <a:buSzPct val="75000"/>
              <a:buFont typeface="Wingdings" pitchFamily="2" charset="2"/>
              <a:buChar char="n"/>
            </a:pPr>
            <a:r>
              <a:rPr lang="en-US" b="1" kern="1200" dirty="0" err="1" smtClean="0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ptr</a:t>
            </a:r>
            <a:r>
              <a:rPr lang="en-US" b="1" kern="1200" dirty="0" smtClean="0">
                <a:solidFill>
                  <a:srgbClr val="000000"/>
                </a:solidFill>
                <a:ea typeface="+mn-ea"/>
                <a:cs typeface="+mn-cs"/>
              </a:rPr>
              <a:t>,  </a:t>
            </a:r>
            <a:r>
              <a:rPr lang="en-US" b="1" kern="1200" dirty="0" err="1" smtClean="0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cnt</a:t>
            </a:r>
            <a:r>
              <a:rPr lang="en-US" b="1" kern="1200" dirty="0" smtClean="0">
                <a:solidFill>
                  <a:srgbClr val="000000"/>
                </a:solidFill>
                <a:ea typeface="+mn-ea"/>
                <a:cs typeface="+mn-cs"/>
              </a:rPr>
              <a:t>, and </a:t>
            </a:r>
            <a:r>
              <a:rPr lang="en-US" b="1" kern="1200" dirty="0" err="1" smtClean="0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msgs</a:t>
            </a:r>
            <a:r>
              <a:rPr lang="en-US" b="1" kern="1200" dirty="0" smtClean="0">
                <a:solidFill>
                  <a:srgbClr val="000000"/>
                </a:solidFill>
                <a:ea typeface="+mn-ea"/>
                <a:cs typeface="+mn-cs"/>
              </a:rPr>
              <a:t> are shared</a:t>
            </a:r>
          </a:p>
          <a:p>
            <a:pPr marL="744538" lvl="1" indent="-246063">
              <a:spcBef>
                <a:spcPct val="25000"/>
              </a:spcBef>
              <a:buClr>
                <a:srgbClr val="C00000"/>
              </a:buClr>
              <a:buSzPct val="75000"/>
              <a:buFont typeface="Wingdings" pitchFamily="2" charset="2"/>
              <a:buChar char="n"/>
            </a:pPr>
            <a:r>
              <a:rPr lang="en-US" b="1" kern="1200" dirty="0" err="1" smtClean="0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b="1" kern="1200" dirty="0" smtClean="0">
                <a:solidFill>
                  <a:srgbClr val="000000"/>
                </a:solidFill>
                <a:ea typeface="+mn-ea"/>
                <a:cs typeface="+mn-cs"/>
              </a:rPr>
              <a:t> and </a:t>
            </a:r>
            <a:r>
              <a:rPr lang="en-US" b="1" kern="1200" dirty="0" err="1" smtClean="0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myid</a:t>
            </a:r>
            <a:r>
              <a:rPr lang="en-US" b="1" kern="1200" dirty="0" smtClean="0">
                <a:solidFill>
                  <a:srgbClr val="000000"/>
                </a:solidFill>
                <a:ea typeface="+mn-ea"/>
                <a:cs typeface="+mn-cs"/>
              </a:rPr>
              <a:t> are </a:t>
            </a:r>
            <a:r>
              <a:rPr lang="en-US" b="1" i="1" kern="1200" dirty="0" smtClean="0">
                <a:solidFill>
                  <a:srgbClr val="C00000"/>
                </a:solidFill>
                <a:ea typeface="+mn-ea"/>
                <a:cs typeface="+mn-cs"/>
              </a:rPr>
              <a:t>not</a:t>
            </a:r>
            <a:r>
              <a:rPr lang="en-US" b="1" kern="1200" dirty="0" smtClean="0">
                <a:solidFill>
                  <a:srgbClr val="000000"/>
                </a:solidFill>
                <a:ea typeface="+mn-ea"/>
                <a:cs typeface="+mn-cs"/>
              </a:rPr>
              <a:t> shared</a:t>
            </a:r>
          </a:p>
        </p:txBody>
      </p:sp>
      <p:sp>
        <p:nvSpPr>
          <p:cNvPr id="933892" name="Text Box 4"/>
          <p:cNvSpPr txBox="1">
            <a:spLocks noChangeArrowheads="1"/>
          </p:cNvSpPr>
          <p:nvPr/>
        </p:nvSpPr>
        <p:spPr bwMode="auto">
          <a:xfrm>
            <a:off x="785813" y="1765300"/>
            <a:ext cx="6224794" cy="23698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l" eaLnBrk="0" hangingPunct="0"/>
            <a:r>
              <a:rPr lang="en-US" sz="1800" b="1" i="1" dirty="0">
                <a:solidFill>
                  <a:srgbClr val="000000">
                    <a:lumMod val="65000"/>
                    <a:lumOff val="35000"/>
                  </a:srgbClr>
                </a:solidFill>
                <a:latin typeface="Calibri" pitchFamily="34" charset="0"/>
              </a:rPr>
              <a:t>Variable 	</a:t>
            </a:r>
            <a:r>
              <a:rPr lang="en-US" sz="1800" b="1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Calibri" pitchFamily="34" charset="0"/>
              </a:rPr>
              <a:t>  Referenced </a:t>
            </a:r>
            <a:r>
              <a:rPr lang="en-US" sz="1800" b="1" i="1" dirty="0">
                <a:solidFill>
                  <a:srgbClr val="000000">
                    <a:lumMod val="65000"/>
                    <a:lumOff val="35000"/>
                  </a:srgbClr>
                </a:solidFill>
                <a:latin typeface="Calibri" pitchFamily="34" charset="0"/>
              </a:rPr>
              <a:t>by	Referenced by 	Referenced by</a:t>
            </a:r>
          </a:p>
          <a:p>
            <a:pPr algn="l" eaLnBrk="0" hangingPunct="0"/>
            <a:r>
              <a:rPr lang="en-US" sz="1800" b="1" i="1" dirty="0">
                <a:solidFill>
                  <a:srgbClr val="000000">
                    <a:lumMod val="65000"/>
                    <a:lumOff val="35000"/>
                  </a:srgbClr>
                </a:solidFill>
                <a:latin typeface="Calibri" pitchFamily="34" charset="0"/>
              </a:rPr>
              <a:t>instance	</a:t>
            </a:r>
            <a:r>
              <a:rPr lang="en-US" sz="1800" b="1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Calibri" pitchFamily="34" charset="0"/>
              </a:rPr>
              <a:t>   main </a:t>
            </a:r>
            <a:r>
              <a:rPr lang="en-US" sz="1800" b="1" i="1" dirty="0">
                <a:solidFill>
                  <a:srgbClr val="000000">
                    <a:lumMod val="65000"/>
                    <a:lumOff val="35000"/>
                  </a:srgbClr>
                </a:solidFill>
                <a:latin typeface="Calibri" pitchFamily="34" charset="0"/>
              </a:rPr>
              <a:t>thread?	peer thread 0?	peer thread 1</a:t>
            </a:r>
            <a:r>
              <a:rPr lang="en-US" sz="1800" b="1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Calibri" pitchFamily="34" charset="0"/>
              </a:rPr>
              <a:t>?</a:t>
            </a:r>
            <a:endParaRPr lang="en-US" sz="1800" b="1" dirty="0">
              <a:latin typeface="Calibri" pitchFamily="34" charset="0"/>
            </a:endParaRPr>
          </a:p>
          <a:p>
            <a:pPr algn="l" eaLnBrk="0" hangingPunct="0">
              <a:spcBef>
                <a:spcPts val="1200"/>
              </a:spcBef>
            </a:pPr>
            <a:r>
              <a:rPr lang="en-US" sz="1800" b="1" dirty="0" err="1">
                <a:latin typeface="Courier New" pitchFamily="49" charset="0"/>
              </a:rPr>
              <a:t>ptr</a:t>
            </a:r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</a:rPr>
              <a:t>	</a:t>
            </a:r>
          </a:p>
          <a:p>
            <a:pPr algn="l" eaLnBrk="0" hangingPunct="0"/>
            <a:r>
              <a:rPr lang="en-US" sz="1800" b="1" dirty="0" err="1" smtClean="0">
                <a:latin typeface="Courier New" pitchFamily="49" charset="0"/>
              </a:rPr>
              <a:t>cnt</a:t>
            </a:r>
            <a:r>
              <a:rPr lang="en-US" sz="1800" b="1" dirty="0" smtClean="0">
                <a:latin typeface="Courier New" pitchFamily="49" charset="0"/>
              </a:rPr>
              <a:t>		</a:t>
            </a:r>
          </a:p>
          <a:p>
            <a:pPr algn="l" eaLnBrk="0" hangingPunct="0"/>
            <a:r>
              <a:rPr lang="en-US" sz="1800" b="1" dirty="0" err="1" smtClean="0">
                <a:latin typeface="Courier New" pitchFamily="49" charset="0"/>
              </a:rPr>
              <a:t>i.m</a:t>
            </a:r>
            <a:r>
              <a:rPr lang="en-US" sz="1800" b="1" dirty="0" smtClean="0">
                <a:latin typeface="Courier New" pitchFamily="49" charset="0"/>
              </a:rPr>
              <a:t>		</a:t>
            </a:r>
            <a:endParaRPr lang="en-US" sz="1800" b="1" dirty="0">
              <a:latin typeface="Courier New" pitchFamily="49" charset="0"/>
            </a:endParaRPr>
          </a:p>
          <a:p>
            <a:pPr algn="l" eaLnBrk="0" hangingPunct="0"/>
            <a:r>
              <a:rPr lang="en-US" sz="1800" b="1" dirty="0" err="1">
                <a:latin typeface="Courier New" pitchFamily="49" charset="0"/>
              </a:rPr>
              <a:t>msgs.m</a:t>
            </a:r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</a:rPr>
              <a:t>		</a:t>
            </a:r>
            <a:endParaRPr lang="en-US" sz="1800" b="1" dirty="0">
              <a:latin typeface="Courier New" pitchFamily="49" charset="0"/>
            </a:endParaRPr>
          </a:p>
          <a:p>
            <a:pPr algn="l" eaLnBrk="0" hangingPunct="0"/>
            <a:r>
              <a:rPr lang="en-US" sz="1800" b="1" dirty="0">
                <a:latin typeface="Courier New" pitchFamily="49" charset="0"/>
              </a:rPr>
              <a:t>myid.p0</a:t>
            </a:r>
            <a:r>
              <a:rPr lang="en-US" sz="1800" b="1" dirty="0" smtClean="0">
                <a:latin typeface="Courier New" pitchFamily="49" charset="0"/>
              </a:rPr>
              <a:t>		</a:t>
            </a:r>
            <a:endParaRPr lang="en-US" sz="1800" b="1" dirty="0">
              <a:latin typeface="Courier New" pitchFamily="49" charset="0"/>
            </a:endParaRPr>
          </a:p>
          <a:p>
            <a:pPr algn="l" eaLnBrk="0" hangingPunct="0"/>
            <a:r>
              <a:rPr lang="en-US" sz="1800" b="1" dirty="0" smtClean="0">
                <a:latin typeface="Courier New" pitchFamily="49" charset="0"/>
              </a:rPr>
              <a:t>myid.p1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23622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 smtClean="0">
                <a:latin typeface="Calibri" pitchFamily="34" charset="0"/>
              </a:rPr>
              <a:t>yes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8774" y="23622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 smtClean="0">
                <a:latin typeface="Calibri" pitchFamily="34" charset="0"/>
              </a:rPr>
              <a:t>yes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7400" y="23622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 smtClean="0">
                <a:latin typeface="Calibri" pitchFamily="34" charset="0"/>
              </a:rPr>
              <a:t>yes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95732" y="2654300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 smtClean="0">
                <a:latin typeface="Calibri" pitchFamily="34" charset="0"/>
              </a:rPr>
              <a:t>no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8774" y="26543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 smtClean="0">
                <a:latin typeface="Calibri" pitchFamily="34" charset="0"/>
              </a:rPr>
              <a:t>yes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67400" y="26543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 smtClean="0">
                <a:latin typeface="Calibri" pitchFamily="34" charset="0"/>
              </a:rPr>
              <a:t>yes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62200" y="29210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 smtClean="0">
                <a:latin typeface="Calibri" pitchFamily="34" charset="0"/>
              </a:rPr>
              <a:t>yes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72306" y="2921000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 smtClean="0">
                <a:latin typeface="Calibri" pitchFamily="34" charset="0"/>
              </a:rPr>
              <a:t>no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00932" y="2921000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 smtClean="0">
                <a:latin typeface="Calibri" pitchFamily="34" charset="0"/>
              </a:rPr>
              <a:t>no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62200" y="3227864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 smtClean="0">
                <a:latin typeface="Calibri" pitchFamily="34" charset="0"/>
              </a:rPr>
              <a:t>yes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38774" y="3227864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 smtClean="0">
                <a:latin typeface="Calibri" pitchFamily="34" charset="0"/>
              </a:rPr>
              <a:t>yes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67400" y="3227864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 smtClean="0">
                <a:latin typeface="Calibri" pitchFamily="34" charset="0"/>
              </a:rPr>
              <a:t>yes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95732" y="3510002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 smtClean="0">
                <a:latin typeface="Calibri" pitchFamily="34" charset="0"/>
              </a:rPr>
              <a:t>no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38774" y="3510002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 smtClean="0">
                <a:latin typeface="Calibri" pitchFamily="34" charset="0"/>
              </a:rPr>
              <a:t>yes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00932" y="3510002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 smtClean="0">
                <a:latin typeface="Calibri" pitchFamily="34" charset="0"/>
              </a:rPr>
              <a:t>no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95732" y="3770868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 smtClean="0">
                <a:latin typeface="Calibri" pitchFamily="34" charset="0"/>
              </a:rPr>
              <a:t>no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63170" y="3770868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 smtClean="0">
                <a:latin typeface="Calibri" pitchFamily="34" charset="0"/>
              </a:rPr>
              <a:t>no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67400" y="3770868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 smtClean="0">
                <a:latin typeface="Calibri" pitchFamily="34" charset="0"/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118447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3891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62D8D75-8557-D74C-A596-0B8CDAFC957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325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2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>Race condition</a:t>
            </a:r>
            <a:endParaRPr lang="en-US" dirty="0">
              <a:latin typeface="Calibri" charset="0"/>
              <a:ea typeface="ヒラギノ角ゴ ProN W3" charset="-128"/>
              <a:cs typeface="ヒラギノ角ゴ ProN W3" charset="-128"/>
              <a:sym typeface="Calibri" charset="0"/>
            </a:endParaRPr>
          </a:p>
        </p:txBody>
      </p:sp>
      <p:sp>
        <p:nvSpPr>
          <p:cNvPr id="5325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You might have experienced race conditions in shell lab!</a:t>
            </a:r>
          </a:p>
          <a:p>
            <a:pPr eaLnBrk="1" hangingPunct="1"/>
            <a:endParaRPr lang="en-US" dirty="0" smtClean="0">
              <a:ea typeface="Calibri" charset="0"/>
              <a:cs typeface="Calibri" charset="0"/>
            </a:endParaRP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A race occurs </a:t>
            </a:r>
            <a:r>
              <a:rPr lang="en-US" dirty="0">
                <a:ea typeface="Calibri" charset="0"/>
                <a:cs typeface="Calibri" charset="0"/>
              </a:rPr>
              <a:t>when the correctness of a program </a:t>
            </a:r>
            <a:r>
              <a:rPr lang="en-US" dirty="0" smtClean="0">
                <a:ea typeface="Calibri" charset="0"/>
                <a:cs typeface="Calibri" charset="0"/>
              </a:rPr>
              <a:t>depends </a:t>
            </a:r>
            <a:r>
              <a:rPr lang="en-US" dirty="0">
                <a:ea typeface="Calibri" charset="0"/>
                <a:cs typeface="Calibri" charset="0"/>
              </a:rPr>
              <a:t>on one thread reaching point x in its control </a:t>
            </a:r>
            <a:r>
              <a:rPr lang="en-US" dirty="0" smtClean="0">
                <a:ea typeface="Calibri" charset="0"/>
                <a:cs typeface="Calibri" charset="0"/>
              </a:rPr>
              <a:t>flow </a:t>
            </a:r>
            <a:r>
              <a:rPr lang="en-US" dirty="0">
                <a:ea typeface="Calibri" charset="0"/>
                <a:cs typeface="Calibri" charset="0"/>
              </a:rPr>
              <a:t>before another thread reaches point y</a:t>
            </a:r>
            <a:r>
              <a:rPr lang="en-US" dirty="0" smtClean="0">
                <a:ea typeface="Calibri" charset="0"/>
                <a:cs typeface="Calibri" charset="0"/>
              </a:rPr>
              <a:t>.</a:t>
            </a: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Access </a:t>
            </a:r>
            <a:r>
              <a:rPr lang="en-US" dirty="0">
                <a:ea typeface="Calibri" charset="0"/>
                <a:cs typeface="Calibri" charset="0"/>
              </a:rPr>
              <a:t>to shared variables and data </a:t>
            </a:r>
            <a:r>
              <a:rPr lang="en-US" dirty="0" smtClean="0">
                <a:ea typeface="Calibri" charset="0"/>
                <a:cs typeface="Calibri" charset="0"/>
              </a:rPr>
              <a:t>structures</a:t>
            </a:r>
            <a:endParaRPr lang="en-US" dirty="0">
              <a:ea typeface="Calibri" charset="0"/>
              <a:cs typeface="Calibri" charset="0"/>
            </a:endParaRP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Threads </a:t>
            </a:r>
            <a:r>
              <a:rPr lang="en-US" dirty="0">
                <a:ea typeface="Calibri" charset="0"/>
                <a:cs typeface="Calibri" charset="0"/>
              </a:rPr>
              <a:t>dependent on a </a:t>
            </a:r>
            <a:r>
              <a:rPr lang="en-US" dirty="0" smtClean="0">
                <a:ea typeface="Calibri" charset="0"/>
                <a:cs typeface="Calibri" charset="0"/>
              </a:rPr>
              <a:t>condition</a:t>
            </a:r>
          </a:p>
          <a:p>
            <a:pPr lvl="1" eaLnBrk="1" hangingPunct="1"/>
            <a:endParaRPr lang="en-US" dirty="0">
              <a:ea typeface="Calibri" charset="0"/>
              <a:cs typeface="Calibri" charset="0"/>
            </a:endParaRPr>
          </a:p>
          <a:p>
            <a:pPr eaLnBrk="1" hangingPunct="1"/>
            <a:endParaRPr lang="en-US" dirty="0"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1565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- 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Slide">
      <a:majorFont>
        <a:latin typeface="Calibri Bold"/>
        <a:ea typeface="ヒラギノ角ゴ ProN W6"/>
        <a:cs typeface="ヒラギノ角ゴ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Default - 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efault - 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Default - 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- Two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wo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Default - Two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- 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Default - 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25400">
          <a:solidFill>
            <a:schemeClr val="tx1"/>
          </a:solidFill>
          <a:round/>
          <a:headEnd/>
          <a:tailEnd/>
        </a:ln>
        <a:effectLst/>
      </a:spPr>
      <a:bodyPr wrap="none" anchor="ctr">
        <a:spAutoFit/>
      </a:bodyPr>
      <a:lstStyle>
        <a:defPPr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25400">
          <a:solidFill>
            <a:schemeClr val="tx1"/>
          </a:solidFill>
          <a:round/>
          <a:headEnd/>
          <a:tailEnd/>
        </a:ln>
        <a:effectLst/>
      </a:spPr>
      <a:bodyPr wrap="none" anchor="ctr">
        <a:spAutoFit/>
      </a:bodyPr>
      <a:lstStyle>
        <a:defPPr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25400">
          <a:solidFill>
            <a:schemeClr val="tx1"/>
          </a:solidFill>
          <a:round/>
          <a:headEnd/>
          <a:tailEnd/>
        </a:ln>
        <a:effectLst/>
      </a:spPr>
      <a:bodyPr wrap="none" anchor="ctr">
        <a:spAutoFit/>
      </a:bodyPr>
      <a:lstStyle>
        <a:defPPr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3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25400">
          <a:solidFill>
            <a:schemeClr val="tx1"/>
          </a:solidFill>
          <a:round/>
          <a:headEnd/>
          <a:tailEnd/>
        </a:ln>
        <a:effectLst/>
      </a:spPr>
      <a:bodyPr wrap="none" anchor="ctr">
        <a:spAutoFit/>
      </a:bodyPr>
      <a:lstStyle>
        <a:defPPr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4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25400">
          <a:solidFill>
            <a:schemeClr val="tx1"/>
          </a:solidFill>
          <a:round/>
          <a:headEnd/>
          <a:tailEnd/>
        </a:ln>
        <a:effectLst/>
      </a:spPr>
      <a:bodyPr wrap="none" anchor="ctr">
        <a:spAutoFit/>
      </a:bodyPr>
      <a:lstStyle>
        <a:defPPr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Pages>0</Pages>
  <Words>2169</Words>
  <Characters>0</Characters>
  <Application>Microsoft Office PowerPoint</Application>
  <PresentationFormat>On-screen Show (4:3)</PresentationFormat>
  <Lines>0</Lines>
  <Paragraphs>460</Paragraphs>
  <Slides>26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9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Default - Title Slide</vt:lpstr>
      <vt:lpstr>Default - Title and Content</vt:lpstr>
      <vt:lpstr>Default - Two Content</vt:lpstr>
      <vt:lpstr>Default - Title Only</vt:lpstr>
      <vt:lpstr>template2007</vt:lpstr>
      <vt:lpstr>1_template2007</vt:lpstr>
      <vt:lpstr>2_template2007</vt:lpstr>
      <vt:lpstr>3_template2007</vt:lpstr>
      <vt:lpstr>4_template2007</vt:lpstr>
      <vt:lpstr>Synchronization  15-213: Introduction to Computer Systems Recitation 14: November 25, 2013</vt:lpstr>
      <vt:lpstr>Topics</vt:lpstr>
      <vt:lpstr>News</vt:lpstr>
      <vt:lpstr>Shared state  and  Critical Section </vt:lpstr>
      <vt:lpstr>Shared Variables in Threaded C Programs</vt:lpstr>
      <vt:lpstr>Threads Memory Model</vt:lpstr>
      <vt:lpstr>Mapping Variable Instances to Memory</vt:lpstr>
      <vt:lpstr>Shared Variable Analysis</vt:lpstr>
      <vt:lpstr>Race condition</vt:lpstr>
      <vt:lpstr>Unsafe multi-threading</vt:lpstr>
      <vt:lpstr>Race condition - Example</vt:lpstr>
      <vt:lpstr>Unsafe multi-threading</vt:lpstr>
      <vt:lpstr>Synchronization</vt:lpstr>
      <vt:lpstr>Semaphore</vt:lpstr>
      <vt:lpstr>Reader/Writer locks</vt:lpstr>
      <vt:lpstr>Solution : Favors Reader</vt:lpstr>
      <vt:lpstr>POSIX synchronization functions</vt:lpstr>
      <vt:lpstr>Unsafe multi-threading</vt:lpstr>
      <vt:lpstr>Producer-Consumer Problem</vt:lpstr>
      <vt:lpstr>Producer-Consumer on 1-element Buffer</vt:lpstr>
      <vt:lpstr>Producer-Consumer on an n-element Buffer</vt:lpstr>
      <vt:lpstr>sbuf Package - Declarations</vt:lpstr>
      <vt:lpstr>Producer-Consumer : n-element buffer</vt:lpstr>
      <vt:lpstr>Which locks to use when?</vt:lpstr>
      <vt:lpstr>Proxy lab: Cache</vt:lpstr>
      <vt:lpstr>Questions?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subject/>
  <dc:creator>Markus Pueschel</dc:creator>
  <cp:keywords/>
  <dc:description>Redesign of slides created by Randal E. Bryant and David R. O'Hallaron</dc:description>
  <cp:lastModifiedBy>Pratik</cp:lastModifiedBy>
  <cp:revision>93</cp:revision>
  <dcterms:created xsi:type="dcterms:W3CDTF">2012-10-03T02:47:51Z</dcterms:created>
  <dcterms:modified xsi:type="dcterms:W3CDTF">2013-11-24T19:25:42Z</dcterms:modified>
</cp:coreProperties>
</file>