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  <p:sldMasterId id="2147483648" r:id="rId2"/>
    <p:sldMasterId id="2147483649" r:id="rId3"/>
    <p:sldMasterId id="2147483650" r:id="rId4"/>
    <p:sldMasterId id="2147483651" r:id="rId5"/>
  </p:sldMasterIdLst>
  <p:notesMasterIdLst>
    <p:notesMasterId r:id="rId31"/>
  </p:notesMasterIdLst>
  <p:sldIdLst>
    <p:sldId id="256" r:id="rId6"/>
    <p:sldId id="257" r:id="rId7"/>
    <p:sldId id="274" r:id="rId8"/>
    <p:sldId id="281" r:id="rId9"/>
    <p:sldId id="282" r:id="rId10"/>
    <p:sldId id="276" r:id="rId11"/>
    <p:sldId id="277" r:id="rId12"/>
    <p:sldId id="283" r:id="rId13"/>
    <p:sldId id="278" r:id="rId14"/>
    <p:sldId id="284" r:id="rId15"/>
    <p:sldId id="279" r:id="rId16"/>
    <p:sldId id="285" r:id="rId17"/>
    <p:sldId id="280" r:id="rId18"/>
    <p:sldId id="258" r:id="rId19"/>
    <p:sldId id="261" r:id="rId20"/>
    <p:sldId id="288" r:id="rId21"/>
    <p:sldId id="289" r:id="rId22"/>
    <p:sldId id="290" r:id="rId23"/>
    <p:sldId id="286" r:id="rId24"/>
    <p:sldId id="287" r:id="rId25"/>
    <p:sldId id="260" r:id="rId26"/>
    <p:sldId id="263" r:id="rId27"/>
    <p:sldId id="262" r:id="rId28"/>
    <p:sldId id="271" r:id="rId29"/>
    <p:sldId id="291" r:id="rId30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1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384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28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70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70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fld id="{F53959DC-E60E-644F-99F4-640A0C356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3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0F791F6-C22A-3248-AEB7-3AEB33C2826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1163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 smtClean="0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F2CA50-87A1-5146-A0FD-C381E95C08F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2052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 smtClean="0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88583F-AC9A-6945-9B30-12A094A4F22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3B95C2B-F72D-7945-8595-2782CA57EBA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DA478FF-B347-A34E-AA72-E1BA223885D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0441D95-AE29-8343-AFD7-88C98BE6B32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FDAAA90-3144-D243-B4D6-A2BAC47543D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A36AE58-666B-D047-8CD2-BC32F650497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9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0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8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90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430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1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59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5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939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12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482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38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4519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9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4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08150"/>
            <a:ext cx="7766050" cy="1463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6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48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6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712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362075"/>
            <a:ext cx="3868738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013" y="1362075"/>
            <a:ext cx="3868737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353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4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7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5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324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430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3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434975"/>
            <a:ext cx="1981200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434975"/>
            <a:ext cx="5795962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36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69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0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30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10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1855788" cy="3441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6363" y="1362075"/>
            <a:ext cx="1857375" cy="3441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8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1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6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25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99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414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0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4250" y="371475"/>
            <a:ext cx="1895475" cy="3540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371475"/>
            <a:ext cx="5537200" cy="3540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9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4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84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722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-31938913"/>
            <a:ext cx="1939925" cy="3410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525" y="-31938913"/>
            <a:ext cx="1941513" cy="3410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2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02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2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75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39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004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76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-31938913"/>
            <a:ext cx="2055812" cy="3410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1938913"/>
            <a:ext cx="6015038" cy="3410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4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70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3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39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/>
            <a:endParaRPr lang="en-US">
              <a:latin typeface="Times New Roman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/>
            <a:r>
              <a:rPr lang="en-US" sz="1200">
                <a:latin typeface="Calibri" charset="0"/>
                <a:cs typeface="Calibri" charset="0"/>
              </a:rPr>
              <a:t>Carnegie Mellon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8839200" y="6611938"/>
            <a:ext cx="312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20224A38-FEF4-B747-ACDC-8408C339EFD1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charset="0"/>
        <a:buChar char="¢"/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97813" y="-26988"/>
            <a:ext cx="1309687" cy="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Calibri" charset="0"/>
                <a:cs typeface="Microsoft YaHei" charset="0"/>
              </a:rPr>
              <a:t>Carnegie Mellon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653463" y="6611938"/>
            <a:ext cx="6842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52B87835-60AB-7F49-9A4C-D2640B4C872A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08150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5pPr>
      <a:lvl6pPr marL="25146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6pPr>
      <a:lvl7pPr marL="29718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7pPr>
      <a:lvl8pPr marL="34290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8pPr>
      <a:lvl9pPr marL="38862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97813" y="-26988"/>
            <a:ext cx="1309687" cy="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Calibri" charset="0"/>
                <a:cs typeface="Microsoft YaHei" charset="0"/>
              </a:rPr>
              <a:t>Carnegie Mellon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653463" y="6611938"/>
            <a:ext cx="6842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4814C7D-0E00-544F-BC62-EED461955F8B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434975"/>
            <a:ext cx="75850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89875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5pPr>
      <a:lvl6pPr marL="25146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6pPr>
      <a:lvl7pPr marL="29718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7pPr>
      <a:lvl8pPr marL="34290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8pPr>
      <a:lvl9pPr marL="38862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97813" y="-26988"/>
            <a:ext cx="1309687" cy="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Calibri" charset="0"/>
                <a:cs typeface="Microsoft YaHei" charset="0"/>
              </a:rPr>
              <a:t>Carnegie Mellon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653463" y="6611938"/>
            <a:ext cx="6842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772A2F3-966F-E049-AE8C-9430388B37CA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850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362075"/>
            <a:ext cx="3865563" cy="3441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800" b="1" smtClean="0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800" b="1" smtClean="0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800" b="1" smtClean="0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 smtClean="0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563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800" b="1" smtClean="0">
                <a:latin typeface="Calibri" charset="0"/>
              </a:rPr>
              <a:t>Ninth Outline LevelClick to edit Master text styles</a:t>
            </a:r>
          </a:p>
          <a:p>
            <a:pPr lvl="1"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400" smtClean="0">
                <a:latin typeface="Calibri" charset="0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SzPct val="80000"/>
              <a:buFont typeface="Wingdings" charset="0"/>
              <a:buChar char=""/>
              <a:defRPr/>
            </a:pPr>
            <a:r>
              <a:rPr lang="en-US" sz="2000" smtClean="0">
                <a:latin typeface="Calibri" charset="0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363"/>
              </a:spcBef>
              <a:buSzPct val="45000"/>
              <a:buFont typeface="Symbol" charset="0"/>
              <a:buChar char=""/>
              <a:defRPr/>
            </a:pPr>
            <a:r>
              <a:rPr lang="en-US" smtClean="0">
                <a:latin typeface="Calibri" charset="0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363"/>
              </a:spcBef>
              <a:buSzPct val="75000"/>
              <a:buFont typeface="StarSymbol" charset="0"/>
              <a:buChar char="»"/>
              <a:defRPr/>
            </a:pPr>
            <a:r>
              <a:rPr lang="en-US" smtClean="0">
                <a:latin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5pPr>
      <a:lvl6pPr marL="25146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6pPr>
      <a:lvl7pPr marL="29718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7pPr>
      <a:lvl8pPr marL="34290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8pPr>
      <a:lvl9pPr marL="38862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97813" y="-26988"/>
            <a:ext cx="1309687" cy="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Calibri" charset="0"/>
                <a:cs typeface="Microsoft YaHei" charset="0"/>
              </a:rPr>
              <a:t>Carnegie Mellon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53463" y="6611938"/>
            <a:ext cx="6842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E4A1CEDB-0FD8-1E4F-B4C8-19E7A8D1E441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-31938913"/>
            <a:ext cx="4033838" cy="3410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smtClean="0">
                <a:latin typeface="Calibri" charset="0"/>
              </a:rPr>
              <a:t>Ninth Outline LevelClick to edit Master text styles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smtClean="0">
                <a:latin typeface="Calibri" charset="0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363"/>
              </a:spcBef>
              <a:buSzPct val="80000"/>
              <a:buFont typeface="Wingdings" charset="0"/>
              <a:buChar char=""/>
              <a:defRPr/>
            </a:pPr>
            <a:r>
              <a:rPr lang="en-US" smtClean="0">
                <a:latin typeface="Calibri" charset="0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325"/>
              </a:spcBef>
              <a:buSzPct val="45000"/>
              <a:buFont typeface="Symbol" charset="0"/>
              <a:buChar char=""/>
              <a:defRPr/>
            </a:pPr>
            <a:r>
              <a:rPr lang="en-US" sz="1600" smtClean="0">
                <a:latin typeface="Calibri" charset="0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325"/>
              </a:spcBef>
              <a:buSzPct val="75000"/>
              <a:buFont typeface="StarSymbol" charset="0"/>
              <a:buChar char="»"/>
              <a:defRPr/>
            </a:pPr>
            <a:r>
              <a:rPr lang="en-US" sz="1600" smtClean="0">
                <a:latin typeface="Calibri" charset="0"/>
              </a:rPr>
              <a:t>Fifth level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FontTx/>
              <a:buNone/>
              <a:defRPr/>
            </a:pPr>
            <a:r>
              <a:rPr lang="en-US" sz="2400" b="1" smtClean="0">
                <a:latin typeface="Calibri" charset="0"/>
              </a:rPr>
              <a:t>Ninth Outline LevelClick to edit Master text styles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 smtClean="0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 smtClean="0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smtClean="0">
                <a:latin typeface="Calibri" charset="0"/>
              </a:rPr>
              <a:t>Ninth Outline LevelClick to edit Master text styles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smtClean="0">
                <a:latin typeface="Calibri" charset="0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363"/>
              </a:spcBef>
              <a:buSzPct val="80000"/>
              <a:buFont typeface="Wingdings" charset="0"/>
              <a:buChar char=""/>
              <a:defRPr/>
            </a:pPr>
            <a:r>
              <a:rPr lang="en-US" smtClean="0">
                <a:latin typeface="Calibri" charset="0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325"/>
              </a:spcBef>
              <a:buSzPct val="45000"/>
              <a:buFont typeface="Symbol" charset="0"/>
              <a:buChar char=""/>
              <a:defRPr/>
            </a:pPr>
            <a:r>
              <a:rPr lang="en-US" sz="1600" smtClean="0">
                <a:latin typeface="Calibri" charset="0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325"/>
              </a:spcBef>
              <a:buSzPct val="75000"/>
              <a:buFont typeface="StarSymbol" charset="0"/>
              <a:buChar char="»"/>
              <a:defRPr/>
            </a:pPr>
            <a:r>
              <a:rPr lang="en-US" sz="1600" smtClean="0">
                <a:latin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5pPr>
      <a:lvl6pPr marL="25146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6pPr>
      <a:lvl7pPr marL="29718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7pPr>
      <a:lvl8pPr marL="34290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8pPr>
      <a:lvl9pPr marL="38862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ndrew.cmu.edu/server/publish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alibri" charset="0"/>
              </a:rPr>
              <a:t>Proxy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Web </a:t>
            </a:r>
            <a:r>
              <a:rPr lang="en-US" sz="2400" dirty="0">
                <a:latin typeface="Calibri" charset="0"/>
              </a:rPr>
              <a:t>&amp; Concurrency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677150" cy="1752600"/>
          </a:xfrm>
        </p:spPr>
        <p:txBody>
          <a:bodyPr lIns="90000" tIns="45000" rIns="90000" bIns="45000"/>
          <a:lstStyle/>
          <a:p>
            <a:pPr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latin typeface="Calibri" charset="0"/>
              </a:rPr>
              <a:t>Ian Hartwig</a:t>
            </a:r>
          </a:p>
          <a:p>
            <a:pPr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latin typeface="Calibri" charset="0"/>
              </a:rPr>
              <a:t>15/18-213 - Section </a:t>
            </a:r>
            <a:r>
              <a:rPr lang="en-US" dirty="0" smtClean="0">
                <a:latin typeface="Calibri" charset="0"/>
              </a:rPr>
              <a:t>E</a:t>
            </a:r>
            <a:endParaRPr lang="en-US" dirty="0">
              <a:latin typeface="Calibri" charset="0"/>
            </a:endParaRPr>
          </a:p>
          <a:p>
            <a:pPr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latin typeface="Calibri" charset="0"/>
              </a:rPr>
              <a:t>Recitation 13</a:t>
            </a:r>
          </a:p>
          <a:p>
            <a:pPr indent="-338138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latin typeface="Calibri" charset="0"/>
              </a:rPr>
              <a:t>April 15</a:t>
            </a:r>
            <a:r>
              <a:rPr lang="en-US" baseline="30000" dirty="0">
                <a:latin typeface="Calibri" charset="0"/>
              </a:rPr>
              <a:t>th</a:t>
            </a:r>
            <a:r>
              <a:rPr lang="en-US" dirty="0">
                <a:latin typeface="Calibri" charset="0"/>
              </a:rPr>
              <a:t>, 2013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the sloped shape of when requests finish</a:t>
            </a:r>
          </a:p>
          <a:p>
            <a:pPr lvl="1"/>
            <a:r>
              <a:rPr lang="en-US" dirty="0" smtClean="0"/>
              <a:t>Although many requests are made at once, the proxy does not accept a new job until it finishes the current one</a:t>
            </a:r>
          </a:p>
          <a:p>
            <a:pPr lvl="1"/>
            <a:r>
              <a:rPr lang="en-US" dirty="0" smtClean="0"/>
              <a:t>Requests are made in batches. This results from how HTML is structured as files that reference other files.</a:t>
            </a:r>
          </a:p>
          <a:p>
            <a:r>
              <a:rPr lang="en-US" dirty="0" smtClean="0"/>
              <a:t>Compared to the concurrent example (next), this page takes a long time to load with just static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5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Concurrent Proxy</a:t>
            </a:r>
          </a:p>
        </p:txBody>
      </p:sp>
      <p:pic>
        <p:nvPicPr>
          <p:cNvPr id="48130" name="Picture 3" descr="Screen Shot 2013-04-15 at 3.2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98563"/>
            <a:ext cx="96012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Concurrent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we see much less purple (waiting), and less time spent overall.</a:t>
            </a:r>
          </a:p>
          <a:p>
            <a:r>
              <a:rPr lang="en-US" dirty="0" smtClean="0"/>
              <a:t>Notice how multiple green (receiving) blocks overlap in time</a:t>
            </a:r>
          </a:p>
          <a:p>
            <a:pPr lvl="1"/>
            <a:r>
              <a:rPr lang="en-US" dirty="0" smtClean="0"/>
              <a:t>Our proxy has multiple connections open to the browser to handle several tasks at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2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>
                <a:latin typeface="Calibri" charset="0"/>
              </a:rPr>
              <a:t>How the Web Really Works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note on AJAX (and XMLHttpRequests)</a:t>
            </a:r>
          </a:p>
          <a:p>
            <a:pPr lvl="1"/>
            <a:r>
              <a:rPr lang="en-US">
                <a:latin typeface="Calibri" charset="0"/>
              </a:rPr>
              <a:t>Normally, a browser will make the initial page request then request any supporting files</a:t>
            </a:r>
          </a:p>
          <a:p>
            <a:pPr lvl="1"/>
            <a:r>
              <a:rPr lang="en-US">
                <a:latin typeface="Calibri" charset="0"/>
              </a:rPr>
              <a:t>And XMLHttpRequest is simply a request from the page once it has been loaded &amp; the scripts are running</a:t>
            </a:r>
          </a:p>
          <a:p>
            <a:pPr lvl="1"/>
            <a:r>
              <a:rPr lang="en-US">
                <a:latin typeface="Calibri" charset="0"/>
              </a:rPr>
              <a:t>The distinction does not matter on the server side – everything is an HTTP Request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Calibri" charset="0"/>
              </a:rPr>
              <a:t>Proxy - Functionality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78962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Should work on vast majority of sites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err="1" smtClean="0">
                <a:latin typeface="Calibri" charset="0"/>
              </a:rPr>
              <a:t>Reddit</a:t>
            </a:r>
            <a:r>
              <a:rPr lang="en-US" sz="2000" dirty="0" smtClean="0">
                <a:latin typeface="Calibri" charset="0"/>
              </a:rPr>
              <a:t>, </a:t>
            </a:r>
            <a:r>
              <a:rPr lang="en-US" sz="2000" dirty="0" err="1" smtClean="0">
                <a:latin typeface="Calibri" charset="0"/>
              </a:rPr>
              <a:t>Vimeo</a:t>
            </a:r>
            <a:r>
              <a:rPr lang="en-US" sz="2000" dirty="0" smtClean="0">
                <a:latin typeface="Calibri" charset="0"/>
              </a:rPr>
              <a:t>, CNN, </a:t>
            </a:r>
            <a:r>
              <a:rPr lang="en-US" sz="2000" dirty="0" smtClean="0">
                <a:latin typeface="Calibri" charset="0"/>
              </a:rPr>
              <a:t>YouTube, NY Times, </a:t>
            </a:r>
            <a:r>
              <a:rPr lang="en-US" sz="2000" dirty="0" smtClean="0">
                <a:latin typeface="Calibri" charset="0"/>
              </a:rPr>
              <a:t>etc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>
                <a:latin typeface="Calibri" charset="0"/>
              </a:rPr>
              <a:t>Some features of sites which require the POST operation (sending data to the website), will not work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000" dirty="0">
                <a:latin typeface="Calibri" charset="0"/>
              </a:rPr>
              <a:t>Logging in to websites, sending Facebook </a:t>
            </a:r>
            <a:r>
              <a:rPr lang="en-US" sz="2000" dirty="0" smtClean="0">
                <a:latin typeface="Calibri" charset="0"/>
              </a:rPr>
              <a:t>message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HTTPS is not expected to work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Google (and some other popular websites) now try to push users to HTTPs by default; watch out for that</a:t>
            </a:r>
          </a:p>
          <a:p>
            <a:pPr>
              <a:lnSpc>
                <a:spcPct val="100000"/>
              </a:lnSpc>
              <a:spcAft>
                <a:spcPts val="1425"/>
              </a:spcAft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Cache previous requests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Use </a:t>
            </a:r>
            <a:r>
              <a:rPr lang="en-US" sz="2000" dirty="0" smtClean="0">
                <a:latin typeface="Calibri" charset="0"/>
              </a:rPr>
              <a:t>LRU eviction policy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Must allow for concurrent </a:t>
            </a:r>
            <a:r>
              <a:rPr lang="en-US" sz="2000" dirty="0" smtClean="0">
                <a:latin typeface="Calibri" charset="0"/>
              </a:rPr>
              <a:t>reads while maintaining consistency</a:t>
            </a:r>
            <a:endParaRPr lang="en-US" sz="2000" dirty="0" smtClean="0">
              <a:latin typeface="Calibri" charset="0"/>
            </a:endParaRP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Details in write up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Calibri" charset="0"/>
              </a:rPr>
              <a:t>Proxy - Functionality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78962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Why a multi-threaded cache?</a:t>
            </a:r>
            <a:endParaRPr lang="en-US" sz="2400" b="1" dirty="0" smtClean="0">
              <a:latin typeface="Calibri" charset="0"/>
            </a:endParaRP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Sequential cache would bottleneck parallel proxy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Multiple threads can read cached content safely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Search cache for the right data and return it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Two threads can read from the same cache block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But what about writing content?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Overwrite block while another thread reading?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Two threads writing to same cache block?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- How</a:t>
            </a:r>
            <a:endParaRPr lang="en-US" dirty="0"/>
          </a:p>
        </p:txBody>
      </p:sp>
      <p:grpSp>
        <p:nvGrpSpPr>
          <p:cNvPr id="4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57018" y="4379986"/>
              <a:ext cx="938382" cy="8683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socket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socket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bind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listen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solidFill>
                    <a:srgbClr val="000000"/>
                  </a:solidFill>
                  <a:latin typeface="Courier New" pitchFamily="49" charset="0"/>
                </a:rPr>
                <a:t>rio_writen</a:t>
              </a:r>
              <a:endParaRPr lang="en-US" sz="1400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2496" y="3528"/>
              <a:ext cx="298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EOF</a:t>
              </a: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50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ourier New" pitchFamily="49" charset="0"/>
              </a:rPr>
              <a:t>open_listenfd</a:t>
            </a:r>
          </a:p>
        </p:txBody>
      </p:sp>
      <p:sp>
        <p:nvSpPr>
          <p:cNvPr id="52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ourier New" pitchFamily="49" charset="0"/>
              </a:rPr>
              <a:t>open_clientfd</a:t>
            </a: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accept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87723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-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picture?</a:t>
            </a:r>
          </a:p>
          <a:p>
            <a:pPr lvl="1"/>
            <a:r>
              <a:rPr lang="en-US" dirty="0" smtClean="0"/>
              <a:t>Proxies are a bit special; they are a server and a client at the same time.</a:t>
            </a:r>
          </a:p>
          <a:p>
            <a:pPr lvl="1"/>
            <a:r>
              <a:rPr lang="en-US" dirty="0" smtClean="0"/>
              <a:t>They take a request from one computer (acting as the server), and make it on their behalf (as the client).</a:t>
            </a:r>
          </a:p>
          <a:p>
            <a:pPr lvl="1"/>
            <a:r>
              <a:rPr lang="en-US" dirty="0" smtClean="0"/>
              <a:t>Ultimately, the control flow of your program will look like a server, but will have to act as a client to complete the request</a:t>
            </a:r>
          </a:p>
          <a:p>
            <a:r>
              <a:rPr lang="en-US" dirty="0" smtClean="0"/>
              <a:t>Start small</a:t>
            </a:r>
          </a:p>
          <a:p>
            <a:pPr lvl="1"/>
            <a:r>
              <a:rPr lang="en-US" dirty="0" smtClean="0"/>
              <a:t>Grab yourself a copy of the echo server (pg. 910) and client (pg. 909) in the book</a:t>
            </a:r>
          </a:p>
          <a:p>
            <a:pPr lvl="1"/>
            <a:r>
              <a:rPr lang="en-US" dirty="0" smtClean="0"/>
              <a:t>Also review the </a:t>
            </a:r>
            <a:r>
              <a:rPr lang="en-US" dirty="0" err="1" smtClean="0"/>
              <a:t>tiny.c</a:t>
            </a:r>
            <a:r>
              <a:rPr lang="en-US" dirty="0" smtClean="0"/>
              <a:t> basic web server code to see how to deal with HTTP headers</a:t>
            </a:r>
          </a:p>
          <a:p>
            <a:pPr lvl="2"/>
            <a:r>
              <a:rPr lang="en-US" dirty="0" smtClean="0"/>
              <a:t>Note that </a:t>
            </a:r>
            <a:r>
              <a:rPr lang="en-US" dirty="0" err="1" smtClean="0"/>
              <a:t>tiny.c</a:t>
            </a:r>
            <a:r>
              <a:rPr lang="en-US" dirty="0" smtClean="0"/>
              <a:t> ignores these; you may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1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-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 smtClean="0"/>
              <a:t>What you end up with will resemble: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740525" y="3000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96925" y="3000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788150" y="3119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(port 80)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33450" y="3119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286000" y="3505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66519" y="2256149"/>
            <a:ext cx="2200179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57788" y="2256149"/>
            <a:ext cx="2589212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2278063" y="2819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445250" y="2819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810000" y="3003550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3857625" y="3122613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Proxy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V="1">
            <a:off x="5257800" y="3505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524000" y="4343400"/>
            <a:ext cx="2811074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>Proxy server </a:t>
            </a: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socket address</a:t>
            </a:r>
          </a:p>
          <a:p>
            <a:pPr algn="ctr"/>
            <a:r>
              <a:rPr lang="en-US" sz="1800" dirty="0" smtClean="0">
                <a:solidFill>
                  <a:srgbClr val="3366FF"/>
                </a:solidFill>
                <a:latin typeface="Calibri" pitchFamily="34" charset="0"/>
              </a:rPr>
              <a:t>128.2.194.34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15213</a:t>
            </a:r>
            <a:endParaRPr lang="en-US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648200" y="4343400"/>
            <a:ext cx="2747843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>Proxy client socket </a:t>
            </a: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address</a:t>
            </a:r>
          </a:p>
          <a:p>
            <a:pPr algn="ctr"/>
            <a:r>
              <a:rPr lang="en-US" sz="1800" dirty="0" smtClean="0">
                <a:solidFill>
                  <a:srgbClr val="3366FF"/>
                </a:solidFill>
                <a:latin typeface="Calibri" pitchFamily="34" charset="0"/>
              </a:rPr>
              <a:t>128.2.194.34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52943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5257800" y="3505200"/>
            <a:ext cx="761999" cy="9143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2971800" y="3505199"/>
            <a:ext cx="838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0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– Testing &amp;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New: </a:t>
            </a:r>
            <a:r>
              <a:rPr lang="en-US" dirty="0" err="1" smtClean="0"/>
              <a:t>Autograder</a:t>
            </a:r>
            <a:endParaRPr lang="en-US" dirty="0" smtClean="0"/>
          </a:p>
          <a:p>
            <a:pPr lvl="1"/>
            <a:r>
              <a:rPr lang="en-US" dirty="0" smtClean="0"/>
              <a:t>./</a:t>
            </a:r>
            <a:r>
              <a:rPr lang="en-US" dirty="0" err="1" smtClean="0"/>
              <a:t>driver.sh</a:t>
            </a:r>
            <a:r>
              <a:rPr lang="en-US" dirty="0" smtClean="0"/>
              <a:t> will run the same tests as </a:t>
            </a:r>
            <a:r>
              <a:rPr lang="en-US" dirty="0" err="1" smtClean="0"/>
              <a:t>autolab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Ability to pull basic web pages from a server</a:t>
            </a:r>
          </a:p>
          <a:p>
            <a:pPr lvl="2"/>
            <a:r>
              <a:rPr lang="en-US" dirty="0" smtClean="0"/>
              <a:t>Handle a (concurrent) request while another request is still pending</a:t>
            </a:r>
          </a:p>
          <a:p>
            <a:pPr lvl="2"/>
            <a:r>
              <a:rPr lang="en-US" dirty="0" smtClean="0"/>
              <a:t>Fetch a web page again from your cache after the server has been stopped</a:t>
            </a:r>
          </a:p>
          <a:p>
            <a:pPr lvl="1"/>
            <a:r>
              <a:rPr lang="en-US" dirty="0" smtClean="0"/>
              <a:t>This should help answer the question “is this what my proxy is supposed to do?”</a:t>
            </a:r>
          </a:p>
          <a:p>
            <a:pPr lvl="1"/>
            <a:r>
              <a:rPr lang="en-US" dirty="0" smtClean="0"/>
              <a:t>Please don’t use this grader to definitively test your proxy; there are many things not tested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latin typeface="Calibri" charset="0"/>
              </a:rPr>
              <a:t>Getting content on the web: Telnet/</a:t>
            </a:r>
            <a:r>
              <a:rPr lang="en-US" dirty="0" err="1" smtClean="0">
                <a:latin typeface="Calibri" charset="0"/>
              </a:rPr>
              <a:t>cURL</a:t>
            </a:r>
            <a:r>
              <a:rPr lang="en-US" dirty="0" smtClean="0">
                <a:latin typeface="Calibri" charset="0"/>
              </a:rPr>
              <a:t> Demo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 smtClean="0">
                <a:latin typeface="Calibri" charset="0"/>
              </a:rPr>
              <a:t>How </a:t>
            </a:r>
            <a:r>
              <a:rPr lang="en-US" dirty="0">
                <a:latin typeface="Calibri" charset="0"/>
              </a:rPr>
              <a:t>the web really works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latin typeface="Calibri" charset="0"/>
              </a:rPr>
              <a:t>Proxy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latin typeface="Calibri" charset="0"/>
              </a:rPr>
              <a:t>Due </a:t>
            </a:r>
            <a:r>
              <a:rPr lang="en-US" dirty="0" smtClean="0">
                <a:latin typeface="Calibri" charset="0"/>
              </a:rPr>
              <a:t>Tuesday, Dec. 3rd</a:t>
            </a:r>
            <a:endParaRPr lang="en-US" dirty="0">
              <a:latin typeface="Calibri" charset="0"/>
            </a:endParaRP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 smtClean="0">
                <a:latin typeface="Calibri" charset="0"/>
              </a:rPr>
              <a:t>You can use your late days this year</a:t>
            </a:r>
            <a:endParaRPr lang="en-US" dirty="0">
              <a:latin typeface="Calibri" charset="0"/>
            </a:endParaRP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 smtClean="0">
                <a:latin typeface="Calibri" charset="0"/>
              </a:rPr>
              <a:t>No partners this year</a:t>
            </a:r>
            <a:endParaRPr lang="en-US" dirty="0">
              <a:latin typeface="Calibri" charset="0"/>
            </a:endParaRP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latin typeface="Calibri" charset="0"/>
              </a:rPr>
              <a:t>Threading</a:t>
            </a:r>
          </a:p>
          <a:p>
            <a:pPr lvl="1">
              <a:spcBef>
                <a:spcPts val="488"/>
              </a:spcBef>
              <a:buSzPct val="60000"/>
              <a:buFont typeface="Wingdings 2" charset="0"/>
              <a:buChar char=""/>
            </a:pPr>
            <a:r>
              <a:rPr lang="en-US" dirty="0" err="1">
                <a:latin typeface="Calibri" charset="0"/>
              </a:rPr>
              <a:t>Semiphores</a:t>
            </a:r>
            <a:r>
              <a:rPr lang="en-US" dirty="0">
                <a:latin typeface="Calibri" charset="0"/>
              </a:rPr>
              <a:t> &amp; </a:t>
            </a:r>
            <a:r>
              <a:rPr lang="en-US" dirty="0" err="1">
                <a:latin typeface="Calibri" charset="0"/>
              </a:rPr>
              <a:t>Mutexes</a:t>
            </a:r>
            <a:endParaRPr lang="en-US" dirty="0">
              <a:latin typeface="Calibri" charset="0"/>
            </a:endParaRPr>
          </a:p>
          <a:p>
            <a:pPr lvl="1">
              <a:spcBef>
                <a:spcPts val="488"/>
              </a:spcBef>
              <a:buSzPct val="60000"/>
              <a:buFont typeface="Wingdings 2" charset="0"/>
              <a:buChar char=""/>
            </a:pPr>
            <a:r>
              <a:rPr lang="en-US" dirty="0">
                <a:latin typeface="Calibri" charset="0"/>
              </a:rPr>
              <a:t>Readers-Writer Lock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– Testing &amp;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your proxy liberally</a:t>
            </a:r>
          </a:p>
          <a:p>
            <a:pPr lvl="1"/>
            <a:r>
              <a:rPr lang="en-US" dirty="0" smtClean="0"/>
              <a:t>The web is full of special cases that want to break your proxy</a:t>
            </a:r>
          </a:p>
          <a:p>
            <a:pPr lvl="1"/>
            <a:r>
              <a:rPr lang="en-US" dirty="0" smtClean="0"/>
              <a:t>Generate a port for yourself with ./port-for-</a:t>
            </a:r>
            <a:r>
              <a:rPr lang="en-US" dirty="0" err="1" smtClean="0"/>
              <a:t>user.pl</a:t>
            </a:r>
            <a:r>
              <a:rPr lang="en-US" dirty="0" smtClean="0"/>
              <a:t> [</a:t>
            </a:r>
            <a:r>
              <a:rPr lang="en-US" dirty="0" err="1" smtClean="0"/>
              <a:t>andrewid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Generate more ports for web servers and such with ./free-</a:t>
            </a:r>
            <a:r>
              <a:rPr lang="en-US" dirty="0" err="1" smtClean="0"/>
              <a:t>port.sh</a:t>
            </a:r>
            <a:endParaRPr lang="en-US" dirty="0" smtClean="0"/>
          </a:p>
          <a:p>
            <a:pPr lvl="1"/>
            <a:r>
              <a:rPr lang="en-US" dirty="0" smtClean="0"/>
              <a:t>Consider using your </a:t>
            </a:r>
            <a:r>
              <a:rPr lang="en-US" dirty="0" err="1" smtClean="0"/>
              <a:t>andrew</a:t>
            </a:r>
            <a:r>
              <a:rPr lang="en-US" dirty="0" smtClean="0"/>
              <a:t> web space (~/www) to host test files</a:t>
            </a:r>
          </a:p>
          <a:p>
            <a:pPr lvl="2"/>
            <a:r>
              <a:rPr lang="en-US" dirty="0" smtClean="0"/>
              <a:t>You have to </a:t>
            </a:r>
            <a:r>
              <a:rPr lang="en-US" dirty="0"/>
              <a:t>visit </a:t>
            </a:r>
            <a:r>
              <a:rPr lang="en-US" dirty="0">
                <a:hlinkClick r:id="rId2"/>
              </a:rPr>
              <a:t>https://www.andrew.cmu.edu/server/</a:t>
            </a:r>
            <a:r>
              <a:rPr lang="en-US" dirty="0" smtClean="0">
                <a:hlinkClick r:id="rId2"/>
              </a:rPr>
              <a:t>publish.html</a:t>
            </a:r>
            <a:r>
              <a:rPr lang="en-US" dirty="0" smtClean="0"/>
              <a:t> to publish your folder to the public server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handin</a:t>
            </a:r>
            <a:r>
              <a:rPr lang="en-US" dirty="0" smtClean="0"/>
              <a:t> file with </a:t>
            </a:r>
            <a:r>
              <a:rPr lang="en-US" i="1" dirty="0" smtClean="0"/>
              <a:t>make </a:t>
            </a:r>
            <a:r>
              <a:rPr lang="en-US" i="1" dirty="0" err="1" smtClean="0"/>
              <a:t>handin</a:t>
            </a:r>
            <a:endParaRPr lang="en-US" i="1" dirty="0" smtClean="0"/>
          </a:p>
          <a:p>
            <a:pPr lvl="1"/>
            <a:r>
              <a:rPr lang="en-US" dirty="0" smtClean="0"/>
              <a:t>Will create a tar file for you with the contents of your </a:t>
            </a:r>
            <a:r>
              <a:rPr lang="en-US" dirty="0" err="1" smtClean="0"/>
              <a:t>proxylab-handin</a:t>
            </a:r>
            <a:r>
              <a:rPr lang="en-US" dirty="0" smtClean="0"/>
              <a:t> folder</a:t>
            </a:r>
          </a:p>
        </p:txBody>
      </p:sp>
    </p:spTree>
    <p:extLst>
      <p:ext uri="{BB962C8B-B14F-4D97-AF65-F5344CB8AC3E}">
        <p14:creationId xmlns:p14="http://schemas.microsoft.com/office/powerpoint/2010/main" val="426424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alibri" charset="0"/>
              </a:rPr>
              <a:t>Tips: Version Control</a:t>
            </a:r>
            <a:endParaRPr lang="en-US" dirty="0">
              <a:latin typeface="Calibri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78962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What is </a:t>
            </a:r>
            <a:r>
              <a:rPr lang="en-US" sz="2400" b="1" dirty="0" err="1" smtClean="0">
                <a:latin typeface="Calibri" charset="0"/>
              </a:rPr>
              <a:t>Git</a:t>
            </a:r>
            <a:r>
              <a:rPr lang="en-US" sz="2400" b="1" dirty="0" smtClean="0">
                <a:latin typeface="Calibri" charset="0"/>
              </a:rPr>
              <a:t>?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Version control software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Easily </a:t>
            </a:r>
            <a:r>
              <a:rPr lang="en-US" sz="2000" dirty="0" smtClean="0">
                <a:latin typeface="Calibri" charset="0"/>
              </a:rPr>
              <a:t>roll </a:t>
            </a:r>
            <a:r>
              <a:rPr lang="en-US" sz="2000" dirty="0" smtClean="0">
                <a:latin typeface="Calibri" charset="0"/>
              </a:rPr>
              <a:t>back to previous version if needed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Already installed on Andrew machines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smtClean="0">
                <a:latin typeface="Calibri" charset="0"/>
              </a:rPr>
              <a:t>Set up a repo on </a:t>
            </a:r>
            <a:r>
              <a:rPr lang="en-US" sz="2000" dirty="0" err="1" smtClean="0">
                <a:latin typeface="Calibri" charset="0"/>
              </a:rPr>
              <a:t>GitHub</a:t>
            </a:r>
            <a:r>
              <a:rPr lang="en-US" sz="2000" dirty="0" smtClean="0">
                <a:latin typeface="Calibri" charset="0"/>
              </a:rPr>
              <a:t>, </a:t>
            </a:r>
            <a:r>
              <a:rPr lang="en-US" sz="2000" dirty="0" err="1" smtClean="0">
                <a:latin typeface="Calibri" charset="0"/>
              </a:rPr>
              <a:t>BitBucket</a:t>
            </a:r>
            <a:r>
              <a:rPr lang="en-US" sz="2000" dirty="0" smtClean="0">
                <a:latin typeface="Calibri" charset="0"/>
              </a:rPr>
              <a:t>, or AFS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000" dirty="0" smtClean="0">
                <a:latin typeface="Calibri" charset="0"/>
              </a:rPr>
              <a:t>Make sure only </a:t>
            </a:r>
            <a:r>
              <a:rPr lang="en-US" sz="2000" dirty="0" smtClean="0">
                <a:latin typeface="Calibri" charset="0"/>
              </a:rPr>
              <a:t>can </a:t>
            </a:r>
            <a:r>
              <a:rPr lang="en-US" sz="2000" dirty="0" smtClean="0">
                <a:latin typeface="Calibri" charset="0"/>
              </a:rPr>
              <a:t>access it!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Using </a:t>
            </a:r>
            <a:r>
              <a:rPr lang="en-US" sz="2400" b="1" dirty="0" err="1" smtClean="0">
                <a:latin typeface="Calibri" charset="0"/>
              </a:rPr>
              <a:t>Git</a:t>
            </a:r>
            <a:endParaRPr lang="en-US" sz="2400" b="1" dirty="0" smtClean="0">
              <a:latin typeface="Calibri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err="1" smtClean="0">
                <a:latin typeface="Calibri" charset="0"/>
              </a:rPr>
              <a:t>git</a:t>
            </a:r>
            <a:r>
              <a:rPr lang="en-US" sz="2000" dirty="0" smtClean="0">
                <a:latin typeface="Calibri" charset="0"/>
              </a:rPr>
              <a:t> pull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err="1" smtClean="0">
                <a:latin typeface="Calibri" charset="0"/>
              </a:rPr>
              <a:t>git</a:t>
            </a:r>
            <a:r>
              <a:rPr lang="en-US" sz="2000" dirty="0" smtClean="0">
                <a:latin typeface="Calibri" charset="0"/>
              </a:rPr>
              <a:t> add .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err="1" smtClean="0">
                <a:latin typeface="Calibri" charset="0"/>
              </a:rPr>
              <a:t>git</a:t>
            </a:r>
            <a:r>
              <a:rPr lang="en-US" sz="2000" dirty="0" smtClean="0">
                <a:latin typeface="Calibri" charset="0"/>
              </a:rPr>
              <a:t> commit -m “I changed something”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 err="1" smtClean="0">
                <a:latin typeface="Calibri" charset="0"/>
              </a:rPr>
              <a:t>git</a:t>
            </a:r>
            <a:r>
              <a:rPr lang="en-US" sz="2000" dirty="0" smtClean="0">
                <a:latin typeface="Calibri" charset="0"/>
              </a:rPr>
              <a:t> push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Mutexes &amp; Semaphores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8407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800000"/>
              </a:buClr>
              <a:buFont typeface="Wingdings" charset="0"/>
              <a:buChar char=""/>
              <a:defRPr/>
            </a:pPr>
            <a:r>
              <a:rPr lang="en-US" sz="2400" b="1" smtClean="0">
                <a:latin typeface="Calibri" charset="0"/>
              </a:rPr>
              <a:t>Mutexes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Allow only one thread to run code section at a time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If other threads are trying to run the code, they will wait</a:t>
            </a:r>
          </a:p>
          <a:p>
            <a:pPr>
              <a:lnSpc>
                <a:spcPct val="100000"/>
              </a:lnSpc>
              <a:spcAft>
                <a:spcPts val="1425"/>
              </a:spcAft>
              <a:buClr>
                <a:srgbClr val="800000"/>
              </a:buClr>
              <a:buFont typeface="Wingdings" charset="0"/>
              <a:buChar char=""/>
              <a:defRPr/>
            </a:pPr>
            <a:r>
              <a:rPr lang="en-US" sz="2400" b="1" smtClean="0">
                <a:latin typeface="Calibri" charset="0"/>
              </a:rPr>
              <a:t>Semaphores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Allows a fixed number of threads to run the code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Mutexes are a special case of semaphores, where the number of threads=1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Examples will be done with semaphores to illustrate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Read-Write Lock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84074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Also called a Read</a:t>
            </a:r>
            <a:r>
              <a:rPr lang="en-US" sz="2400" b="1" i="1" dirty="0" smtClean="0">
                <a:latin typeface="Calibri" charset="0"/>
              </a:rPr>
              <a:t>ers</a:t>
            </a:r>
            <a:r>
              <a:rPr lang="en-US" sz="2400" b="1" dirty="0" smtClean="0">
                <a:latin typeface="Calibri" charset="0"/>
              </a:rPr>
              <a:t>-Writ</a:t>
            </a:r>
            <a:r>
              <a:rPr lang="en-US" sz="2400" b="1" i="1" dirty="0" smtClean="0">
                <a:latin typeface="Calibri" charset="0"/>
              </a:rPr>
              <a:t>er</a:t>
            </a:r>
            <a:r>
              <a:rPr lang="en-US" sz="2400" b="1" dirty="0" smtClean="0">
                <a:latin typeface="Calibri" charset="0"/>
              </a:rPr>
              <a:t> lock in the notes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Cache can be read in parallel safely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If thread is writing, no other thread can read or write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If thread is reading, no other thread can write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 smtClean="0">
                <a:latin typeface="Calibri" charset="0"/>
              </a:rPr>
              <a:t>Potential issues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Writing starvation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If threads always reading, no thread can write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 smtClean="0">
                <a:latin typeface="Calibri" charset="0"/>
              </a:rPr>
              <a:t>Fix: if a thread is waiting to write, it gets priority over any new threads trying to read</a:t>
            </a:r>
          </a:p>
          <a:p>
            <a:pPr>
              <a:lnSpc>
                <a:spcPct val="100000"/>
              </a:lnSpc>
              <a:spcAft>
                <a:spcPts val="1425"/>
              </a:spcAft>
              <a:buClr>
                <a:srgbClr val="800000"/>
              </a:buClr>
              <a:buFont typeface="Wingdings" charset="0"/>
              <a:buChar char=""/>
              <a:defRPr/>
            </a:pPr>
            <a:r>
              <a:rPr lang="en-US" sz="2400" b="1" dirty="0" smtClean="0">
                <a:latin typeface="Calibri" charset="0"/>
              </a:rPr>
              <a:t>How can we lock out threads?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Read-Write Locks Cont.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84074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800000"/>
              </a:buClr>
              <a:buFont typeface="Wingdings" charset="0"/>
              <a:buChar char=""/>
              <a:defRPr/>
            </a:pPr>
            <a:r>
              <a:rPr lang="en-US" sz="2400" b="1" smtClean="0">
                <a:latin typeface="Calibri" charset="0"/>
              </a:rPr>
              <a:t>How would you make a read-write lock with semaphores?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Luckily, you don't have to!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pthread_rwlock_* handles that for you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pthread_rwlock_t lock;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pthread_rwlock_init(&amp;lock,NULL);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pthread_rwlock_rdlock(&amp;lock);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pthread_rwlock_wrlock(&amp;lock);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smtClean="0">
                <a:latin typeface="Calibri" charset="0"/>
              </a:rPr>
              <a:t>pthread_rwlock_unlock(&amp;lock);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8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The Web in a Textbook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Client request page, server provides, transaction done.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 sequential server can handle this. We just need to serve one page at a time.</a:t>
            </a:r>
          </a:p>
          <a:p>
            <a:r>
              <a:rPr lang="en-US" dirty="0">
                <a:latin typeface="Calibri" charset="0"/>
              </a:rPr>
              <a:t>This works great for simple text pages with embedded styles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grpSp>
        <p:nvGrpSpPr>
          <p:cNvPr id="44035" name="Group 12"/>
          <p:cNvGrpSpPr>
            <a:grpSpLocks/>
          </p:cNvGrpSpPr>
          <p:nvPr/>
        </p:nvGrpSpPr>
        <p:grpSpPr bwMode="auto">
          <a:xfrm>
            <a:off x="533400" y="1981200"/>
            <a:ext cx="4273550" cy="1287463"/>
            <a:chOff x="4489450" y="1223962"/>
            <a:chExt cx="4273550" cy="1287463"/>
          </a:xfrm>
        </p:grpSpPr>
        <p:sp>
          <p:nvSpPr>
            <p:cNvPr id="44036" name="Oval 3"/>
            <p:cNvSpPr>
              <a:spLocks noChangeArrowheads="1"/>
            </p:cNvSpPr>
            <p:nvPr/>
          </p:nvSpPr>
          <p:spPr bwMode="auto">
            <a:xfrm>
              <a:off x="7394575" y="1223962"/>
              <a:ext cx="1368425" cy="1287463"/>
            </a:xfrm>
            <a:prstGeom prst="ellipse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>
                  <a:solidFill>
                    <a:schemeClr val="tx1"/>
                  </a:solidFill>
                </a:rPr>
                <a:t>Web</a:t>
              </a:r>
            </a:p>
            <a:p>
              <a:pPr algn="ctr" defTabSz="912813"/>
              <a:r>
                <a:rPr lang="en-US">
                  <a:solidFill>
                    <a:schemeClr val="tx1"/>
                  </a:solidFill>
                </a:rPr>
                <a:t>server</a:t>
              </a:r>
            </a:p>
          </p:txBody>
        </p:sp>
        <p:sp>
          <p:nvSpPr>
            <p:cNvPr id="44037" name="Line 4"/>
            <p:cNvSpPr>
              <a:spLocks noChangeShapeType="1"/>
            </p:cNvSpPr>
            <p:nvPr/>
          </p:nvSpPr>
          <p:spPr bwMode="auto">
            <a:xfrm>
              <a:off x="5707063" y="1524000"/>
              <a:ext cx="1749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5859463" y="2132012"/>
              <a:ext cx="14462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sp>
          <p:nvSpPr>
            <p:cNvPr id="44039" name="Oval 9"/>
            <p:cNvSpPr>
              <a:spLocks noChangeArrowheads="1"/>
            </p:cNvSpPr>
            <p:nvPr/>
          </p:nvSpPr>
          <p:spPr bwMode="auto">
            <a:xfrm>
              <a:off x="4489450" y="1223962"/>
              <a:ext cx="1370013" cy="1287463"/>
            </a:xfrm>
            <a:prstGeom prst="ellipse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>
                  <a:solidFill>
                    <a:schemeClr val="tx1"/>
                  </a:solidFill>
                </a:rPr>
                <a:t>Web</a:t>
              </a:r>
            </a:p>
            <a:p>
              <a:pPr algn="ctr" defTabSz="912813"/>
              <a:r>
                <a:rPr lang="en-US">
                  <a:solidFill>
                    <a:schemeClr val="tx1"/>
                  </a:solidFill>
                </a:rPr>
                <a:t>client</a:t>
              </a:r>
            </a:p>
            <a:p>
              <a:pPr algn="ctr" defTabSz="912813"/>
              <a:r>
                <a:rPr lang="en-US">
                  <a:solidFill>
                    <a:schemeClr val="tx1"/>
                  </a:solidFill>
                </a:rPr>
                <a:t>(browser)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Telnet/Curl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66800"/>
            <a:ext cx="7896225" cy="5267325"/>
          </a:xfrm>
        </p:spPr>
        <p:txBody>
          <a:bodyPr/>
          <a:lstStyle/>
          <a:p>
            <a:r>
              <a:rPr lang="en-US" dirty="0" smtClean="0"/>
              <a:t>Telnet</a:t>
            </a:r>
          </a:p>
          <a:p>
            <a:pPr lvl="1"/>
            <a:r>
              <a:rPr lang="en-US" dirty="0" smtClean="0"/>
              <a:t>Interactive remote shell – like </a:t>
            </a:r>
            <a:r>
              <a:rPr lang="en-US" dirty="0" err="1" smtClean="0"/>
              <a:t>ssh</a:t>
            </a:r>
            <a:r>
              <a:rPr lang="en-US" dirty="0" smtClean="0"/>
              <a:t> without security</a:t>
            </a:r>
          </a:p>
          <a:p>
            <a:pPr lvl="1"/>
            <a:r>
              <a:rPr lang="en-US" dirty="0" smtClean="0"/>
              <a:t>Must build HTTP request manually</a:t>
            </a:r>
          </a:p>
          <a:p>
            <a:pPr lvl="2"/>
            <a:r>
              <a:rPr lang="en-US" dirty="0" smtClean="0"/>
              <a:t>This can be useful if you want to test response to malformed headers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828000"/>
            <a:ext cx="8458200" cy="403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[03:30] [ihartwig@lemonshark:proxylab-handout-f13]% telnet 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 80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Trying 128.2.42.52...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Connected to WWW-CMU-PROD-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VIP.ANDREW.cmu.edu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 (128.2.42.52).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Escape character is '^]'.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GET http://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 HTTP/1.0</a:t>
            </a:r>
          </a:p>
          <a:p>
            <a:endParaRPr lang="en-US" sz="11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HTTP/1.1 301 Moved Permanently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Date: Sun, 17 Nov 2013 08:31:10 GMT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Server: Apache/1.3.42 (Unix) 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mod_gzip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/1.3.26.1a 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mod_pubcookie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/3.3.4a 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mod_ssl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/2.8.31 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OpenSSL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/0.9.8e-fips-rhel5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Location: http://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index.shtml</a:t>
            </a:r>
            <a:endParaRPr lang="en-US" sz="11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Connection: close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Content-Type: text/html; charset=iso-8859-1</a:t>
            </a:r>
          </a:p>
          <a:p>
            <a:endParaRPr lang="en-US" sz="11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&lt;!DOCTYPE HTML PUBLIC "-//IETF//DTD HTML 2.0//EN"&gt;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&lt;HTML&gt;&lt;HEAD&gt;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&lt;TITLE&gt;301 Moved Permanently&lt;/TITLE&gt;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&lt;/HEAD&gt;&lt;BODY&gt;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&lt;H1&gt;Moved Permanently&lt;/H1&gt;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The document has moved &lt;A HREF="http://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index.shtml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"&gt;here&lt;/A&gt;.&lt;P&gt;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&lt;HR&gt;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&lt;ADDRESS&gt;Apache/1.3.42 Server at &lt;A HREF="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mailto:webmaster@andrew.cmu.edu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"&gt;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&lt;/A&gt; Port 80&lt;/ADDRESS&gt;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&lt;/BODY&gt;&lt;/HTML&gt;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Connection closed by foreign host.</a:t>
            </a:r>
            <a:endParaRPr lang="en-US" sz="1100" dirty="0" smtClean="0">
              <a:solidFill>
                <a:schemeClr val="tx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1187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Telnet/</a:t>
            </a:r>
            <a:r>
              <a:rPr lang="en-US" dirty="0" err="1" smtClean="0"/>
              <a:t>cURL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66800"/>
            <a:ext cx="7896225" cy="5267325"/>
          </a:xfrm>
        </p:spPr>
        <p:txBody>
          <a:bodyPr/>
          <a:lstStyle/>
          <a:p>
            <a:r>
              <a:rPr lang="en-US" dirty="0" err="1" smtClean="0"/>
              <a:t>cURL</a:t>
            </a:r>
            <a:endParaRPr lang="en-US" dirty="0" smtClean="0"/>
          </a:p>
          <a:p>
            <a:pPr lvl="1"/>
            <a:r>
              <a:rPr lang="en-US" dirty="0" smtClean="0"/>
              <a:t>“URL transfer library” with a command line program</a:t>
            </a:r>
          </a:p>
          <a:p>
            <a:pPr lvl="1"/>
            <a:r>
              <a:rPr lang="en-US" dirty="0" smtClean="0"/>
              <a:t>Builds valid HTTP requests for you!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Can also be used to generate HTTP proxy requests: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458200" cy="182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[03:28] [ihartwig@lemonshark:proxylab-handout-f13]% curl http://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   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&lt;!DOCTYPE HTML PUBLIC "-//IETF//DTD HTML 2.0//EN"&gt;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&lt;HTML&gt;&lt;HEAD&gt;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&lt;TITLE&gt;301 Moved Permanently&lt;/TITLE&gt;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&lt;/HEAD&gt;&lt;BODY&gt;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&lt;H1&gt;Moved Permanently&lt;/H1&gt;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The document has moved &lt;A HREF="http://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index.shtml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"&gt;here&lt;/A&gt;.&lt;P&gt;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&lt;HR&gt;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&lt;ADDRESS&gt;Apache/1.3.42 Server at &lt;A HREF="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mailto:webmaster@andrew.cmu.edu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"&gt;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&lt;/A&gt; Port 80&lt;/ADDRESS&gt;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&lt;/BODY&gt;&lt;/HTML&gt;</a:t>
            </a:r>
            <a:endParaRPr lang="en-US" sz="1100" dirty="0" smtClean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95800"/>
            <a:ext cx="8458200" cy="198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[03:40] [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ihartwig@lemonshark:proxylab-conc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]% curl --proxy lemonshark.ics.cs.cmu.edu:3092 http://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&lt;!DOCTYPE HTML PUBLIC "-//IETF//DTD HTML 2.0//EN"&gt;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&lt;HTML&gt;&lt;HEAD&gt;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&lt;TITLE&gt;301 Moved Permanently&lt;/TITLE&gt;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&lt;/HEAD&gt;&lt;BODY&gt;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&lt;H1&gt;Moved Permanently&lt;/H1&gt;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The document has moved &lt;A HREF="http://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/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index.shtml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"&gt;here&lt;/A&gt;.&lt;P&gt;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&lt;HR&gt;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&lt;ADDRESS&gt;Apache/1.3.42 Server at &lt;A HREF="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mailto:webmaster@andrew.cmu.edu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"&gt;</a:t>
            </a:r>
            <a:r>
              <a:rPr lang="en-US" sz="1100" dirty="0" err="1" smtClean="0">
                <a:solidFill>
                  <a:schemeClr val="tx1"/>
                </a:solidFill>
                <a:latin typeface="Consolas"/>
                <a:cs typeface="Consolas"/>
              </a:rPr>
              <a:t>www.cmu.edu</a:t>
            </a:r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&lt;/A&gt; Port 80&lt;/ADDRESS&gt;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onsolas"/>
                <a:cs typeface="Consolas"/>
              </a:rPr>
              <a:t>&lt;/BODY&gt;&lt;/HTML&gt;</a:t>
            </a:r>
            <a:endParaRPr lang="en-US" sz="1100" dirty="0" smtClean="0">
              <a:solidFill>
                <a:schemeClr val="tx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0823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>
                <a:latin typeface="Calibri" charset="0"/>
              </a:rPr>
              <a:t>How the Web Really Works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 reality, a single HTML page today may depend on 10s or 100s of support files (images, stylesheets, scripts, etc.)</a:t>
            </a:r>
          </a:p>
          <a:p>
            <a:r>
              <a:rPr lang="en-US">
                <a:latin typeface="Calibri" charset="0"/>
              </a:rPr>
              <a:t>Builds a good argument for concurrent servers</a:t>
            </a:r>
          </a:p>
          <a:p>
            <a:pPr lvl="1"/>
            <a:r>
              <a:rPr lang="en-US">
                <a:latin typeface="Calibri" charset="0"/>
              </a:rPr>
              <a:t>Just to load a single modern webpage, the client would have to wait for 10s of back-to-back request</a:t>
            </a:r>
          </a:p>
          <a:p>
            <a:pPr lvl="1"/>
            <a:r>
              <a:rPr lang="en-US">
                <a:latin typeface="Calibri" charset="0"/>
              </a:rPr>
              <a:t>I/O is likely slower than processing, so back</a:t>
            </a:r>
          </a:p>
          <a:p>
            <a:r>
              <a:rPr lang="en-US">
                <a:latin typeface="Calibri" charset="0"/>
              </a:rPr>
              <a:t>Caching is simpler if done in pieces rather than whole page</a:t>
            </a:r>
          </a:p>
          <a:p>
            <a:pPr lvl="1"/>
            <a:r>
              <a:rPr lang="en-US">
                <a:latin typeface="Calibri" charset="0"/>
              </a:rPr>
              <a:t>If only part of the page changes, no need to fetch old parts again</a:t>
            </a:r>
          </a:p>
          <a:p>
            <a:pPr lvl="1"/>
            <a:r>
              <a:rPr lang="en-US">
                <a:latin typeface="Calibri" charset="0"/>
              </a:rPr>
              <a:t>Each object (image, stylesheet, script) already has a unique URL that can be used as a key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>
                <a:latin typeface="Calibri" charset="0"/>
              </a:rPr>
              <a:t>How the Web Really Works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>
                <a:latin typeface="Calibri" charset="0"/>
              </a:rPr>
              <a:t>Excerpt from www.cmu.edu/index.html: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6200" y="1981200"/>
            <a:ext cx="87630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&lt;html lang="en" xml:lang="en" xmlns="http://www.w3.org/1999/xhtml"&gt;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&lt;head&gt;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...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&lt;link href="homecss/cmu.css" rel="stylesheet" type="text/css"/&gt;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&lt;link href="homecss/cmu-new.css" rel="stylesheet" type="text/css"/&gt;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&lt;link href="homecss/cmu-new-print.css" media="print" rel="stylesheet" type="text/css"/&gt;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&lt;link href="http://www.cmu.edu/RSS/stories.rss" rel="alternate" title="Carnegie Mellon Homepage Stories" type="application/rss+xml"/&gt;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...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language="JavaScript" src="js/dojo.js" type="text/javascript"&gt;&lt;/script&gt;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language="JavaScript" src="js/scripts.js" type="text/javascript"&gt;&lt;/script&gt;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language="javascript" src="js/jquery.js" type="text/javascript"&gt;&lt;/script&gt;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language="javascript" src="js/homepage.js" type="text/javascript"&gt;&lt;/script&gt;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language="javascript" src="js/app_ad.js" type="text/javascript"&gt;&lt;/script&gt;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...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  &lt;title&gt;Carnegie Mellon University | CMU&lt;/title&gt;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&lt;/head&gt;</a:t>
            </a:r>
          </a:p>
          <a:p>
            <a:r>
              <a:rPr lang="en-US" sz="1400">
                <a:solidFill>
                  <a:srgbClr val="000000"/>
                </a:solidFill>
                <a:latin typeface="Consolas" charset="0"/>
                <a:cs typeface="Consolas" charset="0"/>
              </a:rPr>
              <a:t>&lt;body&gt;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Setting up Firefox to use a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371600"/>
            <a:ext cx="4038600" cy="4972050"/>
          </a:xfrm>
        </p:spPr>
        <p:txBody>
          <a:bodyPr/>
          <a:lstStyle/>
          <a:p>
            <a:r>
              <a:rPr lang="en-US" dirty="0" smtClean="0"/>
              <a:t>You may use any browser, but we’ll be grading with Firefox</a:t>
            </a:r>
          </a:p>
          <a:p>
            <a:r>
              <a:rPr lang="en-US" dirty="0" smtClean="0"/>
              <a:t>Preferences &gt; Advanced &gt; Network &gt; Settings… (under Connection)</a:t>
            </a:r>
          </a:p>
          <a:p>
            <a:r>
              <a:rPr lang="en-US" dirty="0" smtClean="0"/>
              <a:t>Check “Use this proxy for all protocols” or your proxy will appear to work for HTTPS traffic.</a:t>
            </a:r>
          </a:p>
          <a:p>
            <a:endParaRPr lang="en-US" dirty="0"/>
          </a:p>
        </p:txBody>
      </p:sp>
      <p:pic>
        <p:nvPicPr>
          <p:cNvPr id="5" name="Picture 4" descr="Screen Shot 2013-11-17 at 3.4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95400"/>
            <a:ext cx="527234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>
                <a:latin typeface="Calibri" charset="0"/>
              </a:rPr>
              <a:t>Sequential Proxy</a:t>
            </a:r>
          </a:p>
        </p:txBody>
      </p:sp>
      <p:pic>
        <p:nvPicPr>
          <p:cNvPr id="47106" name="Picture 4" descr="Screen Shot 2013-04-15 at 3.2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04913"/>
            <a:ext cx="9664700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34713</TotalTime>
  <Words>2206</Words>
  <Application>Microsoft Macintosh PowerPoint</Application>
  <PresentationFormat>On-screen Show (4:3)</PresentationFormat>
  <Paragraphs>260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ＭＳ Ｐゴシック</vt:lpstr>
      <vt:lpstr>Times New Roman</vt:lpstr>
      <vt:lpstr>Calibri</vt:lpstr>
      <vt:lpstr>Wingdings 2</vt:lpstr>
      <vt:lpstr>Wingdings</vt:lpstr>
      <vt:lpstr>Arial Narrow</vt:lpstr>
      <vt:lpstr>Symbol</vt:lpstr>
      <vt:lpstr>StarSymbol</vt:lpstr>
      <vt:lpstr>Consolas</vt:lpstr>
      <vt:lpstr>template2007</vt:lpstr>
      <vt:lpstr>Office Theme</vt:lpstr>
      <vt:lpstr>1_Office Theme</vt:lpstr>
      <vt:lpstr>2_Office Theme</vt:lpstr>
      <vt:lpstr>3_Office Theme</vt:lpstr>
      <vt:lpstr>Proxy Web &amp; Concurrency</vt:lpstr>
      <vt:lpstr>Outline</vt:lpstr>
      <vt:lpstr>The Web in a Textbook</vt:lpstr>
      <vt:lpstr>Telnet/Curl Demo</vt:lpstr>
      <vt:lpstr>Telnet/cURL Demo</vt:lpstr>
      <vt:lpstr>How the Web Really Works</vt:lpstr>
      <vt:lpstr>How the Web Really Works</vt:lpstr>
      <vt:lpstr>Aside: Setting up Firefox to use a proxy</vt:lpstr>
      <vt:lpstr>Sequential Proxy</vt:lpstr>
      <vt:lpstr>Sequential Proxy</vt:lpstr>
      <vt:lpstr>Concurrent Proxy</vt:lpstr>
      <vt:lpstr>Concurrent Proxy</vt:lpstr>
      <vt:lpstr>How the Web Really Works</vt:lpstr>
      <vt:lpstr>Proxy - Functionality</vt:lpstr>
      <vt:lpstr>Proxy - Functionality</vt:lpstr>
      <vt:lpstr>Proxy - How</vt:lpstr>
      <vt:lpstr>Proxy - How</vt:lpstr>
      <vt:lpstr>Proxy - How</vt:lpstr>
      <vt:lpstr>Proxy – Testing &amp; Grading</vt:lpstr>
      <vt:lpstr>Proxy – Testing &amp; Grading</vt:lpstr>
      <vt:lpstr>Tips: Version Control</vt:lpstr>
      <vt:lpstr>Mutexes &amp; Semaphores</vt:lpstr>
      <vt:lpstr>Read-Write Lock</vt:lpstr>
      <vt:lpstr>Read-Write Locks Cont.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Threading + Proxy II</dc:title>
  <cp:lastModifiedBy>Ian Hartwig</cp:lastModifiedBy>
  <cp:revision>16</cp:revision>
  <cp:lastPrinted>1601-01-01T00:00:00Z</cp:lastPrinted>
  <dcterms:created xsi:type="dcterms:W3CDTF">1601-01-01T00:00:00Z</dcterms:created>
  <dcterms:modified xsi:type="dcterms:W3CDTF">2013-11-17T10:27:24Z</dcterms:modified>
</cp:coreProperties>
</file>