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5CD"/>
    <a:srgbClr val="990000"/>
    <a:srgbClr val="F6F5BD"/>
    <a:srgbClr val="D5F1CF"/>
    <a:srgbClr val="EBAFAF"/>
    <a:srgbClr val="F1C7C7"/>
    <a:srgbClr val="CCCCCC"/>
    <a:srgbClr val="8DBA84"/>
    <a:srgbClr val="8AD87A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7" autoAdjust="0"/>
    <p:restoredTop sz="94649" autoAdjust="0"/>
  </p:normalViewPr>
  <p:slideViewPr>
    <p:cSldViewPr snapToObjects="1">
      <p:cViewPr varScale="1">
        <p:scale>
          <a:sx n="106" d="100"/>
          <a:sy n="106" d="100"/>
        </p:scale>
        <p:origin x="-120" y="-280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Basic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18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 </a:t>
            </a:r>
            <a:r>
              <a:rPr lang="en-US" sz="2000" b="0" dirty="0" smtClean="0"/>
              <a:t>29, 2013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Bryant, Dave </a:t>
            </a:r>
            <a:r>
              <a:rPr lang="en-US" dirty="0" smtClean="0"/>
              <a:t>O’Hallaron, </a:t>
            </a:r>
            <a:r>
              <a:rPr lang="en-US" dirty="0" smtClean="0"/>
              <a:t>and </a:t>
            </a:r>
            <a:r>
              <a:rPr lang="en-US" dirty="0" smtClean="0"/>
              <a:t>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calls and 5,000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i.e., heap only grows when </a:t>
            </a:r>
            <a:r>
              <a:rPr lang="en-GB" dirty="0"/>
              <a:t>allocator uses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endParaRPr lang="en-GB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k+1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</a:t>
            </a:r>
            <a:r>
              <a:rPr lang="en-GB" i="1" baseline="-25000" dirty="0" smtClean="0"/>
              <a:t>&lt;=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Poor memory utilization caused by </a:t>
            </a:r>
            <a:r>
              <a:rPr lang="en-GB" i="1" smtClean="0">
                <a:solidFill>
                  <a:srgbClr val="C00000"/>
                </a:solidFill>
              </a:rPr>
              <a:t>fragmentation</a:t>
            </a:r>
            <a:endParaRPr lang="en-GB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smtClean="0"/>
              <a:t> fragmentation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Issues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know how much memory to free given just a pointer?</a:t>
            </a:r>
          </a:p>
          <a:p>
            <a:endParaRPr lang="en-US" dirty="0" smtClean="0"/>
          </a:p>
          <a:p>
            <a:r>
              <a:rPr lang="en-US" dirty="0" smtClean="0"/>
              <a:t>How do we keep track of the free blocks?</a:t>
            </a:r>
          </a:p>
          <a:p>
            <a:endParaRPr lang="en-US" dirty="0" smtClean="0"/>
          </a:p>
          <a:p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endParaRPr lang="en-US" dirty="0" smtClean="0"/>
          </a:p>
          <a:p>
            <a:r>
              <a:rPr lang="en-US" dirty="0" smtClean="0"/>
              <a:t>How do we pick a block to use for allocation -- many might fit?</a:t>
            </a:r>
          </a:p>
          <a:p>
            <a:endParaRPr lang="en-US" dirty="0" smtClean="0"/>
          </a:p>
          <a:p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 smtClean="0"/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 smtClean="0">
                <a:latin typeface="Calibri" pitchFamily="34" charset="0"/>
              </a:rPr>
              <a:t>ptional</a:t>
            </a: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</a:t>
            </a:r>
            <a:endParaRPr lang="en-GB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</a:t>
            </a:r>
            <a:r>
              <a:rPr lang="en-GB" sz="1800" b="0" dirty="0" smtClean="0"/>
              <a:t>first fit</a:t>
            </a:r>
            <a:r>
              <a:rPr lang="en-GB" sz="1800" b="0" dirty="0"/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 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</a:t>
            </a:r>
            <a:r>
              <a:rPr lang="en-GB" sz="1800" b="0" dirty="0" smtClean="0"/>
              <a:t>first fit</a:t>
            </a:r>
            <a:endParaRPr lang="en-GB" sz="1800" b="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</a:t>
            </a:r>
            <a:r>
              <a:rPr lang="en-GB" sz="1600" b="1" dirty="0" smtClean="0">
                <a:latin typeface="Courier New" pitchFamily="49" charset="0"/>
              </a:rPr>
              <a:t>(*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\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</a:t>
            </a:r>
            <a:r>
              <a:rPr lang="en-GB" sz="1600" b="1" dirty="0" smtClean="0">
                <a:latin typeface="Courier New" pitchFamily="49" charset="0"/>
              </a:rPr>
              <a:t> { </a:t>
            </a:r>
            <a:r>
              <a:rPr lang="en-GB" sz="1600" b="1" dirty="0">
                <a:latin typeface="Courier New" pitchFamily="49" charset="0"/>
              </a:rPr>
              <a:t>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 smtClean="0">
                <a:latin typeface="Calibri" pitchFamily="34" charset="0"/>
              </a:rPr>
              <a:t>lock </a:t>
            </a:r>
            <a:r>
              <a:rPr lang="en-GB" sz="1800" b="1" dirty="0"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419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4419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715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419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5257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4419600" y="2819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5715000" y="2819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4419600" y="31242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419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4196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419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419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5715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4419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419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8674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5720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8674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5720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0" y="2819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n+m2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867400" y="2819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5720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n+m2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8674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37338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572000" y="31242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572000" y="28194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animBg="1"/>
      <p:bldP spid="29698" grpId="0" animBg="1"/>
      <p:bldP spid="29699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33" grpId="0" animBg="1"/>
      <p:bldP spid="297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5257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4419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44196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4419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715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4419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4419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44196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3" grpId="0" animBg="1"/>
      <p:bldP spid="30754" grpId="0" animBg="1"/>
      <p:bldP spid="30755" grpId="0" animBg="1"/>
      <p:bldP spid="30756" grpId="0" animBg="1"/>
      <p:bldP spid="30757" grpId="0" animBg="1"/>
      <p:bldP spid="307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smtClean="0">
                  <a:latin typeface="Calibri" pitchFamily="34" charset="0"/>
                </a:rPr>
                <a:t> (</a:t>
              </a:r>
              <a:r>
                <a:rPr lang="en-GB" sz="2000" b="1" dirty="0" err="1" smtClean="0">
                  <a:latin typeface="Courier New"/>
                  <a:cs typeface="Courier New"/>
                </a:rPr>
                <a:t>brk</a:t>
              </a:r>
              <a:r>
                <a:rPr lang="en-GB" sz="2000" b="1" dirty="0" smtClean="0">
                  <a:latin typeface="Courier New"/>
                  <a:cs typeface="Courier New"/>
                </a:rPr>
                <a:t> </a:t>
              </a:r>
              <a:r>
                <a:rPr lang="en-GB" sz="2000" b="1" dirty="0" err="1" smtClean="0">
                  <a:latin typeface="Calibri" pitchFamily="34" charset="0"/>
                </a:rPr>
                <a:t>ptr</a:t>
              </a:r>
              <a:r>
                <a:rPr lang="en-GB" sz="2000" b="1" dirty="0" smtClean="0">
                  <a:latin typeface="Calibri" pitchFamily="34" charset="0"/>
                </a:rPr>
                <a:t>)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n+m1+m2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21336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n+m1+m2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419600" y="1905000"/>
            <a:ext cx="1676400" cy="27432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dirty="0" smtClean="0"/>
              <a:t>E.g.,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dirty="0" smtClean="0"/>
              <a:t>E.g. garbage collection in Java, ML, and Lisp</a:t>
            </a:r>
          </a:p>
          <a:p>
            <a:endParaRPr lang="en-US" dirty="0" smtClean="0"/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aligned </a:t>
            </a:r>
            <a:r>
              <a:rPr lang="en-GB" dirty="0"/>
              <a:t>to</a:t>
            </a:r>
            <a:r>
              <a:rPr lang="en-GB" dirty="0" smtClean="0"/>
              <a:t> an 8</a:t>
            </a:r>
            <a:r>
              <a:rPr lang="en-GB" dirty="0"/>
              <a:t>-byte</a:t>
            </a:r>
            <a:r>
              <a:rPr lang="en-GB" dirty="0" smtClean="0"/>
              <a:t> (x86) or 16-byte (x86-64) boundary</a:t>
            </a:r>
            <a:endParaRPr lang="en-GB" dirty="0"/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375759"/>
            <a:ext cx="8077200" cy="426304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foo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n,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m)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, *p;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 Allocate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a block of n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ints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</a:rPr>
              <a:t>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*</a:t>
            </a:r>
            <a:r>
              <a:rPr lang="en-GB" sz="1600" b="1" dirty="0" smtClean="0">
                <a:latin typeface="Courier New" pitchFamily="49" charset="0"/>
              </a:rPr>
              <a:t>) </a:t>
            </a:r>
            <a:r>
              <a:rPr lang="en-GB" sz="1600" b="1" dirty="0" err="1" smtClean="0">
                <a:latin typeface="Courier New" pitchFamily="49" charset="0"/>
              </a:rPr>
              <a:t>malloc</a:t>
            </a:r>
            <a:r>
              <a:rPr lang="en-GB" sz="1600" b="1" dirty="0" err="1">
                <a:latin typeface="Courier New" pitchFamily="49" charset="0"/>
              </a:rPr>
              <a:t>(n</a:t>
            </a:r>
            <a:r>
              <a:rPr lang="en-GB" sz="1600" b="1" dirty="0">
                <a:latin typeface="Courier New" pitchFamily="49" charset="0"/>
              </a:rPr>
              <a:t> * </a:t>
            </a:r>
            <a:r>
              <a:rPr lang="en-GB" sz="1600" b="1" dirty="0" err="1">
                <a:latin typeface="Courier New" pitchFamily="49" charset="0"/>
              </a:rPr>
              <a:t>sizeof(int</a:t>
            </a:r>
            <a:r>
              <a:rPr lang="en-GB" sz="1600" b="1" dirty="0">
                <a:latin typeface="Courier New" pitchFamily="49" charset="0"/>
              </a:rPr>
              <a:t>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if </a:t>
            </a:r>
            <a:r>
              <a:rPr lang="en-GB" sz="1600" b="1" dirty="0">
                <a:latin typeface="Courier New" pitchFamily="49" charset="0"/>
              </a:rPr>
              <a:t>(p ==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 smtClean="0">
                <a:latin typeface="Courier New" pitchFamily="49" charset="0"/>
              </a:rPr>
              <a:t>     </a:t>
            </a:r>
            <a:r>
              <a:rPr lang="en-GB" sz="1600" b="1" dirty="0" err="1" smtClean="0">
                <a:latin typeface="Courier New" pitchFamily="49" charset="0"/>
              </a:rPr>
              <a:t>perror</a:t>
            </a:r>
            <a:r>
              <a:rPr lang="en-GB" sz="1600" b="1" dirty="0" err="1">
                <a:latin typeface="Courier New" pitchFamily="49" charset="0"/>
              </a:rPr>
              <a:t>("malloc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 smtClean="0">
                <a:latin typeface="Courier New" pitchFamily="49" charset="0"/>
              </a:rPr>
              <a:t>     exit</a:t>
            </a:r>
            <a:r>
              <a:rPr lang="en-GB" sz="1600" b="1" dirty="0">
                <a:latin typeface="Courier New" pitchFamily="49" charset="0"/>
              </a:rPr>
              <a:t>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}</a:t>
            </a: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</a:rPr>
              <a:t>   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Initialize allocated block */</a:t>
            </a:r>
            <a:endParaRPr lang="en-GB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b="1" dirty="0" smtClean="0">
                <a:latin typeface="Courier New" pitchFamily="49" charset="0"/>
              </a:rPr>
              <a:t>for 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    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err="1">
                <a:latin typeface="Courier New" pitchFamily="49" charset="0"/>
              </a:rPr>
              <a:t>[i</a:t>
            </a:r>
            <a:r>
              <a:rPr lang="en-GB" sz="1600" b="1" dirty="0">
                <a:latin typeface="Courier New" pitchFamily="49" charset="0"/>
              </a:rPr>
              <a:t>]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  <a:endParaRPr lang="en-GB" sz="1600" b="1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    /* Return </a:t>
            </a:r>
            <a:r>
              <a:rPr lang="en-GB" sz="1600" dirty="0" err="1" smtClean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 to the heap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free</a:t>
            </a:r>
            <a:r>
              <a:rPr lang="en-GB" sz="1600" b="1" dirty="0" err="1">
                <a:latin typeface="Courier New" pitchFamily="49" charset="0"/>
              </a:rPr>
              <a:t>(p</a:t>
            </a:r>
            <a:r>
              <a:rPr lang="en-GB" sz="1600" b="1" dirty="0">
                <a:latin typeface="Courier New" pitchFamily="49" charset="0"/>
              </a:rPr>
              <a:t>);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endParaRPr lang="en-GB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Memory is word addressed (each word can hold a pointer)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12579</TotalTime>
  <Words>2007</Words>
  <Application>Microsoft Macintosh PowerPoint</Application>
  <PresentationFormat>On-screen Show (4:3)</PresentationFormat>
  <Paragraphs>513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Dynamic Memory Allocation:  Basic Concepts  15-213 / 18-213: Introduction to Computer Systems  18th Lecture, Oct 29, 2013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636</cp:revision>
  <cp:lastPrinted>1999-09-20T15:19:18Z</cp:lastPrinted>
  <dcterms:created xsi:type="dcterms:W3CDTF">2012-10-29T21:36:53Z</dcterms:created>
  <dcterms:modified xsi:type="dcterms:W3CDTF">2013-10-29T15:49:56Z</dcterms:modified>
</cp:coreProperties>
</file>