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05" r:id="rId9"/>
    <p:sldId id="1206" r:id="rId10"/>
    <p:sldId id="1207" r:id="rId11"/>
    <p:sldId id="1168" r:id="rId12"/>
    <p:sldId id="1169" r:id="rId13"/>
    <p:sldId id="1170" r:id="rId14"/>
    <p:sldId id="1196" r:id="rId15"/>
    <p:sldId id="1172" r:id="rId16"/>
    <p:sldId id="1173" r:id="rId17"/>
    <p:sldId id="1197" r:id="rId18"/>
    <p:sldId id="1175" r:id="rId19"/>
    <p:sldId id="1176" r:id="rId20"/>
    <p:sldId id="1226" r:id="rId21"/>
    <p:sldId id="1177" r:id="rId22"/>
    <p:sldId id="1178" r:id="rId23"/>
    <p:sldId id="1179" r:id="rId24"/>
    <p:sldId id="1180" r:id="rId25"/>
    <p:sldId id="1227" r:id="rId26"/>
    <p:sldId id="1228" r:id="rId27"/>
    <p:sldId id="1199" r:id="rId28"/>
    <p:sldId id="1181" r:id="rId29"/>
    <p:sldId id="1182" r:id="rId30"/>
    <p:sldId id="1183" r:id="rId31"/>
    <p:sldId id="1184" r:id="rId32"/>
    <p:sldId id="1185" r:id="rId33"/>
    <p:sldId id="1186" r:id="rId34"/>
    <p:sldId id="1187" r:id="rId35"/>
    <p:sldId id="1208" r:id="rId36"/>
    <p:sldId id="1209" r:id="rId37"/>
    <p:sldId id="1210" r:id="rId38"/>
    <p:sldId id="1211" r:id="rId39"/>
    <p:sldId id="1212" r:id="rId40"/>
    <p:sldId id="1231" r:id="rId41"/>
    <p:sldId id="1223" r:id="rId42"/>
    <p:sldId id="1224" r:id="rId43"/>
    <p:sldId id="1225" r:id="rId44"/>
    <p:sldId id="1215" r:id="rId45"/>
    <p:sldId id="1216" r:id="rId46"/>
    <p:sldId id="1218" r:id="rId47"/>
    <p:sldId id="1219" r:id="rId48"/>
    <p:sldId id="1220" r:id="rId49"/>
    <p:sldId id="1221" r:id="rId50"/>
    <p:sldId id="1222" r:id="rId51"/>
    <p:sldId id="1230" r:id="rId52"/>
  </p:sldIdLst>
  <p:sldSz cx="9144000" cy="6858000" type="screen4x3"/>
  <p:notesSz cx="7302500" cy="9586913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09" d="100"/>
          <a:sy n="109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59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tags" Target="tags/tag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Linking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12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3, 2013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Bryant, Dave O’Hallaron, and Greg </a:t>
            </a:r>
            <a:r>
              <a:rPr lang="en-US" dirty="0" err="1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endParaRPr lang="en-US" dirty="0" smtClean="0"/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err="1" smtClean="0"/>
              <a:t>Relocatable</a:t>
            </a:r>
            <a:r>
              <a:rPr lang="en-US" dirty="0" smtClean="0"/>
              <a:t> object files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Word size, byte ordering, file type </a:t>
            </a:r>
            <a:r>
              <a:rPr lang="en-GB" sz="1800" dirty="0"/>
              <a:t>(.o, exec, .so</a:t>
            </a:r>
            <a:r>
              <a:rPr lang="en-GB" sz="1800" dirty="0" smtClean="0"/>
              <a:t>), machine type, etc</a:t>
            </a:r>
            <a:r>
              <a:rPr lang="en-GB" sz="1800" dirty="0"/>
              <a:t>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 smtClean="0">
                <a:latin typeface="Courier New" pitchFamily="49" charset="0"/>
              </a:rPr>
              <a:t>rodata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>
                <a:latin typeface="Courier New" pitchFamily="49" charset="0"/>
              </a:rPr>
              <a:t>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</a:t>
            </a:r>
            <a:r>
              <a:rPr lang="en-GB" dirty="0" smtClean="0"/>
              <a:t>global variables </a:t>
            </a:r>
            <a:r>
              <a:rPr lang="en-GB" dirty="0"/>
              <a:t>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Resolving Symbols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1979613"/>
            <a:ext cx="2938923" cy="192136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buf[2] = {1, 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swap();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494953" y="3582986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1981200"/>
            <a:ext cx="3076781" cy="3739999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*bufp0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[0];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solidFill>
                <a:srgbClr val="DBF2DA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537664" y="5418667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swap.c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1" y="1269999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09131" y="1811075"/>
            <a:ext cx="455613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1032137" y="2056607"/>
            <a:ext cx="914402" cy="158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36599" y="4219602"/>
            <a:ext cx="9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External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V="1">
            <a:off x="752737" y="3766869"/>
            <a:ext cx="914402" cy="158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774266" y="1269999"/>
            <a:ext cx="9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External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>
            <a:off x="6021388" y="1827213"/>
            <a:ext cx="455613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391400" y="1269999"/>
            <a:ext cx="67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Local</a:t>
            </a:r>
          </a:p>
        </p:txBody>
      </p:sp>
      <p:cxnSp>
        <p:nvCxnSpPr>
          <p:cNvPr id="22" name="Straight Arrow Connector 21"/>
          <p:cNvCxnSpPr>
            <a:stCxn id="18" idx="2"/>
          </p:cNvCxnSpPr>
          <p:nvPr/>
        </p:nvCxnSpPr>
        <p:spPr bwMode="auto">
          <a:xfrm rot="5400000">
            <a:off x="6645720" y="1738402"/>
            <a:ext cx="1180069" cy="981927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967371" y="326445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27" name="Straight Arrow Connector 26"/>
          <p:cNvCxnSpPr>
            <a:stCxn id="23" idx="1"/>
          </p:cNvCxnSpPr>
          <p:nvPr/>
        </p:nvCxnSpPr>
        <p:spPr bwMode="auto">
          <a:xfrm rot="10800000" flipV="1">
            <a:off x="6080623" y="3449121"/>
            <a:ext cx="886749" cy="527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71474" y="4267200"/>
            <a:ext cx="173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Linker knows</a:t>
            </a:r>
          </a:p>
          <a:p>
            <a:pPr algn="r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nothing of temp</a:t>
            </a:r>
          </a:p>
        </p:txBody>
      </p:sp>
      <p:cxnSp>
        <p:nvCxnSpPr>
          <p:cNvPr id="32" name="Straight Arrow Connector 31"/>
          <p:cNvCxnSpPr>
            <a:stCxn id="28" idx="3"/>
          </p:cNvCxnSpPr>
          <p:nvPr/>
        </p:nvCxnSpPr>
        <p:spPr bwMode="auto">
          <a:xfrm flipV="1">
            <a:off x="4101819" y="4114800"/>
            <a:ext cx="1384581" cy="475566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538371" y="141553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6200000" flipH="1">
            <a:off x="3903125" y="1845730"/>
            <a:ext cx="729739" cy="608011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  <p:bldP spid="18" grpId="0"/>
      <p:bldP spid="23" grpId="0"/>
      <p:bldP spid="2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Relocating Code and Data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08174" y="5565775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*bufp0=&amp;buf[0]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swap()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7934" y="4738689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swap.o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231591" y="4786313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buf[2]={1,2}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231591" y="2309813"/>
            <a:ext cx="2422525" cy="319087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231591" y="29575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231591" y="34909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swap()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948237" y="2136774"/>
            <a:ext cx="3095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231591" y="5003800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*bufp0=&amp;buf[0]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31591" y="40243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More system code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231591" y="4557713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105400" y="1306513"/>
            <a:ext cx="299586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7772400" y="2628899"/>
            <a:ext cx="304800" cy="1928813"/>
          </a:xfrm>
          <a:prstGeom prst="rightBrace">
            <a:avLst>
              <a:gd name="adj1" fmla="val 59766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8068413" y="3224742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778299" y="5464175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231591" y="5414963"/>
            <a:ext cx="2422525" cy="6858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.symtab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18463" name="AutoShape 31"/>
          <p:cNvSpPr>
            <a:spLocks/>
          </p:cNvSpPr>
          <p:nvPr/>
        </p:nvSpPr>
        <p:spPr bwMode="auto">
          <a:xfrm>
            <a:off x="7730316" y="4557713"/>
            <a:ext cx="304800" cy="676275"/>
          </a:xfrm>
          <a:prstGeom prst="rightBrace">
            <a:avLst>
              <a:gd name="adj1" fmla="val 18490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8068413" y="4696354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5231591" y="5233988"/>
            <a:ext cx="2422525" cy="228600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 pitchFamily="49" charset="0"/>
                <a:ea typeface="msgothic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ea typeface="msgothic" charset="0"/>
                <a:cs typeface="Courier New" pitchFamily="49" charset="0"/>
              </a:rPr>
              <a:t> *bufp1</a:t>
            </a:r>
            <a:endParaRPr lang="en-GB" sz="1600" dirty="0">
              <a:latin typeface="Courier New" pitchFamily="49" charset="0"/>
              <a:ea typeface="msgothic" charset="0"/>
              <a:cs typeface="Courier New" pitchFamily="49" charset="0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8068413" y="5140854"/>
            <a:ext cx="733191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.bss</a:t>
            </a: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4038600" y="4106070"/>
            <a:ext cx="836613" cy="1587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4038600" y="2971800"/>
            <a:ext cx="836613" cy="392113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V="1">
            <a:off x="4038600" y="4849813"/>
            <a:ext cx="836613" cy="409575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231591" y="2633663"/>
            <a:ext cx="2422525" cy="319087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71" name="AutoShape 39"/>
          <p:cNvSpPr>
            <a:spLocks/>
          </p:cNvSpPr>
          <p:nvPr/>
        </p:nvSpPr>
        <p:spPr bwMode="auto">
          <a:xfrm>
            <a:off x="7727141" y="5249863"/>
            <a:ext cx="304800" cy="220662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08174" y="5819081"/>
            <a:ext cx="2270125" cy="228600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Courier New" pitchFamily="49" charset="0"/>
              </a:rPr>
              <a:t>static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Courier New" pitchFamily="49" charset="0"/>
              </a:rPr>
              <a:t> *bufp1</a:t>
            </a:r>
            <a:endParaRPr lang="en-GB" sz="1600" b="1" dirty="0">
              <a:latin typeface="Courier New" pitchFamily="49" charset="0"/>
              <a:ea typeface="msgothic" charset="0"/>
              <a:cs typeface="Courier New" pitchFamily="49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819400" y="5791200"/>
            <a:ext cx="733191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.bss</a:t>
            </a:r>
          </a:p>
        </p:txBody>
      </p:sp>
      <p:cxnSp>
        <p:nvCxnSpPr>
          <p:cNvPr id="44" name="Straight Arrow Connector 43"/>
          <p:cNvCxnSpPr>
            <a:endCxn id="43" idx="1"/>
          </p:cNvCxnSpPr>
          <p:nvPr/>
        </p:nvCxnSpPr>
        <p:spPr bwMode="auto">
          <a:xfrm rot="10800000">
            <a:off x="2819400" y="5968654"/>
            <a:ext cx="829948" cy="50834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615969" y="6292335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Even though private to swap, requires allocation in .</a:t>
            </a:r>
            <a:r>
              <a:rPr lang="en-US" sz="1800" dirty="0" err="1" smtClean="0">
                <a:latin typeface="Calibri" pitchFamily="34" charset="0"/>
              </a:rPr>
              <a:t>bss</a:t>
            </a:r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2" grpId="0" animBg="1"/>
      <p:bldP spid="18443" grpId="0"/>
      <p:bldP spid="18445" grpId="0" animBg="1"/>
      <p:bldP spid="18448" grpId="0" animBg="1"/>
      <p:bldP spid="18450" grpId="0" animBg="1"/>
      <p:bldP spid="18452" grpId="0"/>
      <p:bldP spid="18453" grpId="0" animBg="1"/>
      <p:bldP spid="18454" grpId="0"/>
      <p:bldP spid="18462" grpId="0" animBg="1"/>
      <p:bldP spid="18463" grpId="0" animBg="1"/>
      <p:bldP spid="18464" grpId="0"/>
      <p:bldP spid="18465" grpId="0" animBg="1"/>
      <p:bldP spid="18466" grpId="0"/>
      <p:bldP spid="18467" grpId="0" animBg="1"/>
      <p:bldP spid="18468" grpId="0" animBg="1"/>
      <p:bldP spid="18469" grpId="0" animBg="1"/>
      <p:bldP spid="18470" grpId="0" animBg="1"/>
      <p:bldP spid="184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6200" y="1524000"/>
            <a:ext cx="1836057" cy="2181752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[2] 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=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{1,2};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swap();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 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Info (main)</a:t>
            </a:r>
            <a:endParaRPr lang="en-GB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35474" y="5486400"/>
            <a:ext cx="4008126" cy="1024064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Disassembly of section .data: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00000000 &lt;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&gt;: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   0:   01 00 00 00 02 00 00 00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19800" y="5324145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20226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main.c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14300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main.o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981200" y="1524000"/>
            <a:ext cx="6830814" cy="3800145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00000000 &lt;main&gt;: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0:   8d 4c 24 04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lea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0x4(%esp),%ecx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4:   83 e4 f0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and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$0xfffffff0,%esp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7:   ff 71 fc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pushl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0xfffffffc(%ecx)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a:   55   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push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b:   89 e5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mov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%esp,%ebp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d:   51   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push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e:   83 ec 04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sub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11:   e8 </a:t>
            </a:r>
            <a:r>
              <a:rPr lang="ro-RO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fc ff ff ff  </a:t>
            </a:r>
            <a:r>
              <a:rPr lang="ro-RO" sz="1600" dirty="0" smtClean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call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12 &lt;main+0x12&gt;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                     </a:t>
            </a:r>
            <a:r>
              <a:rPr lang="ro-RO" sz="1600" dirty="0" smtClean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12</a:t>
            </a:r>
            <a:r>
              <a:rPr lang="ro-RO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: R_386_PC32  swap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16:   b8 00 00 00 00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mov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$0x0,%eax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1b:   83 c4 04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add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1e:   59   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pop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1f:   5d   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pop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20:   8d 61 fc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lea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0xfffffffc(%ecx),%esp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23:   c3   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ret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270" y="4431268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-4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1058130" y="3705752"/>
            <a:ext cx="2904270" cy="8662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3" name="Rectangle 2"/>
          <p:cNvSpPr/>
          <p:nvPr/>
        </p:nvSpPr>
        <p:spPr>
          <a:xfrm>
            <a:off x="5341392" y="6477000"/>
            <a:ext cx="3650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alibri"/>
                <a:cs typeface="Calibri"/>
              </a:rPr>
              <a:t>Source: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 err="1" smtClean="0">
                <a:latin typeface="Courier New"/>
                <a:cs typeface="Courier New"/>
              </a:rPr>
              <a:t>objdump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-j .data </a:t>
            </a:r>
            <a:r>
              <a:rPr lang="en-US" sz="1400" dirty="0" smtClean="0">
                <a:latin typeface="Courier New"/>
                <a:cs typeface="Courier New"/>
              </a:rPr>
              <a:t>–d </a:t>
            </a:r>
            <a:r>
              <a:rPr lang="en-US" sz="1400" dirty="0" err="1" smtClean="0">
                <a:latin typeface="Courier New"/>
                <a:cs typeface="Courier New"/>
              </a:rPr>
              <a:t>main.o</a:t>
            </a:r>
            <a:endParaRPr lang="en-US" sz="14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81000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</a:t>
            </a:r>
            <a:r>
              <a:rPr lang="en-GB" dirty="0"/>
              <a:t>Info </a:t>
            </a:r>
            <a:r>
              <a:rPr lang="en-GB" dirty="0" smtClean="0"/>
              <a:t>(swap, </a:t>
            </a:r>
            <a:r>
              <a:rPr lang="en-GB" dirty="0" smtClean="0">
                <a:latin typeface="Courier New" pitchFamily="49" charset="0"/>
              </a:rPr>
              <a:t>.text</a:t>
            </a:r>
            <a:r>
              <a:rPr lang="en-GB" dirty="0"/>
              <a:t>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6200" y="1634065"/>
            <a:ext cx="2819400" cy="4260783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endParaRPr lang="en-GB" sz="18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 *bufp0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= 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buf[0];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n>
                <a:solidFill>
                  <a:srgbClr val="F7F5CD"/>
                </a:solidFill>
              </a:ln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&amp;buf[1];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85" y="126473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swap.c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0851" y="126473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swap.o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48000" y="1634065"/>
            <a:ext cx="5943600" cy="4725937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00000000 &lt;swap&gt;: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0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55   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push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1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89 e5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%esp,%ebp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3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53   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push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4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c7 05 </a:t>
            </a:r>
            <a:r>
              <a:rPr lang="sk-SK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04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movl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$0x4,0x0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b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00 00 </a:t>
            </a:r>
            <a:r>
              <a:rPr lang="sk-SK" sz="1600" dirty="0" smtClean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                      </a:t>
            </a:r>
            <a:r>
              <a:rPr lang="sk-SK" sz="1600" dirty="0" smtClean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6</a:t>
            </a:r>
            <a:r>
              <a:rPr lang="sk-SK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: </a:t>
            </a:r>
            <a:r>
              <a:rPr lang="sk-SK" sz="1600" dirty="0" smtClean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R_386_32  .bss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                      </a:t>
            </a:r>
            <a:r>
              <a:rPr lang="sk-SK" sz="1600" dirty="0" smtClean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a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: R_386_32  </a:t>
            </a:r>
            <a:r>
              <a:rPr lang="sk-SK" sz="1600" dirty="0" smtClean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sk-SK" sz="1600" dirty="0">
              <a:solidFill>
                <a:srgbClr val="008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e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8b 0d </a:t>
            </a:r>
            <a:r>
              <a:rPr lang="sk-SK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00 00 00 00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0x0,%ecx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       </a:t>
            </a:r>
            <a:r>
              <a:rPr lang="sk-SK" sz="1600" dirty="0" smtClean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10</a:t>
            </a:r>
            <a:r>
              <a:rPr lang="sk-SK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: R_386_32  </a:t>
            </a:r>
            <a:r>
              <a:rPr lang="sk-SK" sz="1600" dirty="0" smtClean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bufp0</a:t>
            </a:r>
            <a:endParaRPr lang="sk-SK" sz="1600" dirty="0">
              <a:solidFill>
                <a:srgbClr val="0000FF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14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8b 19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(%ecx),%ebx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16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ba </a:t>
            </a:r>
            <a:r>
              <a:rPr lang="sk-SK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04 00 00 00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$0x4,%edx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		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       </a:t>
            </a:r>
            <a:r>
              <a:rPr lang="sk-SK" sz="1600" dirty="0" smtClean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17</a:t>
            </a:r>
            <a:r>
              <a:rPr lang="sk-SK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: </a:t>
            </a:r>
            <a:r>
              <a:rPr lang="sk-SK" sz="1600" dirty="0" smtClean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R_386_32  buf</a:t>
            </a:r>
            <a:endParaRPr lang="sk-SK" sz="1600" dirty="0">
              <a:solidFill>
                <a:srgbClr val="FF66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1b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8b 02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(%edx),%eax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1d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89 01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%eax,(%ecx)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1f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89 1a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%ebx,(%edx)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21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5b   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pop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22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5d   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pop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23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c3                     </a:t>
            </a: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ret</a:t>
            </a:r>
            <a:endParaRPr lang="sk-SK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</a:t>
            </a:r>
            <a:r>
              <a:rPr lang="en-GB" dirty="0"/>
              <a:t>Info </a:t>
            </a:r>
            <a:r>
              <a:rPr lang="en-GB" dirty="0" smtClean="0"/>
              <a:t>(swap, .</a:t>
            </a:r>
            <a:r>
              <a:rPr lang="en-GB" dirty="0" smtClean="0">
                <a:latin typeface="Courier New" pitchFamily="49" charset="0"/>
              </a:rPr>
              <a:t>data</a:t>
            </a:r>
            <a:r>
              <a:rPr lang="en-GB" dirty="0"/>
              <a:t>)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75100" y="1804988"/>
            <a:ext cx="4787900" cy="148566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Disassembly of section .data: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00000000 &lt;bufp0&gt;: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0:   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    </a:t>
            </a:r>
            <a:r>
              <a:rPr lang="en-GB" sz="1600" b="1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    0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: R_386_32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6466" y="1808163"/>
            <a:ext cx="3200400" cy="4000392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endParaRPr lang="en-GB" sz="1800" b="1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*bufp0 =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        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[0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985" y="1459468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swap.c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Executable </a:t>
            </a:r>
            <a:r>
              <a:rPr lang="en-GB" dirty="0" smtClean="0"/>
              <a:t>Before/After </a:t>
            </a:r>
            <a:r>
              <a:rPr lang="en-GB" dirty="0"/>
              <a:t>Relocation (.</a:t>
            </a:r>
            <a:r>
              <a:rPr lang="en-GB" dirty="0">
                <a:latin typeface="Courier New" pitchFamily="49" charset="0"/>
              </a:rPr>
              <a:t>text</a:t>
            </a:r>
            <a:r>
              <a:rPr lang="en-GB" dirty="0"/>
              <a:t>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8554643" cy="3568697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08048374 &lt;main&gt;: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8048374:       8d 4c 24 04             lea    0x4(%esp),%ecx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8048378:       83 e4 f0                and    $0xfffffff0,%esp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804837b:       ff 71 fc                pushl  0xfffffffc(%ecx)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804837e:       55                      push   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804837f:       89 e5                   mov    %esp,%ebp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8048381:       51                      push   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8048382:       83 ec 04                sub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8048385:       e8 </a:t>
            </a:r>
            <a:r>
              <a:rPr lang="ro-RO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0e 00 00 00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       call   </a:t>
            </a:r>
            <a:r>
              <a:rPr lang="ro-RO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8048398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&lt;swap&gt;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ro-RO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804838a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:       b8 00 00 00 00          mov    $0x0,%eax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804838f:       83 c4 04                add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8048392:       59                      pop    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8048393:       5d                      pop    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8048394:       8d 61 fc                lea    0xfffffffc(%ecx),%esp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8048397:       c3                     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ret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2400" y="1330888"/>
            <a:ext cx="5968899" cy="1717112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00000000 &lt;main&gt;: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...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   e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:   83 ec 04          sub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11:   e8 </a:t>
            </a:r>
            <a:r>
              <a:rPr lang="ro-RO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fc ff ff ff    </a:t>
            </a: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call   12 &lt;main+0x12&gt;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                      </a:t>
            </a:r>
            <a:r>
              <a:rPr lang="ro-RO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12: R_386_PC32  swap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 16:   b8 00 00 00 00    mov    $0x0,%eax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o-RO" sz="160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ro-RO" sz="1600" dirty="0" smtClean="0">
                <a:latin typeface="Courier New" pitchFamily="49" charset="0"/>
                <a:ea typeface="msgothic" charset="0"/>
                <a:cs typeface="msgothic" charset="0"/>
              </a:rPr>
              <a:t>...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2048470"/>
            <a:ext cx="2262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Runtime: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0x804838a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0xe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0x8048398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990600"/>
            <a:ext cx="25395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Link time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0x8048398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(</a:t>
            </a:r>
            <a:r>
              <a:rPr lang="en-US" sz="1800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-4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0x8048386 = 0xe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Case study: Library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interpositioning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3200400"/>
            <a:ext cx="8382000" cy="3568697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08048398 &lt;swap&gt;: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8048398:       55                      push   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8048399:       89 e5                   mov    %esp,%ebp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804839b:       53                      push   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804839c:       c7 05 </a:t>
            </a:r>
            <a:r>
              <a:rPr lang="sk-SK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14 96 04 08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04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   movl  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$0x8049604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,</a:t>
            </a:r>
            <a:r>
              <a:rPr lang="sk-SK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0x8049614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80483a3:      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96 04 08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80483a6:       8b 0d </a:t>
            </a:r>
            <a:r>
              <a:rPr lang="sk-SK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08 96 04 08      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0x8049608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,%ecx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80483ac:       8b 19                   mov    (%ecx),%ebx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80483ae:       ba </a:t>
            </a:r>
            <a:r>
              <a:rPr lang="sk-SK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04 96 04 08          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mov    </a:t>
            </a:r>
            <a:r>
              <a:rPr lang="sk-SK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$0x8049604</a:t>
            </a: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,%edx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80483b3:       8b 02                   mov    (%edx),%eax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80483b5:       89 01                   mov    %eax,(%ecx)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80483b7:       89 1a                   mov    %ebx,(%edx)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80483b9:       5b                      pop    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80483ba:       5d                      pop    %ebp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80483bb:       c3                      ret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9600" y="381000"/>
            <a:ext cx="6172200" cy="2642905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00000000 &lt;swap&gt;: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...</a:t>
            </a:r>
            <a:endParaRPr lang="sk-SK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 smtClean="0">
                <a:latin typeface="Courier New" pitchFamily="49" charset="0"/>
                <a:ea typeface="msgothic" charset="0"/>
                <a:cs typeface="msgothic" charset="0"/>
              </a:rPr>
              <a:t> 4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:   c7 05 </a:t>
            </a:r>
            <a:r>
              <a:rPr lang="sk-SK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04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  movl   $0x4,0x0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b:  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00 00 00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                      </a:t>
            </a:r>
            <a:r>
              <a:rPr lang="sk-SK" sz="1600" dirty="0">
                <a:solidFill>
                  <a:srgbClr val="FF0000"/>
                </a:solidFill>
                <a:latin typeface="Courier New" pitchFamily="49" charset="0"/>
                <a:ea typeface="msgothic" charset="0"/>
                <a:cs typeface="msgothic" charset="0"/>
              </a:rPr>
              <a:t>6: R_386_32  .bss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                      </a:t>
            </a:r>
            <a:r>
              <a:rPr lang="sk-SK" sz="1600" dirty="0">
                <a:solidFill>
                  <a:srgbClr val="008000"/>
                </a:solidFill>
                <a:latin typeface="Courier New" pitchFamily="49" charset="0"/>
                <a:ea typeface="msgothic" charset="0"/>
                <a:cs typeface="msgothic" charset="0"/>
              </a:rPr>
              <a:t>a: R_386_32  buf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e:   8b 0d </a:t>
            </a:r>
            <a:r>
              <a:rPr lang="sk-SK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00 00 00 00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      mov    0x0,%ecx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		       </a:t>
            </a:r>
            <a:r>
              <a:rPr lang="sk-SK" sz="1600" dirty="0">
                <a:solidFill>
                  <a:srgbClr val="0000FF"/>
                </a:solidFill>
                <a:latin typeface="Courier New" pitchFamily="49" charset="0"/>
                <a:ea typeface="msgothic" charset="0"/>
                <a:cs typeface="msgothic" charset="0"/>
              </a:rPr>
              <a:t>10: R_386_32  bufp0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14:   8b 19                  mov    (%ecx),%ebx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16:   ba </a:t>
            </a:r>
            <a:r>
              <a:rPr lang="sk-SK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04 00 00 00         </a:t>
            </a: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mov    $0x4,%edx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k-SK" sz="1600" dirty="0">
                <a:latin typeface="Courier New" pitchFamily="49" charset="0"/>
                <a:ea typeface="msgothic" charset="0"/>
                <a:cs typeface="msgothic" charset="0"/>
              </a:rPr>
              <a:t>		       </a:t>
            </a:r>
            <a:r>
              <a:rPr lang="sk-SK" sz="1600" dirty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17: R_386_32  </a:t>
            </a:r>
            <a:r>
              <a:rPr lang="sk-SK" sz="1600" dirty="0" smtClean="0">
                <a:solidFill>
                  <a:srgbClr val="FF66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33400"/>
            <a:ext cx="183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Before relocation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24913" y="2743200"/>
            <a:ext cx="169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After relocation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274637"/>
            <a:ext cx="8691562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Executable After Relocation (.</a:t>
            </a:r>
            <a:r>
              <a:rPr lang="en-GB">
                <a:latin typeface="Courier New" pitchFamily="49" charset="0"/>
              </a:rPr>
              <a:t>data</a:t>
            </a:r>
            <a:r>
              <a:rPr lang="en-GB"/>
              <a:t>)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3400" y="1722437"/>
            <a:ext cx="5181600" cy="148566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Disassembly of section .data: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sgothic" charset="0"/>
                <a:cs typeface="msgothic" charset="0"/>
              </a:rPr>
              <a:t>08049600 &lt;</a:t>
            </a:r>
            <a:r>
              <a:rPr lang="de-DE" sz="1600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de-DE" sz="1600" dirty="0">
                <a:latin typeface="Courier New" pitchFamily="49" charset="0"/>
                <a:ea typeface="msgothic" charset="0"/>
                <a:cs typeface="msgothic" charset="0"/>
              </a:rPr>
              <a:t>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sgothic" charset="0"/>
                <a:cs typeface="msgothic" charset="0"/>
              </a:rPr>
              <a:t> 8049600:       01 00 00 00 02 00 00 </a:t>
            </a:r>
            <a:r>
              <a:rPr lang="de-DE" sz="1600" dirty="0" smtClean="0">
                <a:latin typeface="Courier New" pitchFamily="49" charset="0"/>
                <a:ea typeface="msgothic" charset="0"/>
                <a:cs typeface="msgothic" charset="0"/>
              </a:rPr>
              <a:t>00</a:t>
            </a:r>
            <a:endParaRPr lang="de-DE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de-DE" sz="16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sgothic" charset="0"/>
                <a:cs typeface="msgothic" charset="0"/>
              </a:rPr>
              <a:t>08049608 &lt;bufp0&gt;: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1600" dirty="0">
                <a:latin typeface="Courier New" pitchFamily="49" charset="0"/>
                <a:ea typeface="msgothic" charset="0"/>
                <a:cs typeface="msgothic" charset="0"/>
              </a:rPr>
              <a:t> 8049608:       00 96 04 </a:t>
            </a:r>
            <a:r>
              <a:rPr lang="de-DE" sz="1600" dirty="0" smtClean="0">
                <a:latin typeface="Courier New" pitchFamily="49" charset="0"/>
                <a:ea typeface="msgothic" charset="0"/>
                <a:cs typeface="msgothic" charset="0"/>
              </a:rPr>
              <a:t>08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Strong and Weak Symbols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493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strong or 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5883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5883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2184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2184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0867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2672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5787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37660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1264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3407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5846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37676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symbol, choose the strong symbol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 smtClean="0">
                <a:latin typeface="Calibri" pitchFamily="34" charset="0"/>
                <a:ea typeface="msgothic" charset="0"/>
                <a:cs typeface="msgothic" charset="0"/>
              </a:rPr>
              <a:t>will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.h Files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2941831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INITIALIZE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#else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7576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main()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if (!init)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g = 37;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2766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Preprocessor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4716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9906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2941831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INITIALIZE</a:t>
            </a:r>
          </a:p>
          <a:p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#else</a:t>
            </a:r>
          </a:p>
          <a:p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5500" y="4495800"/>
            <a:ext cx="2941831" cy="1477328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48200" y="4495800"/>
            <a:ext cx="2941831" cy="1477328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750571" y="3722370"/>
            <a:ext cx="1546859" cy="158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1905000" y="2948939"/>
            <a:ext cx="2743200" cy="1543161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20987" y="2948940"/>
            <a:ext cx="2208213" cy="1546862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4800996" y="3957509"/>
            <a:ext cx="1067595" cy="1588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054336" y="3593068"/>
            <a:ext cx="2527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-DINITIALIZE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5136" y="3962400"/>
            <a:ext cx="2527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ourier New" pitchFamily="49" charset="0"/>
              </a:rPr>
              <a:t>no initialization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6400800"/>
            <a:ext cx="8824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</a:t>
            </a:r>
            <a:r>
              <a:rPr lang="en-US" sz="1800" dirty="0" smtClean="0">
                <a:latin typeface="Calibri" pitchFamily="34" charset="0"/>
              </a:rPr>
              <a:t>causes C preprocessor to insert file verbatim (Use </a:t>
            </a:r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–E </a:t>
            </a:r>
            <a:r>
              <a:rPr lang="en-US" sz="1800" dirty="0" smtClean="0">
                <a:latin typeface="Calibri" pitchFamily="34" charset="0"/>
              </a:rPr>
              <a:t>to view result)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use external global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Awkward</a:t>
            </a:r>
            <a:r>
              <a:rPr lang="en-GB" dirty="0"/>
              <a:t>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</a:t>
            </a:r>
            <a:r>
              <a:rPr lang="en-GB" dirty="0" smtClean="0"/>
              <a:t>into </a:t>
            </a:r>
            <a:r>
              <a:rPr lang="en-GB" dirty="0"/>
              <a:t>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Solution: Static </a:t>
            </a:r>
            <a:r>
              <a:rPr lang="en-GB" dirty="0"/>
              <a:t>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990000"/>
                </a:solidFill>
              </a:rPr>
              <a:t>Static </a:t>
            </a:r>
            <a:r>
              <a:rPr lang="en-GB" dirty="0">
                <a:solidFill>
                  <a:srgbClr val="990000"/>
                </a:solidFill>
              </a:rPr>
              <a:t>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</a:t>
            </a:r>
            <a:r>
              <a:rPr lang="en-GB" dirty="0" smtClean="0"/>
              <a:t>link it  </a:t>
            </a:r>
            <a:r>
              <a:rPr lang="en-GB" dirty="0"/>
              <a:t>into</a:t>
            </a:r>
            <a:r>
              <a:rPr lang="en-GB" dirty="0" smtClean="0"/>
              <a:t> the executable</a:t>
            </a:r>
            <a:r>
              <a:rPr lang="en-GB" dirty="0"/>
              <a:t>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928813"/>
            <a:ext cx="2955106" cy="2031325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buf[2] = {1, 2};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main() 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  swap();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447800"/>
            <a:ext cx="1305666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main.c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648200" y="1447800"/>
            <a:ext cx="1292842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swap.c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3079689" cy="397031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buf</a:t>
            </a:r>
            <a:r>
              <a:rPr lang="en-US" sz="1800" dirty="0">
                <a:latin typeface="Courier New"/>
                <a:cs typeface="Courier New"/>
              </a:rPr>
              <a:t>[]; 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*bufp0 = &amp;buf[0];</a:t>
            </a:r>
          </a:p>
          <a:p>
            <a:r>
              <a:rPr lang="en-US" sz="1800" dirty="0">
                <a:latin typeface="Courier New"/>
                <a:cs typeface="Courier New"/>
              </a:rPr>
              <a:t>static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*bufp1;</a:t>
            </a:r>
          </a:p>
          <a:p>
            <a:endParaRPr lang="en-US" sz="1800" dirty="0">
              <a:solidFill>
                <a:srgbClr val="F7F5CD"/>
              </a:solidFill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swap()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temp;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bufp1 = &amp;buf[1];</a:t>
            </a:r>
          </a:p>
          <a:p>
            <a:r>
              <a:rPr lang="en-US" sz="1800" dirty="0">
                <a:latin typeface="Courier New"/>
                <a:cs typeface="Courier New"/>
              </a:rPr>
              <a:t>  temp = *bufp0;</a:t>
            </a:r>
          </a:p>
          <a:p>
            <a:r>
              <a:rPr lang="en-US" sz="1800" dirty="0">
                <a:latin typeface="Courier New"/>
                <a:cs typeface="Courier New"/>
              </a:rPr>
              <a:t>  *bufp0 = *bufp1;</a:t>
            </a:r>
          </a:p>
          <a:p>
            <a:r>
              <a:rPr lang="en-US" sz="1800" dirty="0">
                <a:latin typeface="Courier New"/>
                <a:cs typeface="Courier New"/>
              </a:rPr>
              <a:t>  *bufp1 = temp;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 err="1" smtClean="0">
                <a:latin typeface="Calibri" pitchFamily="34" charset="0"/>
              </a:rPr>
              <a:t>Archiver</a:t>
            </a:r>
            <a:r>
              <a:rPr lang="en-GB" sz="2000" kern="0" dirty="0" smtClea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 smtClea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8 MB archive of </a:t>
            </a:r>
            <a:r>
              <a:rPr lang="en-GB" sz="1800" dirty="0" smtClean="0"/>
              <a:t>1392 </a:t>
            </a:r>
            <a:r>
              <a:rPr lang="en-GB" sz="1800" dirty="0"/>
              <a:t>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1 MB archive of </a:t>
            </a:r>
            <a:r>
              <a:rPr lang="en-GB" sz="1800" dirty="0" smtClean="0"/>
              <a:t>401 </a:t>
            </a:r>
            <a:r>
              <a:rPr lang="en-GB" sz="1800" dirty="0"/>
              <a:t>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</a:t>
            </a:r>
            <a:r>
              <a:rPr lang="en-GB" sz="1800" dirty="0" err="1"/>
              <a:t>cos</a:t>
            </a:r>
            <a:r>
              <a:rPr lang="en-GB" sz="1800" dirty="0"/>
              <a:t>, tan, log, exp, </a:t>
            </a:r>
            <a:r>
              <a:rPr lang="en-GB" sz="1800" dirty="0" err="1"/>
              <a:t>sqrt</a:t>
            </a:r>
            <a:r>
              <a:rPr lang="en-GB" sz="1800" dirty="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65138" y="3677347"/>
            <a:ext cx="4008126" cy="2875853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usr/lib/libc.a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4008126" cy="2875853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-t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97300" y="5518150"/>
            <a:ext cx="457475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289425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  <a:r>
              <a:rPr lang="en-GB" dirty="0"/>
              <a:t>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6076950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66377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outside 32-bit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address space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505200" y="1595216"/>
            <a:ext cx="1204474" cy="27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0x100000000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567113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3594100" y="3498907"/>
            <a:ext cx="1111500" cy="27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0xf7e9ddc0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stored executables (every function need std </a:t>
            </a:r>
            <a:r>
              <a:rPr lang="en-GB" dirty="0" err="1" smtClean="0"/>
              <a:t>libc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running executables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000004"/>
                </a:solidFill>
              </a:rPr>
              <a:t>Modern </a:t>
            </a:r>
            <a:r>
              <a:rPr lang="en-GB" dirty="0">
                <a:solidFill>
                  <a:srgbClr val="000004"/>
                </a:solidFill>
              </a:rPr>
              <a:t>s</a:t>
            </a:r>
            <a:r>
              <a:rPr lang="en-GB" dirty="0" smtClean="0">
                <a:solidFill>
                  <a:srgbClr val="000004"/>
                </a:solidFill>
              </a:rPr>
              <a:t>olution</a:t>
            </a:r>
            <a:r>
              <a:rPr lang="en-GB" dirty="0">
                <a:solidFill>
                  <a:srgbClr val="000004"/>
                </a:solidFill>
              </a:rPr>
              <a:t>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  <a:endParaRPr lang="en-GB" dirty="0" smtClean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High</a:t>
            </a:r>
            <a:r>
              <a:rPr lang="en-GB" dirty="0"/>
              <a:t>-performance web servers.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 smtClean="0"/>
              <a:t>interpositioning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41650" y="3974825"/>
            <a:ext cx="42862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Run-time</a:t>
            </a:r>
            <a:endParaRPr lang="en-GB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400" y="1323975"/>
            <a:ext cx="8081356" cy="495911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stdio.h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dlfcn.h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x[2] = {1, 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y[2] = {3, 4};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z[2];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void *handle;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void (*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char *error;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Dynamically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load the shared lib that contains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()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handle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("./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", RTLD_LAZY);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if (!handle)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fprintf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(stderr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"%s\n",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dlerror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exit(1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38989" cy="472593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Get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 pointer to the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() function we just loaded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dlsym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(handle, "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if ((error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dlerror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()) !=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fprintf(stderr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"%s\n", error);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exit(1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Now we can call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()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just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like any other function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(x, y, z, 2);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printf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("z = [%d %d]\n", z[0], z[1]);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unload the shared library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dlclose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(handle) &lt; 0)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fprintf(stderr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"%s\n",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dlerror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exit(1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 err="1">
                <a:latin typeface="Courier New" charset="0"/>
              </a:rPr>
              <a:t>unix</a:t>
            </a:r>
            <a:r>
              <a:rPr lang="en-US" sz="1800" dirty="0">
                <a:latin typeface="Courier New" charset="0"/>
              </a:rPr>
              <a:t>&gt; </a:t>
            </a:r>
            <a:r>
              <a:rPr lang="en-US" sz="1800" i="1" dirty="0" err="1">
                <a:latin typeface="Courier New" charset="0"/>
              </a:rPr>
              <a:t>gcc</a:t>
            </a:r>
            <a:r>
              <a:rPr lang="en-US" sz="1800" i="1" dirty="0">
                <a:latin typeface="Courier New" charset="0"/>
              </a:rPr>
              <a:t> -O2 -</a:t>
            </a:r>
            <a:r>
              <a:rPr lang="en-US" sz="1800" i="1" dirty="0" err="1">
                <a:latin typeface="Courier New" charset="0"/>
              </a:rPr>
              <a:t>g</a:t>
            </a:r>
            <a:r>
              <a:rPr lang="en-US" sz="1800" i="1" dirty="0">
                <a:latin typeface="Courier New" charset="0"/>
              </a:rPr>
              <a:t> -</a:t>
            </a:r>
            <a:r>
              <a:rPr lang="en-US" sz="1800" i="1" dirty="0" err="1">
                <a:latin typeface="Courier New" charset="0"/>
              </a:rPr>
              <a:t>o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p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main.c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swap.c</a:t>
            </a:r>
            <a:endParaRPr lang="en-US" sz="1800" i="1" dirty="0">
              <a:latin typeface="Courier New" charset="0"/>
            </a:endParaRPr>
          </a:p>
          <a:p>
            <a:pPr lvl="1"/>
            <a:r>
              <a:rPr lang="en-US" sz="1800" dirty="0" err="1">
                <a:latin typeface="Courier New" charset="0"/>
              </a:rPr>
              <a:t>unix</a:t>
            </a:r>
            <a:r>
              <a:rPr lang="en-US" sz="1800" dirty="0">
                <a:latin typeface="Courier New" charset="0"/>
              </a:rPr>
              <a:t>&gt; </a:t>
            </a:r>
            <a:r>
              <a:rPr lang="en-US" sz="1800" i="1" dirty="0">
                <a:latin typeface="Courier New" charset="0"/>
              </a:rPr>
              <a:t>./</a:t>
            </a:r>
            <a:r>
              <a:rPr lang="en-US" sz="1800" i="1" dirty="0" err="1">
                <a:latin typeface="Courier New" charset="0"/>
              </a:rPr>
              <a:t>p</a:t>
            </a:r>
            <a:endParaRPr lang="en-US" sz="1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swap.c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199039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ourier New"/>
                <a:cs typeface="Courier New"/>
              </a:rPr>
              <a:t>swap.o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413125" y="5789613"/>
            <a:ext cx="32318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dirty="0" err="1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886200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and </a:t>
            </a:r>
            <a:r>
              <a:rPr lang="en-US" sz="1800" i="1" dirty="0" err="1" smtClean="0">
                <a:solidFill>
                  <a:srgbClr val="C00000"/>
                </a:solidFill>
                <a:latin typeface="Courier New"/>
                <a:cs typeface="Courier New"/>
              </a:rPr>
              <a:t>swap.c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is a technique that allows programs to be constructed from multiple object files. </a:t>
            </a:r>
          </a:p>
          <a:p>
            <a:endParaRPr lang="en-US" dirty="0" smtClean="0"/>
          </a:p>
          <a:p>
            <a:r>
              <a:rPr lang="en-US" dirty="0" smtClean="0"/>
              <a:t>Linking can happen at different times in a </a:t>
            </a:r>
            <a:r>
              <a:rPr lang="en-US" dirty="0" smtClean="0"/>
              <a:t>program’s lifetime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Compile time (when a program is compiled)</a:t>
            </a:r>
          </a:p>
          <a:p>
            <a:pPr lvl="1"/>
            <a:r>
              <a:rPr lang="en-US" dirty="0" smtClean="0"/>
              <a:t>Load time (when a program is loaded into memory)</a:t>
            </a:r>
          </a:p>
          <a:p>
            <a:pPr lvl="1"/>
            <a:r>
              <a:rPr lang="en-US" dirty="0" smtClean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 smtClean="0"/>
              <a:t>Understanding linking can help you avoid nasty </a:t>
            </a:r>
            <a:r>
              <a:rPr lang="en-US" dirty="0" smtClean="0"/>
              <a:t>errors and make you a </a:t>
            </a:r>
            <a:r>
              <a:rPr lang="en-US" smtClean="0"/>
              <a:t>better programmer.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Library </a:t>
            </a:r>
            <a:r>
              <a:rPr lang="en-GB" dirty="0" err="1" smtClean="0"/>
              <a:t>interpositioning</a:t>
            </a:r>
            <a:r>
              <a:rPr lang="en-GB" dirty="0" smtClean="0"/>
              <a:t> : powerful linking technique that allows programmers to intercept calls to arbitrary functions</a:t>
            </a:r>
          </a:p>
          <a:p>
            <a:r>
              <a:rPr lang="en-GB" dirty="0" err="1" smtClean="0"/>
              <a:t>Interpositioning</a:t>
            </a:r>
            <a:r>
              <a:rPr lang="en-GB" dirty="0" smtClean="0"/>
              <a:t> can occur at:</a:t>
            </a:r>
          </a:p>
          <a:p>
            <a:pPr lvl="1"/>
            <a:r>
              <a:rPr lang="en-GB" dirty="0" smtClean="0"/>
              <a:t>Compile time: When the source code is compiled	</a:t>
            </a:r>
          </a:p>
          <a:p>
            <a:pPr lvl="1"/>
            <a:r>
              <a:rPr lang="en-GB" dirty="0" smtClean="0"/>
              <a:t>Link time: When the </a:t>
            </a:r>
            <a:r>
              <a:rPr lang="en-GB" dirty="0" err="1" smtClean="0"/>
              <a:t>relocatable</a:t>
            </a:r>
            <a:r>
              <a:rPr lang="en-GB" dirty="0" smtClean="0"/>
              <a:t> object files </a:t>
            </a:r>
            <a:r>
              <a:rPr lang="en-GB" smtClean="0"/>
              <a:t>are statically linked </a:t>
            </a:r>
            <a:r>
              <a:rPr lang="en-GB" dirty="0" smtClean="0"/>
              <a:t>to form an executable object file</a:t>
            </a:r>
          </a:p>
          <a:p>
            <a:pPr lvl="1"/>
            <a:r>
              <a:rPr lang="en-GB" dirty="0" smtClean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Confinement (sandboxing)</a:t>
            </a:r>
          </a:p>
          <a:p>
            <a:pPr lvl="2"/>
            <a:r>
              <a:rPr lang="en-GB" dirty="0" smtClean="0"/>
              <a:t>Interpose calls to </a:t>
            </a:r>
            <a:r>
              <a:rPr lang="en-GB" dirty="0" err="1" smtClean="0"/>
              <a:t>libc</a:t>
            </a:r>
            <a:r>
              <a:rPr lang="en-GB" dirty="0" smtClean="0"/>
              <a:t> functions.</a:t>
            </a:r>
          </a:p>
          <a:p>
            <a:pPr lvl="1"/>
            <a:r>
              <a:rPr lang="en-GB" dirty="0" smtClean="0"/>
              <a:t>Behind the scenes encryption</a:t>
            </a:r>
          </a:p>
          <a:p>
            <a:pPr lvl="2"/>
            <a:r>
              <a:rPr lang="en-GB" dirty="0" smtClean="0"/>
              <a:t>Automatically encrypt otherwise unencrypted network connections.</a:t>
            </a:r>
          </a:p>
          <a:p>
            <a:r>
              <a:rPr lang="en-GB" dirty="0" smtClean="0"/>
              <a:t>Monitoring and Profiling</a:t>
            </a:r>
          </a:p>
          <a:p>
            <a:pPr lvl="1"/>
            <a:r>
              <a:rPr lang="en-GB" dirty="0" smtClean="0"/>
              <a:t>Count number of calls to functions</a:t>
            </a:r>
          </a:p>
          <a:p>
            <a:pPr lvl="1"/>
            <a:r>
              <a:rPr lang="en-GB" dirty="0" smtClean="0"/>
              <a:t>Characterize call sites and arguments to functions</a:t>
            </a:r>
          </a:p>
          <a:p>
            <a:pPr lvl="1"/>
            <a:r>
              <a:rPr lang="en-GB" dirty="0" err="1" smtClean="0"/>
              <a:t>Malloc</a:t>
            </a:r>
            <a:r>
              <a:rPr lang="en-GB" dirty="0" smtClean="0"/>
              <a:t> tracing</a:t>
            </a:r>
          </a:p>
          <a:p>
            <a:pPr lvl="2"/>
            <a:r>
              <a:rPr lang="en-GB" dirty="0" smtClean="0"/>
              <a:t>Detecting memory leaks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Generating address traces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1485078"/>
          </a:xfrm>
        </p:spPr>
        <p:txBody>
          <a:bodyPr/>
          <a:lstStyle/>
          <a:p>
            <a:r>
              <a:rPr lang="en-US" dirty="0" smtClean="0"/>
              <a:t>Goal: trace the addresses and sizes of the allocated and freed blocks, without modifying the source code. </a:t>
            </a:r>
          </a:p>
          <a:p>
            <a:endParaRPr lang="en-US" dirty="0" smtClean="0"/>
          </a:p>
          <a:p>
            <a:r>
              <a:rPr lang="en-US" dirty="0" smtClean="0"/>
              <a:t>Three solutions: interpose on the </a:t>
            </a:r>
            <a:r>
              <a:rPr lang="en-US" dirty="0" smtClean="0">
                <a:latin typeface="Courier New"/>
                <a:cs typeface="Courier New"/>
              </a:rPr>
              <a:t>lib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functions at compile time, link time, and load/run time. 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3104" y="1410522"/>
            <a:ext cx="4198896" cy="2961453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stdio.h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stdlib.h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malloc.h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main()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   free(malloc(10));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printf("hello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, world\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n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   exit(0);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680" y="4002643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hello.c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387018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COMPILETIME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/* Compile-time interposition of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and free using C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preprocessor. A local </a:t>
            </a:r>
            <a:r>
              <a:rPr lang="en-US" sz="1800" dirty="0" err="1" smtClean="0"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latin typeface="Courier New"/>
                <a:cs typeface="Courier New"/>
              </a:rPr>
              <a:t> file defines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(free)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as wrappers </a:t>
            </a:r>
            <a:r>
              <a:rPr lang="en-US" sz="1800" dirty="0" err="1" smtClean="0">
                <a:latin typeface="Courier New"/>
                <a:cs typeface="Courier New"/>
              </a:rPr>
              <a:t>mymalloc</a:t>
            </a:r>
            <a:r>
              <a:rPr lang="en-US" sz="1800" dirty="0" smtClean="0">
                <a:latin typeface="Courier New"/>
                <a:cs typeface="Courier New"/>
              </a:rPr>
              <a:t> (</a:t>
            </a:r>
            <a:r>
              <a:rPr lang="en-US" sz="1800" dirty="0" err="1" smtClean="0">
                <a:latin typeface="Courier New"/>
                <a:cs typeface="Courier New"/>
              </a:rPr>
              <a:t>myfree</a:t>
            </a:r>
            <a:r>
              <a:rPr lang="en-US" sz="1800" dirty="0" smtClean="0">
                <a:latin typeface="Courier New"/>
                <a:cs typeface="Courier New"/>
              </a:rPr>
              <a:t>) respectively.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/*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</a:t>
            </a:r>
            <a:r>
              <a:rPr lang="en-US" sz="1800" dirty="0" err="1" smtClean="0">
                <a:latin typeface="Courier New"/>
                <a:cs typeface="Courier New"/>
              </a:rPr>
              <a:t>mymalloc</a:t>
            </a:r>
            <a:r>
              <a:rPr lang="en-US" sz="1800" dirty="0" smtClean="0">
                <a:latin typeface="Courier New"/>
                <a:cs typeface="Courier New"/>
              </a:rPr>
              <a:t> -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wrapper function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*</a:t>
            </a:r>
            <a:r>
              <a:rPr lang="en-US" sz="1800" dirty="0" err="1" smtClean="0">
                <a:latin typeface="Courier New"/>
                <a:cs typeface="Courier New"/>
              </a:rPr>
              <a:t>mymalloc(size_t</a:t>
            </a:r>
            <a:r>
              <a:rPr lang="en-US" sz="1800" dirty="0" smtClean="0">
                <a:latin typeface="Courier New"/>
                <a:cs typeface="Courier New"/>
              </a:rPr>
              <a:t> size, char *file,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line)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void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dirty="0" err="1" smtClean="0">
                <a:latin typeface="Courier New"/>
                <a:cs typeface="Courier New"/>
              </a:rPr>
              <a:t>malloc(size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printf("%s:%d</a:t>
            </a:r>
            <a:r>
              <a:rPr lang="en-US" sz="1800" dirty="0" smtClean="0">
                <a:latin typeface="Courier New"/>
                <a:cs typeface="Courier New"/>
              </a:rPr>
              <a:t>: </a:t>
            </a:r>
            <a:r>
              <a:rPr lang="en-US" sz="1800" dirty="0" err="1" smtClean="0">
                <a:latin typeface="Courier New"/>
                <a:cs typeface="Courier New"/>
              </a:rPr>
              <a:t>malloc(%d</a:t>
            </a:r>
            <a:r>
              <a:rPr lang="en-US" sz="1800" dirty="0" smtClean="0">
                <a:latin typeface="Courier New"/>
                <a:cs typeface="Courier New"/>
              </a:rPr>
              <a:t>)=%</a:t>
            </a:r>
            <a:r>
              <a:rPr lang="en-US" sz="1800" dirty="0" err="1" smtClean="0">
                <a:latin typeface="Courier New"/>
                <a:cs typeface="Courier New"/>
              </a:rPr>
              <a:t>p\n</a:t>
            </a:r>
            <a:r>
              <a:rPr lang="en-US" sz="1800" dirty="0" smtClean="0">
                <a:latin typeface="Courier New"/>
                <a:cs typeface="Courier New"/>
              </a:rPr>
              <a:t>", file, line, (</a:t>
            </a:r>
            <a:r>
              <a:rPr lang="en-US" sz="1800" dirty="0" err="1" smtClean="0">
                <a:latin typeface="Courier New"/>
                <a:cs typeface="Courier New"/>
              </a:rPr>
              <a:t>int)size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return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5514" y="6372999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522273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#define </a:t>
            </a:r>
            <a:r>
              <a:rPr lang="en-US" sz="1800" dirty="0" err="1" smtClean="0">
                <a:latin typeface="Courier New"/>
                <a:cs typeface="Courier New"/>
              </a:rPr>
              <a:t>malloc(size</a:t>
            </a:r>
            <a:r>
              <a:rPr lang="en-US" sz="1800" dirty="0" smtClean="0">
                <a:latin typeface="Courier New"/>
                <a:cs typeface="Courier New"/>
              </a:rPr>
              <a:t>) </a:t>
            </a:r>
            <a:r>
              <a:rPr lang="en-US" sz="1800" dirty="0" err="1" smtClean="0">
                <a:latin typeface="Courier New"/>
                <a:cs typeface="Courier New"/>
              </a:rPr>
              <a:t>mymalloc(size</a:t>
            </a:r>
            <a:r>
              <a:rPr lang="en-US" sz="1800" dirty="0" smtClean="0">
                <a:latin typeface="Courier New"/>
                <a:cs typeface="Courier New"/>
              </a:rPr>
              <a:t>, __FILE__, __LINE__ 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#define </a:t>
            </a:r>
            <a:r>
              <a:rPr lang="en-US" sz="1800" dirty="0" err="1" smtClean="0">
                <a:latin typeface="Courier New"/>
                <a:cs typeface="Courier New"/>
              </a:rPr>
              <a:t>free(ptr</a:t>
            </a:r>
            <a:r>
              <a:rPr lang="en-US" sz="1800" dirty="0" smtClean="0">
                <a:latin typeface="Courier New"/>
                <a:cs typeface="Courier New"/>
              </a:rPr>
              <a:t>) </a:t>
            </a:r>
            <a:r>
              <a:rPr lang="en-US" sz="1800" dirty="0" err="1" smtClean="0">
                <a:latin typeface="Courier New"/>
                <a:cs typeface="Courier New"/>
              </a:rPr>
              <a:t>myfree(ptr</a:t>
            </a:r>
            <a:r>
              <a:rPr lang="en-US" sz="1800" dirty="0" smtClean="0">
                <a:latin typeface="Courier New"/>
                <a:cs typeface="Courier New"/>
              </a:rPr>
              <a:t>, __FILE__, __LINE__ )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*</a:t>
            </a:r>
            <a:r>
              <a:rPr lang="en-US" sz="1800" dirty="0" err="1" smtClean="0">
                <a:latin typeface="Courier New"/>
                <a:cs typeface="Courier New"/>
              </a:rPr>
              <a:t>mymalloc(size_t</a:t>
            </a:r>
            <a:r>
              <a:rPr lang="en-US" sz="1800" dirty="0" smtClean="0">
                <a:latin typeface="Courier New"/>
                <a:cs typeface="Courier New"/>
              </a:rPr>
              <a:t> size, char *file,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line);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myfree(void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, char *file,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line);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907268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657600"/>
            <a:ext cx="7592093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helloc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-DCOMPILETIME -</a:t>
            </a:r>
            <a:r>
              <a:rPr lang="en-US" sz="1800" dirty="0" err="1" smtClean="0">
                <a:latin typeface="Courier New"/>
                <a:cs typeface="Courier New"/>
              </a:rPr>
              <a:t>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-I. 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mymalloc.o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runc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./</a:t>
            </a:r>
            <a:r>
              <a:rPr lang="en-US" sz="1800" dirty="0" err="1" smtClean="0">
                <a:latin typeface="Courier New"/>
                <a:cs typeface="Courier New"/>
              </a:rPr>
              <a:t>helloc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hello.c:7: malloc(10)=0x501010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hello.c:7: free(0x501010)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hello,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600200"/>
            <a:ext cx="8558382" cy="5078314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LINKTIME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/* Link-time interposition of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and free using the static linker's (ld) "--wrap symbol" flag.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*__</a:t>
            </a:r>
            <a:r>
              <a:rPr lang="en-US" sz="1800" dirty="0" err="1" smtClean="0">
                <a:latin typeface="Courier New"/>
                <a:cs typeface="Courier New"/>
              </a:rPr>
              <a:t>real_malloc(size_t</a:t>
            </a:r>
            <a:r>
              <a:rPr lang="en-US" sz="1800" dirty="0" smtClean="0">
                <a:latin typeface="Courier New"/>
                <a:cs typeface="Courier New"/>
              </a:rPr>
              <a:t> size);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__</a:t>
            </a:r>
            <a:r>
              <a:rPr lang="en-US" sz="1800" dirty="0" err="1" smtClean="0">
                <a:latin typeface="Courier New"/>
                <a:cs typeface="Courier New"/>
              </a:rPr>
              <a:t>real_free(void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/*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__</a:t>
            </a:r>
            <a:r>
              <a:rPr lang="en-US" sz="1800" dirty="0" err="1" smtClean="0">
                <a:latin typeface="Courier New"/>
                <a:cs typeface="Courier New"/>
              </a:rPr>
              <a:t>wrap_malloc</a:t>
            </a:r>
            <a:r>
              <a:rPr lang="en-US" sz="1800" dirty="0" smtClean="0">
                <a:latin typeface="Courier New"/>
                <a:cs typeface="Courier New"/>
              </a:rPr>
              <a:t> -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wrapper function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*__</a:t>
            </a:r>
            <a:r>
              <a:rPr lang="en-US" sz="1800" dirty="0" err="1" smtClean="0">
                <a:latin typeface="Courier New"/>
                <a:cs typeface="Courier New"/>
              </a:rPr>
              <a:t>wrap_malloc(size_t</a:t>
            </a:r>
            <a:r>
              <a:rPr lang="en-US" sz="1800" dirty="0" smtClean="0">
                <a:latin typeface="Courier New"/>
                <a:cs typeface="Courier New"/>
              </a:rPr>
              <a:t> size)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void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 = __</a:t>
            </a:r>
            <a:r>
              <a:rPr lang="en-US" sz="1800" dirty="0" err="1" smtClean="0">
                <a:latin typeface="Courier New"/>
                <a:cs typeface="Courier New"/>
              </a:rPr>
              <a:t>real_malloc(size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printf("malloc(%d</a:t>
            </a:r>
            <a:r>
              <a:rPr lang="en-US" sz="1800" dirty="0" smtClean="0">
                <a:latin typeface="Courier New"/>
                <a:cs typeface="Courier New"/>
              </a:rPr>
              <a:t>) = %</a:t>
            </a:r>
            <a:r>
              <a:rPr lang="en-US" sz="1800" dirty="0" err="1" smtClean="0">
                <a:latin typeface="Courier New"/>
                <a:cs typeface="Courier New"/>
              </a:rPr>
              <a:t>p\n</a:t>
            </a:r>
            <a:r>
              <a:rPr lang="en-US" sz="1800" dirty="0" smtClean="0">
                <a:latin typeface="Courier New"/>
                <a:cs typeface="Courier New"/>
              </a:rPr>
              <a:t>", (</a:t>
            </a:r>
            <a:r>
              <a:rPr lang="en-US" sz="1800" dirty="0" err="1" smtClean="0">
                <a:latin typeface="Courier New"/>
                <a:cs typeface="Courier New"/>
              </a:rPr>
              <a:t>int)size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return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5514" y="6309182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066925"/>
          </a:xfr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 smtClean="0"/>
              <a:t>” flag passes argument to linker</a:t>
            </a:r>
          </a:p>
          <a:p>
            <a:r>
              <a:rPr lang="en-US" dirty="0" smtClean="0"/>
              <a:t>Telling linker “</a:t>
            </a:r>
            <a:r>
              <a:rPr lang="en-US" dirty="0" smtClean="0">
                <a:latin typeface="Courier New"/>
                <a:cs typeface="Courier New"/>
              </a:rPr>
              <a:t>--</a:t>
            </a:r>
            <a:r>
              <a:rPr lang="en-US" dirty="0" err="1" smtClean="0">
                <a:latin typeface="Courier New"/>
                <a:cs typeface="Courier New"/>
              </a:rPr>
              <a:t>wrap,malloc</a:t>
            </a:r>
            <a:r>
              <a:rPr lang="en-US" dirty="0" smtClean="0"/>
              <a:t> ”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tells it to resolve references in a special way:</a:t>
            </a:r>
          </a:p>
          <a:p>
            <a:pPr lvl="1"/>
            <a:r>
              <a:rPr lang="en-US" dirty="0" smtClean="0"/>
              <a:t>Refs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should be resolved as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wrap_malloc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Refs to 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real_malloc</a:t>
            </a:r>
            <a:r>
              <a:rPr lang="en-US" dirty="0" smtClean="0"/>
              <a:t> should be resolved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7896225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hellol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-DLINKTIME -</a:t>
            </a:r>
            <a:r>
              <a:rPr lang="en-US" sz="1800" dirty="0" err="1" smtClean="0">
                <a:latin typeface="Courier New"/>
                <a:cs typeface="Courier New"/>
              </a:rPr>
              <a:t>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</a:t>
            </a:r>
            <a:r>
              <a:rPr lang="en-US" sz="1800" dirty="0" err="1" smtClean="0">
                <a:latin typeface="Courier New"/>
                <a:cs typeface="Courier New"/>
              </a:rPr>
              <a:t>Wl,--wrap,malloc</a:t>
            </a:r>
            <a:r>
              <a:rPr lang="en-US" sz="1800" dirty="0" smtClean="0">
                <a:latin typeface="Courier New"/>
                <a:cs typeface="Courier New"/>
              </a:rPr>
              <a:t> -</a:t>
            </a:r>
            <a:r>
              <a:rPr lang="en-US" sz="1800" dirty="0" err="1" smtClean="0">
                <a:latin typeface="Courier New"/>
                <a:cs typeface="Courier New"/>
              </a:rPr>
              <a:t>Wl,--wrap,free</a:t>
            </a:r>
            <a:r>
              <a:rPr lang="en-US" sz="1800" dirty="0" smtClean="0">
                <a:latin typeface="Courier New"/>
                <a:cs typeface="Courier New"/>
              </a:rPr>
              <a:t> \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hellol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mymalloc.o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runl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./</a:t>
            </a:r>
            <a:r>
              <a:rPr lang="en-US" sz="1800" dirty="0" err="1" smtClean="0">
                <a:latin typeface="Courier New"/>
                <a:cs typeface="Courier New"/>
              </a:rPr>
              <a:t>hellol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malloc(10) = 0x501010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free(0x501010)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hello, world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7713"/>
            <a:ext cx="7543800" cy="649408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#</a:t>
            </a:r>
            <a:r>
              <a:rPr lang="en-US" sz="1600" dirty="0" err="1" smtClean="0">
                <a:latin typeface="Courier New"/>
                <a:cs typeface="Courier New"/>
              </a:rPr>
              <a:t>ifdef</a:t>
            </a:r>
            <a:r>
              <a:rPr lang="en-US" sz="1600" dirty="0" smtClean="0">
                <a:latin typeface="Courier New"/>
                <a:cs typeface="Courier New"/>
              </a:rPr>
              <a:t> RUNTIME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/* Run-time interposition of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>
                <a:latin typeface="Courier New"/>
                <a:cs typeface="Courier New"/>
              </a:rPr>
              <a:t> and free based on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* dynamic linker's (ld-</a:t>
            </a:r>
            <a:r>
              <a:rPr lang="en-US" sz="1600" dirty="0" err="1" smtClean="0">
                <a:latin typeface="Courier New"/>
                <a:cs typeface="Courier New"/>
              </a:rPr>
              <a:t>linux.so</a:t>
            </a:r>
            <a:r>
              <a:rPr lang="en-US" sz="1600" dirty="0" smtClean="0">
                <a:latin typeface="Courier New"/>
                <a:cs typeface="Courier New"/>
              </a:rPr>
              <a:t>) LD_PRELOAD mechanism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#define _GNU_SOURCE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#include &lt;</a:t>
            </a:r>
            <a:r>
              <a:rPr lang="en-US" sz="1600" dirty="0" err="1" smtClean="0">
                <a:latin typeface="Courier New"/>
                <a:cs typeface="Courier New"/>
              </a:rPr>
              <a:t>stdio.h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#include &lt;</a:t>
            </a:r>
            <a:r>
              <a:rPr lang="en-US" sz="1600" dirty="0" err="1" smtClean="0">
                <a:latin typeface="Courier New"/>
                <a:cs typeface="Courier New"/>
              </a:rPr>
              <a:t>stdlib.h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#include &lt;</a:t>
            </a:r>
            <a:r>
              <a:rPr lang="en-US" sz="1600" dirty="0" err="1" smtClean="0">
                <a:latin typeface="Courier New"/>
                <a:cs typeface="Courier New"/>
              </a:rPr>
              <a:t>dlfcn.h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void *</a:t>
            </a:r>
            <a:r>
              <a:rPr lang="en-US" sz="1600" dirty="0" err="1" smtClean="0">
                <a:latin typeface="Courier New"/>
                <a:cs typeface="Courier New"/>
              </a:rPr>
              <a:t>malloc(size_t</a:t>
            </a:r>
            <a:r>
              <a:rPr lang="en-US" sz="1600" dirty="0" smtClean="0">
                <a:latin typeface="Courier New"/>
                <a:cs typeface="Courier New"/>
              </a:rPr>
              <a:t> size)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static void *(*</a:t>
            </a:r>
            <a:r>
              <a:rPr lang="en-US" sz="1600" dirty="0" err="1" smtClean="0">
                <a:latin typeface="Courier New"/>
                <a:cs typeface="Courier New"/>
              </a:rPr>
              <a:t>mallocp)(size_t</a:t>
            </a:r>
            <a:r>
              <a:rPr lang="en-US" sz="1600" dirty="0" smtClean="0">
                <a:latin typeface="Courier New"/>
                <a:cs typeface="Courier New"/>
              </a:rPr>
              <a:t> size);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char *error;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void *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/* get address of </a:t>
            </a:r>
            <a:r>
              <a:rPr lang="en-US" sz="1600" dirty="0" err="1" smtClean="0">
                <a:latin typeface="Courier New"/>
                <a:cs typeface="Courier New"/>
              </a:rPr>
              <a:t>libc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if (!</a:t>
            </a:r>
            <a:r>
              <a:rPr lang="en-US" sz="1600" dirty="0" err="1" smtClean="0">
                <a:latin typeface="Courier New"/>
                <a:cs typeface="Courier New"/>
              </a:rPr>
              <a:t>mallocp</a:t>
            </a:r>
            <a:r>
              <a:rPr lang="en-US" sz="1600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</a:t>
            </a:r>
            <a:r>
              <a:rPr lang="en-US" sz="1600" dirty="0" err="1" smtClean="0">
                <a:latin typeface="Courier New"/>
                <a:cs typeface="Courier New"/>
              </a:rPr>
              <a:t>mallocp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dlsym(RTLD_NEXT</a:t>
            </a:r>
            <a:r>
              <a:rPr lang="en-US" sz="1600" dirty="0" smtClean="0">
                <a:latin typeface="Courier New"/>
                <a:cs typeface="Courier New"/>
              </a:rPr>
              <a:t>, "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>
                <a:latin typeface="Courier New"/>
                <a:cs typeface="Courier New"/>
              </a:rPr>
              <a:t>");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if ((error = </a:t>
            </a:r>
            <a:r>
              <a:rPr lang="en-US" sz="1600" dirty="0" err="1" smtClean="0">
                <a:latin typeface="Courier New"/>
                <a:cs typeface="Courier New"/>
              </a:rPr>
              <a:t>dlerror</a:t>
            </a:r>
            <a:r>
              <a:rPr lang="en-US" sz="1600" dirty="0" smtClean="0">
                <a:latin typeface="Courier New"/>
                <a:cs typeface="Courier New"/>
              </a:rPr>
              <a:t>()) != NULL) 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    </a:t>
            </a:r>
            <a:r>
              <a:rPr lang="en-US" sz="1600" dirty="0" err="1" smtClean="0">
                <a:latin typeface="Courier New"/>
                <a:cs typeface="Courier New"/>
              </a:rPr>
              <a:t>fputs(error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stderr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    exit(1);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	}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}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mallocp(size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printf("malloc(%d</a:t>
            </a:r>
            <a:r>
              <a:rPr lang="en-US" sz="1600" dirty="0" smtClean="0">
                <a:latin typeface="Courier New"/>
                <a:cs typeface="Courier New"/>
              </a:rPr>
              <a:t>) = %</a:t>
            </a:r>
            <a:r>
              <a:rPr lang="en-US" sz="1600" dirty="0" err="1" smtClean="0">
                <a:latin typeface="Courier New"/>
                <a:cs typeface="Courier New"/>
              </a:rPr>
              <a:t>p\n</a:t>
            </a:r>
            <a:r>
              <a:rPr lang="en-US" sz="1600" dirty="0" smtClean="0">
                <a:latin typeface="Courier New"/>
                <a:cs typeface="Courier New"/>
              </a:rPr>
              <a:t>", (</a:t>
            </a:r>
            <a:r>
              <a:rPr lang="en-US" sz="1600" dirty="0" err="1" smtClean="0">
                <a:latin typeface="Courier New"/>
                <a:cs typeface="Courier New"/>
              </a:rPr>
              <a:t>int)size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return 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3716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 smtClean="0"/>
              <a:t>Load/Run-time </a:t>
            </a:r>
            <a:br>
              <a:rPr lang="en-US" dirty="0" smtClean="0"/>
            </a:b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6314" y="64124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1: Modularity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Program can be written as a collection of smaller source files, rather than one monolithic mass.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build libraries of common functions (more on this later)</a:t>
            </a:r>
          </a:p>
          <a:p>
            <a:pPr lvl="2"/>
            <a:r>
              <a:rPr lang="en-US" dirty="0" smtClean="0"/>
              <a:t>e.g., Math library, standard 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305799" cy="1981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The LD_PRELOAD </a:t>
            </a:r>
            <a:r>
              <a:rPr lang="en-US" dirty="0" smtClean="0"/>
              <a:t>environment variable tells the dynamic linker to resolve unresolved refs (e.g., to </a:t>
            </a:r>
            <a:r>
              <a:rPr lang="en-US" dirty="0" err="1" smtClean="0">
                <a:latin typeface="Courier New"/>
                <a:cs typeface="Courier New"/>
              </a:rPr>
              <a:t>malloc)</a:t>
            </a:r>
            <a:r>
              <a:rPr lang="en-US" dirty="0" err="1" smtClean="0"/>
              <a:t>by</a:t>
            </a:r>
            <a:r>
              <a:rPr lang="en-US" dirty="0" smtClean="0"/>
              <a:t> looking in </a:t>
            </a:r>
            <a:r>
              <a:rPr lang="en-US" dirty="0" err="1" smtClean="0">
                <a:latin typeface="Courier New"/>
                <a:cs typeface="Courier New"/>
              </a:rPr>
              <a:t>libdl.so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mymalloc.so</a:t>
            </a:r>
            <a:r>
              <a:rPr lang="en-US" dirty="0" smtClean="0"/>
              <a:t> first.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libdl.so</a:t>
            </a:r>
            <a:r>
              <a:rPr lang="en-US" dirty="0" smtClean="0"/>
              <a:t> necessary to resolve references to the </a:t>
            </a:r>
            <a:r>
              <a:rPr lang="en-US" b="1" dirty="0" err="1" smtClean="0">
                <a:latin typeface="Courier New"/>
                <a:cs typeface="Courier New"/>
              </a:rPr>
              <a:t>dlopen</a:t>
            </a:r>
            <a:r>
              <a:rPr lang="en-US" dirty="0" smtClean="0"/>
              <a:t> functions.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839198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hellor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-DRUNTIME -shared -</a:t>
            </a:r>
            <a:r>
              <a:rPr lang="en-US" sz="1800" dirty="0" err="1" smtClean="0">
                <a:latin typeface="Courier New"/>
                <a:cs typeface="Courier New"/>
              </a:rPr>
              <a:t>fPIC</a:t>
            </a:r>
            <a:r>
              <a:rPr lang="en-US" sz="1800" dirty="0" smtClean="0">
                <a:latin typeface="Courier New"/>
                <a:cs typeface="Courier New"/>
              </a:rPr>
              <a:t> 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mymalloc.so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hellor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runr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(LD_PRELOAD="/usr/lib64/libdl.so ./</a:t>
            </a:r>
            <a:r>
              <a:rPr lang="en-US" sz="1800" dirty="0" err="1" smtClean="0">
                <a:latin typeface="Courier New"/>
                <a:cs typeface="Courier New"/>
              </a:rPr>
              <a:t>mymalloc.so</a:t>
            </a:r>
            <a:r>
              <a:rPr lang="en-US" sz="1800" dirty="0" smtClean="0">
                <a:latin typeface="Courier New"/>
                <a:cs typeface="Courier New"/>
              </a:rPr>
              <a:t>" ./</a:t>
            </a:r>
            <a:r>
              <a:rPr lang="en-US" sz="1800" dirty="0" err="1" smtClean="0">
                <a:latin typeface="Courier New"/>
                <a:cs typeface="Courier New"/>
              </a:rPr>
              <a:t>hellor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malloc(10) = 0x501010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free(0x501010)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hello, world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Interpositioning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</a:t>
            </a:r>
          </a:p>
          <a:p>
            <a:pPr lvl="1"/>
            <a:r>
              <a:rPr lang="en-US" dirty="0" smtClean="0"/>
              <a:t>Apparent calls to </a:t>
            </a:r>
            <a:r>
              <a:rPr lang="en-US" dirty="0" err="1" smtClean="0"/>
              <a:t>malloc</a:t>
            </a:r>
            <a:r>
              <a:rPr lang="en-US" dirty="0" smtClean="0"/>
              <a:t>/free get macro-expanded into calls to </a:t>
            </a:r>
            <a:r>
              <a:rPr lang="en-US" dirty="0" err="1" smtClean="0"/>
              <a:t>mymalloc</a:t>
            </a:r>
            <a:r>
              <a:rPr lang="en-US" dirty="0" smtClean="0"/>
              <a:t>/</a:t>
            </a:r>
            <a:r>
              <a:rPr lang="en-US" dirty="0" err="1" smtClean="0"/>
              <a:t>myfree</a:t>
            </a:r>
            <a:endParaRPr lang="en-US" dirty="0" smtClean="0"/>
          </a:p>
          <a:p>
            <a:r>
              <a:rPr lang="en-US" dirty="0" smtClean="0"/>
              <a:t>Link Time</a:t>
            </a:r>
          </a:p>
          <a:p>
            <a:pPr lvl="1"/>
            <a:r>
              <a:rPr lang="en-US" dirty="0" smtClean="0"/>
              <a:t>Use linker trick to have special name resolutions</a:t>
            </a:r>
          </a:p>
          <a:p>
            <a:pPr lvl="2"/>
            <a:r>
              <a:rPr lang="en-US" dirty="0" err="1" smtClean="0"/>
              <a:t>malloc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</a:t>
            </a:r>
            <a:r>
              <a:rPr lang="en-US" dirty="0" err="1" smtClean="0">
                <a:sym typeface="Wingdings" pitchFamily="2" charset="2"/>
              </a:rPr>
              <a:t>wrap_malloc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__</a:t>
            </a:r>
            <a:r>
              <a:rPr lang="en-US" dirty="0" err="1" smtClean="0">
                <a:sym typeface="Wingdings" pitchFamily="2" charset="2"/>
              </a:rPr>
              <a:t>real_malloc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malloc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Implement custom version of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that use dynamic linking to load library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 (cont)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2: Efficiency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Time: Separate compilation</a:t>
            </a:r>
          </a:p>
          <a:p>
            <a:pPr lvl="2"/>
            <a:r>
              <a:rPr lang="en-US" dirty="0" smtClean="0"/>
              <a:t>Change one source file, compile, and then </a:t>
            </a:r>
            <a:r>
              <a:rPr lang="en-US" dirty="0" err="1" smtClean="0"/>
              <a:t>relink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need to recompile other source files.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Space: Libraries </a:t>
            </a:r>
          </a:p>
          <a:p>
            <a:pPr lvl="2"/>
            <a:r>
              <a:rPr lang="en-US" dirty="0" smtClean="0"/>
              <a:t>Common functions can be aggregated into a single file...</a:t>
            </a:r>
          </a:p>
          <a:p>
            <a:pPr lvl="2"/>
            <a:r>
              <a:rPr lang="en-US" dirty="0" smtClean="0"/>
              <a:t>Yet executable files and running memory images contain only code for the functions they actually use.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3815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1. Symbol 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</a:t>
            </a:r>
            <a:r>
              <a:rPr lang="en-US" dirty="0" smtClean="0"/>
              <a:t>(global variables </a:t>
            </a:r>
            <a:r>
              <a:rPr lang="en-US" dirty="0"/>
              <a:t>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</a:t>
            </a:r>
            <a:r>
              <a:rPr lang="en-US" sz="1800" b="1" dirty="0" smtClean="0">
                <a:latin typeface="Courier New" charset="0"/>
              </a:rPr>
              <a:t> swap </a:t>
            </a:r>
            <a:r>
              <a:rPr lang="en-US" sz="1800" b="1" dirty="0">
                <a:latin typeface="Courier New" charset="0"/>
              </a:rPr>
              <a:t>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smtClean="0">
                <a:latin typeface="Courier New" charset="0"/>
              </a:rPr>
              <a:t>    /</a:t>
            </a:r>
            <a:r>
              <a:rPr lang="en-US" sz="1800" b="1" dirty="0">
                <a:latin typeface="Courier New" charset="0"/>
              </a:rPr>
              <a:t>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</a:t>
            </a:r>
            <a:r>
              <a:rPr lang="en-US" dirty="0" smtClean="0"/>
              <a:t>stored in object file </a:t>
            </a:r>
            <a:r>
              <a:rPr lang="en-US" dirty="0"/>
              <a:t>(by compiler) 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of </a:t>
            </a:r>
            <a:r>
              <a:rPr lang="en-US" dirty="0" err="1"/>
              <a:t>structs</a:t>
            </a:r>
            <a:endParaRPr lang="en-US" dirty="0"/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Linker associates 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2. Relocation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Merges separate code and data sections into single sections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files to their final absolute memory locations in the executable.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Updates all references to these symbols to reflect their new positions.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Relocatable</a:t>
            </a:r>
            <a:r>
              <a:rPr lang="en-US" dirty="0" smtClean="0"/>
              <a:t> object file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combined with other </a:t>
            </a:r>
            <a:r>
              <a:rPr lang="en-US" dirty="0" err="1" smtClean="0"/>
              <a:t>relocatable</a:t>
            </a:r>
            <a:r>
              <a:rPr lang="en-US" dirty="0" smtClean="0"/>
              <a:t> object files to form executable object file.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is produced from exactly one source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) file</a:t>
            </a:r>
          </a:p>
          <a:p>
            <a:endParaRPr lang="en-US" dirty="0" smtClean="0"/>
          </a:p>
          <a:p>
            <a:r>
              <a:rPr lang="en-US" dirty="0" smtClean="0"/>
              <a:t>Executable object file 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copied directly into memory and then executed.</a:t>
            </a:r>
          </a:p>
          <a:p>
            <a:endParaRPr lang="en-US" dirty="0" smtClean="0"/>
          </a:p>
          <a:p>
            <a:r>
              <a:rPr lang="en-US" dirty="0" smtClean="0"/>
              <a:t>Shared object file (</a:t>
            </a:r>
            <a:r>
              <a:rPr lang="en-US" dirty="0" smtClean="0">
                <a:latin typeface="Courier New"/>
                <a:cs typeface="Courier New"/>
              </a:rPr>
              <a:t>.so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Special type of </a:t>
            </a:r>
            <a:r>
              <a:rPr lang="en-US" dirty="0" err="1" smtClean="0"/>
              <a:t>relocatable</a:t>
            </a:r>
            <a:r>
              <a:rPr lang="en-US" dirty="0" smtClean="0"/>
              <a:t> object file that can be loaded into memory and linked dynamically, at either load time or run-time.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Dynamic Link Libraries</a:t>
            </a:r>
            <a:r>
              <a:rPr lang="en-US" dirty="0" smtClean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10951</TotalTime>
  <Words>4767</Words>
  <Application>Microsoft Macintosh PowerPoint</Application>
  <PresentationFormat>On-screen Show (4:3)</PresentationFormat>
  <Paragraphs>928</Paragraphs>
  <Slides>51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template2007</vt:lpstr>
      <vt:lpstr>Linking  15-213 / 18-213: Introduction to Computer Systems 12th Lecture, Oct. 3, 2013</vt:lpstr>
      <vt:lpstr>Today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Resolving Symbols</vt:lpstr>
      <vt:lpstr>Relocating Code and Data</vt:lpstr>
      <vt:lpstr>Relocation Info (main)</vt:lpstr>
      <vt:lpstr>Relocation Info (swap, .text)</vt:lpstr>
      <vt:lpstr>Relocation Info (swap, .data)</vt:lpstr>
      <vt:lpstr>Executable Before/After Relocation (.text)</vt:lpstr>
      <vt:lpstr>PowerPoint Presentation</vt:lpstr>
      <vt:lpstr>Executable After Relocation (.data)</vt:lpstr>
      <vt:lpstr>Strong and Weak Symbols</vt:lpstr>
      <vt:lpstr>Linker’s Symbol Rules</vt:lpstr>
      <vt:lpstr>Linker Puzzles</vt:lpstr>
      <vt:lpstr>Role of .h Files</vt:lpstr>
      <vt:lpstr>Running Preprocessor</vt:lpstr>
      <vt:lpstr>Global Variables</vt:lpstr>
      <vt:lpstr>Packaging Commonly Used Functions</vt:lpstr>
      <vt:lpstr>Solution: Static Libraries</vt:lpstr>
      <vt:lpstr>Creating Static Libraries</vt:lpstr>
      <vt:lpstr>Commonly Used Libraries</vt:lpstr>
      <vt:lpstr>Linking with Static Libraries</vt:lpstr>
      <vt:lpstr>Using Static Libraries</vt:lpstr>
      <vt:lpstr>Loading Executable Object Files</vt:lpstr>
      <vt:lpstr>Shared Libraries</vt:lpstr>
      <vt:lpstr>Shared Libraries (cont.)</vt:lpstr>
      <vt:lpstr>Dynamic Linking at Load-time</vt:lpstr>
      <vt:lpstr>Dynamic Linking at Run-time</vt:lpstr>
      <vt:lpstr>Dynamic Linking at Run-time</vt:lpstr>
      <vt:lpstr>Linking Summary </vt:lpstr>
      <vt:lpstr>Today</vt:lpstr>
      <vt:lpstr>Case Study: Library Interpositioning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Interpositioning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500</cp:revision>
  <cp:lastPrinted>1999-09-20T15:19:18Z</cp:lastPrinted>
  <dcterms:created xsi:type="dcterms:W3CDTF">2012-10-04T19:17:13Z</dcterms:created>
  <dcterms:modified xsi:type="dcterms:W3CDTF">2013-10-03T17:17:17Z</dcterms:modified>
</cp:coreProperties>
</file>