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542" r:id="rId2"/>
    <p:sldId id="645" r:id="rId3"/>
    <p:sldId id="580" r:id="rId4"/>
    <p:sldId id="581" r:id="rId5"/>
    <p:sldId id="582" r:id="rId6"/>
    <p:sldId id="662" r:id="rId7"/>
    <p:sldId id="584" r:id="rId8"/>
    <p:sldId id="585" r:id="rId9"/>
    <p:sldId id="586" r:id="rId10"/>
    <p:sldId id="646" r:id="rId11"/>
    <p:sldId id="632" r:id="rId12"/>
    <p:sldId id="661" r:id="rId13"/>
    <p:sldId id="588" r:id="rId14"/>
    <p:sldId id="589" r:id="rId15"/>
    <p:sldId id="590" r:id="rId16"/>
    <p:sldId id="637" r:id="rId17"/>
    <p:sldId id="591" r:id="rId18"/>
    <p:sldId id="592" r:id="rId19"/>
    <p:sldId id="593" r:id="rId20"/>
    <p:sldId id="594" r:id="rId21"/>
    <p:sldId id="595" r:id="rId22"/>
    <p:sldId id="647" r:id="rId23"/>
    <p:sldId id="639" r:id="rId24"/>
    <p:sldId id="649" r:id="rId25"/>
    <p:sldId id="597" r:id="rId26"/>
    <p:sldId id="598" r:id="rId27"/>
    <p:sldId id="599" r:id="rId28"/>
    <p:sldId id="600" r:id="rId29"/>
    <p:sldId id="601" r:id="rId30"/>
    <p:sldId id="602" r:id="rId31"/>
    <p:sldId id="603" r:id="rId32"/>
    <p:sldId id="604" r:id="rId33"/>
    <p:sldId id="605" r:id="rId34"/>
    <p:sldId id="606" r:id="rId35"/>
    <p:sldId id="607" r:id="rId36"/>
    <p:sldId id="608" r:id="rId37"/>
    <p:sldId id="609" r:id="rId38"/>
    <p:sldId id="660" r:id="rId39"/>
    <p:sldId id="650" r:id="rId40"/>
    <p:sldId id="651" r:id="rId41"/>
    <p:sldId id="652" r:id="rId42"/>
    <p:sldId id="656" r:id="rId43"/>
    <p:sldId id="657" r:id="rId44"/>
    <p:sldId id="658" r:id="rId45"/>
    <p:sldId id="659" r:id="rId46"/>
  </p:sldIdLst>
  <p:sldSz cx="9144000" cy="6858000" type="screen4x3"/>
  <p:notesSz cx="7302500" cy="9586913"/>
  <p:custDataLst>
    <p:tags r:id="rId5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EFBFBF"/>
    <a:srgbClr val="F6F5BD"/>
    <a:srgbClr val="CC6600"/>
    <a:srgbClr val="FF9999"/>
    <a:srgbClr val="A8E799"/>
    <a:srgbClr val="FFFF99"/>
    <a:srgbClr val="CDF1C5"/>
    <a:srgbClr val="F1C7C7"/>
    <a:srgbClr val="C5FEB8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 snapToObjects="1">
      <p:cViewPr varScale="1">
        <p:scale>
          <a:sx n="111" d="100"/>
          <a:sy n="111" d="100"/>
        </p:scale>
        <p:origin x="-544" y="-104"/>
      </p:cViewPr>
      <p:guideLst>
        <p:guide orient="horz" pos="25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tags" Target="tags/tag1.xml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87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42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Machine-Level Programming I: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15-213/18-213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sym typeface="Calibri" charset="0"/>
              </a:rPr>
              <a:t>: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Introduction to Computer Systems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10, </a:t>
            </a:r>
            <a:r>
              <a:rPr lang="en-US" sz="2000" b="0" dirty="0" smtClean="0"/>
              <a:t>2013</a:t>
            </a:r>
            <a:endParaRPr lang="en-US" sz="2000" b="0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  <a:defRPr/>
            </a:pPr>
            <a:r>
              <a:rPr lang="en-US" b="1" dirty="0" smtClean="0">
                <a:solidFill>
                  <a:srgbClr val="000000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Randy Bryant, Dave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O’Hallaron</a:t>
            </a: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, and Greg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Kesden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/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ISA: instruction set architecture) The parts of a processor design that one needs to understand to write assembly code.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Example ISAs (Intel): IA32, x86-64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352800"/>
            <a:ext cx="4852987" cy="3092450"/>
          </a:xfrm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 smtClean="0"/>
              <a:t>PC: Program counter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</a:t>
            </a:r>
            <a:r>
              <a:rPr lang="en-US" sz="2000" b="1" dirty="0" smtClean="0"/>
              <a:t>file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</a:t>
            </a:r>
            <a:r>
              <a:rPr lang="en-US" sz="2000" b="1" dirty="0" smtClean="0"/>
              <a:t>codes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</a:t>
            </a:r>
            <a:r>
              <a:rPr lang="en-US" sz="1800" dirty="0" smtClean="0"/>
              <a:t>or logical operation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PC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Code</a:t>
            </a:r>
          </a:p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Data</a:t>
            </a:r>
          </a:p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Stack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22860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7020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 smtClean="0"/>
              <a:t>Code and user data</a:t>
            </a:r>
          </a:p>
          <a:p>
            <a:pPr marL="571500" lvl="2" indent="-165100"/>
            <a:r>
              <a:rPr lang="en-US" sz="1800" dirty="0" smtClean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5" y="3124200"/>
            <a:ext cx="25019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–O1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O1</a:t>
            </a:r>
            <a:r>
              <a:rPr lang="en-US" dirty="0" smtClean="0"/>
              <a:t>)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</a:t>
            </a:r>
            <a:r>
              <a:rPr lang="en-US" dirty="0" smtClean="0"/>
              <a:t>Code (p1.c)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304800" y="1600200"/>
            <a:ext cx="38830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sum(int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x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y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111125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IA32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59226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sum: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12(%ebp),%eax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8(%ebp),%</a:t>
            </a:r>
            <a:r>
              <a:rPr lang="en-US" sz="1800" dirty="0" smtClean="0">
                <a:latin typeface="Courier New" pitchFamily="49" charset="0"/>
              </a:rPr>
              <a:t>eax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7467600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</a:t>
            </a:r>
            <a:r>
              <a:rPr lang="en-US" dirty="0" smtClean="0">
                <a:latin typeface="Calibri" pitchFamily="34" charset="0"/>
              </a:rPr>
              <a:t>(on shark machine) with </a:t>
            </a:r>
            <a:r>
              <a:rPr lang="en-US" dirty="0">
                <a:latin typeface="Calibri" pitchFamily="34" charset="0"/>
              </a:rPr>
              <a:t>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err="1" smtClean="0">
                <a:latin typeface="Courier New" pitchFamily="49" charset="0"/>
              </a:rPr>
              <a:t>gcc</a:t>
            </a:r>
            <a:r>
              <a:rPr lang="en-US" dirty="0" smtClean="0">
                <a:latin typeface="Courier New" pitchFamily="49" charset="0"/>
              </a:rPr>
              <a:t> –O1 –m32 –S p1.c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smtClean="0">
                <a:latin typeface="Courier New" pitchFamily="49" charset="0"/>
              </a:rPr>
              <a:t>p1.s</a:t>
            </a:r>
          </a:p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rgbClr val="FF0000"/>
                </a:solidFill>
                <a:latin typeface="Calibri" pitchFamily="34" charset="0"/>
              </a:rPr>
              <a:t>Warning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: Will get very different results on non-Shark machines (Andrew Linux, Mac OS-X, …) due to different versions of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</a:rPr>
              <a:t>gcc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 and different compiler settings.</a:t>
            </a:r>
            <a:endParaRPr lang="en-US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endParaRPr lang="en-US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Data Types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548687" cy="553085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Integer” data of 1, 2, or 4 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 smtClean="0"/>
          </a:p>
          <a:p>
            <a:r>
              <a:rPr lang="en-US" dirty="0" smtClean="0"/>
              <a:t>Floating </a:t>
            </a:r>
            <a:r>
              <a:rPr lang="en-US" dirty="0"/>
              <a:t>point data of 4, 8, or 10 bytes</a:t>
            </a:r>
          </a:p>
          <a:p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/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Operations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27150"/>
            <a:ext cx="8548687" cy="492125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25146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>
                <a:latin typeface="Courier New" pitchFamily="49" charset="0"/>
              </a:rPr>
              <a:t>sum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34137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0x08483f4 </a:t>
            </a:r>
            <a:r>
              <a:rPr lang="en-US" sz="1800" dirty="0">
                <a:latin typeface="Courier New" pitchFamily="49" charset="0"/>
              </a:rPr>
              <a:t>&lt;sum&gt;</a:t>
            </a:r>
            <a:r>
              <a:rPr lang="en-US" sz="1800" dirty="0" smtClean="0">
                <a:latin typeface="Courier New" pitchFamily="49" charset="0"/>
              </a:rPr>
              <a:t>:    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95400" y="4038600"/>
            <a:ext cx="2362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11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2, or 3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0x401040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two signed integers</a:t>
            </a:r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2 4-byte integers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“Long” words in GCC parlance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Same instruction whether signed or unsigned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y</a:t>
            </a:r>
            <a:r>
              <a:rPr lang="en-US" b="1" dirty="0"/>
              <a:t>:</a:t>
            </a:r>
            <a:r>
              <a:rPr lang="en-US" dirty="0"/>
              <a:t>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%ebp+8]</a:t>
            </a:r>
            <a:endParaRPr lang="en-US" b="1" dirty="0"/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1120775" lvl="3" indent="-166688" defTabSz="895350">
              <a:tabLst>
                <a:tab pos="1143000" algn="l"/>
                <a:tab pos="2514600" algn="l"/>
              </a:tabLst>
            </a:pPr>
            <a:r>
              <a:rPr lang="en-US" dirty="0"/>
              <a:t>Return function value in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/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0x80483fa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),%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3400" y="54864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0x80483fa:  03 </a:t>
            </a:r>
            <a:r>
              <a:rPr lang="en-US" sz="1800" dirty="0">
                <a:latin typeface="Courier New" pitchFamily="49" charset="0"/>
              </a:rPr>
              <a:t>45 08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762000" y="2819400"/>
            <a:ext cx="3429000" cy="216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1800" dirty="0">
                <a:latin typeface="Calibri" pitchFamily="34" charset="0"/>
              </a:rPr>
              <a:t>Similar to expression: 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y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smtClean="0">
                <a:latin typeface="Calibri" pitchFamily="34" charset="0"/>
              </a:rPr>
              <a:t>More precisely: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ebp[2]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-d p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6096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080483f4 &lt;sum&gt;: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80483f4:  55   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80483f5:  89 e5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</a:t>
            </a:r>
            <a:r>
              <a:rPr lang="en-US" sz="1800" dirty="0" smtClean="0">
                <a:latin typeface="Courier New" pitchFamily="49" charset="0"/>
              </a:rPr>
              <a:t>,%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80483f7:  8b 45 0c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80483fa:  03 45 08  add    0x8(%ebp),%eax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80483fd:  5d   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80483fe:  c3        ret </a:t>
            </a:r>
            <a:endParaRPr lang="en-US" sz="1800" i="1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438400" y="1705039"/>
            <a:ext cx="65532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Dump of assembler code for function sum: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0x080483f4 &lt;sum+0&gt;: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0x080483f5 &lt;sum+1&gt;: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</a:t>
            </a:r>
            <a:r>
              <a:rPr lang="en-US" sz="1800" dirty="0" smtClean="0">
                <a:latin typeface="Courier New" pitchFamily="49" charset="0"/>
              </a:rPr>
              <a:t>,%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0x080483f7 &lt;sum+3&gt;: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0x080483fa &lt;sum+6&gt;:     add    0x8(%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0x080483fd &lt;sum+9&gt;: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0x080483fe &lt;sum+10&gt;:    ret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p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sum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x/11xb </a:t>
            </a:r>
            <a:r>
              <a:rPr lang="en-US" b="1" dirty="0">
                <a:latin typeface="Courier New" pitchFamily="49" charset="0"/>
              </a:rPr>
              <a:t>sum</a:t>
            </a:r>
          </a:p>
          <a:p>
            <a:pPr lvl="1"/>
            <a:r>
              <a:rPr lang="en-US" dirty="0"/>
              <a:t>Examine the </a:t>
            </a:r>
            <a:r>
              <a:rPr lang="en-US" dirty="0" smtClean="0"/>
              <a:t>11 </a:t>
            </a:r>
            <a:r>
              <a:rPr lang="en-US" dirty="0"/>
              <a:t>bytes starting at </a:t>
            </a:r>
            <a:r>
              <a:rPr lang="en-US" dirty="0">
                <a:latin typeface="Courier New" pitchFamily="49" charset="0"/>
              </a:rPr>
              <a:t>sum</a:t>
            </a: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04800" y="1524000"/>
            <a:ext cx="1828800" cy="34137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0x080483f4: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/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Registers (IA32)</a:t>
            </a:r>
            <a:endParaRPr lang="en-US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333501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eax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404970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1989024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558580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141484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717666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301720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4871276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454180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35814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7080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2872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485769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44357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bp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671257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1722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16-bit virtual registers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2812536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391622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1975438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5412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13178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626836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204648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701317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stack 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31352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base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49069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Origin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/>
              <a:t>Moving Data: IA32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movl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8 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, %</a:t>
            </a:r>
            <a:r>
              <a:rPr lang="en-US" b="1" dirty="0" err="1" smtClean="0">
                <a:latin typeface="Courier New" pitchFamily="49" charset="0"/>
              </a:rPr>
              <a:t>edx</a:t>
            </a:r>
            <a:endParaRPr lang="en-US" b="1" dirty="0" smtClean="0">
              <a:latin typeface="Courier New" pitchFamily="49" charset="0"/>
            </a:endParaRP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ebp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4 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172200" y="609600"/>
            <a:ext cx="2514600" cy="3581400"/>
            <a:chOff x="3984" y="1008"/>
            <a:chExt cx="1584" cy="2256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144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latin typeface="Courier New" pitchFamily="49" charset="0"/>
              </a:rPr>
              <a:t>movl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$0x4,%eax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774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$-147,(%eax)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%eax,%edx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(%eax),%edx</a:t>
            </a: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</a:t>
            </a:r>
            <a:r>
              <a:rPr lang="en-US" sz="2400" dirty="0" smtClean="0"/>
              <a:t>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 smtClean="0"/>
              <a:t>Aha! Pointer dereferencing in C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ecx),%eax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ebp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 smtClean="0"/>
              <a:t>Example of Simple </a:t>
            </a:r>
            <a:r>
              <a:rPr lang="en-US" dirty="0"/>
              <a:t>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12(%ebp),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/>
              <a:t>Using Simple Addressing Modes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191000" y="1066800"/>
            <a:ext cx="36576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movl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esp,%ebp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8(%</a:t>
            </a:r>
            <a:r>
              <a:rPr lang="en-US" sz="2000" dirty="0" err="1">
                <a:latin typeface="Courier New" pitchFamily="49" charset="0"/>
              </a:rPr>
              <a:t>ebp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edx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12(%</a:t>
            </a:r>
            <a:r>
              <a:rPr lang="en-US" sz="2000" dirty="0" err="1">
                <a:latin typeface="Courier New" pitchFamily="49" charset="0"/>
              </a:rPr>
              <a:t>ebp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eax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ecx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(%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ebx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ebx</a:t>
            </a:r>
            <a:r>
              <a:rPr lang="en-US" sz="2000" dirty="0">
                <a:latin typeface="Courier New" pitchFamily="49" charset="0"/>
              </a:rPr>
              <a:t>, 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ecx</a:t>
            </a:r>
            <a:r>
              <a:rPr lang="en-US" sz="2000" dirty="0">
                <a:latin typeface="Courier New" pitchFamily="49" charset="0"/>
              </a:rPr>
              <a:t>, (%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ret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</p:txBody>
      </p:sp>
      <p:sp>
        <p:nvSpPr>
          <p:cNvPr id="189445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89447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Up</a:t>
            </a:r>
          </a:p>
        </p:txBody>
      </p:sp>
      <p:sp>
        <p:nvSpPr>
          <p:cNvPr id="189449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Finish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swap(int *xp, int *yp)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t0 = *xp;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t1 = *yp;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*xp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*yp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391400" y="1371600"/>
            <a:ext cx="1763368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Stack</a:t>
            </a:r>
          </a:p>
          <a:p>
            <a:pPr algn="l"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(in memory)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57800" y="914400"/>
            <a:ext cx="3311024" cy="3355419"/>
            <a:chOff x="5257800" y="914400"/>
            <a:chExt cx="3311024" cy="3355419"/>
          </a:xfrm>
        </p:grpSpPr>
        <p:grpSp>
          <p:nvGrpSpPr>
            <p:cNvPr id="25" name="Group 24"/>
            <p:cNvGrpSpPr/>
            <p:nvPr/>
          </p:nvGrpSpPr>
          <p:grpSpPr>
            <a:xfrm>
              <a:off x="5257800" y="914400"/>
              <a:ext cx="3305175" cy="3352800"/>
              <a:chOff x="5257800" y="914400"/>
              <a:chExt cx="3305175" cy="3352800"/>
            </a:xfrm>
          </p:grpSpPr>
          <p:sp>
            <p:nvSpPr>
              <p:cNvPr id="160776" name="Rectangle 8"/>
              <p:cNvSpPr>
                <a:spLocks noChangeArrowheads="1"/>
              </p:cNvSpPr>
              <p:nvPr/>
            </p:nvSpPr>
            <p:spPr bwMode="auto">
              <a:xfrm>
                <a:off x="6172200" y="2362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yp</a:t>
                </a:r>
              </a:p>
            </p:txBody>
          </p:sp>
          <p:sp>
            <p:nvSpPr>
              <p:cNvPr id="160777" name="Rectangle 9"/>
              <p:cNvSpPr>
                <a:spLocks noChangeArrowheads="1"/>
              </p:cNvSpPr>
              <p:nvPr/>
            </p:nvSpPr>
            <p:spPr bwMode="auto">
              <a:xfrm>
                <a:off x="6172200" y="2743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xp</a:t>
                </a:r>
              </a:p>
            </p:txBody>
          </p:sp>
          <p:sp>
            <p:nvSpPr>
              <p:cNvPr id="160778" name="Rectangle 10"/>
              <p:cNvSpPr>
                <a:spLocks noChangeArrowheads="1"/>
              </p:cNvSpPr>
              <p:nvPr/>
            </p:nvSpPr>
            <p:spPr bwMode="auto">
              <a:xfrm>
                <a:off x="6172200" y="3124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 err="1">
                    <a:latin typeface="Calibri" pitchFamily="34" charset="0"/>
                  </a:rPr>
                  <a:t>Rtn</a:t>
                </a:r>
                <a:r>
                  <a:rPr lang="en-US" sz="1800" dirty="0">
                    <a:latin typeface="Calibri" pitchFamily="34" charset="0"/>
                  </a:rPr>
                  <a:t> </a:t>
                </a:r>
                <a:r>
                  <a:rPr lang="en-US" sz="1800" dirty="0" err="1">
                    <a:latin typeface="Calibri" pitchFamily="34" charset="0"/>
                  </a:rPr>
                  <a:t>adr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79" name="Rectangle 11"/>
              <p:cNvSpPr>
                <a:spLocks noChangeArrowheads="1"/>
              </p:cNvSpPr>
              <p:nvPr/>
            </p:nvSpPr>
            <p:spPr bwMode="auto">
              <a:xfrm>
                <a:off x="6172200" y="3505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0" name="Line 12"/>
              <p:cNvSpPr>
                <a:spLocks noChangeShapeType="1"/>
              </p:cNvSpPr>
              <p:nvPr/>
            </p:nvSpPr>
            <p:spPr bwMode="auto">
              <a:xfrm flipH="1">
                <a:off x="7239000" y="3690938"/>
                <a:ext cx="457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1" name="Text Box 13"/>
              <p:cNvSpPr txBox="1">
                <a:spLocks noChangeArrowheads="1"/>
              </p:cNvSpPr>
              <p:nvPr/>
            </p:nvSpPr>
            <p:spPr bwMode="auto">
              <a:xfrm>
                <a:off x="7832725" y="3519488"/>
                <a:ext cx="730250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ourier New" pitchFamily="49" charset="0"/>
                  </a:rPr>
                  <a:t>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2" name="Text Box 14"/>
              <p:cNvSpPr txBox="1">
                <a:spLocks noChangeArrowheads="1"/>
              </p:cNvSpPr>
              <p:nvPr/>
            </p:nvSpPr>
            <p:spPr bwMode="auto">
              <a:xfrm>
                <a:off x="5638800" y="3505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0 </a:t>
                </a:r>
              </a:p>
            </p:txBody>
          </p:sp>
          <p:sp>
            <p:nvSpPr>
              <p:cNvPr id="160783" name="Text Box 15"/>
              <p:cNvSpPr txBox="1">
                <a:spLocks noChangeArrowheads="1"/>
              </p:cNvSpPr>
              <p:nvPr/>
            </p:nvSpPr>
            <p:spPr bwMode="auto">
              <a:xfrm>
                <a:off x="5638800" y="3124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4 </a:t>
                </a:r>
              </a:p>
            </p:txBody>
          </p:sp>
          <p:sp>
            <p:nvSpPr>
              <p:cNvPr id="160784" name="Text Box 16"/>
              <p:cNvSpPr txBox="1">
                <a:spLocks noChangeArrowheads="1"/>
              </p:cNvSpPr>
              <p:nvPr/>
            </p:nvSpPr>
            <p:spPr bwMode="auto">
              <a:xfrm>
                <a:off x="5638800" y="2743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8 </a:t>
                </a:r>
              </a:p>
            </p:txBody>
          </p:sp>
          <p:sp>
            <p:nvSpPr>
              <p:cNvPr id="160785" name="Text Box 17"/>
              <p:cNvSpPr txBox="1">
                <a:spLocks noChangeArrowheads="1"/>
              </p:cNvSpPr>
              <p:nvPr/>
            </p:nvSpPr>
            <p:spPr bwMode="auto">
              <a:xfrm>
                <a:off x="5638800" y="2362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12 </a:t>
                </a:r>
              </a:p>
            </p:txBody>
          </p:sp>
          <p:sp>
            <p:nvSpPr>
              <p:cNvPr id="160786" name="Text Box 18"/>
              <p:cNvSpPr txBox="1">
                <a:spLocks noChangeArrowheads="1"/>
              </p:cNvSpPr>
              <p:nvPr/>
            </p:nvSpPr>
            <p:spPr bwMode="auto">
              <a:xfrm>
                <a:off x="5257800" y="1905000"/>
                <a:ext cx="769938" cy="3698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Offset</a:t>
                </a:r>
              </a:p>
            </p:txBody>
          </p:sp>
          <p:sp>
            <p:nvSpPr>
              <p:cNvPr id="160787" name="Rectangle 19"/>
              <p:cNvSpPr>
                <a:spLocks noChangeArrowheads="1"/>
              </p:cNvSpPr>
              <p:nvPr/>
            </p:nvSpPr>
            <p:spPr bwMode="auto">
              <a:xfrm>
                <a:off x="6172200" y="914400"/>
                <a:ext cx="1066800" cy="1447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8" name="Rectangle 20"/>
              <p:cNvSpPr>
                <a:spLocks noChangeArrowheads="1"/>
              </p:cNvSpPr>
              <p:nvPr/>
            </p:nvSpPr>
            <p:spPr bwMode="auto">
              <a:xfrm>
                <a:off x="6172200" y="3886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ebx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9" name="Text Box 21"/>
              <p:cNvSpPr txBox="1">
                <a:spLocks noChangeArrowheads="1"/>
              </p:cNvSpPr>
              <p:nvPr/>
            </p:nvSpPr>
            <p:spPr bwMode="auto">
              <a:xfrm>
                <a:off x="5638800" y="3886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-4 </a:t>
                </a:r>
              </a:p>
            </p:txBody>
          </p:sp>
        </p:grp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7239000" y="4071937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7832725" y="3900487"/>
              <a:ext cx="736099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 smtClean="0"/>
              <a:t>Intel x86 Processors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62075"/>
            <a:ext cx="7896225" cy="4972050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Totally </a:t>
            </a:r>
            <a:r>
              <a:rPr lang="en-US" dirty="0" smtClean="0"/>
              <a:t>dominate laptop/desktop/server market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Evolutionary design</a:t>
            </a:r>
            <a:endParaRPr lang="en-US" dirty="0"/>
          </a:p>
          <a:p>
            <a:pPr lvl="1"/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/>
            <a:r>
              <a:rPr lang="en-US" dirty="0"/>
              <a:t>Added more features as time goes on</a:t>
            </a:r>
          </a:p>
          <a:p>
            <a:endParaRPr lang="en-US" dirty="0" smtClean="0"/>
          </a:p>
          <a:p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6141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6167" name="Rectangle 39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6168" name="Rectangle 40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7166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7167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8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7169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7170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7171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3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7184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7185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7186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7188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7189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0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7191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7192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7193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7194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5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7197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98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0x124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7199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77200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1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2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3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4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7215" name="Rectangle 63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216" name="Rectangle 64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8(%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0x120</a:t>
            </a: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819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820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820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820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821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821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821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821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821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821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821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821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0x120</a:t>
            </a:r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0x124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12(%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57" name="Rectangle 57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56" name="Rectangle 56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0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921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921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921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921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921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921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921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1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922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922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922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922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922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922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922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923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923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923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923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923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923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923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923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923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924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924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924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924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924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4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123</a:t>
            </a:r>
          </a:p>
        </p:txBody>
      </p:sp>
      <p:sp>
        <p:nvSpPr>
          <p:cNvPr id="17924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924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924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78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32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0238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0239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0241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42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0243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4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5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0251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0253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0255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0256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0257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0258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0260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0261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0262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0263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0264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0265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0266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0267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0269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sz="1800" dirty="0">
                <a:latin typeface="Courier New" pitchFamily="49" charset="0"/>
              </a:rPr>
              <a:t>0x120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80270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71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80273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4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5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6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0280" name="Rectangle 56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72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456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solidFill>
                  <a:srgbClr val="CC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331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331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331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332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332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332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332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332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333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333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333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333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333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333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333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333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8333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334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3351" name="Rectangle 55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6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  <p:sp>
        <p:nvSpPr>
          <p:cNvPr id="57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sz="1800" dirty="0">
                <a:latin typeface="Courier New" pitchFamily="49" charset="0"/>
              </a:rPr>
              <a:t>0x120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58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59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0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sz="1800" dirty="0" smtClean="0">
                <a:latin typeface="Courier New" pitchFamily="49" charset="0"/>
              </a:rPr>
              <a:t>456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/>
              <a:t>Understanding Swap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2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433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433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433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CC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435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435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435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435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435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435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436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436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436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436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436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t0</a:t>
            </a:r>
          </a:p>
        </p:txBody>
      </p:sp>
      <p:sp>
        <p:nvSpPr>
          <p:cNvPr id="5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sz="1800" dirty="0">
                <a:latin typeface="Courier New" pitchFamily="49" charset="0"/>
              </a:rPr>
              <a:t>0x120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5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5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/>
            <a:r>
              <a:rPr lang="en-US" sz="1800" dirty="0" smtClean="0">
                <a:latin typeface="Courier New" pitchFamily="49" charset="0"/>
              </a:rPr>
              <a:t>456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 smtClean="0"/>
              <a:t>Complete Memory </a:t>
            </a:r>
            <a:r>
              <a:rPr lang="en-US" dirty="0"/>
              <a:t>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8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tabLst>
                <a:tab pos="1206500" algn="l"/>
                <a:tab pos="3657600" algn="l"/>
              </a:tabLst>
            </a:pPr>
            <a:r>
              <a:rPr lang="en-US" sz="2000" dirty="0"/>
              <a:t>Unlikely you’d use </a:t>
            </a:r>
            <a:r>
              <a:rPr lang="en-US" sz="2000" b="1" dirty="0">
                <a:latin typeface="Courier New" pitchFamily="49" charset="0"/>
              </a:rPr>
              <a:t>%</a:t>
            </a:r>
            <a:r>
              <a:rPr lang="en-US" sz="2000" b="1" dirty="0" err="1">
                <a:latin typeface="Courier New" pitchFamily="49" charset="0"/>
              </a:rPr>
              <a:t>ebp</a:t>
            </a:r>
            <a:r>
              <a:rPr lang="en-US" sz="2000" b="0" dirty="0"/>
              <a:t>,</a:t>
            </a:r>
            <a:r>
              <a:rPr lang="en-US" sz="2000" dirty="0"/>
              <a:t> either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/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1181100" y="4779963"/>
            <a:ext cx="6451600" cy="6858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1181100" y="2933700"/>
            <a:ext cx="6451600" cy="3810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Data Representations: IA32 + x86-64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Sizes of C Objects (in Bytes)</a:t>
            </a:r>
            <a:endParaRPr lang="en-US" dirty="0" smtClean="0"/>
          </a:p>
          <a:p>
            <a:pPr marL="0" lvl="1" indent="0">
              <a:buNone/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smtClean="0"/>
              <a:t>      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 Data Type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Generic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32-bit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Intel IA32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x86-64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unsigned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err="1"/>
              <a:t>int</a:t>
            </a:r>
            <a:r>
              <a:rPr lang="en-US" dirty="0"/>
              <a:t>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	4	4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	1	1	1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short	2	2	2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float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double	8	8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double	</a:t>
            </a:r>
            <a:r>
              <a:rPr lang="en-US" dirty="0" smtClean="0"/>
              <a:t>8                   10</a:t>
            </a:r>
            <a:r>
              <a:rPr lang="en-US" dirty="0"/>
              <a:t>/</a:t>
            </a:r>
            <a:r>
              <a:rPr lang="en-US" dirty="0" smtClean="0"/>
              <a:t>12                    10/16</a:t>
            </a:r>
            <a:endParaRPr lang="en-US" dirty="0"/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 *	4	4	8</a:t>
            </a:r>
          </a:p>
          <a:p>
            <a:pPr marL="1181100" lvl="3">
              <a:spcBef>
                <a:spcPts val="100"/>
              </a:spcBef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>
                <a:solidFill>
                  <a:srgbClr val="999999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Or any other pointer</a:t>
            </a:r>
            <a:endParaRPr lang="en-US" dirty="0">
              <a:solidFill>
                <a:srgbClr val="999999"/>
              </a:solidFill>
              <a:latin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/>
          <a:lstStyle/>
          <a:p>
            <a:r>
              <a:rPr lang="en-US" dirty="0" smtClean="0"/>
              <a:t>Intel x86 Evolution: Milestones</a:t>
            </a:r>
            <a:endParaRPr 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924800" cy="5105400"/>
          </a:xfrm>
        </p:spPr>
        <p:txBody>
          <a:bodyPr/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16-bit Intel processor</a:t>
            </a:r>
            <a:r>
              <a:rPr lang="en-US" dirty="0"/>
              <a:t>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32 bit Intel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Added </a:t>
            </a:r>
            <a:r>
              <a:rPr lang="en-US" dirty="0"/>
              <a:t>“flat addressing</a:t>
            </a:r>
            <a:r>
              <a:rPr lang="en-US" dirty="0" smtClean="0"/>
              <a:t>”, capable of running Unix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Pentium 4F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64-bit Intel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2	2006	291M	1060-3500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multi-core Intel processor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i7	2008	731M	1700-3900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Four cores (our shark machines)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6019800"/>
            <a:ext cx="7329487" cy="838200"/>
          </a:xfrm>
          <a:ln/>
        </p:spPr>
        <p:txBody>
          <a:bodyPr/>
          <a:lstStyle/>
          <a:p>
            <a:pPr lvl="1">
              <a:spcBef>
                <a:spcPct val="0"/>
              </a:spcBef>
            </a:pPr>
            <a:r>
              <a:rPr lang="en-US"/>
              <a:t>Extend existing registers.  Add 8 new ones.</a:t>
            </a:r>
          </a:p>
          <a:p>
            <a:pPr lvl="1"/>
            <a:r>
              <a:rPr lang="en-US"/>
              <a:t>Make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/>
              <a:t>general purpose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Instructions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Long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l</a:t>
            </a:r>
            <a:r>
              <a:rPr lang="en-US"/>
              <a:t> (4 Bytes) ↔ Quad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q</a:t>
            </a:r>
            <a:r>
              <a:rPr lang="en-US"/>
              <a:t> (8 Bytes)</a:t>
            </a:r>
          </a:p>
          <a:p>
            <a:endParaRPr lang="en-US"/>
          </a:p>
          <a:p>
            <a:r>
              <a:rPr lang="en-US"/>
              <a:t>New instructions: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salq</a:t>
            </a:r>
            <a:endParaRPr lang="en-US"/>
          </a:p>
          <a:p>
            <a:pPr marL="552450" lvl="1"/>
            <a:r>
              <a:rPr lang="en-US"/>
              <a:t>etc.</a:t>
            </a:r>
          </a:p>
          <a:p>
            <a:pPr marL="552450" lvl="1"/>
            <a:endParaRPr lang="en-US"/>
          </a:p>
          <a:p>
            <a:r>
              <a:rPr lang="en-US"/>
              <a:t>32-bit instructions that generate 32-bit results</a:t>
            </a:r>
          </a:p>
          <a:p>
            <a:pPr marL="552450" lvl="1"/>
            <a:r>
              <a:rPr lang="en-US"/>
              <a:t>Set higher order bits of destination register to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/>
          </a:p>
          <a:p>
            <a:pPr marL="552450" lvl="1"/>
            <a:r>
              <a:rPr lang="en-US"/>
              <a:t>Example: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 smtClean="0"/>
              <a:t>32-bit code for swap</a:t>
            </a:r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154622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514600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28295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546225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800600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029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8(%</a:t>
            </a:r>
            <a:r>
              <a:rPr lang="en-US" sz="2000" dirty="0" err="1">
                <a:latin typeface="Courier New" pitchFamily="49" charset="0"/>
              </a:rPr>
              <a:t>ebp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edx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12(%</a:t>
            </a:r>
            <a:r>
              <a:rPr lang="en-US" sz="2000" dirty="0" err="1">
                <a:latin typeface="Courier New" pitchFamily="49" charset="0"/>
              </a:rPr>
              <a:t>ebp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eax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ecx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(%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), %</a:t>
            </a:r>
            <a:r>
              <a:rPr lang="en-US" sz="2000" dirty="0" err="1">
                <a:latin typeface="Courier New" pitchFamily="49" charset="0"/>
              </a:rPr>
              <a:t>ebx</a:t>
            </a: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ebx</a:t>
            </a:r>
            <a:r>
              <a:rPr lang="en-US" sz="2000" dirty="0">
                <a:latin typeface="Courier New" pitchFamily="49" charset="0"/>
              </a:rPr>
              <a:t>, 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ecx</a:t>
            </a:r>
            <a:r>
              <a:rPr lang="en-US" sz="2000" dirty="0">
                <a:latin typeface="Courier New" pitchFamily="49" charset="0"/>
              </a:rPr>
              <a:t>, (%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4038600"/>
            <a:ext cx="7896225" cy="1789410"/>
          </a:xfrm>
        </p:spPr>
        <p:txBody>
          <a:bodyPr/>
          <a:lstStyle/>
          <a:p>
            <a:r>
              <a:rPr lang="en-US" dirty="0" smtClean="0"/>
              <a:t>Operands passed in registers (why useful?)</a:t>
            </a:r>
          </a:p>
          <a:p>
            <a:pPr marL="552450" lvl="1"/>
            <a:r>
              <a:rPr lang="en-US" dirty="0" smtClean="0"/>
              <a:t>First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xp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dirty="0" smtClean="0"/>
              <a:t>, second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yp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dirty="0" smtClean="0"/>
          </a:p>
          <a:p>
            <a:pPr marL="552450" lvl="1"/>
            <a:r>
              <a:rPr lang="en-US" dirty="0" smtClean="0"/>
              <a:t>64-bit pointers</a:t>
            </a:r>
          </a:p>
          <a:p>
            <a:r>
              <a:rPr lang="en-US" dirty="0" smtClean="0"/>
              <a:t>No stack operations required</a:t>
            </a:r>
          </a:p>
          <a:p>
            <a:r>
              <a:rPr lang="en-US" dirty="0" smtClean="0"/>
              <a:t>32-bit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 dirty="0" smtClean="0"/>
              <a:t> operation</a:t>
            </a:r>
          </a:p>
          <a:p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154622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13360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243840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29540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350520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3505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long </a:t>
            </a:r>
            <a:r>
              <a:rPr lang="en-US" dirty="0" err="1" smtClean="0"/>
              <a:t>int</a:t>
            </a:r>
            <a:r>
              <a:rPr lang="en-US" dirty="0" smtClean="0"/>
              <a:t>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09575" y="4038600"/>
            <a:ext cx="7896225" cy="1789410"/>
          </a:xfrm>
        </p:spPr>
        <p:txBody>
          <a:bodyPr/>
          <a:lstStyle/>
          <a:p>
            <a:r>
              <a:rPr lang="en-US" dirty="0" smtClean="0"/>
              <a:t>64-bit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</a:t>
            </a:r>
            <a:r>
              <a:rPr lang="en-US" dirty="0" err="1" smtClean="0">
                <a:latin typeface="Courier New Bold Italic" charset="0"/>
                <a:cs typeface="Courier New Bold Italic" charset="0"/>
                <a:sym typeface="Courier New Bold Italic" charset="0"/>
              </a:rPr>
              <a:t>q</a:t>
            </a:r>
            <a:r>
              <a:rPr lang="en-US" dirty="0" smtClean="0"/>
              <a:t> operation</a:t>
            </a:r>
          </a:p>
          <a:p>
            <a:pPr marL="952500" lvl="2"/>
            <a:r>
              <a:rPr lang="en-US" dirty="0" smtClean="0"/>
              <a:t>“q” stands for quad-word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546225"/>
            <a:ext cx="4191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</a:t>
            </a:r>
            <a:r>
              <a:rPr lang="en-US" sz="1800" dirty="0" err="1" smtClean="0">
                <a:latin typeface="Courier New" pitchFamily="49" charset="0"/>
              </a:rPr>
              <a:t>(long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13360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243840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44780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29540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350520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350520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06680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err="1" smtClean="0">
                <a:latin typeface="Courier New" pitchFamily="49" charset="0"/>
              </a:rPr>
              <a:t>swap_l</a:t>
            </a:r>
            <a:r>
              <a:rPr lang="en-US" sz="2000" dirty="0" smtClean="0">
                <a:latin typeface="Courier New" pitchFamily="49" charset="0"/>
              </a:rPr>
              <a:t>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Programming I: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pPr lvl="1"/>
            <a:r>
              <a:rPr lang="en-US" dirty="0" smtClean="0"/>
              <a:t>Evolutionary design leads to many quirks and artifacts</a:t>
            </a:r>
          </a:p>
          <a:p>
            <a:r>
              <a:rPr lang="en-US" dirty="0" smtClean="0"/>
              <a:t>C, assembly, machine code</a:t>
            </a:r>
          </a:p>
          <a:p>
            <a:pPr lvl="1"/>
            <a:r>
              <a:rPr lang="en-US" dirty="0" smtClean="0"/>
              <a:t>Compiler must transform statements, expressions, procedures into low-level instruction sequences</a:t>
            </a:r>
          </a:p>
          <a:p>
            <a:r>
              <a:rPr lang="en-US" dirty="0" smtClean="0"/>
              <a:t>Assembly Basics: Registers, operands, move</a:t>
            </a:r>
          </a:p>
          <a:p>
            <a:pPr lvl="1"/>
            <a:r>
              <a:rPr lang="en-US" dirty="0" smtClean="0"/>
              <a:t>The x86 move instructions cover wide range of data movement forms</a:t>
            </a:r>
          </a:p>
          <a:p>
            <a:r>
              <a:rPr lang="en-US" dirty="0" smtClean="0"/>
              <a:t>Intro to x86-64</a:t>
            </a:r>
          </a:p>
          <a:p>
            <a:pPr lvl="1"/>
            <a:r>
              <a:rPr lang="en-US" dirty="0" smtClean="0"/>
              <a:t>A major departure from the style of code seen in IA32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 smtClean="0"/>
              <a:t>Intel x86 Processors, cont.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  <a:endParaRPr lang="en-US" dirty="0" smtClean="0"/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Instructions </a:t>
            </a:r>
            <a:r>
              <a:rPr lang="en-US" dirty="0"/>
              <a:t>to enable more efficient conditional </a:t>
            </a:r>
            <a:r>
              <a:rPr lang="en-US" dirty="0" smtClean="0"/>
              <a:t>operations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Transition from 32 bits to 64 bits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More cores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143000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 smtClean="0"/>
              <a:t>2013 State of the Art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 </a:t>
            </a:r>
            <a:r>
              <a:rPr lang="en-US" dirty="0" err="1" smtClean="0"/>
              <a:t>Haswell</a:t>
            </a:r>
            <a:r>
              <a:rPr lang="en-US" dirty="0" smtClean="0"/>
              <a:t>	2013	1.4</a:t>
            </a:r>
            <a:r>
              <a:rPr lang="en-US" dirty="0"/>
              <a:t>B</a:t>
            </a:r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 smtClean="0"/>
              <a:t>Features: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4 cores	Max 4.0 GHz Clock	84 Watts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371600"/>
            <a:ext cx="7937500" cy="393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37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458200" cy="573088"/>
          </a:xfrm>
        </p:spPr>
        <p:txBody>
          <a:bodyPr/>
          <a:lstStyle/>
          <a:p>
            <a:r>
              <a:rPr lang="en-US" dirty="0" smtClean="0"/>
              <a:t>x86 Clones: Advanced Micro Devices (AMD)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447800"/>
            <a:ext cx="7896225" cy="4972050"/>
          </a:xfrm>
        </p:spPr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Developed x86-64, their own extension to 64 bits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</a:t>
            </a:r>
            <a:r>
              <a:rPr lang="en-US" dirty="0" smtClean="0"/>
              <a:t>64-Bit History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Intel Attempted Radical Shift from IA32 to IA64</a:t>
            </a:r>
          </a:p>
          <a:p>
            <a:pPr lvl="1"/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/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/>
              <a:t>AMD Stepped 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 smtClean="0"/>
              <a:t>All but low-end x86 processors support x86-64</a:t>
            </a:r>
          </a:p>
          <a:p>
            <a:pPr lvl="1"/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</a:t>
            </a:r>
            <a:r>
              <a:rPr lang="en-US" dirty="0" smtClean="0"/>
              <a:t>x86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–m32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/>
          </a:p>
          <a:p>
            <a:r>
              <a:rPr lang="en-US" dirty="0" smtClean="0"/>
              <a:t>x86-64</a:t>
            </a:r>
          </a:p>
          <a:p>
            <a:pPr lvl="1"/>
            <a:r>
              <a:rPr lang="en-US" dirty="0"/>
              <a:t>The emerging </a:t>
            </a:r>
            <a:r>
              <a:rPr lang="en-US" dirty="0" smtClean="0"/>
              <a:t>standard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–m64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endParaRPr lang="en-US" dirty="0" smtClean="0"/>
          </a:p>
          <a:p>
            <a:r>
              <a:rPr lang="en-US" dirty="0" smtClean="0"/>
              <a:t>Presentation</a:t>
            </a:r>
            <a:endParaRPr lang="en-US" dirty="0"/>
          </a:p>
          <a:p>
            <a:pPr lvl="1"/>
            <a:r>
              <a:rPr lang="en-US" dirty="0"/>
              <a:t>Book </a:t>
            </a:r>
            <a:r>
              <a:rPr lang="en-US" dirty="0" smtClean="0"/>
              <a:t>presents IA32 in Sections 3.1—3.12</a:t>
            </a:r>
            <a:endParaRPr lang="en-US" dirty="0"/>
          </a:p>
          <a:p>
            <a:pPr lvl="1"/>
            <a:r>
              <a:rPr lang="en-US" dirty="0" smtClean="0"/>
              <a:t>Covers x86-64 in 3.13</a:t>
            </a:r>
          </a:p>
          <a:p>
            <a:pPr lvl="1"/>
            <a:r>
              <a:rPr lang="en-US" dirty="0" smtClean="0"/>
              <a:t>We will cover both simultaneously</a:t>
            </a:r>
          </a:p>
          <a:p>
            <a:pPr lvl="1"/>
            <a:r>
              <a:rPr lang="en-US" dirty="0" smtClean="0"/>
              <a:t>Some labs will be based on x86-64, others on IA32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13573</TotalTime>
  <Words>2845</Words>
  <Application>Microsoft Macintosh PowerPoint</Application>
  <PresentationFormat>On-screen Show (4:3)</PresentationFormat>
  <Paragraphs>982</Paragraphs>
  <Slides>45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template2007</vt:lpstr>
      <vt:lpstr>Machine-Level Programming I: Basics  15-213/18-213: Introduction to Computer Systems  5th Lecture, Sep. 10, 2013</vt:lpstr>
      <vt:lpstr>Today: Machine Programming I: Basics</vt:lpstr>
      <vt:lpstr>Intel x86 Processors</vt:lpstr>
      <vt:lpstr>Intel x86 Evolution: Milestones</vt:lpstr>
      <vt:lpstr>Intel x86 Processors, cont.</vt:lpstr>
      <vt:lpstr>2013 State of the Art</vt:lpstr>
      <vt:lpstr>x86 Clones: Advanced Micro Devices (AMD)</vt:lpstr>
      <vt:lpstr>Intel’s 64-Bit History</vt:lpstr>
      <vt:lpstr>Our Coverage</vt:lpstr>
      <vt:lpstr>Today: Machine Programming I: Basics</vt:lpstr>
      <vt:lpstr>Definitions</vt:lpstr>
      <vt:lpstr>Assembly Programmer’s View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Integer Registers (IA32)</vt:lpstr>
      <vt:lpstr>Moving Data: IA32</vt:lpstr>
      <vt:lpstr>movl Operand Combinations</vt:lpstr>
      <vt:lpstr>Simple Memory Addressing Modes</vt:lpstr>
      <vt:lpstr>Example of Simple Addressing Modes</vt:lpstr>
      <vt:lpstr>Using Simple Addressing Modes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Complete Memory Addressing Modes</vt:lpstr>
      <vt:lpstr>Today: Machine Programming I: Basics</vt:lpstr>
      <vt:lpstr>Data Representations: IA32 + x86-64</vt:lpstr>
      <vt:lpstr>x86-64 Integer Registers</vt:lpstr>
      <vt:lpstr>Instructions</vt:lpstr>
      <vt:lpstr>32-bit code for swap</vt:lpstr>
      <vt:lpstr>64-bit code for swap</vt:lpstr>
      <vt:lpstr>64-bit code for long int swap</vt:lpstr>
      <vt:lpstr>Machine Programming I: Summary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Introduction to Computer Systems 15-213/18-213 </dc:title>
  <dc:subject/>
  <dc:creator>Markus Pueschel</dc:creator>
  <cp:keywords/>
  <dc:description/>
  <cp:lastModifiedBy>Dave</cp:lastModifiedBy>
  <cp:revision>627</cp:revision>
  <cp:lastPrinted>2011-09-12T20:37:42Z</cp:lastPrinted>
  <dcterms:created xsi:type="dcterms:W3CDTF">2012-09-11T15:51:41Z</dcterms:created>
  <dcterms:modified xsi:type="dcterms:W3CDTF">2013-09-10T16:55:42Z</dcterms:modified>
  <cp:category/>
</cp:coreProperties>
</file>