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embeddings/oleObject4.bin" ContentType="application/vnd.openxmlformats-officedocument.oleObject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embeddings/oleObject5.bin" ContentType="application/vnd.openxmlformats-officedocument.oleObject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88"/>
  </p:notesMasterIdLst>
  <p:handoutMasterIdLst>
    <p:handoutMasterId r:id="rId89"/>
  </p:handoutMasterIdLst>
  <p:sldIdLst>
    <p:sldId id="542" r:id="rId4"/>
    <p:sldId id="681" r:id="rId5"/>
    <p:sldId id="692" r:id="rId6"/>
    <p:sldId id="658" r:id="rId7"/>
    <p:sldId id="690" r:id="rId8"/>
    <p:sldId id="683" r:id="rId9"/>
    <p:sldId id="671" r:id="rId10"/>
    <p:sldId id="673" r:id="rId11"/>
    <p:sldId id="674" r:id="rId12"/>
    <p:sldId id="675" r:id="rId13"/>
    <p:sldId id="676" r:id="rId14"/>
    <p:sldId id="691" r:id="rId15"/>
    <p:sldId id="677" r:id="rId16"/>
    <p:sldId id="684" r:id="rId17"/>
    <p:sldId id="591" r:id="rId18"/>
    <p:sldId id="592" r:id="rId19"/>
    <p:sldId id="693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94" r:id="rId32"/>
    <p:sldId id="695" r:id="rId33"/>
    <p:sldId id="696" r:id="rId34"/>
    <p:sldId id="648" r:id="rId35"/>
    <p:sldId id="686" r:id="rId36"/>
    <p:sldId id="606" r:id="rId37"/>
    <p:sldId id="607" r:id="rId38"/>
    <p:sldId id="649" r:id="rId39"/>
    <p:sldId id="687" r:id="rId40"/>
    <p:sldId id="611" r:id="rId41"/>
    <p:sldId id="612" r:id="rId42"/>
    <p:sldId id="613" r:id="rId43"/>
    <p:sldId id="615" r:id="rId44"/>
    <p:sldId id="616" r:id="rId45"/>
    <p:sldId id="617" r:id="rId46"/>
    <p:sldId id="697" r:id="rId47"/>
    <p:sldId id="698" r:id="rId48"/>
    <p:sldId id="699" r:id="rId49"/>
    <p:sldId id="620" r:id="rId50"/>
    <p:sldId id="621" r:id="rId51"/>
    <p:sldId id="700" r:id="rId52"/>
    <p:sldId id="701" r:id="rId53"/>
    <p:sldId id="702" r:id="rId54"/>
    <p:sldId id="625" r:id="rId55"/>
    <p:sldId id="626" r:id="rId56"/>
    <p:sldId id="628" r:id="rId57"/>
    <p:sldId id="630" r:id="rId58"/>
    <p:sldId id="631" r:id="rId59"/>
    <p:sldId id="632" r:id="rId60"/>
    <p:sldId id="689" r:id="rId61"/>
    <p:sldId id="651" r:id="rId62"/>
    <p:sldId id="650" r:id="rId63"/>
    <p:sldId id="688" r:id="rId64"/>
    <p:sldId id="659" r:id="rId65"/>
    <p:sldId id="703" r:id="rId66"/>
    <p:sldId id="661" r:id="rId67"/>
    <p:sldId id="662" r:id="rId68"/>
    <p:sldId id="704" r:id="rId69"/>
    <p:sldId id="664" r:id="rId70"/>
    <p:sldId id="668" r:id="rId71"/>
    <p:sldId id="666" r:id="rId72"/>
    <p:sldId id="667" r:id="rId73"/>
    <p:sldId id="669" r:id="rId74"/>
    <p:sldId id="705" r:id="rId75"/>
    <p:sldId id="636" r:id="rId76"/>
    <p:sldId id="644" r:id="rId77"/>
    <p:sldId id="672" r:id="rId78"/>
    <p:sldId id="614" r:id="rId79"/>
    <p:sldId id="619" r:id="rId80"/>
    <p:sldId id="627" r:id="rId81"/>
    <p:sldId id="629" r:id="rId82"/>
    <p:sldId id="633" r:id="rId83"/>
    <p:sldId id="652" r:id="rId84"/>
    <p:sldId id="634" r:id="rId85"/>
    <p:sldId id="635" r:id="rId86"/>
    <p:sldId id="665" r:id="rId87"/>
  </p:sldIdLst>
  <p:sldSz cx="9144000" cy="6858000" type="screen4x3"/>
  <p:notesSz cx="7302500" cy="9586913"/>
  <p:custDataLst>
    <p:tags r:id="rId9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00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slide" Target="slides/slide75.xml"/><Relationship Id="rId79" Type="http://schemas.openxmlformats.org/officeDocument/2006/relationships/slide" Target="slides/slide76.xml"/><Relationship Id="rId90" Type="http://schemas.openxmlformats.org/officeDocument/2006/relationships/printerSettings" Target="printerSettings/printerSettings1.bin"/><Relationship Id="rId91" Type="http://schemas.openxmlformats.org/officeDocument/2006/relationships/tags" Target="tags/tag1.xml"/><Relationship Id="rId92" Type="http://schemas.openxmlformats.org/officeDocument/2006/relationships/presProps" Target="presProps.xml"/><Relationship Id="rId93" Type="http://schemas.openxmlformats.org/officeDocument/2006/relationships/viewProps" Target="viewProps.xml"/><Relationship Id="rId94" Type="http://schemas.openxmlformats.org/officeDocument/2006/relationships/theme" Target="theme/theme1.xml"/><Relationship Id="rId95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1" Type="http://schemas.openxmlformats.org/officeDocument/2006/relationships/slide" Target="slides/slide78.xml"/><Relationship Id="rId82" Type="http://schemas.openxmlformats.org/officeDocument/2006/relationships/slide" Target="slides/slide79.xml"/><Relationship Id="rId83" Type="http://schemas.openxmlformats.org/officeDocument/2006/relationships/slide" Target="slides/slide80.xml"/><Relationship Id="rId84" Type="http://schemas.openxmlformats.org/officeDocument/2006/relationships/slide" Target="slides/slide81.xml"/><Relationship Id="rId85" Type="http://schemas.openxmlformats.org/officeDocument/2006/relationships/slide" Target="slides/slide82.xml"/><Relationship Id="rId86" Type="http://schemas.openxmlformats.org/officeDocument/2006/relationships/slide" Target="slides/slide83.xml"/><Relationship Id="rId87" Type="http://schemas.openxmlformats.org/officeDocument/2006/relationships/slide" Target="slides/slide84.xml"/><Relationship Id="rId88" Type="http://schemas.openxmlformats.org/officeDocument/2006/relationships/notesMaster" Target="notesMasters/notesMaster1.xml"/><Relationship Id="rId8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Microsoft_Word_97_-_2004_Document1.doc"/><Relationship Id="rId9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Microsoft_Excel_97_-_2004_Worksheet5.xls"/><Relationship Id="rId5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Microsoft_Excel_97_-_2004_Worksheet6.xls"/><Relationship Id="rId5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Microsoft_Excel_97_-_2004_Worksheet7.xls"/><Relationship Id="rId5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Microsoft_Word_97_-_2004_Document8.doc"/><Relationship Id="rId5" Type="http://schemas.openxmlformats.org/officeDocument/2006/relationships/image" Target="../media/image16.emf"/><Relationship Id="rId6" Type="http://schemas.openxmlformats.org/officeDocument/2006/relationships/oleObject" Target="../embeddings/Microsoft_Word_97_-_2004_Document9.doc"/><Relationship Id="rId7" Type="http://schemas.openxmlformats.org/officeDocument/2006/relationships/image" Target="../media/image17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Microsoft_Word_97_-_2004_Document10.doc"/><Relationship Id="rId5" Type="http://schemas.openxmlformats.org/officeDocument/2006/relationships/image" Target="../media/image18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oleObject" Target="../embeddings/Microsoft_Word_97_-_2004_Document11.doc"/><Relationship Id="rId5" Type="http://schemas.openxmlformats.org/officeDocument/2006/relationships/image" Target="../media/image19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20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</a:t>
            </a:r>
            <a:r>
              <a:rPr lang="en-US" sz="2000" b="0" baseline="30000" dirty="0" smtClean="0"/>
              <a:t>nd</a:t>
            </a:r>
            <a:r>
              <a:rPr lang="en-US" sz="2000" b="0" dirty="0" smtClean="0"/>
              <a:t> and 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Lectures,  Aug 29 and Sep 3, 2013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Bryant, Dave O’Hallaron</a:t>
            </a:r>
            <a:r>
              <a:rPr lang="en-US" smtClean="0"/>
              <a:t>, and </a:t>
            </a:r>
            <a:r>
              <a:rPr lang="en-US" dirty="0" smtClean="0"/>
              <a:t>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one </a:t>
            </a:r>
            <a:r>
              <a:rPr lang="en-US" sz="3200" dirty="0">
                <a:solidFill>
                  <a:srgbClr val="000000"/>
                </a:solidFill>
              </a:rPr>
              <a:t>of the more common </a:t>
            </a:r>
            <a:r>
              <a:rPr lang="en-US" sz="3200" dirty="0" err="1">
                <a:solidFill>
                  <a:srgbClr val="000000"/>
                </a:solidFill>
              </a:rPr>
              <a:t>oopsies</a:t>
            </a:r>
            <a:r>
              <a:rPr lang="en-US" sz="3200" dirty="0">
                <a:solidFill>
                  <a:srgbClr val="000000"/>
                </a:solidFill>
              </a:rPr>
              <a:t> 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 </a:t>
            </a:r>
            <a:r>
              <a:rPr lang="en-US" sz="3200" dirty="0">
                <a:solidFill>
                  <a:srgbClr val="000000"/>
                </a:solidFill>
              </a:rPr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&lt;&lt;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&gt;&gt;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</a:t>
            </a:r>
            <a:r>
              <a:rPr lang="en-US"/>
              <a:t>on</a:t>
            </a:r>
            <a:r>
              <a:rPr lang="en-US" smtClean="0"/>
              <a:t>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Document" r:id="rId4" imgW="5600700" imgH="5219700" progId="Word.Document.8">
                  <p:embed/>
                </p:oleObj>
              </mc:Choice>
              <mc:Fallback>
                <p:oleObj name="Document" r:id="rId4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Binary Number Property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 = 0:</a:t>
            </a:r>
          </a:p>
          <a:p>
            <a:pPr lvl="1">
              <a:defRPr/>
            </a:pPr>
            <a:r>
              <a:rPr lang="en-US" dirty="0" smtClean="0"/>
              <a:t>1 = 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Assume true for w-1:</a:t>
            </a:r>
          </a:p>
          <a:p>
            <a:pPr lvl="1">
              <a:defRPr/>
            </a:pPr>
            <a:r>
              <a:rPr lang="en-US" dirty="0"/>
              <a:t>1 + 1 + 2 + 4 + 8 + … + 2</a:t>
            </a:r>
            <a:r>
              <a:rPr lang="en-US" i="1" baseline="30000" dirty="0"/>
              <a:t>w</a:t>
            </a:r>
            <a:r>
              <a:rPr lang="en-US" baseline="30000" dirty="0"/>
              <a:t>-1 </a:t>
            </a:r>
            <a:r>
              <a:rPr lang="en-US" dirty="0"/>
              <a:t>+ 2</a:t>
            </a:r>
            <a:r>
              <a:rPr lang="en-US" i="1" baseline="30000" dirty="0"/>
              <a:t>w</a:t>
            </a:r>
            <a:r>
              <a:rPr lang="en-US" baseline="30000" dirty="0"/>
              <a:t>    </a:t>
            </a:r>
            <a:r>
              <a:rPr lang="en-US" dirty="0"/>
              <a:t>=    2</a:t>
            </a:r>
            <a:r>
              <a:rPr lang="en-US" i="1" baseline="30000" dirty="0"/>
              <a:t>w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baseline="30000" dirty="0"/>
              <a:t>w    </a:t>
            </a:r>
            <a:r>
              <a:rPr lang="en-US" dirty="0"/>
              <a:t>=    2</a:t>
            </a:r>
            <a:r>
              <a:rPr lang="en-US" i="1" baseline="30000" dirty="0"/>
              <a:t>w</a:t>
            </a:r>
            <a:r>
              <a:rPr lang="en-US" baseline="30000" dirty="0"/>
              <a:t>+1</a:t>
            </a:r>
            <a:r>
              <a:rPr lang="en-US" i="1" baseline="30000" dirty="0"/>
              <a:t>  </a:t>
            </a:r>
          </a:p>
          <a:p>
            <a:pPr lvl="1">
              <a:defRPr/>
            </a:pPr>
            <a:endParaRPr lang="en-US" dirty="0" smtClean="0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9459"/>
              </p:ext>
            </p:extLst>
          </p:nvPr>
        </p:nvGraphicFramePr>
        <p:xfrm>
          <a:off x="2822575" y="2089150"/>
          <a:ext cx="234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2349500" imgH="1028700" progId="Equation.3">
                  <p:embed/>
                </p:oleObj>
              </mc:Choice>
              <mc:Fallback>
                <p:oleObj name="Equation" r:id="rId4" imgW="2349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089150"/>
                        <a:ext cx="23495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9010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Claim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5051" y="1609356"/>
            <a:ext cx="411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1 + 1 + 2 + 4 + 8 + … + 2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  <a:r>
              <a:rPr lang="en-US" b="0" baseline="30000" dirty="0" smtClean="0">
                <a:latin typeface="Calibri" pitchFamily="34" charset="0"/>
              </a:rPr>
              <a:t>-1  </a:t>
            </a:r>
            <a:r>
              <a:rPr lang="en-US" b="0" dirty="0" smtClean="0">
                <a:latin typeface="Calibri" pitchFamily="34" charset="0"/>
              </a:rPr>
              <a:t>=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724400"/>
            <a:ext cx="2743200" cy="849972"/>
            <a:chOff x="1219200" y="4724400"/>
            <a:chExt cx="2743200" cy="849972"/>
          </a:xfrm>
        </p:grpSpPr>
        <p:sp>
          <p:nvSpPr>
            <p:cNvPr id="3" name="Left Brace 2"/>
            <p:cNvSpPr/>
            <p:nvPr/>
          </p:nvSpPr>
          <p:spPr bwMode="auto">
            <a:xfrm rot="16200000">
              <a:off x="2400300" y="3543300"/>
              <a:ext cx="381000" cy="2743200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112707"/>
              <a:ext cx="928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kern="0" dirty="0">
                  <a:solidFill>
                    <a:srgbClr val="000000"/>
                  </a:solidFill>
                  <a:latin typeface="Calibri" pitchFamily="34" charset="0"/>
                </a:rPr>
                <a:t>=    2</a:t>
              </a:r>
              <a:r>
                <a:rPr lang="en-US" b="0" i="1" kern="0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83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	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32:    </a:t>
            </a:r>
            <a:r>
              <a:rPr lang="en-US" b="1" dirty="0" smtClean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345" y="4759038"/>
            <a:ext cx="8307387" cy="1644650"/>
          </a:xfrm>
        </p:spPr>
        <p:txBody>
          <a:bodyPr/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Representations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2</a:t>
            </a:r>
            <a:r>
              <a:rPr lang="en-US" baseline="30000" dirty="0"/>
              <a:t>13</a:t>
            </a:r>
          </a:p>
          <a:p>
            <a:r>
              <a:rPr lang="en-US" dirty="0"/>
              <a:t>Electronic 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0.5V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2.8V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3.3V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4509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495800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06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495800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  <p:extLst>
      <p:ext uri="{BB962C8B-B14F-4D97-AF65-F5344CB8AC3E}">
        <p14:creationId xmlns:p14="http://schemas.microsoft.com/office/powerpoint/2010/main" val="28409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</a:t>
            </a:r>
            <a:r>
              <a:rPr lang="en-US" dirty="0" err="1" smtClean="0"/>
              <a:t>behavour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62030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Complete Proof?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065717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400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79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56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/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/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Just Because Number Nonnegative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</a:t>
            </a:r>
            <a:r>
              <a:rPr lang="en-US" dirty="0" smtClean="0"/>
              <a:t>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  <a:endParaRPr lang="en-US" baseline="30000" dirty="0" smtClean="0"/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pPr marL="119063" indent="-119063" eaLnBrk="1" hangingPunct="1"/>
            <a:r>
              <a:rPr lang="en-US" dirty="0" smtClean="0"/>
              <a:t>For other data representations too … </a:t>
            </a:r>
            <a:endParaRPr lang="en-US" dirty="0"/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show_bytes(pointer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995612" y="3203575"/>
            <a:ext cx="2262188" cy="444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(Linux):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0x11ffffcb8	0x6d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0x11ffffcb9	0x3b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0x11ffffcba	0x00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0x11ffffcbb	0x00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918200"/>
            <a:ext cx="8839200" cy="46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objects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BF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/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5867400" y="2246313"/>
            <a:ext cx="14636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Linux/Alpha</a:t>
            </a: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4837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79633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581400" y="1447800"/>
            <a:ext cx="52578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7 == 7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y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0 &amp;&amp; y &gt;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smtClean="0"/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 smtClean="0"/>
              <a:t>ux</a:t>
            </a:r>
            <a:r>
              <a:rPr lang="en-US" sz="2000" dirty="0" smtClean="0"/>
              <a:t> </a:t>
            </a:r>
            <a:r>
              <a:rPr lang="en-US" sz="2000" dirty="0"/>
              <a:t>&gt;&gt; 3 == </a:t>
            </a:r>
            <a:r>
              <a:rPr lang="en-US" sz="2000" dirty="0" err="1"/>
              <a:t>ux</a:t>
            </a:r>
            <a:r>
              <a:rPr lang="en-US" sz="2000" dirty="0"/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(x-1) !=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x = </a:t>
            </a:r>
            <a:r>
              <a:rPr lang="en-US" sz="2000" dirty="0" err="1">
                <a:latin typeface="Calibri" pitchFamily="34" charset="0"/>
              </a:rPr>
              <a:t>foo</a:t>
            </a:r>
            <a:r>
              <a:rPr lang="en-US" sz="2000" dirty="0">
                <a:latin typeface="Calibri" pitchFamily="34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ux</a:t>
            </a:r>
            <a:r>
              <a:rPr lang="en-US" sz="2000" dirty="0">
                <a:latin typeface="Calibri" pitchFamily="34" charset="0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uy</a:t>
            </a:r>
            <a:r>
              <a:rPr lang="en-US" sz="2000" dirty="0">
                <a:latin typeface="Calibri" pitchFamily="34" charset="0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914400" y="3657600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63575"/>
            <a:ext cx="8237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 of TAdd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04963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Isomorphic Group to </a:t>
            </a:r>
            <a:r>
              <a:rPr lang="en-US" dirty="0" err="1" smtClean="0"/>
              <a:t>unsigneds</a:t>
            </a:r>
            <a:r>
              <a:rPr lang="en-US" dirty="0" smtClean="0"/>
              <a:t> with </a:t>
            </a:r>
            <a:r>
              <a:rPr lang="en-US" dirty="0" err="1" smtClean="0"/>
              <a:t>UAdd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0" dirty="0" err="1" smtClean="0"/>
              <a:t>TAdd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 =  U2T(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(T2U(</a:t>
            </a:r>
            <a:r>
              <a:rPr lang="en-US" b="0" i="1" dirty="0" smtClean="0"/>
              <a:t>u</a:t>
            </a:r>
            <a:r>
              <a:rPr lang="en-US" b="0" dirty="0" smtClean="0"/>
              <a:t> ), T2U(</a:t>
            </a:r>
            <a:r>
              <a:rPr lang="en-US" b="0" i="1" dirty="0" smtClean="0"/>
              <a:t>v</a:t>
            </a:r>
            <a:r>
              <a:rPr lang="en-US" b="0" dirty="0" smtClean="0"/>
              <a:t>)))</a:t>
            </a:r>
          </a:p>
          <a:p>
            <a:pPr lvl="2" eaLnBrk="1" hangingPunct="1">
              <a:defRPr/>
            </a:pPr>
            <a:r>
              <a:rPr lang="en-US" dirty="0" smtClean="0"/>
              <a:t>Since both have identical bit patterns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Two’s Complement Under </a:t>
            </a:r>
            <a:r>
              <a:rPr lang="en-US" dirty="0" err="1" smtClean="0"/>
              <a:t>TAdd</a:t>
            </a:r>
            <a:r>
              <a:rPr lang="en-US" dirty="0" smtClean="0"/>
              <a:t> Forms a Group</a:t>
            </a:r>
          </a:p>
          <a:p>
            <a:pPr lvl="1" eaLnBrk="1" hangingPunct="1">
              <a:defRPr/>
            </a:pPr>
            <a:r>
              <a:rPr lang="en-US" dirty="0" smtClean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dirty="0" smtClean="0"/>
              <a:t>Every element has additive inverse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41600" y="45720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4" imgW="3606800" imgH="622300" progId="Equation.3">
                  <p:embed/>
                </p:oleObj>
              </mc:Choice>
              <mc:Fallback>
                <p:oleObj name="Equation" r:id="rId4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720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73380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(%eax,%eax,2),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24384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mul12(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373380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17951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25437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25437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9786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307387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1764268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unsigned udiv8(unsigned x)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388620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34358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49775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4512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4984750"/>
            <a:ext cx="4267200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 idiv8(int 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4512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0288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Example: Representing &amp; Manipulating Sets</a:t>
            </a:r>
            <a:endParaRPr lang="en-US" dirty="0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13044</TotalTime>
  <Words>5083</Words>
  <Application>Microsoft Macintosh PowerPoint</Application>
  <PresentationFormat>On-screen Show (4:3)</PresentationFormat>
  <Paragraphs>1719</Paragraphs>
  <Slides>84</Slides>
  <Notes>62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84</vt:i4>
      </vt:variant>
    </vt:vector>
  </HeadingPairs>
  <TitlesOfParts>
    <vt:vector size="90" baseType="lpstr">
      <vt:lpstr>template2007</vt:lpstr>
      <vt:lpstr>Title and Content</vt:lpstr>
      <vt:lpstr>Title Only</vt:lpstr>
      <vt:lpstr>Equation</vt:lpstr>
      <vt:lpstr>Document</vt:lpstr>
      <vt:lpstr>Chart</vt:lpstr>
      <vt:lpstr>Bits, Bytes, and Integers  15-213: Introduction to Computer Systems 2nd and 3rd Lectures,  Aug 29 and Sep 3, 2013</vt:lpstr>
      <vt:lpstr>Today: Bits, Bytes, and Integers</vt:lpstr>
      <vt:lpstr>Binary Representations</vt:lpstr>
      <vt:lpstr>Encoding Byte Values</vt:lpstr>
      <vt:lpstr>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Binary Number Property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Code Security Example</vt:lpstr>
      <vt:lpstr>Typical Usage</vt:lpstr>
      <vt:lpstr>Malicious Usage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Characterizing TAdd</vt:lpstr>
      <vt:lpstr>Negation: Complement &amp; Increment</vt:lpstr>
      <vt:lpstr>Complement &amp; Increment Examples</vt:lpstr>
      <vt:lpstr>Multiplication</vt:lpstr>
      <vt:lpstr>Unsigned Multiplication in C</vt:lpstr>
      <vt:lpstr>Code Security Example #2</vt:lpstr>
      <vt:lpstr>XDR Code</vt:lpstr>
      <vt:lpstr>XDR Vulnerability</vt:lpstr>
      <vt:lpstr>Signed Multiplication in C</vt:lpstr>
      <vt:lpstr>Power-of-2 Multiply with Shift</vt:lpstr>
      <vt:lpstr>Unsigned Power-of-2 Divide with Shift</vt:lpstr>
      <vt:lpstr>Signed Power-of-2 Divide with Shift</vt:lpstr>
      <vt:lpstr>Correct Power-of-2 Divide</vt:lpstr>
      <vt:lpstr>Correct Power-of-2 Divide (Cont.)</vt:lpstr>
      <vt:lpstr>Today: Bits, Bytes, and Integers</vt:lpstr>
      <vt:lpstr>Arithmetic: Basic Rules</vt:lpstr>
      <vt:lpstr>Why Should I Use Unsigned?</vt:lpstr>
      <vt:lpstr>Today: Bits, Bytes, and Integers</vt:lpstr>
      <vt:lpstr>Byte-Oriented Memory Organization</vt:lpstr>
      <vt:lpstr>Machine Words</vt:lpstr>
      <vt:lpstr>Word-Oriented Memory Organization</vt:lpstr>
      <vt:lpstr>For other data representations too … 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Bonus extras</vt:lpstr>
      <vt:lpstr>Application of Boolean Algebra</vt:lpstr>
      <vt:lpstr>Mathematical Properties</vt:lpstr>
      <vt:lpstr>Mathematical Properties of TAdd</vt:lpstr>
      <vt:lpstr>Compiled Multiplication Code</vt:lpstr>
      <vt:lpstr>Compiled Unsigned Division Code</vt:lpstr>
      <vt:lpstr>Compiled Signed Division Code</vt:lpstr>
      <vt:lpstr>Arithmetic: Basic Rules</vt:lpstr>
      <vt:lpstr>Properties of Unsigned Arithmetic</vt:lpstr>
      <vt:lpstr>Properties of Two’s Comp. Arithmetic</vt:lpstr>
      <vt:lpstr>Reading Byte-Reversed Listings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Randy Bryant</cp:lastModifiedBy>
  <cp:revision>93</cp:revision>
  <cp:lastPrinted>2013-09-03T17:07:41Z</cp:lastPrinted>
  <dcterms:created xsi:type="dcterms:W3CDTF">2012-09-04T17:29:26Z</dcterms:created>
  <dcterms:modified xsi:type="dcterms:W3CDTF">2013-09-03T17:09:52Z</dcterms:modified>
</cp:coreProperties>
</file>