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1"/>
  </p:notesMasterIdLst>
  <p:handoutMasterIdLst>
    <p:handoutMasterId r:id="rId42"/>
  </p:handoutMasterIdLst>
  <p:sldIdLst>
    <p:sldId id="256" r:id="rId4"/>
    <p:sldId id="257" r:id="rId5"/>
    <p:sldId id="258" r:id="rId6"/>
    <p:sldId id="259" r:id="rId7"/>
    <p:sldId id="263" r:id="rId8"/>
    <p:sldId id="264" r:id="rId9"/>
    <p:sldId id="267" r:id="rId10"/>
    <p:sldId id="268" r:id="rId11"/>
    <p:sldId id="269" r:id="rId12"/>
    <p:sldId id="270" r:id="rId13"/>
    <p:sldId id="273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2" r:id="rId38"/>
    <p:sldId id="303" r:id="rId39"/>
    <p:sldId id="300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15-213-staff@cs.cmu.edu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ackson1@andrew.cmu.edu" TargetMode="External"/><Relationship Id="rId2" Type="http://schemas.openxmlformats.org/officeDocument/2006/relationships/hyperlink" Target="mailto:cathyf@cs.cmu.edu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990600" y="5338763"/>
            <a:ext cx="68580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The course that gives CMU its “Zip”!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 (18-213): Introduction to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Aug. 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27, 2013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Randy 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Bryant,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Dave O’Hallaron, and Greg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Kesden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b="1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b="1" dirty="0"/>
              <a:t>How can I deal with this?</a:t>
            </a:r>
          </a:p>
          <a:p>
            <a:pPr marL="552450" lvl="1"/>
            <a:r>
              <a:rPr lang="en-US" dirty="0"/>
              <a:t>Program in Java, </a:t>
            </a:r>
            <a:r>
              <a:rPr lang="en-US" dirty="0" smtClean="0"/>
              <a:t>Ruby, Python, ML, …</a:t>
            </a:r>
            <a:endParaRPr lang="en-US" dirty="0"/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b="1" dirty="0"/>
              <a:t>Great Reality #4: There’s more to performance than asymptotic </a:t>
            </a:r>
            <a:r>
              <a:rPr lang="en-US" sz="4000" b="1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copyji(int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i,j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copyij(int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5047" y="3886200"/>
            <a:ext cx="5826345" cy="674876"/>
            <a:chOff x="1875047" y="3886200"/>
            <a:chExt cx="5826345" cy="674876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651200" y="3886200"/>
              <a:ext cx="1050192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162ms</a:t>
              </a:r>
              <a:endParaRPr lang="en-US" sz="2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75047" y="3886200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5.2ms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3149087" y="4114800"/>
              <a:ext cx="3118792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2.8 GHz Pentium </a:t>
              </a:r>
              <a:r>
                <a:rPr lang="en-US" sz="2400" dirty="0" err="1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iCore</a:t>
              </a:r>
              <a:r>
                <a:rPr lang="en-US" sz="24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 7</a:t>
              </a:r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168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#5:</a:t>
            </a:r>
            <a:br>
              <a:rPr lang="en-US" b="1" dirty="0"/>
            </a:br>
            <a:r>
              <a:rPr lang="en-US" b="1" dirty="0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 b="1" dirty="0"/>
              <a:t>They need to get data in and out</a:t>
            </a:r>
          </a:p>
          <a:p>
            <a:pPr marL="552450"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b="1" dirty="0"/>
              <a:t>They communicate with each other over networks</a:t>
            </a:r>
          </a:p>
          <a:p>
            <a:pPr marL="552450" lvl="1"/>
            <a:r>
              <a:rPr lang="en-US" dirty="0"/>
              <a:t>Many system-level issues arise in presence of network</a:t>
            </a:r>
          </a:p>
          <a:p>
            <a:pPr marL="838200" lvl="2"/>
            <a:r>
              <a:rPr lang="en-US" dirty="0"/>
              <a:t>Concurrent operations by autonomous processes</a:t>
            </a:r>
          </a:p>
          <a:p>
            <a:pPr marL="838200" lvl="2"/>
            <a:r>
              <a:rPr lang="en-US" dirty="0"/>
              <a:t>Coping with unreliable media</a:t>
            </a:r>
          </a:p>
          <a:p>
            <a:pPr marL="838200" lvl="2"/>
            <a:r>
              <a:rPr lang="en-US" dirty="0"/>
              <a:t>Cross platform compatibility</a:t>
            </a:r>
          </a:p>
          <a:p>
            <a:pPr marL="838200"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8382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122</a:t>
            </a:r>
            <a:endParaRPr lang="en-US" sz="2400" dirty="0" smtClean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Imperative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Programming</a:t>
            </a: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213</a:t>
            </a:r>
            <a:endParaRPr lang="en-US" sz="2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152400" y="3581400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440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Distributed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914400" y="3886201"/>
            <a:ext cx="2895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1"/>
          <p:cNvSpPr>
            <a:spLocks/>
          </p:cNvSpPr>
          <p:nvPr/>
        </p:nvSpPr>
        <p:spPr bwMode="auto">
          <a:xfrm>
            <a:off x="1447800" y="3759369"/>
            <a:ext cx="1084644" cy="5078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 </a:t>
            </a:r>
            <a:r>
              <a:rPr lang="en-US" sz="1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</a:t>
            </a:r>
            <a:r>
              <a:rPr lang="en-US" sz="1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rog</a:t>
            </a:r>
            <a:endParaRPr lang="en-US" sz="1400" dirty="0" smtClean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</a:t>
            </a:r>
            <a:r>
              <a:rPr lang="en-US" sz="1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oncurrency</a:t>
            </a:r>
            <a:endParaRPr lang="en-US" sz="1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Systems Courses are Builder-Centric</a:t>
            </a:r>
          </a:p>
          <a:p>
            <a:pPr lvl="1"/>
            <a:r>
              <a:rPr lang="en-US" smtClean="0"/>
              <a:t>Computer Architecture</a:t>
            </a:r>
          </a:p>
          <a:p>
            <a:pPr lvl="2"/>
            <a:r>
              <a:rPr lang="en-US" smtClean="0"/>
              <a:t>Design pipelined processor in Verilog</a:t>
            </a:r>
          </a:p>
          <a:p>
            <a:pPr lvl="1"/>
            <a:r>
              <a:rPr lang="en-US" smtClean="0"/>
              <a:t>Operating Systems</a:t>
            </a:r>
          </a:p>
          <a:p>
            <a:pPr lvl="2"/>
            <a:r>
              <a:rPr lang="en-US" smtClean="0"/>
              <a:t>Implement large portions of operating system</a:t>
            </a:r>
          </a:p>
          <a:p>
            <a:pPr lvl="1"/>
            <a:r>
              <a:rPr lang="en-US" smtClean="0"/>
              <a:t>Compilers</a:t>
            </a:r>
          </a:p>
          <a:p>
            <a:pPr lvl="2"/>
            <a:r>
              <a:rPr lang="en-US" smtClean="0"/>
              <a:t>Write compiler for simple language</a:t>
            </a:r>
          </a:p>
          <a:p>
            <a:pPr lvl="1"/>
            <a:r>
              <a:rPr lang="en-US" smtClean="0"/>
              <a:t>Networking</a:t>
            </a:r>
          </a:p>
          <a:p>
            <a:pPr lvl="2"/>
            <a:r>
              <a:rPr lang="en-US" smtClean="0"/>
              <a:t>Implement and simulate network protocols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 (Cont.)</a:t>
            </a: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Course is Programmer-Centric</a:t>
            </a:r>
          </a:p>
          <a:p>
            <a:pPr lvl="1"/>
            <a:r>
              <a:rPr lang="en-US" dirty="0" smtClean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 smtClean="0"/>
              <a:t>Enable you to</a:t>
            </a:r>
          </a:p>
          <a:p>
            <a:pPr lvl="2"/>
            <a:r>
              <a:rPr lang="en-US" dirty="0" smtClean="0"/>
              <a:t>Write programs that are more reliable and efficient</a:t>
            </a:r>
          </a:p>
          <a:p>
            <a:pPr lvl="2"/>
            <a:r>
              <a:rPr lang="en-US" dirty="0" smtClean="0"/>
              <a:t>Incorporate features that require hooks into OS</a:t>
            </a:r>
          </a:p>
          <a:p>
            <a:pPr lvl="3"/>
            <a:r>
              <a:rPr lang="en-US" dirty="0" smtClean="0"/>
              <a:t>E.g., concurrency, signal handlers</a:t>
            </a:r>
          </a:p>
          <a:p>
            <a:pPr lvl="1"/>
            <a:r>
              <a:rPr lang="en-US" dirty="0" smtClean="0"/>
              <a:t>Cover material in this course that you won’t see elsewhere</a:t>
            </a:r>
          </a:p>
          <a:p>
            <a:pPr lvl="1"/>
            <a:r>
              <a:rPr lang="en-US" dirty="0" smtClean="0"/>
              <a:t>Not just a course for dedicated hackers</a:t>
            </a:r>
          </a:p>
          <a:p>
            <a:pPr lvl="2"/>
            <a:r>
              <a:rPr lang="en-US" b="1" dirty="0" smtClean="0"/>
              <a:t>We bring out the hidden hacker in everyone!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7910513" y="228600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/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19050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149731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Randy Bryant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2286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" y="50292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Greg </a:t>
            </a:r>
            <a:r>
              <a:rPr lang="en-US" sz="2400" dirty="0" err="1" smtClean="0"/>
              <a:t>Kesden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828800" cy="2298700"/>
          </a:xfrm>
          <a:prstGeom prst="rect">
            <a:avLst/>
          </a:prstGeom>
        </p:spPr>
      </p:pic>
      <p:pic>
        <p:nvPicPr>
          <p:cNvPr id="22530" name="Picture 2" descr="http://courseweb.sp.cs.cmu.edu/~gkesden/gkesden2.jpg"/>
          <p:cNvPicPr>
            <a:picLocks noChangeAspect="1" noChangeArrowheads="1"/>
          </p:cNvPicPr>
          <p:nvPr/>
        </p:nvPicPr>
        <p:blipFill>
          <a:blip r:embed="rId4"/>
          <a:srcRect l="15706" r="17669"/>
          <a:stretch>
            <a:fillRect/>
          </a:stretch>
        </p:blipFill>
        <p:spPr bwMode="auto">
          <a:xfrm>
            <a:off x="3810000" y="3962400"/>
            <a:ext cx="1929220" cy="23745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Randal E. Bryant and David R. </a:t>
            </a:r>
            <a:r>
              <a:rPr lang="en-US" dirty="0" err="1" smtClean="0"/>
              <a:t>O’Hallaron</a:t>
            </a:r>
            <a:r>
              <a:rPr lang="en-US" dirty="0" smtClean="0"/>
              <a:t>, </a:t>
            </a:r>
          </a:p>
          <a:p>
            <a:pPr lvl="1"/>
            <a:r>
              <a:rPr lang="en-US" i="1" dirty="0" smtClean="0"/>
              <a:t>Computer Systems: A Programmer’s Perspective</a:t>
            </a:r>
            <a:r>
              <a:rPr lang="en-US" dirty="0" smtClean="0"/>
              <a:t>, Second Edition (CS:APP2e), Prentice Hall, 2011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csapp.cs.cmu.edu</a:t>
            </a:r>
            <a:endParaRPr lang="en-US" dirty="0" smtClean="0"/>
          </a:p>
          <a:p>
            <a:pPr lvl="1"/>
            <a:r>
              <a:rPr lang="en-US" dirty="0" smtClean="0"/>
              <a:t>This book really matters for the course!</a:t>
            </a:r>
          </a:p>
          <a:p>
            <a:pPr lvl="2"/>
            <a:r>
              <a:rPr lang="en-US" dirty="0" smtClean="0"/>
              <a:t>How to solve labs</a:t>
            </a:r>
          </a:p>
          <a:p>
            <a:pPr lvl="2"/>
            <a:r>
              <a:rPr lang="en-US" dirty="0" smtClean="0"/>
              <a:t>Practice problems typical of exam problems</a:t>
            </a:r>
          </a:p>
          <a:p>
            <a:endParaRPr lang="en-US" dirty="0" smtClean="0"/>
          </a:p>
          <a:p>
            <a:r>
              <a:rPr lang="en-US" dirty="0" smtClean="0"/>
              <a:t>Brian Kernighan and Dennis Ritchie, </a:t>
            </a:r>
          </a:p>
          <a:p>
            <a:pPr lvl="1"/>
            <a:r>
              <a:rPr lang="en-US" i="1" dirty="0" smtClean="0"/>
              <a:t>The C Programming Language</a:t>
            </a:r>
            <a:r>
              <a:rPr lang="en-US" dirty="0" smtClean="0"/>
              <a:t>, Second Edition, Prentice Hall, 1988</a:t>
            </a:r>
          </a:p>
          <a:p>
            <a:pPr lvl="1"/>
            <a:r>
              <a:rPr lang="en-US" dirty="0" smtClean="0"/>
              <a:t>Still the best book about C, from the originators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/>
              <a:t>Recitations</a:t>
            </a:r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(7)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1-2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(midterm + final)</a:t>
            </a:r>
            <a:endParaRPr lang="en-US" dirty="0"/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Course theme</a:t>
            </a:r>
          </a:p>
          <a:p>
            <a:r>
              <a:rPr lang="en-US" smtClean="0"/>
              <a:t>Five realities</a:t>
            </a:r>
          </a:p>
          <a:p>
            <a:r>
              <a:rPr lang="en-US" smtClean="0"/>
              <a:t>How the course fits into the CS/ECE curriculum</a:t>
            </a:r>
          </a:p>
          <a:p>
            <a:r>
              <a:rPr lang="en-US" smtClean="0"/>
              <a:t>Logistics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Class Web</a:t>
            </a:r>
            <a:r>
              <a:rPr lang="en-US" dirty="0" smtClean="0"/>
              <a:t> page: </a:t>
            </a:r>
            <a:r>
              <a:rPr lang="en-US" b="1" dirty="0" smtClean="0">
                <a:solidFill>
                  <a:srgbClr val="FF0000"/>
                </a:solidFill>
              </a:rPr>
              <a:t>http://www.cs.cmu.edu/~213</a:t>
            </a:r>
          </a:p>
          <a:p>
            <a:pPr marL="552450"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/>
              <a:t>Copies 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 smtClean="0"/>
          </a:p>
          <a:p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We won’t be using Blackboard for the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Staff 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15-213-staff@cs.cmu.edu</a:t>
            </a:r>
          </a:p>
          <a:p>
            <a:pPr marL="552450" lvl="1"/>
            <a:r>
              <a:rPr lang="en-US" dirty="0" smtClean="0"/>
              <a:t>Use this for all communication with the teaching staff</a:t>
            </a:r>
          </a:p>
          <a:p>
            <a:pPr marL="552450" lvl="1"/>
            <a:r>
              <a:rPr lang="en-US" dirty="0" smtClean="0"/>
              <a:t>Always CC staff mailing list during email exchanges</a:t>
            </a:r>
          </a:p>
          <a:p>
            <a:pPr marL="552450" lvl="1"/>
            <a:r>
              <a:rPr lang="en-US" dirty="0" smtClean="0"/>
              <a:t>Send email to individual instructors only to schedule appointments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 (starting Tue Sept 3):</a:t>
            </a:r>
          </a:p>
          <a:p>
            <a:pPr marL="552450" lvl="1"/>
            <a:r>
              <a:rPr lang="en-US" dirty="0" smtClean="0"/>
              <a:t>SMTWR, 5:30-7:30pm, </a:t>
            </a:r>
            <a:r>
              <a:rPr lang="en-US" dirty="0" err="1" smtClean="0"/>
              <a:t>WeH</a:t>
            </a:r>
            <a:r>
              <a:rPr lang="en-US" dirty="0" smtClean="0"/>
              <a:t> 5207</a:t>
            </a:r>
          </a:p>
          <a:p>
            <a:pPr marL="292100">
              <a:buNone/>
            </a:pPr>
            <a:endParaRPr lang="en-US" dirty="0" smtClean="0"/>
          </a:p>
          <a:p>
            <a:pPr marL="292100"/>
            <a:r>
              <a:rPr lang="en-US" dirty="0" smtClean="0"/>
              <a:t>1:1 Appointments</a:t>
            </a:r>
          </a:p>
          <a:p>
            <a:pPr marL="552450" lvl="1"/>
            <a:r>
              <a:rPr lang="en-US" dirty="0" smtClean="0"/>
              <a:t>You can schedule 1:1 appointments with any of the teaching staff</a:t>
            </a:r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/>
          <a:lstStyle/>
          <a:p>
            <a:pPr marL="119063" indent="-119063"/>
            <a:r>
              <a:rPr lang="en-US" dirty="0"/>
              <a:t>Policies: </a:t>
            </a:r>
            <a:r>
              <a:rPr lang="en-US" dirty="0" smtClean="0"/>
              <a:t>Labs And </a:t>
            </a:r>
            <a:r>
              <a:rPr lang="en-US" dirty="0"/>
              <a:t>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lab assignments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 smtClean="0"/>
              <a:t>Labs </a:t>
            </a:r>
            <a:r>
              <a:rPr lang="en-US" dirty="0"/>
              <a:t>due at 11:59pm on Tues or </a:t>
            </a:r>
            <a:r>
              <a:rPr lang="en-US" dirty="0" smtClean="0"/>
              <a:t>Thurs</a:t>
            </a:r>
          </a:p>
          <a:p>
            <a:pPr marL="552450" lvl="1"/>
            <a:r>
              <a:rPr lang="en-US" dirty="0" smtClean="0"/>
              <a:t>Electronic </a:t>
            </a:r>
            <a:r>
              <a:rPr lang="en-US" dirty="0"/>
              <a:t>handins using </a:t>
            </a:r>
            <a:r>
              <a:rPr lang="en-US" b="1" dirty="0" err="1">
                <a:solidFill>
                  <a:srgbClr val="FF0000"/>
                </a:solidFill>
              </a:rPr>
              <a:t>Autolab</a:t>
            </a:r>
            <a:r>
              <a:rPr lang="en-US" dirty="0"/>
              <a:t> (no exceptions!)</a:t>
            </a:r>
          </a:p>
          <a:p>
            <a:r>
              <a:rPr lang="en-US" dirty="0" smtClean="0"/>
              <a:t>Exams</a:t>
            </a:r>
            <a:endParaRPr lang="en-US" dirty="0"/>
          </a:p>
          <a:p>
            <a:pPr marL="552450" lvl="1"/>
            <a:r>
              <a:rPr lang="en-US" dirty="0" smtClean="0"/>
              <a:t>Exams will be online in network-isolated clusters</a:t>
            </a:r>
          </a:p>
          <a:p>
            <a:pPr marL="552450" lvl="1"/>
            <a:r>
              <a:rPr lang="en-US" dirty="0" smtClean="0"/>
              <a:t>Held over multiple days. Self-scheduled; just show up!</a:t>
            </a:r>
          </a:p>
          <a:p>
            <a:pPr marL="292100"/>
            <a:r>
              <a:rPr lang="en-US" dirty="0" smtClean="0"/>
              <a:t>Appealing </a:t>
            </a:r>
            <a:r>
              <a:rPr lang="en-US" dirty="0"/>
              <a:t>grades</a:t>
            </a:r>
            <a:endParaRPr lang="en-US" dirty="0" smtClean="0"/>
          </a:p>
          <a:p>
            <a:pPr marL="552450" lvl="1"/>
            <a:r>
              <a:rPr lang="en-US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writing</a:t>
            </a:r>
            <a:r>
              <a:rPr lang="en-US" dirty="0" smtClean="0"/>
              <a:t> to Prof </a:t>
            </a:r>
            <a:r>
              <a:rPr lang="en-US" dirty="0" err="1" smtClean="0"/>
              <a:t>O’Hallaron</a:t>
            </a:r>
            <a:r>
              <a:rPr lang="en-US" dirty="0" smtClean="0"/>
              <a:t> within </a:t>
            </a:r>
            <a:r>
              <a:rPr lang="en-US" dirty="0"/>
              <a:t>7 days of completion of grading</a:t>
            </a:r>
          </a:p>
          <a:p>
            <a:pPr marL="552450" lvl="1"/>
            <a:r>
              <a:rPr lang="en-US" dirty="0" smtClean="0"/>
              <a:t>Follow formal procedure </a:t>
            </a:r>
            <a:r>
              <a:rPr lang="en-US" dirty="0"/>
              <a:t>described in </a:t>
            </a:r>
            <a:r>
              <a:rPr lang="en-US" dirty="0" smtClean="0"/>
              <a:t>syllabus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924800" cy="5435600"/>
          </a:xfrm>
          <a:ln/>
        </p:spPr>
        <p:txBody>
          <a:bodyPr/>
          <a:lstStyle/>
          <a:p>
            <a:r>
              <a:rPr lang="en-US" dirty="0"/>
              <a:t>Labs will use the Intel Computer Systems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The “shark </a:t>
            </a:r>
            <a:r>
              <a:rPr lang="en-US" dirty="0"/>
              <a:t>machines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linux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  <a:r>
              <a:rPr lang="en-US" dirty="0" err="1" smtClean="0">
                <a:latin typeface="Courier New"/>
                <a:cs typeface="Courier New"/>
              </a:rPr>
              <a:t>ssh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shark.ics.cs.cmu.edu</a:t>
            </a:r>
            <a:endParaRPr lang="en-US" dirty="0" smtClean="0">
              <a:latin typeface="Courier New"/>
              <a:cs typeface="Courier New"/>
            </a:endParaRPr>
          </a:p>
          <a:p>
            <a:pPr lvl="1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552450" lvl="1"/>
            <a:r>
              <a:rPr lang="en-US" dirty="0" smtClean="0"/>
              <a:t>21 servers </a:t>
            </a:r>
            <a:r>
              <a:rPr lang="en-US" dirty="0"/>
              <a:t>donated by Intel for</a:t>
            </a:r>
            <a:r>
              <a:rPr lang="en-US" dirty="0" smtClean="0"/>
              <a:t> 213</a:t>
            </a:r>
          </a:p>
          <a:p>
            <a:pPr marL="838200" lvl="2"/>
            <a:r>
              <a:rPr lang="en-US" dirty="0" smtClean="0"/>
              <a:t>10 student machines (for student logins)</a:t>
            </a:r>
          </a:p>
          <a:p>
            <a:pPr marL="838200" lvl="2"/>
            <a:r>
              <a:rPr lang="en-US" dirty="0" smtClean="0"/>
              <a:t>1 head node (for </a:t>
            </a:r>
            <a:r>
              <a:rPr lang="en-US" dirty="0" err="1" smtClean="0"/>
              <a:t>Autolab</a:t>
            </a:r>
            <a:r>
              <a:rPr lang="en-US" dirty="0" smtClean="0"/>
              <a:t> server and instructor logins)</a:t>
            </a:r>
          </a:p>
          <a:p>
            <a:pPr marL="838200" lvl="2"/>
            <a:r>
              <a:rPr lang="en-US" dirty="0" smtClean="0"/>
              <a:t>10 grading machines (for </a:t>
            </a:r>
            <a:r>
              <a:rPr lang="en-US" dirty="0" err="1" smtClean="0"/>
              <a:t>autograding</a:t>
            </a:r>
            <a:r>
              <a:rPr lang="en-US" dirty="0" smtClean="0"/>
              <a:t>)</a:t>
            </a:r>
          </a:p>
          <a:p>
            <a:pPr marL="552450" lvl="1"/>
            <a:r>
              <a:rPr lang="en-US" dirty="0" smtClean="0"/>
              <a:t>Each server: </a:t>
            </a:r>
            <a:r>
              <a:rPr lang="en-US" dirty="0" err="1" smtClean="0"/>
              <a:t>iCore</a:t>
            </a:r>
            <a:r>
              <a:rPr lang="en-US" dirty="0" smtClean="0"/>
              <a:t> 7: 8 Nehalem cores, 32 GB DRAM, RHEL 6.1</a:t>
            </a:r>
          </a:p>
          <a:p>
            <a:pPr marL="552450" lvl="1"/>
            <a:r>
              <a:rPr lang="en-US" dirty="0" smtClean="0"/>
              <a:t>Rack mounted in Gates machine room</a:t>
            </a:r>
          </a:p>
          <a:p>
            <a:pPr marL="552450" lvl="1"/>
            <a:r>
              <a:rPr lang="en-US" dirty="0" smtClean="0"/>
              <a:t>Login using your Andrew ID and password</a:t>
            </a:r>
          </a:p>
          <a:p>
            <a:r>
              <a:rPr lang="en-US" dirty="0"/>
              <a:t>Getting help with the cluster machines:</a:t>
            </a:r>
            <a:endParaRPr lang="en-US" dirty="0" smtClean="0"/>
          </a:p>
          <a:p>
            <a:pPr marL="552450" lvl="1"/>
            <a:r>
              <a:rPr lang="en-US" dirty="0" smtClean="0"/>
              <a:t>Please </a:t>
            </a:r>
            <a:r>
              <a:rPr lang="en-US" dirty="0"/>
              <a:t>direct</a:t>
            </a:r>
            <a:r>
              <a:rPr lang="en-US" dirty="0" smtClean="0"/>
              <a:t> questions to staff mailing list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5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the semester</a:t>
            </a:r>
          </a:p>
          <a:p>
            <a:pPr marL="552450" lvl="1"/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Limit of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2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per lab used 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automatically</a:t>
            </a:r>
            <a:endParaRPr lang="en-US" b="1" dirty="0" smtClean="0">
              <a:solidFill>
                <a:srgbClr val="FF00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  <a:p>
            <a:pPr marL="552450" lvl="1"/>
            <a:r>
              <a:rPr lang="en-US" dirty="0"/>
              <a:t>Covers 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grace </a:t>
            </a:r>
            <a:r>
              <a:rPr lang="en-US" dirty="0" err="1" smtClean="0"/>
              <a:t>day(s</a:t>
            </a:r>
            <a:r>
              <a:rPr lang="en-US" dirty="0" smtClean="0"/>
              <a:t>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15%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Cheating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</p:spPr>
        <p:txBody>
          <a:bodyPr/>
          <a:lstStyle/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</a:t>
            </a:r>
            <a:r>
              <a:rPr lang="en-US" b="1" dirty="0" smtClean="0"/>
              <a:t>looking at</a:t>
            </a:r>
            <a:r>
              <a:rPr lang="en-US" dirty="0" smtClean="0"/>
              <a:t>, or supplying a file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Copying code from previous course or from elsewhere on WWW</a:t>
            </a:r>
          </a:p>
          <a:p>
            <a:pPr lvl="2"/>
            <a:r>
              <a:rPr lang="en-US" dirty="0" smtClean="0"/>
              <a:t>Only allowed to use code we supply, or from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r>
              <a:rPr lang="en-US" dirty="0" smtClean="0"/>
              <a:t>Penalty for cheating:</a:t>
            </a:r>
          </a:p>
          <a:p>
            <a:pPr lvl="1"/>
            <a:r>
              <a:rPr lang="en-US" dirty="0" smtClean="0"/>
              <a:t>Removal from course with failing grade</a:t>
            </a:r>
          </a:p>
          <a:p>
            <a:pPr lvl="1"/>
            <a:r>
              <a:rPr lang="en-US" dirty="0" smtClean="0"/>
              <a:t>Permanent mark on your record</a:t>
            </a:r>
          </a:p>
          <a:p>
            <a:r>
              <a:rPr lang="en-US" dirty="0" smtClean="0"/>
              <a:t>Detection of cheating:</a:t>
            </a:r>
          </a:p>
          <a:p>
            <a:pPr lvl="1"/>
            <a:r>
              <a:rPr lang="en-US" dirty="0" smtClean="0"/>
              <a:t>Our tools for doing this are much better than most cheaters think!</a:t>
            </a:r>
          </a:p>
          <a:p>
            <a:pPr lvl="1"/>
            <a:r>
              <a:rPr lang="en-US" dirty="0" smtClean="0"/>
              <a:t>Last Fall, 12 students were caught cheating and failed the course.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Laptops: permitted</a:t>
            </a:r>
          </a:p>
          <a:p>
            <a:endParaRPr lang="en-US" dirty="0"/>
          </a:p>
          <a:p>
            <a:r>
              <a:rPr lang="en-US" dirty="0"/>
              <a:t>Electronic communications: </a:t>
            </a:r>
            <a:r>
              <a:rPr lang="en-US" dirty="0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 dirty="0"/>
          </a:p>
          <a:p>
            <a:pPr marL="552450" lvl="1"/>
            <a:r>
              <a:rPr lang="en-US" dirty="0"/>
              <a:t>No email, instant messaging, cell phone calls, etc</a:t>
            </a:r>
          </a:p>
          <a:p>
            <a:endParaRPr lang="en-US" dirty="0"/>
          </a:p>
          <a:p>
            <a:r>
              <a:rPr lang="en-US" dirty="0"/>
              <a:t>Presence in lectures, recitations: voluntary, </a:t>
            </a:r>
            <a:r>
              <a:rPr lang="en-US" dirty="0" smtClean="0"/>
              <a:t>recommended</a:t>
            </a:r>
          </a:p>
          <a:p>
            <a:endParaRPr lang="en-US" dirty="0" smtClean="0"/>
          </a:p>
          <a:p>
            <a:r>
              <a:rPr lang="en-US" dirty="0" smtClean="0"/>
              <a:t>No recordings of ANY KIND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Exams (50%): midterm (20%), final (30%)</a:t>
            </a:r>
          </a:p>
          <a:p>
            <a:endParaRPr lang="en-US" dirty="0" smtClean="0"/>
          </a:p>
          <a:p>
            <a:r>
              <a:rPr lang="en-US" dirty="0" smtClean="0"/>
              <a:t>Labs (50%): </a:t>
            </a:r>
            <a:r>
              <a:rPr lang="en-US" dirty="0"/>
              <a:t>weighted according to </a:t>
            </a:r>
            <a:r>
              <a:rPr lang="en-US" dirty="0" smtClean="0"/>
              <a:t>effort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Final grades based on a combination of straight scale and possibly a tiny amount of curving.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Programs 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</a:t>
            </a:r>
            <a:r>
              <a:rPr lang="en-US" dirty="0" err="1"/>
              <a:t>datalab</a:t>
            </a:r>
            <a:r>
              <a:rPr lang="en-US" dirty="0"/>
              <a:t>): Manipulating bits</a:t>
            </a:r>
          </a:p>
          <a:p>
            <a:pPr marL="552450" lvl="1"/>
            <a:r>
              <a:rPr lang="en-US" dirty="0"/>
              <a:t>L2 (</a:t>
            </a:r>
            <a:r>
              <a:rPr lang="en-US" dirty="0" err="1"/>
              <a:t>bomblab</a:t>
            </a:r>
            <a:r>
              <a:rPr lang="en-US" dirty="0"/>
              <a:t>): Defusing a binary bomb</a:t>
            </a:r>
          </a:p>
          <a:p>
            <a:pPr marL="552450" lvl="1"/>
            <a:r>
              <a:rPr lang="en-US" dirty="0"/>
              <a:t>L3 (</a:t>
            </a:r>
            <a:r>
              <a:rPr lang="en-US" dirty="0" err="1"/>
              <a:t>buflab</a:t>
            </a:r>
            <a:r>
              <a:rPr lang="en-US" dirty="0"/>
              <a:t>): Hacking a buffer bomb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</a:t>
            </a:r>
            <a:r>
              <a:rPr lang="en-US" dirty="0" err="1" smtClean="0"/>
              <a:t>cachelab</a:t>
            </a:r>
            <a:r>
              <a:rPr lang="en-US" dirty="0" smtClean="0"/>
              <a:t>): Building a cache simulator and optimizing for locality.</a:t>
            </a:r>
          </a:p>
          <a:p>
            <a:pPr marL="838200" lvl="2"/>
            <a:r>
              <a:rPr lang="en-US" dirty="0" smtClean="0"/>
              <a:t>Learn how to exploit locality in your programs.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 smtClean="0"/>
              <a:t>Course Theme:</a:t>
            </a:r>
            <a:br>
              <a:rPr lang="en-US" b="1" dirty="0" smtClean="0"/>
            </a:br>
            <a:r>
              <a:rPr lang="en-US" b="1" dirty="0" smtClean="0"/>
              <a:t>Abstraction Is Good But Don’t Forget Reality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b="1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b="1" dirty="0" smtClean="0"/>
              <a:t>Useful outcomes from taking 213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Systems, Storage Systems,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Exceptional  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tshlab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your own Unix shell.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</a:t>
            </a:r>
            <a:r>
              <a:rPr lang="en-US" dirty="0" smtClean="0"/>
              <a:t>systems-level </a:t>
            </a:r>
            <a:r>
              <a:rPr lang="en-US" dirty="0"/>
              <a:t>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Each lab has a well-defined goal such as solving a puzzle or winning a contest</a:t>
            </a:r>
          </a:p>
          <a:p>
            <a:endParaRPr lang="en-US" dirty="0"/>
          </a:p>
          <a:p>
            <a:r>
              <a:rPr lang="en-US" dirty="0"/>
              <a:t>Doing the lab should result in new skills and concepts</a:t>
            </a:r>
          </a:p>
          <a:p>
            <a:endParaRPr lang="en-US" dirty="0"/>
          </a:p>
          <a:p>
            <a:r>
              <a:rPr lang="en-US" dirty="0"/>
              <a:t>We try to use competition in a fun and healthy way</a:t>
            </a:r>
          </a:p>
          <a:p>
            <a:pPr marL="552450" lvl="1"/>
            <a:r>
              <a:rPr lang="en-US" dirty="0"/>
              <a:t>Set a reasonable threshold for full credit</a:t>
            </a:r>
          </a:p>
          <a:p>
            <a:pPr marL="552450" lvl="1"/>
            <a:r>
              <a:rPr lang="en-US" dirty="0"/>
              <a:t>Post intermediate results (</a:t>
            </a:r>
            <a:r>
              <a:rPr lang="en-US" dirty="0" err="1"/>
              <a:t>anonymized</a:t>
            </a:r>
            <a:r>
              <a:rPr lang="en-US" dirty="0"/>
              <a:t>) on </a:t>
            </a:r>
            <a:r>
              <a:rPr lang="en-US" dirty="0" err="1" smtClean="0"/>
              <a:t>Autolab</a:t>
            </a:r>
            <a:r>
              <a:rPr lang="en-US" dirty="0" smtClean="0"/>
              <a:t> scoreboard for </a:t>
            </a:r>
            <a:r>
              <a:rPr lang="en-US" dirty="0"/>
              <a:t>glory!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err="1" smtClean="0">
                <a:cs typeface="Courier New"/>
              </a:rPr>
              <a:t>Autolab</a:t>
            </a:r>
            <a:r>
              <a:rPr lang="en-US" dirty="0" smtClean="0"/>
              <a:t>	(https://</a:t>
            </a:r>
            <a:r>
              <a:rPr lang="en-US" dirty="0" err="1" smtClean="0"/>
              <a:t>autolab.cs.cmu.edu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Labs are provided by </a:t>
            </a:r>
            <a:r>
              <a:rPr lang="en-US" dirty="0" smtClean="0"/>
              <a:t>the CMU </a:t>
            </a:r>
            <a:r>
              <a:rPr lang="en-US" dirty="0" err="1"/>
              <a:t>Autolab</a:t>
            </a:r>
            <a:r>
              <a:rPr lang="en-US" dirty="0"/>
              <a:t>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Project page: http://</a:t>
            </a:r>
            <a:r>
              <a:rPr lang="en-US" dirty="0" err="1" smtClean="0"/>
              <a:t>autolab.cs.cmu.edu</a:t>
            </a:r>
            <a:endParaRPr lang="en-US" dirty="0" smtClean="0"/>
          </a:p>
          <a:p>
            <a:pPr lvl="1"/>
            <a:r>
              <a:rPr lang="en-US" dirty="0" smtClean="0"/>
              <a:t>Developed by CMU faculty and students</a:t>
            </a:r>
          </a:p>
          <a:p>
            <a:pPr marL="552450" lvl="1"/>
            <a:r>
              <a:rPr lang="en-US" dirty="0" smtClean="0"/>
              <a:t>Key ideas: Autograding and Scoreboards</a:t>
            </a:r>
          </a:p>
          <a:p>
            <a:pPr marL="838200" lvl="2"/>
            <a:r>
              <a:rPr lang="en-US" b="1" dirty="0" smtClean="0">
                <a:solidFill>
                  <a:srgbClr val="FF0000"/>
                </a:solidFill>
              </a:rPr>
              <a:t>Autograding:</a:t>
            </a:r>
            <a:r>
              <a:rPr lang="en-US" dirty="0" smtClean="0"/>
              <a:t> Using VMs on-demand to evaluate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</a:p>
          <a:p>
            <a:pPr marL="838200" lvl="2"/>
            <a:r>
              <a:rPr lang="en-US" b="1" dirty="0" smtClean="0">
                <a:solidFill>
                  <a:srgbClr val="FF0000"/>
                </a:solidFill>
              </a:rPr>
              <a:t>Scoreboards:</a:t>
            </a:r>
            <a:r>
              <a:rPr lang="en-US" dirty="0" smtClean="0"/>
              <a:t> Real-time, rank-ordered, and  anonymous summary.</a:t>
            </a:r>
          </a:p>
          <a:p>
            <a:pPr marL="552450" lvl="1"/>
            <a:r>
              <a:rPr lang="en-US" dirty="0" smtClean="0"/>
              <a:t>Used by 2,500 students each semester, since Fall, 2010</a:t>
            </a:r>
          </a:p>
          <a:p>
            <a:r>
              <a:rPr lang="en-US" dirty="0" smtClean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  <a:endParaRPr lang="en-US" dirty="0" smtClean="0"/>
          </a:p>
          <a:p>
            <a:pPr marL="552450" lvl="1"/>
            <a:r>
              <a:rPr lang="en-US" dirty="0" smtClean="0"/>
              <a:t>Download </a:t>
            </a:r>
            <a:r>
              <a:rPr lang="en-US" dirty="0"/>
              <a:t>the lab materials</a:t>
            </a:r>
            <a:endParaRPr lang="en-US" dirty="0" smtClean="0"/>
          </a:p>
          <a:p>
            <a:pPr marL="552450" lvl="1"/>
            <a:r>
              <a:rPr lang="en-US" dirty="0" smtClean="0"/>
              <a:t>Handin </a:t>
            </a:r>
            <a:r>
              <a:rPr lang="en-US" dirty="0"/>
              <a:t>your code for autograding by the </a:t>
            </a:r>
            <a:r>
              <a:rPr lang="en-US" dirty="0" err="1"/>
              <a:t>Autolab</a:t>
            </a:r>
            <a:r>
              <a:rPr lang="en-US" dirty="0"/>
              <a:t> </a:t>
            </a:r>
            <a:r>
              <a:rPr lang="en-US" dirty="0" smtClean="0"/>
              <a:t>server</a:t>
            </a:r>
          </a:p>
          <a:p>
            <a:pPr marL="552450" lvl="1"/>
            <a:r>
              <a:rPr lang="en-US" dirty="0" smtClean="0"/>
              <a:t>View the class scoreboard</a:t>
            </a:r>
          </a:p>
          <a:p>
            <a:pPr marL="552450" lvl="1"/>
            <a:r>
              <a:rPr lang="en-US" dirty="0"/>
              <a:t>View the complete history of your code handins,</a:t>
            </a:r>
            <a:r>
              <a:rPr lang="en-US" dirty="0" smtClean="0"/>
              <a:t> </a:t>
            </a:r>
            <a:r>
              <a:rPr lang="en-US" dirty="0" err="1" smtClean="0"/>
              <a:t>autograded</a:t>
            </a:r>
            <a:r>
              <a:rPr lang="en-US" dirty="0" smtClean="0"/>
              <a:t> results, instructor’s evaluations, and </a:t>
            </a:r>
            <a:r>
              <a:rPr lang="en-US" dirty="0" err="1" smtClean="0"/>
              <a:t>gradebook</a:t>
            </a:r>
            <a:r>
              <a:rPr lang="en-US" dirty="0" smtClean="0"/>
              <a:t>.</a:t>
            </a:r>
          </a:p>
          <a:p>
            <a:pPr marL="552450" lvl="1"/>
            <a:r>
              <a:rPr lang="en-US" dirty="0" smtClean="0"/>
              <a:t>View the TA annotations of your code for Style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err="1" smtClean="0">
                <a:cs typeface="Courier New"/>
              </a:rPr>
              <a:t>Autolab</a:t>
            </a:r>
            <a:r>
              <a:rPr lang="en-US" dirty="0" smtClean="0">
                <a:cs typeface="Courier New"/>
              </a:rPr>
              <a:t> accounts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 smtClean="0"/>
              <a:t>Students enrolled 10am on Mon, Aug 26 have </a:t>
            </a:r>
            <a:r>
              <a:rPr lang="en-US" dirty="0" err="1" smtClean="0"/>
              <a:t>Autolab</a:t>
            </a:r>
            <a:r>
              <a:rPr lang="en-US" dirty="0" smtClean="0"/>
              <a:t> accounts</a:t>
            </a:r>
          </a:p>
          <a:p>
            <a:pPr marL="38100" indent="0">
              <a:buNone/>
            </a:pPr>
            <a:endParaRPr lang="en-US" dirty="0" smtClean="0"/>
          </a:p>
          <a:p>
            <a:pPr marL="292100"/>
            <a:r>
              <a:rPr lang="en-US" dirty="0" smtClean="0"/>
              <a:t>You must be enrolled to get an account</a:t>
            </a:r>
          </a:p>
          <a:p>
            <a:pPr marL="552450" lvl="1"/>
            <a:r>
              <a:rPr lang="en-US" dirty="0" err="1"/>
              <a:t>Autolab</a:t>
            </a:r>
            <a:r>
              <a:rPr lang="en-US" dirty="0"/>
              <a:t> is not tied in to the Hub’s </a:t>
            </a:r>
            <a:r>
              <a:rPr lang="en-US" dirty="0" smtClean="0"/>
              <a:t>rosters</a:t>
            </a:r>
          </a:p>
          <a:p>
            <a:pPr marL="552450" lvl="1"/>
            <a:r>
              <a:rPr lang="en-US" dirty="0" smtClean="0"/>
              <a:t>If you add in, contact </a:t>
            </a:r>
            <a:r>
              <a:rPr lang="en-US" dirty="0" smtClean="0">
                <a:hlinkClick r:id="rId2"/>
              </a:rPr>
              <a:t>15-213-staff@cs.cmu.edu</a:t>
            </a:r>
            <a:r>
              <a:rPr lang="en-US" dirty="0" smtClean="0"/>
              <a:t> for an account</a:t>
            </a:r>
          </a:p>
          <a:p>
            <a:pPr marL="552450" lvl="1"/>
            <a:endParaRPr lang="en-US" dirty="0"/>
          </a:p>
          <a:p>
            <a:pPr marL="292100"/>
            <a:r>
              <a:rPr lang="en-US" dirty="0" smtClean="0"/>
              <a:t>For those who are waiting to add in, the first lab (</a:t>
            </a:r>
            <a:r>
              <a:rPr lang="en-US" dirty="0" err="1" smtClean="0"/>
              <a:t>datalab</a:t>
            </a:r>
            <a:r>
              <a:rPr lang="en-US" dirty="0" smtClean="0"/>
              <a:t>) will be available on the Schedule page of the course </a:t>
            </a:r>
            <a:r>
              <a:rPr lang="en-US" dirty="0"/>
              <a:t>W</a:t>
            </a:r>
            <a:r>
              <a:rPr lang="en-US" dirty="0" smtClean="0"/>
              <a:t>eb 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327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smtClean="0">
                <a:cs typeface="Courier New"/>
              </a:rPr>
              <a:t>Waitlist questions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 smtClean="0"/>
              <a:t>15-213: Catherine </a:t>
            </a:r>
            <a:r>
              <a:rPr lang="en-US" dirty="0" err="1" smtClean="0"/>
              <a:t>Fichtner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cathyf@cs.cmu.edu</a:t>
            </a:r>
            <a:r>
              <a:rPr lang="en-US" dirty="0" smtClean="0"/>
              <a:t>)</a:t>
            </a:r>
          </a:p>
          <a:p>
            <a:pPr marL="292100"/>
            <a:r>
              <a:rPr lang="en-US" dirty="0" smtClean="0"/>
              <a:t>18-213: Jennifer </a:t>
            </a:r>
            <a:r>
              <a:rPr lang="en-US" dirty="0" err="1" smtClean="0"/>
              <a:t>Loughran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jackson1@andrew.cmu.edu</a:t>
            </a:r>
            <a:r>
              <a:rPr lang="en-US" dirty="0" smtClean="0"/>
              <a:t>)</a:t>
            </a:r>
          </a:p>
          <a:p>
            <a:pPr marL="292100"/>
            <a:endParaRPr lang="en-US" dirty="0"/>
          </a:p>
          <a:p>
            <a:pPr marL="292100"/>
            <a:r>
              <a:rPr lang="en-US" dirty="0" smtClean="0"/>
              <a:t>Please don’t contact the instructors with waitlist questions.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99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/>
          <a:lstStyle/>
          <a:p>
            <a:pPr marL="80963" indent="-809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#1: </a:t>
            </a:r>
            <a:br>
              <a:rPr lang="en-US" b="1" dirty="0"/>
            </a:br>
            <a:r>
              <a:rPr lang="en-US" b="1" dirty="0" err="1"/>
              <a:t>Ints</a:t>
            </a:r>
            <a:r>
              <a:rPr lang="en-US" b="1" dirty="0"/>
              <a:t> are not Integers, Floats are not </a:t>
            </a:r>
            <a:r>
              <a:rPr lang="en-US" b="1" dirty="0" err="1"/>
              <a:t>Reals</a:t>
            </a:r>
            <a:endParaRPr lang="en-US" b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Example 1: Is x</a:t>
            </a:r>
            <a:r>
              <a:rPr lang="en-US" b="1" baseline="32000" dirty="0"/>
              <a:t>2</a:t>
            </a:r>
            <a:r>
              <a:rPr lang="en-US" b="1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Float’s: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Int’s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r>
              <a:rPr lang="en-US" b="1" dirty="0"/>
              <a:t>Example 2: Is (</a:t>
            </a:r>
            <a:r>
              <a:rPr lang="en-US" b="1" dirty="0" err="1"/>
              <a:t>x</a:t>
            </a:r>
            <a:r>
              <a:rPr lang="en-US" b="1" dirty="0"/>
              <a:t> + </a:t>
            </a:r>
            <a:r>
              <a:rPr lang="en-US" b="1" dirty="0" err="1"/>
              <a:t>y</a:t>
            </a:r>
            <a:r>
              <a:rPr lang="en-US" b="1" dirty="0"/>
              <a:t>) + </a:t>
            </a:r>
            <a:r>
              <a:rPr lang="en-US" b="1" dirty="0" err="1"/>
              <a:t>z</a:t>
            </a:r>
            <a:r>
              <a:rPr lang="en-US" b="1" dirty="0"/>
              <a:t>  =  </a:t>
            </a:r>
            <a:r>
              <a:rPr lang="en-US" b="1" dirty="0" err="1"/>
              <a:t>x</a:t>
            </a:r>
            <a:r>
              <a:rPr lang="en-US" b="1" dirty="0"/>
              <a:t> + (</a:t>
            </a:r>
            <a:r>
              <a:rPr lang="en-US" b="1" dirty="0" err="1"/>
              <a:t>y</a:t>
            </a:r>
            <a:r>
              <a:rPr lang="en-US" b="1" dirty="0"/>
              <a:t> + </a:t>
            </a:r>
            <a:r>
              <a:rPr lang="en-US" b="1" dirty="0" err="1"/>
              <a:t>z</a:t>
            </a:r>
            <a:r>
              <a:rPr lang="en-US" b="1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 Arithmetic</a:t>
            </a:r>
            <a:endParaRPr lang="en-US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b="1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b="1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Reality #2: </a:t>
            </a:r>
            <a:br>
              <a:rPr lang="en-US" b="1" dirty="0" smtClean="0"/>
            </a:br>
            <a:r>
              <a:rPr lang="en-US" b="1" dirty="0" smtClean="0"/>
              <a:t>You’ve Got to Know Assembly</a:t>
            </a:r>
            <a:endParaRPr lang="en-US" b="1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b="1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 smtClean="0"/>
              <a:t>Great Reality #3: Memory Matters</a:t>
            </a:r>
            <a:br>
              <a:rPr lang="en-US" b="1" dirty="0" smtClean="0"/>
            </a:br>
            <a:r>
              <a:rPr lang="en-US" sz="2900" b="1" dirty="0" smtClean="0"/>
              <a:t>Random Access Memory Is an Unphysical Abstraction</a:t>
            </a:r>
            <a:endParaRPr lang="en-US" sz="2900" b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dirty="0" smtClean="0"/>
          </a:p>
          <a:p>
            <a:r>
              <a:rPr lang="en-US" b="1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b="1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b="1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50800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48006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Pages>0</Pages>
  <Words>2357</Words>
  <Characters>0</Characters>
  <Application>Microsoft Office PowerPoint</Application>
  <PresentationFormat>On-screen Show (4:3)</PresentationFormat>
  <Lines>0</Lines>
  <Paragraphs>465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Title Slide</vt:lpstr>
      <vt:lpstr>Title and Content</vt:lpstr>
      <vt:lpstr>Title Only</vt:lpstr>
      <vt:lpstr>Slide 1</vt:lpstr>
      <vt:lpstr>Overview</vt:lpstr>
      <vt:lpstr>Course Theme: Abstraction Is Good But Don’t Forget Reality</vt:lpstr>
      <vt:lpstr>Great Reality #1:  Ints are not Integers, Floats are not Reals</vt:lpstr>
      <vt:lpstr>Computer Arithmetic</vt:lpstr>
      <vt:lpstr>Great Reality #2:  You’ve Got to Know Assembly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Great Reality #4: There’s more to performance than asymptotic complexity </vt:lpstr>
      <vt:lpstr>Memory System Performance Example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  <vt:lpstr>Textbooks</vt:lpstr>
      <vt:lpstr>Course Components</vt:lpstr>
      <vt:lpstr>Getting Help </vt:lpstr>
      <vt:lpstr>Getting Help </vt:lpstr>
      <vt:lpstr>Policies: Labs And Exams</vt:lpstr>
      <vt:lpstr>Facilities</vt:lpstr>
      <vt:lpstr>Timeliness</vt:lpstr>
      <vt:lpstr>Cheating</vt:lpstr>
      <vt:lpstr>Other Rules of the Lecture Hall</vt:lpstr>
      <vt:lpstr>Policies: Grading</vt:lpstr>
      <vt:lpstr>Programs and Data</vt:lpstr>
      <vt:lpstr>The Memory Hierarchy</vt:lpstr>
      <vt:lpstr>Exceptional  Control Flow</vt:lpstr>
      <vt:lpstr> Virtual Memory</vt:lpstr>
      <vt:lpstr> Networking, and Concurrency</vt:lpstr>
      <vt:lpstr>Lab Rationale </vt:lpstr>
      <vt:lpstr> Autolab (https://autolab.cs.cmu.edu)</vt:lpstr>
      <vt:lpstr> Autolab accounts</vt:lpstr>
      <vt:lpstr> Waitlist questions</vt:lpstr>
      <vt:lpstr>Welcome and Enjoy!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gkesden</cp:lastModifiedBy>
  <cp:revision>69</cp:revision>
  <cp:lastPrinted>2011-08-30T03:47:10Z</cp:lastPrinted>
  <dcterms:created xsi:type="dcterms:W3CDTF">2012-08-28T17:04:18Z</dcterms:created>
  <dcterms:modified xsi:type="dcterms:W3CDTF">2013-08-27T17:07:26Z</dcterms:modified>
</cp:coreProperties>
</file>