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</p:sldMasterIdLst>
  <p:sldIdLst>
    <p:sldId id="256" r:id="rId14"/>
    <p:sldId id="257" r:id="rId15"/>
    <p:sldId id="258" r:id="rId16"/>
    <p:sldId id="264" r:id="rId17"/>
    <p:sldId id="259" r:id="rId18"/>
    <p:sldId id="263" r:id="rId19"/>
    <p:sldId id="265" r:id="rId20"/>
    <p:sldId id="269" r:id="rId21"/>
    <p:sldId id="266" r:id="rId22"/>
    <p:sldId id="267" r:id="rId23"/>
    <p:sldId id="268" r:id="rId24"/>
    <p:sldId id="270" r:id="rId25"/>
    <p:sldId id="272" r:id="rId26"/>
    <p:sldId id="271" r:id="rId27"/>
    <p:sldId id="273" r:id="rId28"/>
    <p:sldId id="260" r:id="rId29"/>
    <p:sldId id="274" r:id="rId30"/>
    <p:sldId id="277" r:id="rId31"/>
    <p:sldId id="275" r:id="rId32"/>
    <p:sldId id="278" r:id="rId33"/>
    <p:sldId id="261" r:id="rId34"/>
    <p:sldId id="279" r:id="rId35"/>
    <p:sldId id="280" r:id="rId36"/>
    <p:sldId id="262" r:id="rId37"/>
    <p:sldId id="281" r:id="rId3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32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7.xml"/><Relationship Id="rId31" Type="http://schemas.openxmlformats.org/officeDocument/2006/relationships/slide" Target="slides/slide18.xml"/><Relationship Id="rId32" Type="http://schemas.openxmlformats.org/officeDocument/2006/relationships/slide" Target="slides/slide19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20.xml"/><Relationship Id="rId34" Type="http://schemas.openxmlformats.org/officeDocument/2006/relationships/slide" Target="slides/slide21.xml"/><Relationship Id="rId35" Type="http://schemas.openxmlformats.org/officeDocument/2006/relationships/slide" Target="slides/slide22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37" Type="http://schemas.openxmlformats.org/officeDocument/2006/relationships/slide" Target="slides/slide24.xml"/><Relationship Id="rId38" Type="http://schemas.openxmlformats.org/officeDocument/2006/relationships/slide" Target="slides/slide25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4637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54481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4862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79913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4521776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99071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471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39291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57655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2653872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308398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9286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5905500"/>
            <a:ext cx="3073400" cy="260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5905500"/>
            <a:ext cx="9067800" cy="260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06684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6615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41849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81595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880306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31356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46013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162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82219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2720613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341399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72124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54479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54817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53677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33772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828533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016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0198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96535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3121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826271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49522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260167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06691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16696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0919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13897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267137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87052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00859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75902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70924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360588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9991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0147949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6840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0445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2758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523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7427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89423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69990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4987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382826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97024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2510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76466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23446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40340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50410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3592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86922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33968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810920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550225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9537570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5791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07768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48415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0619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7599537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45154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0657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51270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92685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341127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751595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13755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88726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36875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0230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02393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6332593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80547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1917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9504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47142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910555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240739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535159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4421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3386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10699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12097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451343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213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36809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0485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5771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94264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381631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931904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48941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76976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65098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44030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00929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01673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19277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5877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9600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10008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6596953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742157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47141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0767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8196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6012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614198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1237252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08969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5294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38685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185685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6886836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7675142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145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6797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1843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71137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9111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5303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2595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4129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3676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847134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5223062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82044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97278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108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59055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4" name="Line 2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xmlns:p14="http://schemas.microsoft.com/office/powerpoint/2010/main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csapp.cs.cmu.edu/public/waside/waside-graphs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368300" y="8585200"/>
            <a:ext cx="122555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spcBef>
                <a:spcPts val="1100"/>
              </a:spcBef>
            </a:pPr>
            <a:r>
              <a:rPr lang="en-US" sz="1800">
                <a:solidFill>
                  <a:srgbClr val="4A71A9"/>
                </a:solidFill>
                <a:latin typeface="Palatino Italic" charset="0"/>
                <a:ea typeface="ＭＳ Ｐゴシック" charset="0"/>
                <a:cs typeface="Palatino Italic" charset="0"/>
                <a:sym typeface="Palatino Italic" charset="0"/>
              </a:rPr>
              <a:t>Recitation 9: Section L (1:30pm - 2:20pm)</a:t>
            </a:r>
          </a:p>
          <a:p>
            <a:pPr algn="l">
              <a:spcBef>
                <a:spcPts val="1100"/>
              </a:spcBef>
            </a:pPr>
            <a:r>
              <a:rPr lang="en-US" sz="1800">
                <a:solidFill>
                  <a:srgbClr val="4A71A9"/>
                </a:solidFill>
                <a:latin typeface="Palatino Italic" charset="0"/>
                <a:ea typeface="ＭＳ Ｐゴシック" charset="0"/>
                <a:cs typeface="Palatino Italic" charset="0"/>
                <a:sym typeface="Palatino Italic" charset="0"/>
              </a:rPr>
              <a:t>Monday, October 22, 2012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Processes, Signals and Shell Lab</a:t>
            </a:r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Siddharth Dhulipalla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exec() Example</a:t>
            </a:r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652463" y="3429000"/>
            <a:ext cx="53213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ea typeface="ＭＳ Ｐゴシック" charset="0"/>
                <a:cs typeface="Palatino" charset="0"/>
              </a:rPr>
              <a:t>Code</a:t>
            </a:r>
          </a:p>
          <a:p>
            <a:endParaRPr lang="en-US">
              <a:solidFill>
                <a:schemeClr val="tx1"/>
              </a:solidFill>
              <a:ea typeface="ＭＳ Ｐゴシック" charset="0"/>
              <a:cs typeface="Palatino" charset="0"/>
            </a:endParaRPr>
          </a:p>
          <a:p>
            <a:pPr algn="l"/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int rc = fork(); if (rc == 0) {     printf(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child\n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);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    execl(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/bin/echo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,           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/bin/echo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,           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sup!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, NULL);     exit(EXIT_FAILURE); }printf(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parent\n</a:t>
            </a:r>
            <a:r>
              <a:rPr lang="ja-JP" altLang="en-US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);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7861300" y="3473450"/>
            <a:ext cx="41910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ea typeface="ＭＳ Ｐゴシック" charset="0"/>
                <a:cs typeface="Palatino" charset="0"/>
              </a:rPr>
              <a:t>Output</a:t>
            </a:r>
          </a:p>
          <a:p>
            <a:endParaRPr lang="en-US">
              <a:solidFill>
                <a:schemeClr val="tx1"/>
              </a:solidFill>
              <a:ea typeface="ＭＳ Ｐゴシック" charset="0"/>
              <a:cs typeface="Palatino" charset="0"/>
            </a:endParaRPr>
          </a:p>
          <a:p>
            <a:pPr algn="l"/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child sup! parent </a:t>
            </a:r>
          </a:p>
          <a:p>
            <a:pPr algn="l"/>
            <a:endParaRPr lang="en-US">
              <a:solidFill>
                <a:schemeClr val="tx1"/>
              </a:solidFill>
              <a:latin typeface="Consolas" charset="0"/>
              <a:ea typeface="ＭＳ Ｐゴシック" charset="0"/>
              <a:cs typeface="Consolas" charset="0"/>
              <a:sym typeface="Consolas" charset="0"/>
            </a:endParaRPr>
          </a:p>
          <a:p>
            <a:pPr algn="l"/>
            <a:endParaRPr lang="en-US">
              <a:solidFill>
                <a:schemeClr val="tx1"/>
              </a:solidFill>
              <a:latin typeface="Consolas" charset="0"/>
              <a:ea typeface="ＭＳ Ｐゴシック" charset="0"/>
              <a:cs typeface="Consolas" charset="0"/>
              <a:sym typeface="Consolas" charset="0"/>
            </a:endParaRPr>
          </a:p>
          <a:p>
            <a:pPr algn="l"/>
            <a:r>
              <a:rPr lang="en-US">
                <a:solidFill>
                  <a:schemeClr val="tx1"/>
                </a:solidFill>
                <a:ea typeface="ＭＳ Ｐゴシック" charset="0"/>
                <a:cs typeface="Palatino" charset="0"/>
              </a:rPr>
              <a:t>Any other possibilities?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exit()</a:t>
            </a:r>
          </a:p>
        </p:txBody>
      </p:sp>
      <p:sp>
        <p:nvSpPr>
          <p:cNvPr id="2457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Terminates a process</a:t>
            </a:r>
          </a:p>
          <a:p>
            <a:r>
              <a:rPr lang="en-US"/>
              <a:t>OS frees resources used by the process</a:t>
            </a:r>
          </a:p>
          <a:p>
            <a:r>
              <a:rPr lang="en-US"/>
              <a:t>Tiny leftover data</a:t>
            </a:r>
          </a:p>
          <a:p>
            <a:pPr marL="812800" lvl="1"/>
            <a:r>
              <a:rPr lang="en-US"/>
              <a:t>Zombie state</a:t>
            </a:r>
          </a:p>
          <a:p>
            <a:pPr marL="812800" lvl="1"/>
            <a:r>
              <a:rPr lang="en-US"/>
              <a:t>Exit status for parent</a:t>
            </a:r>
          </a:p>
          <a:p>
            <a:pPr marL="812800" lvl="1"/>
            <a:r>
              <a:rPr lang="en-US"/>
              <a:t>Must be freed (reaped)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wait()</a:t>
            </a:r>
          </a:p>
        </p:txBody>
      </p:sp>
      <p:sp>
        <p:nvSpPr>
          <p:cNvPr id="2560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Blocks until child process changes state</a:t>
            </a:r>
          </a:p>
          <a:p>
            <a:r>
              <a:rPr lang="en-US"/>
              <a:t>Reaps child if it terminated</a:t>
            </a:r>
          </a:p>
          <a:p>
            <a:pPr marL="812800" lvl="1"/>
            <a:r>
              <a:rPr lang="en-US"/>
              <a:t>Frees all remaining resources and gets exit status</a:t>
            </a:r>
          </a:p>
          <a:p>
            <a:r>
              <a:rPr lang="en-US"/>
              <a:t>Can be used for synchronization</a:t>
            </a:r>
          </a:p>
          <a:p>
            <a:r>
              <a:rPr lang="en-US"/>
              <a:t>Lots of details</a:t>
            </a:r>
          </a:p>
          <a:p>
            <a:pPr marL="812800" lvl="1"/>
            <a:r>
              <a:rPr lang="en-US"/>
              <a:t>man 2 wait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wait() Example</a:t>
            </a: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538163" y="3098800"/>
            <a:ext cx="65151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ea typeface="ＭＳ Ｐゴシック" charset="0"/>
                <a:cs typeface="Palatino" charset="0"/>
              </a:rPr>
              <a:t>Code</a:t>
            </a:r>
          </a:p>
          <a:p>
            <a:endParaRPr lang="en-US">
              <a:solidFill>
                <a:schemeClr val="tx1"/>
              </a:solidFill>
              <a:ea typeface="ＭＳ Ｐゴシック" charset="0"/>
              <a:cs typeface="Palatino" charset="0"/>
            </a:endParaRPr>
          </a:p>
          <a:p>
            <a:pPr algn="l"/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int rc = fork(); if (rc == 0) {     printf(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child\n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);</a:t>
            </a:r>
          </a:p>
          <a:p>
            <a:pPr algn="l"/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    execl(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/bin/echo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,           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/bin/echo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,           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sup!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, NULL);     exit(EXIT_FAILURE); }int status; waitpid(rc, &amp;status, 0); printf(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child status %d\n</a:t>
            </a:r>
            <a:r>
              <a:rPr lang="ja-JP" altLang="en-US" sz="2400">
                <a:solidFill>
                  <a:schemeClr val="tx1"/>
                </a:solidFill>
                <a:latin typeface="Arial"/>
                <a:ea typeface="ＭＳ Ｐゴシック" charset="0"/>
                <a:cs typeface="Consolas" charset="0"/>
                <a:sym typeface="Consolas" charset="0"/>
              </a:rPr>
              <a:t>”</a:t>
            </a:r>
            <a:r>
              <a:rPr lang="en-US" sz="2400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,         WEXITSTATUS(status)); 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7861300" y="3232150"/>
            <a:ext cx="41910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ea typeface="ＭＳ Ｐゴシック" charset="0"/>
                <a:cs typeface="Palatino" charset="0"/>
              </a:rPr>
              <a:t>Output</a:t>
            </a:r>
          </a:p>
          <a:p>
            <a:endParaRPr lang="en-US">
              <a:solidFill>
                <a:schemeClr val="tx1"/>
              </a:solidFill>
              <a:ea typeface="ＭＳ Ｐゴシック" charset="0"/>
              <a:cs typeface="Palatino" charset="0"/>
            </a:endParaRPr>
          </a:p>
          <a:p>
            <a:pPr algn="l"/>
            <a:r>
              <a:rPr lang="en-US">
                <a:solidFill>
                  <a:schemeClr val="tx1"/>
                </a:solidFill>
                <a:latin typeface="Consolas" charset="0"/>
                <a:ea typeface="ＭＳ Ｐゴシック" charset="0"/>
                <a:cs typeface="Consolas" charset="0"/>
                <a:sym typeface="Consolas" charset="0"/>
              </a:rPr>
              <a:t>child sup! child status 0 </a:t>
            </a:r>
          </a:p>
          <a:p>
            <a:pPr algn="l"/>
            <a:endParaRPr lang="en-US">
              <a:solidFill>
                <a:schemeClr val="tx1"/>
              </a:solidFill>
              <a:latin typeface="Consolas" charset="0"/>
              <a:ea typeface="ＭＳ Ｐゴシック" charset="0"/>
              <a:cs typeface="Consolas" charset="0"/>
              <a:sym typeface="Consolas" charset="0"/>
            </a:endParaRPr>
          </a:p>
          <a:p>
            <a:pPr algn="l"/>
            <a:endParaRPr lang="en-US">
              <a:solidFill>
                <a:schemeClr val="tx1"/>
              </a:solidFill>
              <a:latin typeface="Consolas" charset="0"/>
              <a:ea typeface="ＭＳ Ｐゴシック" charset="0"/>
              <a:cs typeface="Consolas" charset="0"/>
              <a:sym typeface="Consolas" charset="0"/>
            </a:endParaRPr>
          </a:p>
          <a:p>
            <a:pPr algn="l"/>
            <a:r>
              <a:rPr lang="en-US">
                <a:solidFill>
                  <a:schemeClr val="tx1"/>
                </a:solidFill>
                <a:ea typeface="ＭＳ Ｐゴシック" charset="0"/>
                <a:cs typeface="Palatino" charset="0"/>
              </a:rPr>
              <a:t>Any other possibilities?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990600" y="8864600"/>
            <a:ext cx="108997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ＭＳ Ｐゴシック" charset="0"/>
                <a:cs typeface="Palatino" charset="0"/>
              </a:rPr>
              <a:t>Take a look at: </a:t>
            </a:r>
            <a:r>
              <a:rPr lang="en-US" sz="2400" u="sng">
                <a:solidFill>
                  <a:schemeClr val="tx1"/>
                </a:solidFill>
                <a:ea typeface="ＭＳ Ｐゴシック" charset="0"/>
                <a:cs typeface="Palatino" charset="0"/>
                <a:hlinkClick r:id="rId2"/>
              </a:rPr>
              <a:t>http://csapp.cs.cmu.edu/public/waside/waside-graphs.pdf</a:t>
            </a:r>
            <a:endParaRPr lang="en-US" sz="2400" u="sng">
              <a:solidFill>
                <a:schemeClr val="tx1"/>
              </a:solidFill>
              <a:ea typeface="ＭＳ Ｐゴシック" charset="0"/>
              <a:cs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States</a:t>
            </a:r>
          </a:p>
        </p:txBody>
      </p:sp>
      <p:sp>
        <p:nvSpPr>
          <p:cNvPr id="2765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000"/>
              <a:t>Running</a:t>
            </a:r>
          </a:p>
          <a:p>
            <a:pPr marL="812800" lvl="1">
              <a:spcBef>
                <a:spcPts val="2575"/>
              </a:spcBef>
            </a:pPr>
            <a:r>
              <a:rPr lang="en-US" sz="2000"/>
              <a:t>Executing instructions on the CPU</a:t>
            </a:r>
          </a:p>
          <a:p>
            <a:pPr marL="812800" lvl="1">
              <a:spcBef>
                <a:spcPts val="2575"/>
              </a:spcBef>
            </a:pPr>
            <a:r>
              <a:rPr lang="en-US" sz="2000"/>
              <a:t>Number bounded by the number of CPU cores</a:t>
            </a:r>
          </a:p>
          <a:p>
            <a:pPr>
              <a:spcBef>
                <a:spcPts val="2575"/>
              </a:spcBef>
            </a:pPr>
            <a:r>
              <a:rPr lang="en-US" sz="2000"/>
              <a:t>Runnable</a:t>
            </a:r>
          </a:p>
          <a:p>
            <a:pPr marL="812800" lvl="1">
              <a:spcBef>
                <a:spcPts val="2575"/>
              </a:spcBef>
            </a:pPr>
            <a:r>
              <a:rPr lang="en-US" sz="2000"/>
              <a:t>Waiting to be running</a:t>
            </a:r>
          </a:p>
          <a:p>
            <a:pPr>
              <a:spcBef>
                <a:spcPts val="2575"/>
              </a:spcBef>
            </a:pPr>
            <a:r>
              <a:rPr lang="en-US" sz="2000"/>
              <a:t>Blocked</a:t>
            </a:r>
          </a:p>
          <a:p>
            <a:pPr marL="812800" lvl="1">
              <a:spcBef>
                <a:spcPts val="2575"/>
              </a:spcBef>
            </a:pPr>
            <a:r>
              <a:rPr lang="en-US" sz="2000"/>
              <a:t>Waiting for an event</a:t>
            </a:r>
          </a:p>
          <a:p>
            <a:pPr marL="812800" lvl="1">
              <a:spcBef>
                <a:spcPts val="2575"/>
              </a:spcBef>
            </a:pPr>
            <a:r>
              <a:rPr lang="en-US" sz="2000"/>
              <a:t>Not runnable</a:t>
            </a:r>
          </a:p>
          <a:p>
            <a:pPr>
              <a:spcBef>
                <a:spcPts val="2575"/>
              </a:spcBef>
            </a:pPr>
            <a:r>
              <a:rPr lang="en-US" sz="2000"/>
              <a:t>Zombie</a:t>
            </a:r>
          </a:p>
          <a:p>
            <a:pPr marL="812800" lvl="1">
              <a:spcBef>
                <a:spcPts val="2575"/>
              </a:spcBef>
            </a:pPr>
            <a:r>
              <a:rPr lang="en-US" sz="2000"/>
              <a:t>Terminated but not yet reaped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Signals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Primitive form of interprocess communication</a:t>
            </a:r>
          </a:p>
          <a:p>
            <a:pPr>
              <a:spcBef>
                <a:spcPts val="3113"/>
              </a:spcBef>
            </a:pPr>
            <a:r>
              <a:rPr lang="en-US"/>
              <a:t>Notify process of an event</a:t>
            </a:r>
          </a:p>
          <a:p>
            <a:pPr>
              <a:spcBef>
                <a:spcPts val="3113"/>
              </a:spcBef>
            </a:pPr>
            <a:r>
              <a:rPr lang="en-US"/>
              <a:t>Asynchronous with normal execution</a:t>
            </a:r>
          </a:p>
          <a:p>
            <a:pPr>
              <a:spcBef>
                <a:spcPts val="3113"/>
              </a:spcBef>
            </a:pPr>
            <a:r>
              <a:rPr lang="en-US"/>
              <a:t>Several types</a:t>
            </a:r>
          </a:p>
          <a:p>
            <a:pPr marL="812800" lvl="1">
              <a:spcBef>
                <a:spcPts val="3113"/>
              </a:spcBef>
            </a:pPr>
            <a:r>
              <a:rPr lang="en-US" sz="1900"/>
              <a:t>man 7 signal</a:t>
            </a:r>
          </a:p>
          <a:p>
            <a:pPr>
              <a:spcBef>
                <a:spcPts val="3113"/>
              </a:spcBef>
            </a:pPr>
            <a:r>
              <a:rPr lang="en-US"/>
              <a:t>Sent in various ways</a:t>
            </a:r>
          </a:p>
          <a:p>
            <a:pPr marL="812800" lvl="1">
              <a:spcBef>
                <a:spcPts val="3113"/>
              </a:spcBef>
            </a:pPr>
            <a:r>
              <a:rPr lang="en-US" sz="1900"/>
              <a:t>^C, ^Z, ^\</a:t>
            </a:r>
          </a:p>
          <a:p>
            <a:pPr marL="812800" lvl="1">
              <a:spcBef>
                <a:spcPts val="3113"/>
              </a:spcBef>
            </a:pPr>
            <a:r>
              <a:rPr lang="en-US" sz="1900"/>
              <a:t>kill command</a:t>
            </a:r>
          </a:p>
          <a:p>
            <a:pPr marL="812800" lvl="1">
              <a:spcBef>
                <a:spcPts val="3113"/>
              </a:spcBef>
            </a:pPr>
            <a:r>
              <a:rPr lang="en-US" sz="1900"/>
              <a:t>kill system call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30722" name="Rectangle 2"/>
          <p:cNvSpPr>
            <a:spLocks noChangeArrowheads="1"/>
          </p:cNvSpPr>
          <p:nvPr>
            <p:ph type="body" idx="1"/>
          </p:nvPr>
        </p:nvSpPr>
        <p:spPr>
          <a:xfrm>
            <a:off x="355600" y="2984500"/>
            <a:ext cx="12293600" cy="6362700"/>
          </a:xfrm>
          <a:ln/>
        </p:spPr>
        <p:txBody>
          <a:bodyPr/>
          <a:lstStyle/>
          <a:p>
            <a:r>
              <a:rPr lang="en-US"/>
              <a:t>What to do when receiving a signal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Ignore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Catch and run signal handler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Terminate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man sigaction</a:t>
            </a:r>
          </a:p>
          <a:p>
            <a:pPr>
              <a:spcBef>
                <a:spcPts val="3150"/>
              </a:spcBef>
            </a:pPr>
            <a:r>
              <a:rPr lang="en-US"/>
              <a:t>Blocking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man sigprocmask</a:t>
            </a:r>
          </a:p>
          <a:p>
            <a:pPr>
              <a:spcBef>
                <a:spcPts val="3150"/>
              </a:spcBef>
            </a:pPr>
            <a:r>
              <a:rPr lang="en-US"/>
              <a:t>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modify behavior of SIGKILL and SIGSTOP</a:t>
            </a:r>
          </a:p>
          <a:p>
            <a:pPr>
              <a:spcBef>
                <a:spcPts val="3150"/>
              </a:spcBef>
            </a:pPr>
            <a:r>
              <a:rPr lang="en-US"/>
              <a:t>Signals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queue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3174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Signal Handlers</a:t>
            </a:r>
          </a:p>
          <a:p>
            <a:pPr marL="812800" lvl="1"/>
            <a:r>
              <a:rPr lang="en-US"/>
              <a:t>Can be installed to run when a signal is received</a:t>
            </a:r>
          </a:p>
          <a:p>
            <a:pPr marL="812800" lvl="1"/>
            <a:r>
              <a:rPr lang="en-US"/>
              <a:t>Type is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void (*sa_handler)(int)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marL="812800" lvl="1"/>
            <a:r>
              <a:rPr lang="en-US"/>
              <a:t>Separate control ﬂow in the same process</a:t>
            </a:r>
          </a:p>
          <a:p>
            <a:pPr marL="812800" lvl="1"/>
            <a:r>
              <a:rPr lang="en-US"/>
              <a:t>Resumes control ﬂow on return</a:t>
            </a:r>
          </a:p>
          <a:p>
            <a:pPr marL="812800" lvl="1"/>
            <a:r>
              <a:rPr lang="en-US"/>
              <a:t>Signal handlers can be called anytime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3277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Interesting signals</a:t>
            </a:r>
          </a:p>
          <a:p>
            <a:pPr marL="812800" lvl="1"/>
            <a:r>
              <a:rPr lang="en-US"/>
              <a:t>SIGKILL – force kill a process</a:t>
            </a:r>
          </a:p>
          <a:p>
            <a:pPr marL="812800" lvl="1"/>
            <a:r>
              <a:rPr lang="en-US"/>
              <a:t>SIGINT – kill a process</a:t>
            </a:r>
          </a:p>
          <a:p>
            <a:pPr marL="812800" lvl="1"/>
            <a:r>
              <a:rPr lang="en-US"/>
              <a:t>SIGSTOP and SIGCONT – suspend and resume a process</a:t>
            </a:r>
          </a:p>
          <a:p>
            <a:pPr marL="812800" lvl="1"/>
            <a:r>
              <a:rPr lang="en-US"/>
              <a:t>SIGCHLD – child changed state</a:t>
            </a:r>
          </a:p>
          <a:p>
            <a:pPr marL="812800" lvl="1"/>
            <a:r>
              <a:rPr lang="en-US"/>
              <a:t>SIGSEGV – everyone knows this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Midterm Overview</a:t>
            </a:r>
          </a:p>
          <a:p>
            <a:r>
              <a:rPr lang="en-US"/>
              <a:t>Processes</a:t>
            </a:r>
          </a:p>
          <a:p>
            <a:r>
              <a:rPr lang="en-US"/>
              <a:t>Signals</a:t>
            </a:r>
          </a:p>
          <a:p>
            <a:r>
              <a:rPr lang="en-US"/>
              <a:t>Shell Lab Overview</a:t>
            </a:r>
          </a:p>
          <a:p>
            <a:r>
              <a:rPr lang="en-US"/>
              <a:t>Cheating Policy Reminder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Shell Lab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Shell Lab</a:t>
            </a:r>
          </a:p>
        </p:txBody>
      </p:sp>
      <p:sp>
        <p:nvSpPr>
          <p:cNvPr id="3481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Write a not-so-basic shell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Fork and execute a new program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Wait for foreground jobs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Support background jobs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React to changes in child state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Input and output redirection</a:t>
            </a:r>
          </a:p>
          <a:p>
            <a:pPr marL="1257300" lvl="2">
              <a:spcBef>
                <a:spcPts val="3150"/>
              </a:spcBef>
            </a:pPr>
            <a:r>
              <a:rPr lang="en-US" sz="1900"/>
              <a:t>ls &gt; ls_out and wc &lt; ﬁlename</a:t>
            </a:r>
          </a:p>
          <a:p>
            <a:pPr>
              <a:spcBef>
                <a:spcPts val="3150"/>
              </a:spcBef>
            </a:pPr>
            <a:r>
              <a:rPr lang="en-US"/>
              <a:t>Many different designs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Some much better than others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Shell Lab Tips</a:t>
            </a:r>
          </a:p>
        </p:txBody>
      </p:sp>
      <p:sp>
        <p:nvSpPr>
          <p:cNvPr id="3584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800"/>
              <a:t>Read the code we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ve given you.	</a:t>
            </a:r>
          </a:p>
          <a:p>
            <a:pPr marL="812800" lvl="1">
              <a:spcBef>
                <a:spcPts val="3563"/>
              </a:spcBef>
            </a:pPr>
            <a:r>
              <a:rPr lang="en-US" sz="2800"/>
              <a:t>There is a lot of stuff you don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need to write for yourself.</a:t>
            </a:r>
          </a:p>
          <a:p>
            <a:pPr marL="812800" lvl="1">
              <a:spcBef>
                <a:spcPts val="3563"/>
              </a:spcBef>
            </a:pPr>
            <a:r>
              <a:rPr lang="en-US" sz="2800"/>
              <a:t>It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a good example of the kind of code we expect from you</a:t>
            </a:r>
          </a:p>
          <a:p>
            <a:pPr>
              <a:spcBef>
                <a:spcPts val="3563"/>
              </a:spcBef>
            </a:pPr>
            <a:r>
              <a:rPr lang="en-US" sz="2800"/>
              <a:t>If you find yourself using sleep() as a way of avoiding race conditions, you are doing it VERY wrong. We will dock performance points for this.	</a:t>
            </a:r>
          </a:p>
          <a:p>
            <a:pPr>
              <a:spcBef>
                <a:spcPts val="3563"/>
              </a:spcBef>
            </a:pPr>
            <a:r>
              <a:rPr lang="en-US" sz="2800"/>
              <a:t>You should only use it for performance to avoid your code having to execute useless instructions. Your code should still work if we remove calls to sleep. </a:t>
            </a:r>
          </a:p>
          <a:p>
            <a:pPr>
              <a:spcBef>
                <a:spcPts val="3563"/>
              </a:spcBef>
            </a:pPr>
            <a:r>
              <a:rPr lang="en-US" sz="2800"/>
              <a:t>Read the spec carefully and start early!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Shell Lab Hazards</a:t>
            </a:r>
          </a:p>
        </p:txBody>
      </p:sp>
      <p:sp>
        <p:nvSpPr>
          <p:cNvPr id="3686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800"/>
              <a:t>Race Conditions</a:t>
            </a:r>
          </a:p>
          <a:p>
            <a:pPr marL="812800" lvl="1">
              <a:spcBef>
                <a:spcPts val="3600"/>
              </a:spcBef>
            </a:pPr>
            <a:r>
              <a:rPr lang="en-US" sz="2800"/>
              <a:t>Hard to debug so start early</a:t>
            </a:r>
          </a:p>
          <a:p>
            <a:pPr>
              <a:spcBef>
                <a:spcPts val="3600"/>
              </a:spcBef>
            </a:pPr>
            <a:r>
              <a:rPr lang="en-US" sz="2800"/>
              <a:t>Reaping zombies</a:t>
            </a:r>
          </a:p>
          <a:p>
            <a:pPr marL="812800" lvl="1">
              <a:spcBef>
                <a:spcPts val="3600"/>
              </a:spcBef>
            </a:pPr>
            <a:r>
              <a:rPr lang="en-US" sz="2800"/>
              <a:t>Again, race conditions</a:t>
            </a:r>
          </a:p>
          <a:p>
            <a:pPr marL="812800" lvl="1">
              <a:spcBef>
                <a:spcPts val="3600"/>
              </a:spcBef>
            </a:pPr>
            <a:r>
              <a:rPr lang="en-US" sz="2800"/>
              <a:t>Fiddle with signals</a:t>
            </a:r>
          </a:p>
          <a:p>
            <a:pPr>
              <a:spcBef>
                <a:spcPts val="3600"/>
              </a:spcBef>
            </a:pPr>
            <a:r>
              <a:rPr lang="en-US" sz="2800"/>
              <a:t>Waiting for foreground job</a:t>
            </a:r>
          </a:p>
          <a:p>
            <a:pPr marL="812800" lvl="1">
              <a:spcBef>
                <a:spcPts val="3600"/>
              </a:spcBef>
            </a:pPr>
            <a:r>
              <a:rPr lang="en-US" sz="2800"/>
              <a:t>One of the only places where sleep is acceptable (though you don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NEED it)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Cheating Policy Reminder</a:t>
            </a:r>
          </a:p>
        </p:txBody>
      </p:sp>
      <p:sp>
        <p:nvSpPr>
          <p:cNvPr id="378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do it.</a:t>
            </a:r>
          </a:p>
          <a:p>
            <a:r>
              <a:rPr lang="en-US"/>
              <a:t>Two students caught by Moss have received 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could potentially be kicked out of their program</a:t>
            </a:r>
          </a:p>
          <a:p>
            <a:r>
              <a:rPr lang="en-US"/>
              <a:t>Two more cases are currently looked into</a:t>
            </a:r>
          </a:p>
          <a:p>
            <a:r>
              <a:rPr lang="en-US"/>
              <a:t>Never worth it.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Midterm Overview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Average: 54/71</a:t>
            </a:r>
          </a:p>
          <a:p>
            <a:r>
              <a:rPr lang="en-US"/>
              <a:t>Pick up from ECE Course Hub in HH 1112</a:t>
            </a:r>
          </a:p>
          <a:p>
            <a:r>
              <a:rPr lang="en-US"/>
              <a:t>Alternate solution to assembly question found</a:t>
            </a:r>
          </a:p>
          <a:p>
            <a:r>
              <a:rPr lang="en-US"/>
              <a:t>Regrade requests accepted until Wednesday</a:t>
            </a:r>
          </a:p>
          <a:p>
            <a:r>
              <a:rPr lang="en-US"/>
              <a:t>Question?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Processes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900"/>
              <a:t>What is a process?</a:t>
            </a:r>
          </a:p>
          <a:p>
            <a:pPr marL="812800" lvl="1">
              <a:spcBef>
                <a:spcPts val="3750"/>
              </a:spcBef>
            </a:pPr>
            <a:r>
              <a:rPr lang="en-US" sz="2900"/>
              <a:t>An instance of a program in execution</a:t>
            </a:r>
          </a:p>
          <a:p>
            <a:pPr marL="812800" lvl="1">
              <a:spcBef>
                <a:spcPts val="3750"/>
              </a:spcBef>
            </a:pPr>
            <a:r>
              <a:rPr lang="en-US" sz="2900"/>
              <a:t>A Great Idea in Computer Science</a:t>
            </a:r>
          </a:p>
          <a:p>
            <a:pPr marL="1257300" lvl="2">
              <a:spcBef>
                <a:spcPts val="3750"/>
              </a:spcBef>
            </a:pPr>
            <a:r>
              <a:rPr lang="en-US" sz="1700"/>
              <a:t>Ubiquitous on multitasking systems</a:t>
            </a:r>
          </a:p>
          <a:p>
            <a:pPr marL="812800" lvl="1">
              <a:spcBef>
                <a:spcPts val="3750"/>
              </a:spcBef>
            </a:pPr>
            <a:r>
              <a:rPr lang="en-US" sz="2900"/>
              <a:t>Fundamental abstraction provided by the OS</a:t>
            </a:r>
          </a:p>
          <a:p>
            <a:pPr marL="1257300" lvl="2">
              <a:spcBef>
                <a:spcPts val="3750"/>
              </a:spcBef>
            </a:pPr>
            <a:r>
              <a:rPr lang="en-US" sz="1700"/>
              <a:t>Single thread of execution (control ﬂow)</a:t>
            </a:r>
          </a:p>
          <a:p>
            <a:pPr marL="1257300" lvl="2">
              <a:spcBef>
                <a:spcPts val="3750"/>
              </a:spcBef>
            </a:pPr>
            <a:r>
              <a:rPr lang="en-US" sz="1700"/>
              <a:t>Full, private memory space and registers</a:t>
            </a:r>
          </a:p>
          <a:p>
            <a:pPr marL="1257300" lvl="2">
              <a:spcBef>
                <a:spcPts val="3750"/>
              </a:spcBef>
            </a:pPr>
            <a:r>
              <a:rPr lang="en-US" sz="1700"/>
              <a:t>Various other state (file descriptors, etc.)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xfrm>
            <a:off x="355600" y="431800"/>
            <a:ext cx="12293600" cy="2044700"/>
          </a:xfrm>
          <a:ln/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xfrm>
            <a:off x="355600" y="2959100"/>
            <a:ext cx="12293600" cy="6324600"/>
          </a:xfrm>
          <a:ln/>
        </p:spPr>
        <p:txBody>
          <a:bodyPr/>
          <a:lstStyle/>
          <a:p>
            <a:r>
              <a:rPr lang="en-US"/>
              <a:t>Four basic process control functions</a:t>
            </a:r>
          </a:p>
          <a:p>
            <a:pPr marL="812800" lvl="1"/>
            <a:r>
              <a:rPr lang="en-US"/>
              <a:t>fork()</a:t>
            </a:r>
          </a:p>
          <a:p>
            <a:pPr marL="812800" lvl="1"/>
            <a:r>
              <a:rPr lang="en-US"/>
              <a:t>exec()</a:t>
            </a:r>
          </a:p>
          <a:p>
            <a:pPr marL="812800" lvl="1"/>
            <a:r>
              <a:rPr lang="en-US"/>
              <a:t>exit()</a:t>
            </a:r>
          </a:p>
          <a:p>
            <a:pPr marL="812800" lvl="1"/>
            <a:r>
              <a:rPr lang="en-US"/>
              <a:t>wait()</a:t>
            </a:r>
          </a:p>
          <a:p>
            <a:r>
              <a:rPr lang="en-US"/>
              <a:t>Standard on all Unix systems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fork()</a:t>
            </a:r>
          </a:p>
        </p:txBody>
      </p:sp>
      <p:sp>
        <p:nvSpPr>
          <p:cNvPr id="2048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800"/>
              <a:t>Creates a process (more like mitosis than birth)</a:t>
            </a:r>
          </a:p>
          <a:p>
            <a:pPr>
              <a:spcBef>
                <a:spcPts val="3638"/>
              </a:spcBef>
            </a:pPr>
            <a:r>
              <a:rPr lang="en-US" sz="2800"/>
              <a:t>Parent and child are exactly alike</a:t>
            </a:r>
          </a:p>
          <a:p>
            <a:pPr marL="812800" lvl="1">
              <a:spcBef>
                <a:spcPts val="3638"/>
              </a:spcBef>
            </a:pPr>
            <a:r>
              <a:rPr lang="en-US" sz="2300"/>
              <a:t>Except for return value (%eax)</a:t>
            </a:r>
          </a:p>
          <a:p>
            <a:pPr marL="812800" lvl="1">
              <a:spcBef>
                <a:spcPts val="3638"/>
              </a:spcBef>
            </a:pPr>
            <a:r>
              <a:rPr lang="en-US" sz="2300"/>
              <a:t>Equal, but private:</a:t>
            </a:r>
          </a:p>
          <a:p>
            <a:pPr marL="1257300" lvl="2">
              <a:spcBef>
                <a:spcPts val="3638"/>
              </a:spcBef>
            </a:pPr>
            <a:r>
              <a:rPr lang="en-US" sz="2300"/>
              <a:t>Threads of execution</a:t>
            </a:r>
          </a:p>
          <a:p>
            <a:pPr marL="1257300" lvl="2">
              <a:spcBef>
                <a:spcPts val="3638"/>
              </a:spcBef>
            </a:pPr>
            <a:r>
              <a:rPr lang="en-US" sz="2300"/>
              <a:t>Registers</a:t>
            </a:r>
          </a:p>
          <a:p>
            <a:pPr marL="1257300" lvl="2">
              <a:spcBef>
                <a:spcPts val="3638"/>
              </a:spcBef>
            </a:pPr>
            <a:r>
              <a:rPr lang="en-US" sz="2300"/>
              <a:t>Memory</a:t>
            </a:r>
          </a:p>
          <a:p>
            <a:pPr marL="1257300" lvl="2">
              <a:spcBef>
                <a:spcPts val="3638"/>
              </a:spcBef>
            </a:pPr>
            <a:r>
              <a:rPr lang="en-US" sz="2300"/>
              <a:t>File descriptors (note: files, however, are shared)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998387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exec()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Replaces process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No processes created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New process (mostly) unaware of old state</a:t>
            </a:r>
          </a:p>
          <a:p>
            <a:pPr>
              <a:spcBef>
                <a:spcPts val="3150"/>
              </a:spcBef>
            </a:pPr>
            <a:r>
              <a:rPr lang="en-US"/>
              <a:t>How programs are run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Replace memory image with new program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Set up stack with arguments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Start execution at the entry point (main)</a:t>
            </a:r>
          </a:p>
          <a:p>
            <a:pPr>
              <a:spcBef>
                <a:spcPts val="3150"/>
              </a:spcBef>
            </a:pPr>
            <a:r>
              <a:rPr lang="en-US"/>
              <a:t>Actually a family of functions</a:t>
            </a:r>
          </a:p>
          <a:p>
            <a:pPr marL="812800" lvl="1">
              <a:spcBef>
                <a:spcPts val="3150"/>
              </a:spcBef>
            </a:pPr>
            <a:r>
              <a:rPr lang="en-US" sz="1900"/>
              <a:t>man 3 exec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816</Words>
  <Characters>0</Characters>
  <Application>Microsoft Macintosh PowerPoint</Application>
  <PresentationFormat>Custom</PresentationFormat>
  <Lines>0</Lines>
  <Paragraphs>167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25</vt:i4>
      </vt:variant>
    </vt:vector>
  </HeadingPairs>
  <TitlesOfParts>
    <vt:vector size="44" baseType="lpstr">
      <vt:lpstr>Palatino</vt:lpstr>
      <vt:lpstr>ヒラギノ明朝 ProN W3</vt:lpstr>
      <vt:lpstr>Didot</vt:lpstr>
      <vt:lpstr>Zapf Dingbats</vt:lpstr>
      <vt:lpstr>Palatino Italic</vt:lpstr>
      <vt:lpstr>Consolas</vt:lpstr>
      <vt:lpstr>Title &amp; Subtitle</vt:lpstr>
      <vt:lpstr>Title &amp; Bullets</vt:lpstr>
      <vt:lpstr>Title - Center</vt:lpstr>
      <vt:lpstr>Title &amp; Bullets - Left</vt:lpstr>
      <vt:lpstr>Photo - Vertical</vt:lpstr>
      <vt:lpstr>Bullets</vt:lpstr>
      <vt:lpstr>Blank</vt:lpstr>
      <vt:lpstr>Title &amp; Bullets - Right</vt:lpstr>
      <vt:lpstr>Title &amp; Bullets - 2 Column</vt:lpstr>
      <vt:lpstr>Photo - Horizontal</vt:lpstr>
      <vt:lpstr>Title, Bullets &amp; Photo</vt:lpstr>
      <vt:lpstr>Photo - 2 Up</vt:lpstr>
      <vt:lpstr>Title - Top</vt:lpstr>
      <vt:lpstr>Processes, Signals and Shell Lab</vt:lpstr>
      <vt:lpstr>Outline</vt:lpstr>
      <vt:lpstr>Midterm Overview</vt:lpstr>
      <vt:lpstr>Processes</vt:lpstr>
      <vt:lpstr>Processes</vt:lpstr>
      <vt:lpstr>Processes</vt:lpstr>
      <vt:lpstr>fork()</vt:lpstr>
      <vt:lpstr>PowerPoint Presentation</vt:lpstr>
      <vt:lpstr>exec()</vt:lpstr>
      <vt:lpstr>exec() Example</vt:lpstr>
      <vt:lpstr>exit()</vt:lpstr>
      <vt:lpstr>wait()</vt:lpstr>
      <vt:lpstr>wait() Example</vt:lpstr>
      <vt:lpstr>States</vt:lpstr>
      <vt:lpstr>Signals</vt:lpstr>
      <vt:lpstr>Signals</vt:lpstr>
      <vt:lpstr>Signals</vt:lpstr>
      <vt:lpstr>Signals</vt:lpstr>
      <vt:lpstr>Signals</vt:lpstr>
      <vt:lpstr>Shell Lab</vt:lpstr>
      <vt:lpstr>Shell Lab</vt:lpstr>
      <vt:lpstr>Shell Lab Tips</vt:lpstr>
      <vt:lpstr>Shell Lab Hazards</vt:lpstr>
      <vt:lpstr>Cheating Policy Reminder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Processes, Signals and Shell Lab</dc:title>
  <dc:subject/>
  <dc:creator/>
  <cp:keywords/>
  <dc:description/>
  <cp:lastModifiedBy>Siddharth Dhulipalla</cp:lastModifiedBy>
  <cp:revision>1</cp:revision>
  <dcterms:modified xsi:type="dcterms:W3CDTF">2012-10-21T21:14:51Z</dcterms:modified>
</cp:coreProperties>
</file>