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75" r:id="rId10"/>
    <p:sldId id="276" r:id="rId11"/>
    <p:sldId id="277" r:id="rId12"/>
    <p:sldId id="278" r:id="rId13"/>
    <p:sldId id="263" r:id="rId14"/>
    <p:sldId id="280" r:id="rId15"/>
    <p:sldId id="264" r:id="rId16"/>
    <p:sldId id="265" r:id="rId17"/>
    <p:sldId id="268" r:id="rId18"/>
    <p:sldId id="266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1152" autoAdjust="0"/>
  </p:normalViewPr>
  <p:slideViewPr>
    <p:cSldViewPr>
      <p:cViewPr>
        <p:scale>
          <a:sx n="65" d="100"/>
          <a:sy n="65" d="100"/>
        </p:scale>
        <p:origin x="-2118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19153-4A5D-45B9-A5B8-055A78DC9C2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73B26-4765-4952-B032-27AE5AEA8C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7859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</a:t>
            </a:r>
            <a:r>
              <a:rPr lang="en-US" baseline="0" dirty="0" smtClean="0"/>
              <a:t> it clear that the idea of caching happens between every level. We are just going to focus on the interaction between main memory and SRAM cache today.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live example of</a:t>
            </a:r>
            <a:r>
              <a:rPr lang="en-US" baseline="0" dirty="0" smtClean="0"/>
              <a:t>  the </a:t>
            </a:r>
            <a:r>
              <a:rPr lang="en-US" baseline="0" dirty="0" err="1" smtClean="0"/>
              <a:t>getopt</a:t>
            </a:r>
            <a:r>
              <a:rPr lang="en-US" baseline="0" dirty="0" smtClean="0"/>
              <a:t> function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3984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Lots of students get confused about</a:t>
            </a:r>
            <a:r>
              <a:rPr lang="en-US" baseline="0" dirty="0" smtClean="0"/>
              <a:t>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Tell them what Least</a:t>
            </a:r>
            <a:r>
              <a:rPr lang="en-US" baseline="0" dirty="0" smtClean="0"/>
              <a:t> Recently Used is.  The LRU counter can be a time stamp, or just an integer.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</a:t>
            </a:r>
            <a:r>
              <a:rPr lang="en-US" baseline="0" dirty="0" smtClean="0"/>
              <a:t> what is matrix transpose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that accessing</a:t>
            </a:r>
            <a:r>
              <a:rPr lang="en-US" baseline="0" dirty="0" smtClean="0"/>
              <a:t> A[0][0] puts the whole block in cache. And if we access A[0][1] next, we get a cache hit.</a:t>
            </a:r>
          </a:p>
          <a:p>
            <a:r>
              <a:rPr lang="en-US" baseline="0" dirty="0" smtClean="0"/>
              <a:t>However, when put A[0][1] into B[1][0], we get another miss.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 that the transpose</a:t>
            </a:r>
            <a:r>
              <a:rPr lang="en-US" baseline="0" dirty="0" smtClean="0"/>
              <a:t> function must be correct! Because an </a:t>
            </a:r>
            <a:r>
              <a:rPr lang="en-US" baseline="0" dirty="0" err="1" smtClean="0"/>
              <a:t>inco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3B26-4765-4952-B032-27AE5AEA8C0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7075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650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312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078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02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433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886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593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7861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306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382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302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CacheLab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Recitation 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10/8/2012</a:t>
            </a:r>
          </a:p>
          <a:p>
            <a:pPr algn="ctr"/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Header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function declaration is missing</a:t>
            </a:r>
          </a:p>
          <a:p>
            <a:pPr lvl="1"/>
            <a:r>
              <a:rPr lang="en-US" dirty="0" smtClean="0"/>
              <a:t>Find corresponding header files</a:t>
            </a:r>
          </a:p>
          <a:p>
            <a:pPr lvl="1"/>
            <a:r>
              <a:rPr lang="en-US" dirty="0" smtClean="0"/>
              <a:t>Use: man &lt;function-name&gt;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Live example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an 3 </a:t>
            </a:r>
            <a:r>
              <a:rPr lang="en-US" dirty="0" err="1" smtClean="0"/>
              <a:t>getopt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473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Getopt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57" y="1524000"/>
            <a:ext cx="9131544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16168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want you to use </a:t>
            </a:r>
            <a:r>
              <a:rPr lang="en-US" dirty="0" err="1" smtClean="0"/>
              <a:t>getopt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don’t have t, but why waste time reinventing the wheel?</a:t>
            </a:r>
          </a:p>
          <a:p>
            <a:r>
              <a:rPr lang="en-US" dirty="0" smtClean="0"/>
              <a:t>Your programs MUST us the same command line arguments as the reference programs or the </a:t>
            </a:r>
            <a:r>
              <a:rPr lang="en-US" dirty="0" err="1" smtClean="0"/>
              <a:t>autograder</a:t>
            </a:r>
            <a:r>
              <a:rPr lang="en-US" dirty="0" smtClean="0"/>
              <a:t> will not work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(a) Cache simulator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cache simulator is NOT a cache! </a:t>
            </a:r>
          </a:p>
          <a:p>
            <a:pPr lvl="1"/>
            <a:r>
              <a:rPr lang="en-US" dirty="0" smtClean="0"/>
              <a:t>Memory contents NOT stored</a:t>
            </a:r>
          </a:p>
          <a:p>
            <a:pPr lvl="1"/>
            <a:r>
              <a:rPr lang="en-US" dirty="0" smtClean="0"/>
              <a:t>Block offsets are NOT used</a:t>
            </a:r>
          </a:p>
          <a:p>
            <a:pPr lvl="1"/>
            <a:r>
              <a:rPr lang="en-US" dirty="0" smtClean="0"/>
              <a:t>Simply counts hits, misses, and evictions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Your cache simulator need to work for different s, b, E, given at run time.</a:t>
            </a:r>
          </a:p>
          <a:p>
            <a:r>
              <a:rPr lang="en-US" dirty="0" smtClean="0"/>
              <a:t>Use LRU </a:t>
            </a:r>
            <a:r>
              <a:rPr lang="en-US" smtClean="0"/>
              <a:t>replacement policy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FILE *</a:t>
            </a:r>
            <a:r>
              <a:rPr lang="en-US" dirty="0" err="1" smtClean="0"/>
              <a:t>my_fp</a:t>
            </a:r>
            <a:r>
              <a:rPr lang="en-US" dirty="0" smtClean="0"/>
              <a:t>=</a:t>
            </a:r>
            <a:r>
              <a:rPr lang="en-US" dirty="0" err="1" smtClean="0"/>
              <a:t>fopen</a:t>
            </a:r>
            <a:r>
              <a:rPr lang="en-US" dirty="0" smtClean="0"/>
              <a:t>(char * filename, char *mode)</a:t>
            </a:r>
          </a:p>
          <a:p>
            <a:pPr lvl="1"/>
            <a:r>
              <a:rPr lang="en-US" dirty="0" smtClean="0"/>
              <a:t>Mode = “r” for read, “w+” for read/write, “w” for a new file</a:t>
            </a:r>
          </a:p>
          <a:p>
            <a:pPr lvl="1"/>
            <a:r>
              <a:rPr lang="en-US" dirty="0" smtClean="0"/>
              <a:t>Returns NULL (or 0) if opening fails</a:t>
            </a:r>
          </a:p>
          <a:p>
            <a:r>
              <a:rPr lang="en-US" dirty="0" err="1" smtClean="0"/>
              <a:t>fscanf</a:t>
            </a:r>
            <a:r>
              <a:rPr lang="en-US" dirty="0" smtClean="0"/>
              <a:t>(</a:t>
            </a:r>
            <a:r>
              <a:rPr lang="en-US" dirty="0" err="1" smtClean="0"/>
              <a:t>fp,char</a:t>
            </a:r>
            <a:r>
              <a:rPr lang="en-US" dirty="0" smtClean="0"/>
              <a:t> *format, pointers to </a:t>
            </a:r>
            <a:r>
              <a:rPr lang="en-US" dirty="0" err="1" smtClean="0"/>
              <a:t>vars</a:t>
            </a:r>
            <a:r>
              <a:rPr lang="en-US" dirty="0" smtClean="0"/>
              <a:t> …</a:t>
            </a:r>
          </a:p>
          <a:p>
            <a:pPr lvl="1"/>
            <a:r>
              <a:rPr lang="en-US" dirty="0" smtClean="0"/>
              <a:t>Same formats as </a:t>
            </a:r>
            <a:r>
              <a:rPr lang="en-US" dirty="0" err="1" smtClean="0"/>
              <a:t>printf</a:t>
            </a:r>
            <a:endParaRPr lang="en-US" dirty="0" smtClean="0"/>
          </a:p>
          <a:p>
            <a:pPr lvl="1"/>
            <a:r>
              <a:rPr lang="en-US" dirty="0" smtClean="0"/>
              <a:t>Returns # of items scanned</a:t>
            </a:r>
          </a:p>
          <a:p>
            <a:pPr lvl="1"/>
            <a:r>
              <a:rPr lang="en-US" dirty="0" smtClean="0"/>
              <a:t>Returns EOF at the end of the file</a:t>
            </a:r>
          </a:p>
          <a:p>
            <a:pPr lvl="1"/>
            <a:r>
              <a:rPr lang="en-US" dirty="0" smtClean="0"/>
              <a:t>Man </a:t>
            </a:r>
            <a:r>
              <a:rPr lang="en-US" dirty="0" err="1" smtClean="0"/>
              <a:t>fscanf</a:t>
            </a:r>
            <a:r>
              <a:rPr lang="en-US" dirty="0" smtClean="0"/>
              <a:t> for details</a:t>
            </a:r>
          </a:p>
          <a:p>
            <a:pPr lvl="1"/>
            <a:r>
              <a:rPr lang="en-US" dirty="0" smtClean="0"/>
              <a:t>If reading a string, watch out for string length! Remember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smtClean="0"/>
              <a:t>lab. Stops </a:t>
            </a:r>
            <a:r>
              <a:rPr lang="en-US" dirty="0" smtClean="0"/>
              <a:t>at white space</a:t>
            </a:r>
          </a:p>
          <a:p>
            <a:r>
              <a:rPr lang="en-US" dirty="0" err="1" smtClean="0"/>
              <a:t>fclose</a:t>
            </a:r>
            <a:r>
              <a:rPr lang="en-US" dirty="0" smtClean="0"/>
              <a:t>(</a:t>
            </a:r>
            <a:r>
              <a:rPr lang="en-US" dirty="0" err="1" smtClean="0"/>
              <a:t>fp</a:t>
            </a:r>
            <a:r>
              <a:rPr lang="en-US" dirty="0" smtClean="0"/>
              <a:t>) when done with the file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simulator: Hints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cache is just 2D array of </a:t>
            </a:r>
            <a:r>
              <a:rPr lang="en-US" i="1" dirty="0" smtClean="0"/>
              <a:t>cache lines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cache_line</a:t>
            </a:r>
            <a:r>
              <a:rPr lang="en-US" dirty="0" smtClean="0"/>
              <a:t> cache[S][E];</a:t>
            </a:r>
          </a:p>
          <a:p>
            <a:pPr lvl="1"/>
            <a:r>
              <a:rPr lang="en-US" dirty="0" smtClean="0"/>
              <a:t>S = 2^s,  is the number of sets</a:t>
            </a:r>
          </a:p>
          <a:p>
            <a:pPr lvl="1"/>
            <a:r>
              <a:rPr lang="en-US" dirty="0" smtClean="0"/>
              <a:t>E is </a:t>
            </a:r>
            <a:r>
              <a:rPr lang="en-US" dirty="0" err="1" smtClean="0"/>
              <a:t>associativity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 err="1" smtClean="0"/>
              <a:t>cache_line</a:t>
            </a:r>
            <a:r>
              <a:rPr lang="en-US" dirty="0" smtClean="0"/>
              <a:t> has:</a:t>
            </a:r>
          </a:p>
          <a:p>
            <a:pPr lvl="1"/>
            <a:r>
              <a:rPr lang="en-US" dirty="0" smtClean="0"/>
              <a:t>Valid bit</a:t>
            </a:r>
          </a:p>
          <a:p>
            <a:pPr lvl="1"/>
            <a:r>
              <a:rPr lang="en-US" dirty="0" smtClean="0"/>
              <a:t>Tag</a:t>
            </a:r>
          </a:p>
          <a:p>
            <a:pPr lvl="1"/>
            <a:r>
              <a:rPr lang="en-US" dirty="0" smtClean="0"/>
              <a:t>LRU counter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(b) Efficient Matrix Transpose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Matrix Transpose  (A  -&gt;  B)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  Matrix A                            Matrix B</a:t>
            </a: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32258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019800" y="31242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4267200" y="3886200"/>
            <a:ext cx="15240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(b) Efficient Matrix Transpose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Matrix Transpose  (A  -&gt;  B)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Suppose block size is 8 bytes (2 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ints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)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       Matrix A                                                          Matrix B</a:t>
            </a: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Access A[0][0]    cache miss         </a:t>
            </a: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Access  B[0][0]   cache miss</a:t>
            </a: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Access A[0][1]    cache hit</a:t>
            </a:r>
          </a:p>
          <a:p>
            <a:pPr>
              <a:buNone/>
            </a:pPr>
            <a:r>
              <a:rPr lang="en-US" dirty="0" smtClean="0">
                <a:latin typeface="Helvetica" pitchFamily="34" charset="0"/>
                <a:cs typeface="Helvetica" pitchFamily="34" charset="0"/>
              </a:rPr>
              <a:t>Access B[1][0]    cache miss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447800" y="2743200"/>
            <a:ext cx="1143000" cy="457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47800" y="27686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5943600" y="3200400"/>
            <a:ext cx="1143000" cy="457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943600" y="2667000"/>
            <a:ext cx="1143000" cy="4572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943600" y="2667000"/>
          <a:ext cx="2438400" cy="2108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</a:tblGrid>
              <a:tr h="527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4191000" y="3429000"/>
            <a:ext cx="15240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638800" y="51816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Question:  After we handle 1&amp;2. Should we handle 3&amp;4 first, or 5&amp;6 first 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198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1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98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2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2" grpId="0" animBg="1"/>
      <p:bldP spid="11" grpId="0" animBg="1"/>
      <p:bldP spid="13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inspiration do you get from previous slide ?</a:t>
            </a:r>
          </a:p>
          <a:p>
            <a:pPr lvl="1"/>
            <a:r>
              <a:rPr lang="en-US" dirty="0" smtClean="0"/>
              <a:t>Divide matrix into sub-matrices</a:t>
            </a:r>
          </a:p>
          <a:p>
            <a:pPr lvl="1"/>
            <a:r>
              <a:rPr lang="en-US" dirty="0" smtClean="0"/>
              <a:t>This is called </a:t>
            </a:r>
            <a:r>
              <a:rPr lang="en-US" b="1" dirty="0" smtClean="0"/>
              <a:t>blocking</a:t>
            </a:r>
            <a:r>
              <a:rPr lang="en-US" dirty="0" smtClean="0"/>
              <a:t> (CSAPP2e p.629)</a:t>
            </a:r>
          </a:p>
          <a:p>
            <a:pPr lvl="1"/>
            <a:r>
              <a:rPr lang="en-US" dirty="0" smtClean="0"/>
              <a:t>Size of sub-matrix depends on</a:t>
            </a:r>
          </a:p>
          <a:p>
            <a:pPr lvl="2"/>
            <a:r>
              <a:rPr lang="en-US" dirty="0" smtClean="0"/>
              <a:t>cache block size, cache size, input matrix size</a:t>
            </a:r>
          </a:p>
          <a:p>
            <a:pPr lvl="1"/>
            <a:r>
              <a:rPr lang="en-US" dirty="0" smtClean="0"/>
              <a:t>Try different sub-matrix sizes</a:t>
            </a:r>
          </a:p>
          <a:p>
            <a:r>
              <a:rPr lang="en-US" dirty="0" smtClean="0"/>
              <a:t>We hope you invent more tricks to reduce the number of misses 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(b)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Cache: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You get 1 kilobytes of cache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Directly mapped (E=1)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Block size is 32 bytes (b=5)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There are 32 sets (s=5)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Test Matrices: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32 by 32,  64 by 64,  61 by 67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Memory organization</a:t>
            </a:r>
          </a:p>
          <a:p>
            <a:r>
              <a:rPr lang="en-US" dirty="0" smtClean="0"/>
              <a:t>Caching</a:t>
            </a:r>
          </a:p>
          <a:p>
            <a:pPr lvl="1"/>
            <a:r>
              <a:rPr lang="en-US" dirty="0" smtClean="0"/>
              <a:t>Different types of locality</a:t>
            </a:r>
          </a:p>
          <a:p>
            <a:pPr lvl="1"/>
            <a:r>
              <a:rPr lang="en-US" dirty="0" smtClean="0"/>
              <a:t>Cache organization</a:t>
            </a:r>
          </a:p>
          <a:p>
            <a:r>
              <a:rPr lang="en-US" dirty="0" err="1" smtClean="0"/>
              <a:t>Cachelab</a:t>
            </a:r>
            <a:endParaRPr lang="en-US" dirty="0" smtClean="0"/>
          </a:p>
          <a:p>
            <a:pPr lvl="1"/>
            <a:r>
              <a:rPr lang="en-US" dirty="0" smtClean="0"/>
              <a:t>Tips (warnings, </a:t>
            </a:r>
            <a:r>
              <a:rPr lang="en-US" dirty="0" err="1" smtClean="0"/>
              <a:t>getopt</a:t>
            </a:r>
            <a:r>
              <a:rPr lang="en-US" dirty="0" smtClean="0"/>
              <a:t>, files)</a:t>
            </a:r>
          </a:p>
          <a:p>
            <a:pPr lvl="1"/>
            <a:r>
              <a:rPr lang="en-US" dirty="0" smtClean="0"/>
              <a:t>Part (a) Building Cache Simulator</a:t>
            </a:r>
          </a:p>
          <a:p>
            <a:pPr lvl="1"/>
            <a:r>
              <a:rPr lang="en-US" dirty="0" smtClean="0"/>
              <a:t>Part (b) Efficient Matrix Transpose</a:t>
            </a:r>
          </a:p>
          <a:p>
            <a:r>
              <a:rPr lang="en-US" dirty="0" smtClean="0"/>
              <a:t>Blocking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239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Registers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SRAM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DRAM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Local Secondary storage</a:t>
            </a:r>
          </a:p>
          <a:p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Remote Secondary storage</a:t>
            </a:r>
            <a:endParaRPr lang="en-US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" name="Curved Left Arrow 3"/>
          <p:cNvSpPr/>
          <p:nvPr/>
        </p:nvSpPr>
        <p:spPr>
          <a:xfrm>
            <a:off x="3505200" y="2590800"/>
            <a:ext cx="838200" cy="13716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27432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We will discuss this interaction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SRAM 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vs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DRAM tradeoff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SRAM (cache)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Faster (L1 cache: 1 CPU cycle)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Smaller (Kilobytes (L1) or Megabytes (L2))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More expensive and “energy-hungry”</a:t>
            </a: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DRAM (main memory)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Relatively slower (hundreds of CPU cycles)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Larger (Gigabytes)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Cheaper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Temporal locality</a:t>
            </a:r>
          </a:p>
          <a:p>
            <a:pPr lvl="1"/>
            <a:r>
              <a:rPr lang="en-US" dirty="0" smtClean="0"/>
              <a:t>A memory location accessed is likely to be accessed again multiple times in the future</a:t>
            </a:r>
          </a:p>
          <a:p>
            <a:pPr lvl="1"/>
            <a:r>
              <a:rPr lang="en-US" dirty="0" smtClean="0"/>
              <a:t>After accessing address X in memory, save the bytes in cache for future access</a:t>
            </a:r>
          </a:p>
          <a:p>
            <a:r>
              <a:rPr lang="en-US" dirty="0" smtClean="0"/>
              <a:t>Spatial locality</a:t>
            </a:r>
          </a:p>
          <a:p>
            <a:pPr lvl="1"/>
            <a:r>
              <a:rPr lang="en-US" dirty="0" smtClean="0"/>
              <a:t>If a location is accessed, then nearby locations are likely to be accessed in the future.</a:t>
            </a:r>
          </a:p>
          <a:p>
            <a:pPr lvl="1"/>
            <a:r>
              <a:rPr lang="en-US" dirty="0" smtClean="0"/>
              <a:t>After accessing address X, save the block of memory around X in cache for future access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64-bit on shark machines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Block offset:  b bits</a:t>
            </a:r>
          </a:p>
          <a:p>
            <a:r>
              <a:rPr lang="en-US" dirty="0" smtClean="0"/>
              <a:t>Set index:  s bits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add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3276600"/>
            <a:ext cx="6381033" cy="9957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A cache is a set of 2^s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cache sets</a:t>
            </a:r>
          </a:p>
          <a:p>
            <a:endParaRPr lang="en-US" i="1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A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cache set 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is a set of E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cache lines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E is called </a:t>
            </a:r>
            <a:r>
              <a:rPr lang="en-US" dirty="0" err="1" smtClean="0">
                <a:latin typeface="Helvetica" pitchFamily="34" charset="0"/>
                <a:cs typeface="Helvetica" pitchFamily="34" charset="0"/>
              </a:rPr>
              <a:t>associativity</a:t>
            </a:r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If E=1, it is called “direct-mapped”</a:t>
            </a:r>
          </a:p>
          <a:p>
            <a:pPr lvl="1"/>
            <a:endParaRPr lang="en-US" dirty="0" smtClean="0">
              <a:latin typeface="Helvetica" pitchFamily="34" charset="0"/>
              <a:cs typeface="Helvetica" pitchFamily="34" charset="0"/>
            </a:endParaRPr>
          </a:p>
          <a:p>
            <a:r>
              <a:rPr lang="en-US" dirty="0" smtClean="0">
                <a:latin typeface="Helvetica" pitchFamily="34" charset="0"/>
                <a:cs typeface="Helvetica" pitchFamily="34" charset="0"/>
              </a:rPr>
              <a:t>Each </a:t>
            </a:r>
            <a:r>
              <a:rPr lang="en-US" i="1" dirty="0" smtClean="0">
                <a:latin typeface="Helvetica" pitchFamily="34" charset="0"/>
                <a:cs typeface="Helvetica" pitchFamily="34" charset="0"/>
              </a:rPr>
              <a:t>cache line</a:t>
            </a:r>
            <a:r>
              <a:rPr lang="en-US" dirty="0" smtClean="0">
                <a:latin typeface="Helvetica" pitchFamily="34" charset="0"/>
                <a:cs typeface="Helvetica" pitchFamily="34" charset="0"/>
              </a:rPr>
              <a:t> stores a block</a:t>
            </a:r>
          </a:p>
          <a:p>
            <a:pPr lvl="1"/>
            <a:r>
              <a:rPr lang="en-US" dirty="0" smtClean="0">
                <a:latin typeface="Helvetica" pitchFamily="34" charset="0"/>
                <a:cs typeface="Helvetica" pitchFamily="34" charset="0"/>
              </a:rPr>
              <a:t>Each block has 2^b 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Cachelab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Warnings are errors!</a:t>
            </a:r>
          </a:p>
          <a:p>
            <a:endParaRPr lang="en-US" dirty="0"/>
          </a:p>
          <a:p>
            <a:r>
              <a:rPr lang="en-US" dirty="0" smtClean="0"/>
              <a:t>Include proper header files</a:t>
            </a:r>
          </a:p>
          <a:p>
            <a:endParaRPr lang="en-US" dirty="0" smtClean="0"/>
          </a:p>
          <a:p>
            <a:r>
              <a:rPr lang="en-US" dirty="0" smtClean="0"/>
              <a:t>Part (a) Building a cache simulator</a:t>
            </a:r>
          </a:p>
          <a:p>
            <a:endParaRPr lang="en-US" dirty="0" smtClean="0"/>
          </a:p>
          <a:p>
            <a:r>
              <a:rPr lang="en-US" dirty="0" smtClean="0"/>
              <a:t>Part (b) Optimizing matrix transpose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Warnings are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Strict compilation flags</a:t>
            </a:r>
          </a:p>
          <a:p>
            <a:endParaRPr lang="en-US" dirty="0"/>
          </a:p>
          <a:p>
            <a:r>
              <a:rPr lang="en-US" dirty="0" smtClean="0"/>
              <a:t>Reasons:</a:t>
            </a:r>
          </a:p>
          <a:p>
            <a:pPr lvl="1"/>
            <a:r>
              <a:rPr lang="en-US" dirty="0" smtClean="0"/>
              <a:t>Avoid potential errors that are hard to debug</a:t>
            </a:r>
          </a:p>
          <a:p>
            <a:pPr lvl="1"/>
            <a:r>
              <a:rPr lang="en-US" dirty="0" smtClean="0"/>
              <a:t>Learn good habits from the beginning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Add “-</a:t>
            </a:r>
            <a:r>
              <a:rPr lang="en-US" dirty="0" err="1" smtClean="0"/>
              <a:t>Werror</a:t>
            </a:r>
            <a:r>
              <a:rPr lang="en-US" dirty="0" smtClean="0"/>
              <a:t>” to your compilation flags</a:t>
            </a:r>
          </a:p>
        </p:txBody>
      </p:sp>
    </p:spTree>
    <p:extLst>
      <p:ext uri="{BB962C8B-B14F-4D97-AF65-F5344CB8AC3E}">
        <p14:creationId xmlns:p14="http://schemas.microsoft.com/office/powerpoint/2010/main" xmlns="" val="371588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931</Words>
  <Application>Microsoft Office PowerPoint</Application>
  <PresentationFormat>On-screen Show (4:3)</PresentationFormat>
  <Paragraphs>227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CacheLab Recitation 7</vt:lpstr>
      <vt:lpstr>Outline</vt:lpstr>
      <vt:lpstr>Memory Hierarchy</vt:lpstr>
      <vt:lpstr>SRAM vs DRAM tradeoff</vt:lpstr>
      <vt:lpstr>Caching</vt:lpstr>
      <vt:lpstr>Memory Address</vt:lpstr>
      <vt:lpstr>Cache</vt:lpstr>
      <vt:lpstr>Cachelab</vt:lpstr>
      <vt:lpstr>Warnings are Errors</vt:lpstr>
      <vt:lpstr>Missing Header Files</vt:lpstr>
      <vt:lpstr>Getopt function</vt:lpstr>
      <vt:lpstr>We want you to use getopt!</vt:lpstr>
      <vt:lpstr>Part (a) Cache simulator</vt:lpstr>
      <vt:lpstr>Files</vt:lpstr>
      <vt:lpstr>Cache simulator: Hints</vt:lpstr>
      <vt:lpstr>Part (b) Efficient Matrix Transpose</vt:lpstr>
      <vt:lpstr>Part (b) Efficient Matrix Transpose</vt:lpstr>
      <vt:lpstr>Blocking</vt:lpstr>
      <vt:lpstr>Part (b)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7  Caching</dc:title>
  <dc:creator>yzhuang</dc:creator>
  <cp:lastModifiedBy>gabe</cp:lastModifiedBy>
  <cp:revision>68</cp:revision>
  <dcterms:created xsi:type="dcterms:W3CDTF">2006-08-16T00:00:00Z</dcterms:created>
  <dcterms:modified xsi:type="dcterms:W3CDTF">2012-10-08T22:10:32Z</dcterms:modified>
</cp:coreProperties>
</file>