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1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/>
          <p:cNvSpPr/>
          <p:nvPr/>
        </p:nvSpPr>
        <p:spPr>
          <a:xfrm>
            <a:off x="8516520" y="6611760"/>
            <a:ext cx="940680" cy="2415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fld id="{81110161-F111-4131-9171-11D1F121E141}" type="slidenum">
              <a:rPr lang="en-US" sz="1000" b="1">
                <a:solidFill>
                  <a:srgbClr val="000000"/>
                </a:solidFill>
                <a:latin typeface="Arial Narrow"/>
                <a:ea typeface="ＭＳ Ｐゴシック"/>
              </a:rPr>
              <a:t>‹#›</a:t>
            </a:fld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stomShape 1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36" name="CustomShape 2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  <p:sp>
        <p:nvSpPr>
          <p:cNvPr id="37" name="CustomShape 3"/>
          <p:cNvSpPr/>
          <p:nvPr/>
        </p:nvSpPr>
        <p:spPr>
          <a:xfrm>
            <a:off x="692280" y="2026080"/>
            <a:ext cx="7770960" cy="1719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r>
              <a:rPr lang="en-US" sz="3600" b="1">
                <a:solidFill>
                  <a:srgbClr val="000000"/>
                </a:solidFill>
                <a:latin typeface="Calibri"/>
                <a:ea typeface="ヒラギノ角ゴ ProN W6"/>
              </a:rPr>
              <a:t>Assembly and Bomb Lab</a:t>
            </a:r>
            <a:endParaRPr/>
          </a:p>
          <a:p>
            <a:endParaRPr/>
          </a:p>
          <a:p>
            <a:r>
              <a:rPr lang="en-US" sz="2000">
                <a:solidFill>
                  <a:srgbClr val="000000"/>
                </a:solidFill>
                <a:latin typeface="Calibri"/>
                <a:ea typeface="ヒラギノ角ゴ ProN W6"/>
              </a:rPr>
              <a:t>15-213: Introduction to Computer Systems	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6"/>
              </a:rPr>
              <a:t>Recitation 4, Sept. 17, 2012</a:t>
            </a:r>
            <a:endParaRPr/>
          </a:p>
        </p:txBody>
      </p:sp>
      <p:sp>
        <p:nvSpPr>
          <p:cNvPr id="38" name="CustomShape 4"/>
          <p:cNvSpPr/>
          <p:nvPr/>
        </p:nvSpPr>
        <p:spPr>
          <a:xfrm>
            <a:off x="692280" y="3944880"/>
            <a:ext cx="7770960" cy="17510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Condition Flags</a:t>
            </a:r>
            <a:endParaRPr/>
          </a:p>
        </p:txBody>
      </p:sp>
      <p:sp>
        <p:nvSpPr>
          <p:cNvPr id="76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Change the instruction pointer with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j*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instructions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jmp dst 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unconditionally jumps to address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dst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Other jump variants (e.g.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jne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or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jg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) conditionally jump</a:t>
            </a:r>
            <a:endParaRPr/>
          </a:p>
          <a:p>
            <a:pPr lvl="2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Use a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test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or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cmp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followed by a conditional jump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Conditional moves added in x686 standard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cmov* src, dst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Significantly faster than branch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GCC does not use them by default to maintain backwards compatibility</a:t>
            </a:r>
            <a:endParaRPr/>
          </a:p>
        </p:txBody>
      </p:sp>
      <p:sp>
        <p:nvSpPr>
          <p:cNvPr id="77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78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Bomblab Overview</a:t>
            </a:r>
            <a:endParaRPr/>
          </a:p>
        </p:txBody>
      </p:sp>
      <p:sp>
        <p:nvSpPr>
          <p:cNvPr id="80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Series of stages, all asking for a password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Bomb explodes if you give the wrong password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Half point deducted for every explosion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The bomb should never explode if you're careful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You only get the binary, not the source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Have to find the passwords and input them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Can </a:t>
            </a:r>
            <a:r>
              <a:rPr lang="en-US" sz="2000" i="1">
                <a:solidFill>
                  <a:srgbClr val="000000"/>
                </a:solidFill>
                <a:latin typeface="Calibri"/>
                <a:ea typeface="ヒラギノ角ゴ ProN W3"/>
              </a:rPr>
              <a:t>only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run the binary on the shark machines</a:t>
            </a:r>
            <a:endParaRPr/>
          </a:p>
        </p:txBody>
      </p:sp>
      <p:sp>
        <p:nvSpPr>
          <p:cNvPr id="81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82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GDB – GNU Debugger</a:t>
            </a:r>
            <a:endParaRPr/>
          </a:p>
        </p:txBody>
      </p:sp>
      <p:sp>
        <p:nvSpPr>
          <p:cNvPr id="84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$ gdb ./bomb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Useful gdb commands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Andale Mono"/>
                <a:ea typeface="ヒラギノ角ゴ ProN W3"/>
              </a:rPr>
              <a:t>run &lt;args&gt;</a:t>
            </a:r>
            <a:r>
              <a:rPr lang="en-US">
                <a:solidFill>
                  <a:srgbClr val="000000"/>
                </a:solidFill>
                <a:latin typeface="Calibri"/>
                <a:ea typeface="ヒラギノ角ゴ ProN W3"/>
              </a:rPr>
              <a:t> – run bomb with specified command line arguments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Andale Mono"/>
                <a:ea typeface="ヒラギノ角ゴ ProN W3"/>
              </a:rPr>
              <a:t>break &lt;location&gt;</a:t>
            </a:r>
            <a:r>
              <a:rPr lang="en-US">
                <a:solidFill>
                  <a:srgbClr val="000000"/>
                </a:solidFill>
                <a:latin typeface="Calibri"/>
                <a:ea typeface="ヒラギノ角ゴ ProN W3"/>
              </a:rPr>
              <a:t> - Stop the bomb just before the instruction at the specified address or location is about to run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Andale Mono"/>
                <a:ea typeface="ヒラギノ角ゴ ProN W3"/>
              </a:rPr>
              <a:t>stepi</a:t>
            </a:r>
            <a:r>
              <a:rPr lang="en-US">
                <a:solidFill>
                  <a:srgbClr val="000000"/>
                </a:solidFill>
                <a:latin typeface="Calibri"/>
                <a:ea typeface="ヒラギノ角ゴ ProN W3"/>
              </a:rPr>
              <a:t> – Run the next instruction (just one); nexti will do the same but skip over function calls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Andale Mono"/>
                <a:ea typeface="ヒラギノ角ゴ ProN W3"/>
              </a:rPr>
              <a:t>print &lt;expression&gt;</a:t>
            </a:r>
            <a:r>
              <a:rPr lang="en-US">
                <a:solidFill>
                  <a:srgbClr val="000000"/>
                </a:solidFill>
                <a:latin typeface="Calibri"/>
                <a:ea typeface="ヒラギノ角ゴ ProN W3"/>
              </a:rPr>
              <a:t> - Prints the result of an expression (maybe just a variable)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Andale Mono"/>
                <a:ea typeface="ヒラギノ角ゴ ProN W3"/>
              </a:rPr>
              <a:t>display &lt;expression&gt;</a:t>
            </a:r>
            <a:r>
              <a:rPr lang="en-US">
                <a:solidFill>
                  <a:srgbClr val="000000"/>
                </a:solidFill>
                <a:latin typeface="Calibri"/>
                <a:ea typeface="ヒラギノ角ゴ ProN W3"/>
              </a:rPr>
              <a:t> - Same as print but updates the output every time you stop the program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Andale Mono"/>
                <a:ea typeface="ヒラギノ角ゴ ProN W3"/>
              </a:rPr>
              <a:t>x/&lt;format&gt; &lt;address&gt;</a:t>
            </a:r>
            <a:r>
              <a:rPr lang="en-US">
                <a:solidFill>
                  <a:srgbClr val="000000"/>
                </a:solidFill>
                <a:latin typeface="Calibri"/>
                <a:ea typeface="ヒラギノ角ゴ ProN W3"/>
              </a:rPr>
              <a:t> - Print contents of the memory area starting at the address in the specified format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Andale Mono"/>
                <a:ea typeface="ヒラギノ角ゴ ProN W3"/>
              </a:rPr>
              <a:t>disassemble [address]</a:t>
            </a:r>
            <a:r>
              <a:rPr lang="en-US">
                <a:solidFill>
                  <a:srgbClr val="000000"/>
                </a:solidFill>
                <a:latin typeface="Calibri"/>
                <a:ea typeface="ヒラギノ角ゴ ProN W3"/>
              </a:rPr>
              <a:t> – Displays the assembly instructions near the specified address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Andale Mono"/>
                <a:ea typeface="ヒラギノ角ゴ ProN W3"/>
              </a:rPr>
              <a:t>layout &lt;type&gt;</a:t>
            </a:r>
            <a:r>
              <a:rPr lang="en-US">
                <a:solidFill>
                  <a:srgbClr val="000000"/>
                </a:solidFill>
                <a:latin typeface="Calibri"/>
                <a:ea typeface="ヒラギノ角ゴ ProN W3"/>
              </a:rPr>
              <a:t> - Changes GDB layout; try layout asm followed by layout reg</a:t>
            </a:r>
            <a:endParaRPr/>
          </a:p>
        </p:txBody>
      </p:sp>
      <p:sp>
        <p:nvSpPr>
          <p:cNvPr id="85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86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GDB – GNU Debugger</a:t>
            </a:r>
            <a:endParaRPr/>
          </a:p>
        </p:txBody>
      </p:sp>
      <p:sp>
        <p:nvSpPr>
          <p:cNvPr id="88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ndale Mono"/>
                <a:ea typeface="ヒラギノ角ゴ ProN W3"/>
              </a:rPr>
              <a:t>strings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200">
                <a:solidFill>
                  <a:srgbClr val="000000"/>
                </a:solidFill>
                <a:latin typeface="Calibri"/>
                <a:ea typeface="ヒラギノ角ゴ ProN W3"/>
              </a:rPr>
              <a:t>Dumps all strings in the binary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200">
                <a:solidFill>
                  <a:srgbClr val="000000"/>
                </a:solidFill>
                <a:latin typeface="Calibri"/>
                <a:ea typeface="ヒラギノ角ゴ ProN W3"/>
              </a:rPr>
              <a:t>Function names, string literals, etc.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objdump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-d flag disassembles the bomb and outputs the assembly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-t outputs all of the function and global variable names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Output is long, so pipe it to less or redirect it to a file</a:t>
            </a:r>
            <a:endParaRPr/>
          </a:p>
          <a:p>
            <a:pPr lvl="2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objdump -d bomb | less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or 
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objdump -d bomb &gt; bomb_asm</a:t>
            </a:r>
            <a:endParaRPr/>
          </a:p>
        </p:txBody>
      </p:sp>
      <p:sp>
        <p:nvSpPr>
          <p:cNvPr id="89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90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Bomb Walkthrough</a:t>
            </a:r>
            <a:endParaRPr/>
          </a:p>
        </p:txBody>
      </p:sp>
      <p:sp>
        <p:nvSpPr>
          <p:cNvPr id="92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>
                <a:solidFill>
                  <a:srgbClr val="000000"/>
                </a:solidFill>
                <a:latin typeface="Calibri"/>
                <a:ea typeface="ヒラギノ角ゴ ProN W3"/>
              </a:rPr>
              <a:t>Example bomb walkthrough</a:t>
            </a:r>
            <a:endParaRPr/>
          </a:p>
        </p:txBody>
      </p:sp>
      <p:sp>
        <p:nvSpPr>
          <p:cNvPr id="93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94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Outline</a:t>
            </a:r>
            <a:endParaRPr/>
          </a:p>
        </p:txBody>
      </p:sp>
      <p:sp>
        <p:nvSpPr>
          <p:cNvPr id="40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Assembly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Basics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Operations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Bomblab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Tools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Demo</a:t>
            </a:r>
            <a:endParaRPr/>
          </a:p>
        </p:txBody>
      </p:sp>
      <p:sp>
        <p:nvSpPr>
          <p:cNvPr id="41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42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Registers</a:t>
            </a:r>
            <a:endParaRPr/>
          </a:p>
        </p:txBody>
      </p:sp>
      <p:sp>
        <p:nvSpPr>
          <p:cNvPr id="44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Program counter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eip (x86) or rip (x86-64)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Contains address of next instruction to execute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General purpose registers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You can put stuff in them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eax, ebx, ecx, edx, esi, edi (x86)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rax, rbx, rcx, rdx, rsi, rdi, r 8, r 9, r 10, r 11, r 12, r 13, r14, r 15, rbp (x86-64)</a:t>
            </a:r>
            <a:endParaRPr/>
          </a:p>
        </p:txBody>
      </p:sp>
      <p:sp>
        <p:nvSpPr>
          <p:cNvPr id="45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46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Data Types</a:t>
            </a:r>
            <a:endParaRPr/>
          </a:p>
        </p:txBody>
      </p:sp>
      <p:sp>
        <p:nvSpPr>
          <p:cNvPr id="48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Integer data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Data values (signed and unsigned)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1, 2, or 4 bytes (and 8 in x86-64)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Addresses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4 bytes (x86) or 8 bytes (x86-64)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Floating point data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4 or 8 bytes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Special 10-byte type on Intel CPUs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No aggregate data types!</a:t>
            </a:r>
            <a:endParaRPr/>
          </a:p>
        </p:txBody>
      </p:sp>
      <p:sp>
        <p:nvSpPr>
          <p:cNvPr id="49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50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Operands</a:t>
            </a:r>
            <a:endParaRPr/>
          </a:p>
        </p:txBody>
      </p:sp>
      <p:sp>
        <p:nvSpPr>
          <p:cNvPr id="52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Immediate value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Examples: $0x15213, $-18213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Like a C constant, prefixed with “$”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1, 2, or 4 bytes (or 8 on x86-64) depending on instruction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Register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Examples: %esi, %rax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Some instructions (e.g. div) use specific registers implicitly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Memory locations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Examples: (%esi), 12(%eax, %ebx, 4)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Format is X(Rb, Ri, S)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Rb is the base address register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Ri is the index register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S is the index scale (1, 2, 4, or 8)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X is a constant offset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Equivalent to C style Rb[Ri*S + X]</a:t>
            </a:r>
            <a:endParaRPr/>
          </a:p>
        </p:txBody>
      </p:sp>
      <p:sp>
        <p:nvSpPr>
          <p:cNvPr id="53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54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Operands</a:t>
            </a:r>
            <a:endParaRPr/>
          </a:p>
        </p:txBody>
      </p:sp>
      <p:sp>
        <p:nvSpPr>
          <p:cNvPr id="56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movl src, dst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Example: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movl $0x15213, %eax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Moves data between registers and memory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Immediate value to register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leal src, dst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Example: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leal (%eax, %eax, 2), %eax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Computes an address specified by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src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and saves it in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dst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Does not actually dereference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src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!</a:t>
            </a:r>
            <a:endParaRPr/>
          </a:p>
          <a:p>
            <a:pPr lvl="1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Sometimes used by compilers as a fast alternative to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imul</a:t>
            </a:r>
            <a:endParaRPr/>
          </a:p>
          <a:p>
            <a:pPr lvl="2"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Example above triples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%eax</a:t>
            </a:r>
            <a:endParaRPr/>
          </a:p>
        </p:txBody>
      </p:sp>
      <p:sp>
        <p:nvSpPr>
          <p:cNvPr id="57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58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Arithmetic Operations</a:t>
            </a:r>
            <a:endParaRPr/>
          </a:p>
        </p:txBody>
      </p:sp>
      <p:sp>
        <p:nvSpPr>
          <p:cNvPr id="60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Two-operand commands		One-operand commands</a:t>
            </a:r>
            <a:endParaRPr/>
          </a:p>
        </p:txBody>
      </p:sp>
      <p:sp>
        <p:nvSpPr>
          <p:cNvPr id="61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62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  <p:graphicFrame>
        <p:nvGraphicFramePr>
          <p:cNvPr id="63" name="Table 5"/>
          <p:cNvGraphicFramePr/>
          <p:nvPr/>
        </p:nvGraphicFramePr>
        <p:xfrm>
          <a:off x="424440" y="2097720"/>
          <a:ext cx="3850920" cy="3295080"/>
        </p:xfrm>
        <a:graphic>
          <a:graphicData uri="http://schemas.openxmlformats.org/drawingml/2006/table">
            <a:tbl>
              <a:tblPr/>
              <a:tblGrid>
                <a:gridCol w="2007360"/>
                <a:gridCol w="1843560"/>
              </a:tblGrid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Format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Result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addl src,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+= src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subl src,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-= src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imull src,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*= src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sall src,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&lt;&lt;= src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sarl src,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&gt;&gt;= src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xorl src,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^= src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andl src,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&amp;= src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orl src,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|= src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4" name="Table 6"/>
          <p:cNvGraphicFramePr/>
          <p:nvPr/>
        </p:nvGraphicFramePr>
        <p:xfrm>
          <a:off x="4716720" y="2120040"/>
          <a:ext cx="3851640" cy="2032920"/>
        </p:xfrm>
        <a:graphic>
          <a:graphicData uri="http://schemas.openxmlformats.org/drawingml/2006/table">
            <a:tbl>
              <a:tblPr/>
              <a:tblGrid>
                <a:gridCol w="2007720"/>
                <a:gridCol w="1843920"/>
              </a:tblGrid>
              <a:tr h="406440">
                <a:tc>
                  <a:txBody>
                    <a:bodyPr/>
                    <a:lstStyle/>
                    <a:p>
                      <a:r>
                        <a:rPr lang="en-US"/>
                        <a:t>Format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Result</a:t>
                      </a:r>
                      <a:endParaRPr/>
                    </a:p>
                  </a:txBody>
                  <a:tcPr/>
                </a:tc>
              </a:tr>
              <a:tr h="406440">
                <a:tc>
                  <a:txBody>
                    <a:bodyPr/>
                    <a:lstStyle/>
                    <a:p>
                      <a:r>
                        <a:rPr lang="en-US"/>
                        <a:t>incl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dst++</a:t>
                      </a:r>
                      <a:endParaRPr/>
                    </a:p>
                  </a:txBody>
                  <a:tcPr/>
                </a:tc>
              </a:tr>
              <a:tr h="406440">
                <a:tc>
                  <a:txBody>
                    <a:bodyPr/>
                    <a:lstStyle/>
                    <a:p>
                      <a:r>
                        <a:rPr lang="en-US"/>
                        <a:t>decl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dst--</a:t>
                      </a:r>
                      <a:endParaRPr/>
                    </a:p>
                  </a:txBody>
                  <a:tcPr/>
                </a:tc>
              </a:tr>
              <a:tr h="406440">
                <a:tc>
                  <a:txBody>
                    <a:bodyPr/>
                    <a:lstStyle/>
                    <a:p>
                      <a:r>
                        <a:rPr lang="en-US"/>
                        <a:t>negl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= -dst</a:t>
                      </a:r>
                      <a:endParaRPr/>
                    </a:p>
                  </a:txBody>
                  <a:tcPr/>
                </a:tc>
              </a:tr>
              <a:tr h="407160">
                <a:tc>
                  <a:txBody>
                    <a:bodyPr/>
                    <a:lstStyle/>
                    <a:p>
                      <a:r>
                        <a:rPr lang="en-US"/>
                        <a:t>notl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= ~dst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5" name="TextShape 7"/>
          <p:cNvSpPr txBox="1"/>
          <p:nvPr/>
        </p:nvSpPr>
        <p:spPr>
          <a:xfrm>
            <a:off x="4846320" y="4389120"/>
            <a:ext cx="3657600" cy="11142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en-US"/>
              <a:t>These instructions have variants for different operand sizes, including 8 bytes for x86-64, e.g. addb, addw, addq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Arithmetic Operations</a:t>
            </a:r>
            <a:endParaRPr/>
          </a:p>
        </p:txBody>
      </p:sp>
      <p:sp>
        <p:nvSpPr>
          <p:cNvPr id="67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One-operand commands</a:t>
            </a:r>
            <a:endParaRPr/>
          </a:p>
        </p:txBody>
      </p:sp>
      <p:sp>
        <p:nvSpPr>
          <p:cNvPr id="68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69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  <p:graphicFrame>
        <p:nvGraphicFramePr>
          <p:cNvPr id="70" name="Table 5"/>
          <p:cNvGraphicFramePr/>
          <p:nvPr/>
        </p:nvGraphicFramePr>
        <p:xfrm>
          <a:off x="1080720" y="2067840"/>
          <a:ext cx="3850920" cy="1830600"/>
        </p:xfrm>
        <a:graphic>
          <a:graphicData uri="http://schemas.openxmlformats.org/drawingml/2006/table">
            <a:tbl>
              <a:tblPr/>
              <a:tblGrid>
                <a:gridCol w="2007360"/>
                <a:gridCol w="1843560"/>
              </a:tblGrid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Format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Result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incl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dst++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decl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dst--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negl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= -dst</a:t>
                      </a:r>
                      <a:endParaRPr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r>
                        <a:rPr lang="en-US"/>
                        <a:t>notl dst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dst = ~dst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692280" y="380880"/>
            <a:ext cx="7770960" cy="981360"/>
          </a:xfrm>
          <a:prstGeom prst="rect">
            <a:avLst/>
          </a:prstGeom>
        </p:spPr>
        <p:txBody>
          <a:bodyPr lIns="38160" tIns="38160" rIns="38160" bIns="38160" anchor="ctr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000000"/>
                </a:solidFill>
                <a:latin typeface="Calibri Bold"/>
                <a:ea typeface="ヒラギノ角ゴ ProN W6"/>
              </a:rPr>
              <a:t>Condition Flags</a:t>
            </a:r>
            <a:endParaRPr/>
          </a:p>
        </p:txBody>
      </p:sp>
      <p:sp>
        <p:nvSpPr>
          <p:cNvPr id="72" name="CustomShape 2"/>
          <p:cNvSpPr/>
          <p:nvPr/>
        </p:nvSpPr>
        <p:spPr>
          <a:xfrm>
            <a:off x="757080" y="1600200"/>
            <a:ext cx="7640640" cy="2970360"/>
          </a:xfrm>
          <a:prstGeom prst="rect">
            <a:avLst/>
          </a:prstGeom>
        </p:spPr>
        <p:txBody>
          <a:bodyPr lIns="38160" tIns="38160" rIns="38160" bIns="3816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Set as side effect of arithmetic operations in the eflags register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CF set on unsigned integer overflow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ZF set if result was 0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SF set if result was negative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OF set on signed integer overflow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testl a, b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and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cmpl a, b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are similar to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andl a, b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and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subl a, b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but </a:t>
            </a:r>
            <a:r>
              <a:rPr lang="en-US" sz="2000" i="1">
                <a:solidFill>
                  <a:srgbClr val="000000"/>
                </a:solidFill>
                <a:latin typeface="Calibri"/>
                <a:ea typeface="ヒラギノ角ゴ ProN W3"/>
              </a:rPr>
              <a:t>only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set conditions codes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Use </a:t>
            </a:r>
            <a:r>
              <a:rPr lang="en-US" sz="2000">
                <a:solidFill>
                  <a:srgbClr val="000000"/>
                </a:solidFill>
                <a:latin typeface="Andale Mono"/>
                <a:ea typeface="ヒラギノ角ゴ ProN W3"/>
              </a:rPr>
              <a:t>set* reg</a:t>
            </a:r>
            <a:r>
              <a:rPr lang="en-US" sz="2000">
                <a:solidFill>
                  <a:srgbClr val="000000"/>
                </a:solidFill>
                <a:latin typeface="Calibri"/>
                <a:ea typeface="ヒラギノ角ゴ ProN W3"/>
              </a:rPr>
              <a:t> instructions to set reg based on state of condition codes</a:t>
            </a:r>
            <a:endParaRPr/>
          </a:p>
        </p:txBody>
      </p:sp>
      <p:sp>
        <p:nvSpPr>
          <p:cNvPr id="73" name="CustomShape 3"/>
          <p:cNvSpPr/>
          <p:nvPr/>
        </p:nvSpPr>
        <p:spPr>
          <a:xfrm>
            <a:off x="0" y="0"/>
            <a:ext cx="9155160" cy="227160"/>
          </a:xfrm>
          <a:prstGeom prst="rect">
            <a:avLst/>
          </a:prstGeom>
          <a:solidFill>
            <a:srgbClr val="990000"/>
          </a:solidFill>
        </p:spPr>
      </p:sp>
      <p:sp>
        <p:nvSpPr>
          <p:cNvPr id="74" name="CustomShape 4"/>
          <p:cNvSpPr/>
          <p:nvPr/>
        </p:nvSpPr>
        <p:spPr>
          <a:xfrm>
            <a:off x="7874640" y="22320"/>
            <a:ext cx="1319400" cy="176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ill Sans"/>
                <a:ea typeface="Gill Sans"/>
              </a:rPr>
              <a:t>Carnegie Mellon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920</Words>
  <Application>Microsoft Office PowerPoint</Application>
  <PresentationFormat>On-screen Show (4:3)</PresentationFormat>
  <Paragraphs>160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gabe</dc:creator>
  <cp:lastModifiedBy>gabe</cp:lastModifiedBy>
  <cp:revision>2</cp:revision>
  <dcterms:modified xsi:type="dcterms:W3CDTF">2012-09-17T13:52:22Z</dcterms:modified>
</cp:coreProperties>
</file>