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9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9D296-4D5A-420F-83D6-ACF17787FAC6}" type="datetimeFigureOut">
              <a:rPr lang="en-US" smtClean="0"/>
              <a:t>09/09/2012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FEAB0-811A-46AA-86A6-B19C9434E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249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0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969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7838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98538"/>
            <a:ext cx="19431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98538"/>
            <a:ext cx="56769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0883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67626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207478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3886200"/>
            <a:ext cx="3762375" cy="2971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8645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487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7522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245169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543475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818176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886200"/>
            <a:ext cx="76771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" charset="0"/>
              </a:rPr>
              <a:t>Click to edit Master text styles</a:t>
            </a:r>
          </a:p>
          <a:p>
            <a:pPr lvl="1"/>
            <a:r>
              <a:rPr lang="en-US">
                <a:sym typeface="Calibri" charset="0"/>
              </a:rPr>
              <a:t>Second level</a:t>
            </a:r>
          </a:p>
          <a:p>
            <a:pPr lvl="2"/>
            <a:r>
              <a:rPr lang="en-US">
                <a:sym typeface="Calibri" charset="0"/>
              </a:rPr>
              <a:t>Third level</a:t>
            </a:r>
          </a:p>
          <a:p>
            <a:pPr lvl="3"/>
            <a:r>
              <a:rPr lang="en-US">
                <a:sym typeface="Calibri" charset="0"/>
              </a:rPr>
              <a:t>Fourth level</a:t>
            </a:r>
          </a:p>
          <a:p>
            <a:pPr lvl="4"/>
            <a:r>
              <a:rPr lang="en-US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F5551B27-49BC-4291-80C6-707CDCF1D651}" type="slidenum">
              <a:rPr lang="en-US" sz="1000" b="1">
                <a:solidFill>
                  <a:srgbClr val="000000"/>
                </a:solidFill>
                <a:latin typeface="Arial Narrow" pitchFamily="-96" charset="0"/>
                <a:ea typeface="ＭＳ Ｐゴシック" pitchFamily="-96" charset="-128"/>
                <a:cs typeface="ＭＳ Ｐゴシック" pitchFamily="-96" charset="-128"/>
                <a:sym typeface="Gill Sans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000000"/>
              </a:solidFill>
              <a:latin typeface="Gill Sans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6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-128"/>
          <a:cs typeface="ヒラギノ角ゴ ProN W6" charset="-128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19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876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33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7907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479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051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1623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195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codeStyle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15-213-staff@cs.cm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tolab.cs.cmu.edu/" TargetMode="External"/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4097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4098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  <p:sp>
        <p:nvSpPr>
          <p:cNvPr id="7" name="Title 1"/>
          <p:cNvSpPr txBox="1">
            <a:spLocks/>
          </p:cNvSpPr>
          <p:nvPr/>
        </p:nvSpPr>
        <p:spPr bwMode="auto">
          <a:xfrm>
            <a:off x="692150" y="2026013"/>
            <a:ext cx="77724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Welcome to recitation!</a:t>
            </a:r>
            <a:br>
              <a:rPr lang="en-US" sz="3600" b="1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</a:br>
            <a:r>
              <a:rPr lang="en-US" sz="3600" b="1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/>
            </a:r>
            <a:br>
              <a:rPr lang="en-US" sz="3600" b="1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</a:br>
            <a:r>
              <a:rPr lang="en-US" sz="2000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15-213: Introduction to Computer Systems	</a:t>
            </a:r>
            <a:r>
              <a:rPr lang="en-US" sz="3600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/>
            </a:r>
            <a:br>
              <a:rPr lang="en-US" sz="3600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</a:br>
            <a:r>
              <a:rPr lang="en-US" sz="2000" kern="0" dirty="0" smtClean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3</a:t>
            </a:r>
            <a:r>
              <a:rPr lang="en-US" sz="2000" kern="0" baseline="30000" dirty="0" smtClean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rd</a:t>
            </a:r>
            <a:r>
              <a:rPr lang="en-US" sz="2000" kern="0" dirty="0" smtClean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 </a:t>
            </a:r>
            <a:r>
              <a:rPr lang="en-US" sz="2000" kern="0" dirty="0" smtClean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Recitation</a:t>
            </a:r>
            <a:r>
              <a:rPr lang="en-US" sz="2000" kern="0" dirty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, Sept. </a:t>
            </a:r>
            <a:r>
              <a:rPr lang="en-US" sz="2000" kern="0" dirty="0" smtClean="0">
                <a:solidFill>
                  <a:srgbClr val="000000"/>
                </a:solidFill>
                <a:ea typeface="+mj-ea"/>
                <a:cs typeface="+mj-cs"/>
                <a:sym typeface="Gill Sans" charset="0"/>
              </a:rPr>
              <a:t>10, 2012</a:t>
            </a:r>
            <a:endParaRPr lang="en-US" sz="2000" kern="0" dirty="0">
              <a:solidFill>
                <a:srgbClr val="000000"/>
              </a:solidFill>
              <a:ea typeface="+mj-ea"/>
              <a:cs typeface="+mj-cs"/>
              <a:sym typeface="Gill Sans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692150" y="3944983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  <a:sym typeface="Gill Sans" charset="0"/>
              </a:rPr>
              <a:t>Instructor: </a:t>
            </a:r>
            <a:r>
              <a:rPr lang="en-US" sz="2000" kern="0" dirty="0">
                <a:solidFill>
                  <a:srgbClr val="000000"/>
                </a:solidFill>
                <a:sym typeface="Gill Sans" charset="0"/>
              </a:rPr>
              <a:t>Adrian Trejo (</a:t>
            </a:r>
            <a:r>
              <a:rPr lang="en-US" sz="2000" kern="0" dirty="0" err="1">
                <a:solidFill>
                  <a:srgbClr val="000000"/>
                </a:solidFill>
                <a:sym typeface="Gill Sans" charset="0"/>
              </a:rPr>
              <a:t>atrejo</a:t>
            </a:r>
            <a:r>
              <a:rPr lang="en-US" sz="2000" kern="0" dirty="0">
                <a:solidFill>
                  <a:srgbClr val="000000"/>
                </a:solidFill>
                <a:sym typeface="Gill Sans" charset="0"/>
              </a:rPr>
              <a:t>)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defRPr/>
            </a:pPr>
            <a:r>
              <a:rPr lang="en-US" sz="2000" kern="0" dirty="0">
                <a:solidFill>
                  <a:srgbClr val="000000"/>
                </a:solidFill>
                <a:sym typeface="Gill Sans" charset="0"/>
              </a:rPr>
              <a:t>Section H, 3:30p – 4:30p </a:t>
            </a:r>
            <a:r>
              <a:rPr lang="en-US" sz="2000" dirty="0" smtClean="0"/>
              <a:t>WEH5302</a:t>
            </a:r>
            <a:endParaRPr lang="en-US" sz="2000" kern="0" dirty="0">
              <a:solidFill>
                <a:srgbClr val="000000"/>
              </a:solidFill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3508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3810000"/>
          </a:xfrm>
        </p:spPr>
        <p:txBody>
          <a:bodyPr/>
          <a:lstStyle/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>
                <a:cs typeface="Courier New" pitchFamily="49" charset="0"/>
                <a:hlinkClick r:id="rId2"/>
              </a:rPr>
              <a:t>http</a:t>
            </a:r>
            <a:r>
              <a:rPr lang="en-US" dirty="0">
                <a:cs typeface="Courier New" pitchFamily="49" charset="0"/>
                <a:hlinkClick r:id="rId2"/>
              </a:rPr>
              <a:t>://www.cs.cmu.edu/~</a:t>
            </a:r>
            <a:r>
              <a:rPr lang="en-US" dirty="0" smtClean="0">
                <a:cs typeface="Courier New" pitchFamily="49" charset="0"/>
                <a:hlinkClick r:id="rId2"/>
              </a:rPr>
              <a:t>213/codeStyle.html</a:t>
            </a:r>
            <a:endParaRPr lang="en-US" dirty="0" smtClean="0">
              <a:cs typeface="Courier New" pitchFamily="49" charset="0"/>
            </a:endParaRPr>
          </a:p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>
                <a:cs typeface="Courier New" pitchFamily="49" charset="0"/>
              </a:rPr>
              <a:t>Make sure you read through it since we’ll use it as a rubric when we grade your labs.</a:t>
            </a:r>
          </a:p>
          <a:p>
            <a:pPr marL="342900" lvl="1" indent="-342900" algn="l">
              <a:buFont typeface="Arial" pitchFamily="34" charset="0"/>
              <a:buChar char="•"/>
            </a:pPr>
            <a:endParaRPr lang="en-US" dirty="0">
              <a:cs typeface="Courier New" pitchFamily="49" charset="0"/>
            </a:endParaRPr>
          </a:p>
          <a:p>
            <a:pPr marL="342900" lvl="1" indent="-342900" algn="l">
              <a:buFont typeface="Arial" pitchFamily="34" charset="0"/>
              <a:buChar char="•"/>
            </a:pPr>
            <a:r>
              <a:rPr lang="en-US" dirty="0" smtClean="0">
                <a:cs typeface="Courier New" pitchFamily="49" charset="0"/>
              </a:rPr>
              <a:t>Look out for: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>
                <a:cs typeface="Courier New" pitchFamily="49" charset="0"/>
              </a:rPr>
              <a:t>Comments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>
                <a:cs typeface="Courier New" pitchFamily="49" charset="0"/>
              </a:rPr>
              <a:t>Magic numbers (without #define)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Line length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Consistency</a:t>
            </a:r>
          </a:p>
          <a:p>
            <a:pPr marL="800100" lvl="2" indent="-342900" algn="l">
              <a:buFont typeface="Arial" pitchFamily="34" charset="0"/>
              <a:buChar char="•"/>
            </a:pPr>
            <a:r>
              <a:rPr lang="en-US" dirty="0" smtClean="0"/>
              <a:t>etc.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51420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Cheating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Don’t do it!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MOSS checker built into Autolab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885397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Need help?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15-213-staff@cs.cmu.edu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Office hours: UMTWH 5:30p – 8:30p </a:t>
            </a:r>
            <a:r>
              <a:rPr lang="en-US" dirty="0" err="1" smtClean="0"/>
              <a:t>WeH</a:t>
            </a:r>
            <a:r>
              <a:rPr lang="en-US" dirty="0" smtClean="0"/>
              <a:t> 5207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Recitation: bring us questions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9797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General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UNIX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Integers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IEEE Floating </a:t>
            </a:r>
            <a:r>
              <a:rPr lang="en-US" dirty="0"/>
              <a:t>P</a:t>
            </a:r>
            <a:r>
              <a:rPr lang="en-US" dirty="0" smtClean="0"/>
              <a:t>oint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err="1" smtClean="0"/>
              <a:t>Datalab</a:t>
            </a:r>
            <a:r>
              <a:rPr lang="en-US" dirty="0" smtClean="0"/>
              <a:t> Tips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Style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Cheating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Summary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50312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General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www.cs.cmu.edu/~213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www.autolab.cs.cmu.edu</a:t>
            </a: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Everything related to the course can be found on these two sites.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3034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UNIX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 case you missed the boot camp: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Use </a:t>
            </a:r>
            <a:r>
              <a:rPr lang="en-US" dirty="0" smtClean="0"/>
              <a:t>the shark machines!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err="1" smtClean="0"/>
              <a:t>ssh</a:t>
            </a:r>
            <a:r>
              <a:rPr lang="en-US" dirty="0" smtClean="0"/>
              <a:t>/</a:t>
            </a:r>
            <a:r>
              <a:rPr lang="en-US" dirty="0" err="1" smtClean="0"/>
              <a:t>scp</a:t>
            </a:r>
            <a:r>
              <a:rPr lang="en-US" dirty="0" smtClean="0"/>
              <a:t> (on Mac/UNIX)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err="1" smtClean="0"/>
              <a:t>PuTTY</a:t>
            </a:r>
            <a:r>
              <a:rPr lang="en-US" dirty="0" smtClean="0"/>
              <a:t>/</a:t>
            </a:r>
            <a:r>
              <a:rPr lang="en-US" dirty="0" err="1" smtClean="0"/>
              <a:t>Filezilla</a:t>
            </a:r>
            <a:r>
              <a:rPr lang="en-US" dirty="0" smtClean="0"/>
              <a:t> (on Windows)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tar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Learn to use an editor well (e.g. vim, </a:t>
            </a:r>
            <a:r>
              <a:rPr lang="en-US" dirty="0" err="1" smtClean="0"/>
              <a:t>emacs</a:t>
            </a:r>
            <a:r>
              <a:rPr lang="en-US" dirty="0" smtClean="0"/>
              <a:t>) and stick with it.</a:t>
            </a: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1676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Integers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Signed vs. Unsigned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Two’s complement representation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Implicit casting between signed and unsigned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262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Floating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Sign (one bit)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Exponent (single precision: 8 bits; double precision: 11 bits)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Fraction (Mantissa)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Bias (2^(k-1) – 1, where k is the number of exponent bit)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Normalized (E = </a:t>
            </a:r>
            <a:r>
              <a:rPr lang="en-US" dirty="0" err="1" smtClean="0"/>
              <a:t>Exp</a:t>
            </a:r>
            <a:r>
              <a:rPr lang="en-US" dirty="0" smtClean="0"/>
              <a:t> – Bias) vs. Denormalized (E = 1 – Bias)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Special Values (</a:t>
            </a:r>
            <a:r>
              <a:rPr lang="en-US" dirty="0" err="1" smtClean="0"/>
              <a:t>Exp</a:t>
            </a:r>
            <a:r>
              <a:rPr lang="en-US" dirty="0" smtClean="0"/>
              <a:t> is all ones)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34144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Floating </a:t>
            </a:r>
            <a:r>
              <a:rPr lang="en-US" dirty="0" smtClean="0"/>
              <a:t>Point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A favorite exam question:</a:t>
            </a: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198" y="2000086"/>
            <a:ext cx="5830303" cy="477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2322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Datalab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2971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Signed negation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-x == ~x + 1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lways works except for x = Tmin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Properties of Zero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0 &amp; x = 0 for all x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(0-1) &amp; x = x for all x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int x = 0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int y = -x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x and y are both positive since their MSBs is 0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78716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150" y="381000"/>
            <a:ext cx="7772400" cy="982662"/>
          </a:xfrm>
        </p:spPr>
        <p:txBody>
          <a:bodyPr/>
          <a:lstStyle/>
          <a:p>
            <a:r>
              <a:rPr lang="en-US" dirty="0" smtClean="0"/>
              <a:t>Parity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37" y="1600200"/>
            <a:ext cx="7642225" cy="4114800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Let’s write a function that takes an integer and returns 1 if it has an odd number of ‘1’ bits, and 0 otherwise.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How can we get the answer?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If we XOR all the bits together, then we’ll get the answer!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10011010 (function should return 0)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1 ^ 0 ^ 0 ^ 1 ^ 1 ^ 0 ^ 1 ^ 0 = 0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1001 ^ 1010 = 0011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00 ^ 11 = 11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dirty="0"/>
              <a:t>1</a:t>
            </a:r>
            <a:r>
              <a:rPr lang="en-US" dirty="0" smtClean="0"/>
              <a:t> ^ 1 = 0</a:t>
            </a:r>
          </a:p>
          <a:p>
            <a:pPr marL="342900" indent="-342900">
              <a:buFont typeface="Arial" pitchFamily="34" charset="0"/>
              <a:buChar char="•"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95526" cy="228600"/>
            <a:chOff x="0" y="0"/>
            <a:chExt cx="9195526" cy="228600"/>
          </a:xfrm>
        </p:grpSpPr>
        <p:sp>
          <p:nvSpPr>
            <p:cNvPr id="5" name="Rectangle 1"/>
            <p:cNvSpPr>
              <a:spLocks/>
            </p:cNvSpPr>
            <p:nvPr/>
          </p:nvSpPr>
          <p:spPr bwMode="auto">
            <a:xfrm>
              <a:off x="0" y="0"/>
              <a:ext cx="9156700" cy="228600"/>
            </a:xfrm>
            <a:prstGeom prst="rect">
              <a:avLst/>
            </a:prstGeom>
            <a:solidFill>
              <a:schemeClr val="accent1"/>
            </a:solidFill>
            <a:ln w="9525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4200">
                <a:solidFill>
                  <a:srgbClr val="000000"/>
                </a:solidFill>
                <a:latin typeface="Gill Sans" charset="0"/>
                <a:sym typeface="Gill Sans" charset="0"/>
              </a:endParaRPr>
            </a:p>
          </p:txBody>
        </p:sp>
        <p:sp>
          <p:nvSpPr>
            <p:cNvPr id="6" name="Rectangle 2"/>
            <p:cNvSpPr>
              <a:spLocks/>
            </p:cNvSpPr>
            <p:nvPr/>
          </p:nvSpPr>
          <p:spPr bwMode="auto">
            <a:xfrm>
              <a:off x="7874726" y="22225"/>
              <a:ext cx="1320800" cy="1778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FFFFFF"/>
                  </a:solidFill>
                  <a:latin typeface="Gill Sans" charset="0"/>
                  <a:ea typeface="Gill Sans" charset="0"/>
                  <a:cs typeface="Gill Sans" charset="0"/>
                  <a:sym typeface="Gill Sans" charset="0"/>
                </a:rPr>
                <a:t>Carnegie Mellon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15344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cs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431</Words>
  <Application>Microsoft Office PowerPoint</Application>
  <PresentationFormat>On-screen Show (4:3)</PresentationFormat>
  <Paragraphs>100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Title Slide</vt:lpstr>
      <vt:lpstr>PowerPoint Presentation</vt:lpstr>
      <vt:lpstr>Outline</vt:lpstr>
      <vt:lpstr>General Stuff</vt:lpstr>
      <vt:lpstr>UNIX Basics</vt:lpstr>
      <vt:lpstr>Integers</vt:lpstr>
      <vt:lpstr>Floating Point</vt:lpstr>
      <vt:lpstr>Floating Point (cont.)</vt:lpstr>
      <vt:lpstr>Datalab Tips</vt:lpstr>
      <vt:lpstr>Parity Example</vt:lpstr>
      <vt:lpstr>Style</vt:lpstr>
      <vt:lpstr>Cheating policy</vt:lpstr>
      <vt:lpstr>Need help?</vt:lpstr>
    </vt:vector>
  </TitlesOfParts>
  <Company>Computing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atrejo</dc:creator>
  <cp:lastModifiedBy>atrejo</cp:lastModifiedBy>
  <cp:revision>3</cp:revision>
  <dcterms:created xsi:type="dcterms:W3CDTF">2011-10-16T17:25:33Z</dcterms:created>
  <dcterms:modified xsi:type="dcterms:W3CDTF">2012-09-09T20:44:11Z</dcterms:modified>
</cp:coreProperties>
</file>