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26"/>
  </p:notesMasterIdLst>
  <p:sldIdLst>
    <p:sldId id="256" r:id="rId5"/>
    <p:sldId id="274" r:id="rId6"/>
    <p:sldId id="293" r:id="rId7"/>
    <p:sldId id="292" r:id="rId8"/>
    <p:sldId id="276" r:id="rId9"/>
    <p:sldId id="277" r:id="rId10"/>
    <p:sldId id="278" r:id="rId11"/>
    <p:sldId id="281" r:id="rId12"/>
    <p:sldId id="283" r:id="rId13"/>
    <p:sldId id="282" r:id="rId14"/>
    <p:sldId id="284" r:id="rId15"/>
    <p:sldId id="285" r:id="rId16"/>
    <p:sldId id="286" r:id="rId17"/>
    <p:sldId id="280" r:id="rId18"/>
    <p:sldId id="279" r:id="rId19"/>
    <p:sldId id="275" r:id="rId20"/>
    <p:sldId id="288" r:id="rId21"/>
    <p:sldId id="289" r:id="rId22"/>
    <p:sldId id="290" r:id="rId23"/>
    <p:sldId id="291" r:id="rId24"/>
    <p:sldId id="287" r:id="rId2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528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D1FCA-FC17-4846-9E30-673D6FBA5D0D}" type="datetimeFigureOut">
              <a:rPr lang="en-US" smtClean="0"/>
              <a:t>11/24/12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05704-1ECA-4846-AC56-C0F86FD7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35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4BCC7-3193-354E-B3FD-C46223201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1D7D7-343F-DA4A-9C4E-4376C1CB8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8538"/>
            <a:ext cx="19431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8538"/>
            <a:ext cx="56769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EAA6E-76B8-7348-A4CB-6D7E9C287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EF575-D410-E94F-A489-E4E98115B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8A3-A08D-734E-A882-621F074A0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77602-60FF-9E49-8700-462E1F653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362075"/>
            <a:ext cx="3871913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1188" y="1362075"/>
            <a:ext cx="3871912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99BB9-32E4-1549-9B14-86BC11801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25454-72B8-4E42-8FBF-B9C29F723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A1526-2E16-7845-89DB-00D0C04EF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BE28A-FC6C-DC4D-9F23-AD0D43488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3720E-E300-9849-99C3-35D17AE5D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6726A-19BC-7B41-9859-AC24D1B2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9442E-92BD-654C-8B78-8F39E83E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620B-4378-4541-B898-D8660FE03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8725" y="269875"/>
            <a:ext cx="1984375" cy="658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69875"/>
            <a:ext cx="5800725" cy="658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28DA-66E6-C64D-8E8A-3709DA16F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44A0F-A771-7F40-89B2-39B84FDFB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4651C-C5E6-BA4F-A85B-497729A81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56A2-F43C-2649-95AA-FE78EFA28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1858963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9538" y="1362075"/>
            <a:ext cx="1860550" cy="5495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C0897-7BBE-2146-B73C-47A59A610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A7659-1A50-884F-BB0E-49DF1E7B5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B901F-0242-5448-8EB6-78C65E9E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79181-6E90-1D48-B208-C04FFBE5D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7AFFC-6D8C-7A4C-A420-1CD681D6E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1A386-7F18-B44E-A98C-27F883C24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BAB93-8601-3C48-BFCD-B004F52ED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6394-90F3-1448-9015-FF5F02F54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67425" y="141288"/>
            <a:ext cx="1897063" cy="6716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063" y="141288"/>
            <a:ext cx="5541962" cy="6716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08D18-3689-1348-9367-694CBFABE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502C1-D26B-7C45-99EA-12C88FFB3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DB900-90E1-A646-8B34-E83D5C004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2648-0DB0-2945-8C62-2F20CA13F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46D27-DB85-7B4F-873C-FE781AC42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A6671-C09C-7D48-BCE8-62643CD69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E1DE5-312B-174F-B626-688716C4C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BFC1-9DD5-5D47-9687-E30CC840F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CF399-6975-874C-8D11-F8518050B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934B0-C567-054C-B0E0-C0D003984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C63F6-263C-F94A-AB24-441EB7A63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6DCA7-16C5-7646-AFC4-785EB2FCD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50800"/>
            <a:ext cx="2081212" cy="607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50800"/>
            <a:ext cx="6096000" cy="6075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A2C4F-7D16-FA43-A614-6A1BC3785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32BFF-3614-A242-A461-B78A89BDC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E79DD-7AC6-D04A-970C-00074E74B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6D3DD-A6DC-3D43-BE63-B71C0B4B3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0768-FC2F-2841-9205-8111177EE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Calibri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71E3F-901A-604D-AB02-190622EB6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90A95BC1-ADC7-344B-BF61-74B5FA530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886200"/>
            <a:ext cx="7677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191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8763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335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790700" indent="38100" algn="ctr" rtl="0" eaLnBrk="0" fontAlgn="base" hangingPunct="0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4B7EEB23-3183-DA4A-AAD0-BF483F9BD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9875"/>
            <a:ext cx="7593013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048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049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5621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193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075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5334F065-66E0-2B47-A09E-074CBEFA9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73063" y="141288"/>
            <a:ext cx="7591425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8175" y="1362075"/>
            <a:ext cx="3871913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048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049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5621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193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4099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939213" y="6642100"/>
            <a:ext cx="2047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defRPr>
            </a:lvl1pPr>
          </a:lstStyle>
          <a:p>
            <a:pPr>
              <a:defRPr/>
            </a:pPr>
            <a:fld id="{E77DF14A-9FA6-4B4B-867D-67309E994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091E44-ECBC-9047-8078-C7F8801CFEF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017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0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000125"/>
            <a:ext cx="7772400" cy="2886075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Synchronization</a:t>
            </a:r>
            <a:br>
              <a:rPr lang="en-US" sz="4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</a:br>
            <a:r>
              <a:rPr lang="en-US" sz="2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and </a:t>
            </a:r>
            <a:r>
              <a:rPr lang="en-US" sz="2800" dirty="0" err="1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Proxylab</a:t>
            </a:r>
            <a:r>
              <a:rPr lang="en-US" sz="2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 testing</a:t>
            </a:r>
            <a:r>
              <a:rPr lang="en-US" sz="3000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15-213: Introduction to Computer Systems</a:t>
            </a:r>
            <a: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30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Recitation </a:t>
            </a:r>
            <a:r>
              <a:rPr lang="en-US" sz="30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14: November 26, </a:t>
            </a:r>
            <a:r>
              <a:rPr lang="en-US" sz="3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2012</a:t>
            </a:r>
            <a:endParaRPr lang="en-US" sz="3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018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3886200"/>
            <a:ext cx="7678738" cy="2971800"/>
          </a:xfrm>
        </p:spPr>
        <p:txBody>
          <a:bodyPr/>
          <a:lstStyle/>
          <a:p>
            <a:pPr marL="0" indent="0" eaLnBrk="1" hangingPunct="1"/>
            <a:r>
              <a:rPr lang="en-US" sz="3000" dirty="0" smtClean="0"/>
              <a:t>Praveen Kumar Ramakrishnan (</a:t>
            </a:r>
            <a:r>
              <a:rPr lang="en-US" sz="3000" dirty="0" err="1" smtClean="0"/>
              <a:t>praveenr</a:t>
            </a:r>
            <a:r>
              <a:rPr lang="en-US" sz="3000" dirty="0" smtClean="0"/>
              <a:t>)</a:t>
            </a:r>
            <a:endParaRPr lang="en-US" sz="3000" dirty="0"/>
          </a:p>
          <a:p>
            <a:pPr marL="0" indent="0" eaLnBrk="1" hangingPunct="1"/>
            <a:r>
              <a:rPr lang="en-US" sz="3000" dirty="0"/>
              <a:t>Section 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Synchronization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Calibri" charset="0"/>
                <a:cs typeface="Calibri" charset="0"/>
              </a:rPr>
              <a:t>Need to synchronize threads so that any </a:t>
            </a:r>
            <a:r>
              <a:rPr lang="en-US" dirty="0" smtClean="0">
                <a:ea typeface="Calibri" charset="0"/>
                <a:cs typeface="Calibri" charset="0"/>
              </a:rPr>
              <a:t>critical region </a:t>
            </a:r>
            <a:r>
              <a:rPr lang="en-US" dirty="0">
                <a:ea typeface="Calibri" charset="0"/>
                <a:cs typeface="Calibri" charset="0"/>
              </a:rPr>
              <a:t>has at most one thread in </a:t>
            </a:r>
            <a:r>
              <a:rPr lang="en-US" dirty="0" smtClean="0">
                <a:ea typeface="Calibri" charset="0"/>
                <a:cs typeface="Calibri" charset="0"/>
              </a:rPr>
              <a:t>it</a:t>
            </a:r>
          </a:p>
          <a:p>
            <a:pPr eaLnBrk="1" hangingPunct="1"/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Ways to do synchronization:</a:t>
            </a:r>
          </a:p>
          <a:p>
            <a:pPr marL="876300" lvl="1" indent="-457200" eaLnBrk="1" hangingPunct="1">
              <a:buFont typeface="+mj-lt"/>
              <a:buAutoNum type="arabicPeriod"/>
            </a:pPr>
            <a:r>
              <a:rPr lang="en-US" b="1" dirty="0" smtClean="0">
                <a:ea typeface="Calibri" charset="0"/>
                <a:cs typeface="Calibri" charset="0"/>
              </a:rPr>
              <a:t>Semaphore</a:t>
            </a:r>
            <a:endParaRPr lang="en-US" b="1" dirty="0">
              <a:ea typeface="Calibri" charset="0"/>
              <a:cs typeface="Calibri" charset="0"/>
            </a:endParaRPr>
          </a:p>
          <a:p>
            <a:pPr lvl="2" eaLnBrk="1" hangingPunct="1"/>
            <a:r>
              <a:rPr lang="en-US" dirty="0" smtClean="0">
                <a:ea typeface="Calibri" charset="0"/>
                <a:cs typeface="Calibri" charset="0"/>
              </a:rPr>
              <a:t>Restricts </a:t>
            </a:r>
            <a:r>
              <a:rPr lang="en-US" dirty="0">
                <a:ea typeface="Calibri" charset="0"/>
                <a:cs typeface="Calibri" charset="0"/>
              </a:rPr>
              <a:t>the number of threads that can access a </a:t>
            </a:r>
            <a:r>
              <a:rPr lang="en-US" dirty="0" smtClean="0">
                <a:ea typeface="Calibri" charset="0"/>
                <a:cs typeface="Calibri" charset="0"/>
              </a:rPr>
              <a:t>shared resource</a:t>
            </a:r>
            <a:endParaRPr lang="en-US" dirty="0">
              <a:ea typeface="Calibri" charset="0"/>
              <a:cs typeface="Calibri" charset="0"/>
            </a:endParaRPr>
          </a:p>
          <a:p>
            <a:pPr marL="876300" lvl="1" indent="-457200" eaLnBrk="1" hangingPunct="1">
              <a:buFont typeface="+mj-lt"/>
              <a:buAutoNum type="arabicPeriod"/>
            </a:pPr>
            <a:r>
              <a:rPr lang="en-US" b="1" dirty="0" err="1" smtClean="0">
                <a:ea typeface="Calibri" charset="0"/>
                <a:cs typeface="Calibri" charset="0"/>
              </a:rPr>
              <a:t>Mutex</a:t>
            </a:r>
            <a:endParaRPr lang="en-US" b="1" dirty="0">
              <a:ea typeface="Calibri" charset="0"/>
              <a:cs typeface="Calibri" charset="0"/>
            </a:endParaRPr>
          </a:p>
          <a:p>
            <a:pPr lvl="2" eaLnBrk="1" hangingPunct="1"/>
            <a:r>
              <a:rPr lang="en-US" dirty="0" smtClean="0">
                <a:ea typeface="Calibri" charset="0"/>
                <a:cs typeface="Calibri" charset="0"/>
              </a:rPr>
              <a:t>Special </a:t>
            </a:r>
            <a:r>
              <a:rPr lang="en-US" dirty="0">
                <a:ea typeface="Calibri" charset="0"/>
                <a:cs typeface="Calibri" charset="0"/>
              </a:rPr>
              <a:t>case of semaphore that restricts access to </a:t>
            </a:r>
            <a:r>
              <a:rPr lang="en-US" b="1" dirty="0" smtClean="0">
                <a:ea typeface="Calibri" charset="0"/>
                <a:cs typeface="Calibri" charset="0"/>
              </a:rPr>
              <a:t>one</a:t>
            </a:r>
            <a:r>
              <a:rPr lang="en-US" dirty="0" smtClean="0">
                <a:ea typeface="Calibri" charset="0"/>
                <a:cs typeface="Calibri" charset="0"/>
              </a:rPr>
              <a:t> thread</a:t>
            </a:r>
            <a:endParaRPr lang="en-US" dirty="0">
              <a:ea typeface="Calibri" charset="0"/>
              <a:cs typeface="Calibri" charset="0"/>
            </a:endParaRPr>
          </a:p>
          <a:p>
            <a:pPr marL="876300" lvl="1" indent="-457200" eaLnBrk="1" hangingPunct="1">
              <a:buFont typeface="+mj-lt"/>
              <a:buAutoNum type="arabicPeriod"/>
            </a:pPr>
            <a:r>
              <a:rPr lang="en-US" b="1" dirty="0" smtClean="0">
                <a:ea typeface="Calibri" charset="0"/>
                <a:cs typeface="Calibri" charset="0"/>
              </a:rPr>
              <a:t>Reader/</a:t>
            </a:r>
            <a:r>
              <a:rPr lang="en-US" b="1" dirty="0">
                <a:ea typeface="Calibri" charset="0"/>
                <a:cs typeface="Calibri" charset="0"/>
              </a:rPr>
              <a:t>W</a:t>
            </a:r>
            <a:r>
              <a:rPr lang="en-US" b="1" dirty="0" smtClean="0">
                <a:ea typeface="Calibri" charset="0"/>
                <a:cs typeface="Calibri" charset="0"/>
              </a:rPr>
              <a:t>riter locks</a:t>
            </a:r>
            <a:endParaRPr lang="en-US" b="1" dirty="0">
              <a:ea typeface="Calibri" charset="0"/>
              <a:cs typeface="Calibri" charset="0"/>
            </a:endParaRPr>
          </a:p>
          <a:p>
            <a:pPr lvl="2" eaLnBrk="1" hangingPunct="1"/>
            <a:r>
              <a:rPr lang="en-US" dirty="0" smtClean="0">
                <a:ea typeface="Calibri" charset="0"/>
                <a:cs typeface="Calibri" charset="0"/>
              </a:rPr>
              <a:t>Multiple </a:t>
            </a:r>
            <a:r>
              <a:rPr lang="en-US" dirty="0">
                <a:ea typeface="Calibri" charset="0"/>
                <a:cs typeface="Calibri" charset="0"/>
              </a:rPr>
              <a:t>readers </a:t>
            </a:r>
            <a:r>
              <a:rPr lang="en-US" dirty="0" smtClean="0">
                <a:ea typeface="Calibri" charset="0"/>
                <a:cs typeface="Calibri" charset="0"/>
              </a:rPr>
              <a:t>allowed</a:t>
            </a:r>
            <a:endParaRPr lang="en-US" dirty="0">
              <a:ea typeface="Calibri" charset="0"/>
              <a:cs typeface="Calibri" charset="0"/>
            </a:endParaRPr>
          </a:p>
          <a:p>
            <a:pPr lvl="2" eaLnBrk="1" hangingPunct="1"/>
            <a:r>
              <a:rPr lang="en-US" dirty="0" smtClean="0">
                <a:ea typeface="Calibri" charset="0"/>
                <a:cs typeface="Calibri" charset="0"/>
              </a:rPr>
              <a:t>Single </a:t>
            </a:r>
            <a:r>
              <a:rPr lang="en-US" dirty="0">
                <a:ea typeface="Calibri" charset="0"/>
                <a:cs typeface="Calibri" charset="0"/>
              </a:rPr>
              <a:t>writer </a:t>
            </a:r>
            <a:r>
              <a:rPr lang="en-US" dirty="0" smtClean="0">
                <a:ea typeface="Calibri" charset="0"/>
                <a:cs typeface="Calibri" charset="0"/>
              </a:rPr>
              <a:t>allowed</a:t>
            </a:r>
            <a:endParaRPr lang="en-US" dirty="0">
              <a:ea typeface="Calibri" charset="0"/>
              <a:cs typeface="Calibri" charset="0"/>
            </a:endParaRPr>
          </a:p>
          <a:p>
            <a:pPr lvl="2" eaLnBrk="1" hangingPunct="1"/>
            <a:r>
              <a:rPr lang="en-US" dirty="0" smtClean="0">
                <a:ea typeface="Calibri" charset="0"/>
                <a:cs typeface="Calibri" charset="0"/>
              </a:rPr>
              <a:t>No </a:t>
            </a:r>
            <a:r>
              <a:rPr lang="en-US" dirty="0">
                <a:ea typeface="Calibri" charset="0"/>
                <a:cs typeface="Calibri" charset="0"/>
              </a:rPr>
              <a:t>readers allowed when writer is present</a:t>
            </a:r>
          </a:p>
        </p:txBody>
      </p:sp>
    </p:spTree>
    <p:extLst>
      <p:ext uri="{BB962C8B-B14F-4D97-AF65-F5344CB8AC3E}">
        <p14:creationId xmlns:p14="http://schemas.microsoft.com/office/powerpoint/2010/main" val="33991597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Semaphore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Classic </a:t>
            </a:r>
            <a:r>
              <a:rPr lang="en-US" dirty="0">
                <a:ea typeface="Calibri" charset="0"/>
                <a:cs typeface="Calibri" charset="0"/>
              </a:rPr>
              <a:t>solution: </a:t>
            </a:r>
            <a:r>
              <a:rPr lang="en-US" dirty="0" err="1">
                <a:ea typeface="Calibri" charset="0"/>
                <a:cs typeface="Calibri" charset="0"/>
              </a:rPr>
              <a:t>Dijkstra's</a:t>
            </a:r>
            <a:r>
              <a:rPr lang="en-US" dirty="0">
                <a:ea typeface="Calibri" charset="0"/>
                <a:cs typeface="Calibri" charset="0"/>
              </a:rPr>
              <a:t> P and V operations </a:t>
            </a:r>
            <a:r>
              <a:rPr lang="en-US" dirty="0" smtClean="0">
                <a:ea typeface="Calibri" charset="0"/>
                <a:cs typeface="Calibri" charset="0"/>
              </a:rPr>
              <a:t>on semaphores</a:t>
            </a:r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Semaphore</a:t>
            </a:r>
            <a:r>
              <a:rPr lang="en-US" dirty="0">
                <a:ea typeface="Calibri" charset="0"/>
                <a:cs typeface="Calibri" charset="0"/>
              </a:rPr>
              <a:t>:  non-negative integer synchronization </a:t>
            </a:r>
            <a:r>
              <a:rPr lang="en-US" dirty="0" smtClean="0">
                <a:ea typeface="Calibri" charset="0"/>
                <a:cs typeface="Calibri" charset="0"/>
              </a:rPr>
              <a:t>variable.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P</a:t>
            </a:r>
            <a:r>
              <a:rPr lang="en-US" dirty="0">
                <a:ea typeface="Calibri" charset="0"/>
                <a:cs typeface="Calibri" charset="0"/>
              </a:rPr>
              <a:t>(s): [ while (s == 0) wait(); s--; </a:t>
            </a:r>
            <a:r>
              <a:rPr lang="en-US" dirty="0" smtClean="0">
                <a:ea typeface="Calibri" charset="0"/>
                <a:cs typeface="Calibri" charset="0"/>
              </a:rPr>
              <a:t>]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V</a:t>
            </a:r>
            <a:r>
              <a:rPr lang="en-US" dirty="0">
                <a:ea typeface="Calibri" charset="0"/>
                <a:cs typeface="Calibri" charset="0"/>
              </a:rPr>
              <a:t>(s): [ s++; </a:t>
            </a:r>
            <a:r>
              <a:rPr lang="en-US" dirty="0" smtClean="0">
                <a:ea typeface="Calibri" charset="0"/>
                <a:cs typeface="Calibri" charset="0"/>
              </a:rPr>
              <a:t>]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OS </a:t>
            </a:r>
            <a:r>
              <a:rPr lang="en-US" dirty="0">
                <a:ea typeface="Calibri" charset="0"/>
                <a:cs typeface="Calibri" charset="0"/>
              </a:rPr>
              <a:t>guarantees that operations between brackets [ ] are </a:t>
            </a:r>
            <a:r>
              <a:rPr lang="en-US" dirty="0" smtClean="0">
                <a:ea typeface="Calibri" charset="0"/>
                <a:cs typeface="Calibri" charset="0"/>
              </a:rPr>
              <a:t>executed </a:t>
            </a:r>
            <a:r>
              <a:rPr lang="en-US" dirty="0">
                <a:ea typeface="Calibri" charset="0"/>
                <a:cs typeface="Calibri" charset="0"/>
              </a:rPr>
              <a:t>indivisibly</a:t>
            </a:r>
            <a:r>
              <a:rPr lang="en-US" dirty="0" smtClean="0">
                <a:ea typeface="Calibri" charset="0"/>
                <a:cs typeface="Calibri" charset="0"/>
              </a:rPr>
              <a:t>.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Only </a:t>
            </a:r>
            <a:r>
              <a:rPr lang="en-US" dirty="0">
                <a:ea typeface="Calibri" charset="0"/>
                <a:cs typeface="Calibri" charset="0"/>
              </a:rPr>
              <a:t>one P or V operation at a time can modify s</a:t>
            </a:r>
            <a:r>
              <a:rPr lang="en-US" dirty="0" smtClean="0">
                <a:ea typeface="Calibri" charset="0"/>
                <a:cs typeface="Calibri" charset="0"/>
              </a:rPr>
              <a:t>.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Semaphore </a:t>
            </a:r>
            <a:r>
              <a:rPr lang="en-US" dirty="0">
                <a:ea typeface="Calibri" charset="0"/>
                <a:cs typeface="Calibri" charset="0"/>
              </a:rPr>
              <a:t>invariant: (s &gt;= 0</a:t>
            </a:r>
            <a:r>
              <a:rPr lang="en-US" dirty="0" smtClean="0">
                <a:ea typeface="Calibri" charset="0"/>
                <a:cs typeface="Calibri" charset="0"/>
              </a:rPr>
              <a:t>)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Initialize </a:t>
            </a:r>
            <a:r>
              <a:rPr lang="en-US" dirty="0">
                <a:ea typeface="Calibri" charset="0"/>
                <a:cs typeface="Calibri" charset="0"/>
              </a:rPr>
              <a:t>s to the number of simultaneous threads allowed</a:t>
            </a:r>
          </a:p>
        </p:txBody>
      </p:sp>
    </p:spTree>
    <p:extLst>
      <p:ext uri="{BB962C8B-B14F-4D97-AF65-F5344CB8AC3E}">
        <p14:creationId xmlns:p14="http://schemas.microsoft.com/office/powerpoint/2010/main" val="1401903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Reader/Writer locks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>
                <a:ea typeface="Calibri" charset="0"/>
                <a:cs typeface="Calibri" charset="0"/>
              </a:rPr>
              <a:t>Many concurrent </a:t>
            </a:r>
            <a:r>
              <a:rPr lang="en-US" dirty="0" smtClean="0">
                <a:ea typeface="Calibri" charset="0"/>
                <a:cs typeface="Calibri" charset="0"/>
              </a:rPr>
              <a:t>readers</a:t>
            </a:r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Only </a:t>
            </a:r>
            <a:r>
              <a:rPr lang="en-US" dirty="0">
                <a:ea typeface="Calibri" charset="0"/>
                <a:cs typeface="Calibri" charset="0"/>
              </a:rPr>
              <a:t>one </a:t>
            </a:r>
            <a:r>
              <a:rPr lang="en-US" dirty="0" smtClean="0">
                <a:ea typeface="Calibri" charset="0"/>
                <a:cs typeface="Calibri" charset="0"/>
              </a:rPr>
              <a:t>writer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Good </a:t>
            </a:r>
            <a:r>
              <a:rPr lang="en-US" dirty="0">
                <a:ea typeface="Calibri" charset="0"/>
                <a:cs typeface="Calibri" charset="0"/>
              </a:rPr>
              <a:t>for data-structures that are read </a:t>
            </a:r>
            <a:r>
              <a:rPr lang="en-US" dirty="0" smtClean="0">
                <a:ea typeface="Calibri" charset="0"/>
                <a:cs typeface="Calibri" charset="0"/>
              </a:rPr>
              <a:t>often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Like </a:t>
            </a:r>
            <a:r>
              <a:rPr lang="en-US" dirty="0">
                <a:ea typeface="Calibri" charset="0"/>
                <a:cs typeface="Calibri" charset="0"/>
              </a:rPr>
              <a:t>caches</a:t>
            </a:r>
            <a:r>
              <a:rPr lang="en-US" dirty="0" smtClean="0">
                <a:ea typeface="Calibri" charset="0"/>
                <a:cs typeface="Calibri" charset="0"/>
              </a:rPr>
              <a:t>!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Ask </a:t>
            </a:r>
            <a:r>
              <a:rPr lang="en-US" dirty="0">
                <a:ea typeface="Calibri" charset="0"/>
                <a:cs typeface="Calibri" charset="0"/>
              </a:rPr>
              <a:t>for either “read” or </a:t>
            </a:r>
            <a:r>
              <a:rPr lang="en-US" dirty="0" smtClean="0">
                <a:ea typeface="Calibri" charset="0"/>
                <a:cs typeface="Calibri" charset="0"/>
              </a:rPr>
              <a:t>“write</a:t>
            </a:r>
            <a:r>
              <a:rPr lang="en-US" dirty="0">
                <a:ea typeface="Calibri" charset="0"/>
                <a:cs typeface="Calibri" charset="0"/>
              </a:rPr>
              <a:t>” permission, and </a:t>
            </a:r>
            <a:r>
              <a:rPr lang="en-US" dirty="0" smtClean="0">
                <a:ea typeface="Calibri" charset="0"/>
                <a:cs typeface="Calibri" charset="0"/>
              </a:rPr>
              <a:t>the </a:t>
            </a:r>
            <a:r>
              <a:rPr lang="en-US" dirty="0">
                <a:ea typeface="Calibri" charset="0"/>
                <a:cs typeface="Calibri" charset="0"/>
              </a:rPr>
              <a:t>lock will wake you up when it's your turn.</a:t>
            </a:r>
          </a:p>
        </p:txBody>
      </p:sp>
    </p:spTree>
    <p:extLst>
      <p:ext uri="{BB962C8B-B14F-4D97-AF65-F5344CB8AC3E}">
        <p14:creationId xmlns:p14="http://schemas.microsoft.com/office/powerpoint/2010/main" val="40841984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POSIX synchronization functions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096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Semaphores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sem_init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sem_wait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sem_post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Mutex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pthread_mutex_init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pthread_mutex_lock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pthread_mutex_unlock</a:t>
            </a:r>
            <a:r>
              <a:rPr lang="en-US" dirty="0">
                <a:ea typeface="Calibri" charset="0"/>
                <a:cs typeface="Calibri" charset="0"/>
              </a:rPr>
              <a:t>	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Read</a:t>
            </a:r>
            <a:r>
              <a:rPr lang="en-US" dirty="0">
                <a:ea typeface="Calibri" charset="0"/>
                <a:cs typeface="Calibri" charset="0"/>
              </a:rPr>
              <a:t>-write </a:t>
            </a:r>
            <a:r>
              <a:rPr lang="en-US" dirty="0" smtClean="0">
                <a:ea typeface="Calibri" charset="0"/>
                <a:cs typeface="Calibri" charset="0"/>
              </a:rPr>
              <a:t>locks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pthread_rwlock_init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pthread_rwlock_rdlock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Pthread_rwlock_wrlock</a:t>
            </a:r>
            <a:endParaRPr lang="en-US" dirty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17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S</a:t>
            </a:r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afe multi-threading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4403725" cy="54959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#include “</a:t>
            </a:r>
            <a:r>
              <a:rPr lang="en-US" sz="1800" dirty="0" err="1">
                <a:ea typeface="Calibri" charset="0"/>
                <a:cs typeface="Calibri" charset="0"/>
              </a:rPr>
              <a:t>csapp.h</a:t>
            </a:r>
            <a:r>
              <a:rPr lang="en-US" sz="1800" dirty="0">
                <a:ea typeface="Calibri" charset="0"/>
                <a:cs typeface="Calibri" charset="0"/>
              </a:rPr>
              <a:t>”</a:t>
            </a: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static volatile </a:t>
            </a: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global = 0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solidFill>
                  <a:srgbClr val="FF0000"/>
                </a:solidFill>
                <a:ea typeface="Calibri" charset="0"/>
                <a:cs typeface="Calibri" charset="0"/>
              </a:rPr>
              <a:t>static </a:t>
            </a:r>
            <a:r>
              <a:rPr lang="en-US" sz="1800" dirty="0" err="1">
                <a:solidFill>
                  <a:srgbClr val="FF0000"/>
                </a:solidFill>
                <a:ea typeface="Calibri" charset="0"/>
                <a:cs typeface="Calibri" charset="0"/>
              </a:rPr>
              <a:t>sem_t</a:t>
            </a:r>
            <a:r>
              <a:rPr lang="en-US" sz="1800" dirty="0">
                <a:solidFill>
                  <a:srgbClr val="FF0000"/>
                </a:solidFill>
                <a:ea typeface="Calibri" charset="0"/>
                <a:cs typeface="Calibri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;</a:t>
            </a:r>
            <a:endParaRPr lang="en-US" sz="1800" dirty="0">
              <a:solidFill>
                <a:srgbClr val="FF0000"/>
              </a:solidFill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main(void) </a:t>
            </a:r>
            <a:r>
              <a:rPr lang="en-US" sz="1800" dirty="0" smtClean="0">
                <a:ea typeface="Calibri" charset="0"/>
                <a:cs typeface="Calibri" charset="0"/>
              </a:rPr>
              <a:t>{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   </a:t>
            </a:r>
            <a:r>
              <a:rPr lang="en-US" sz="1800" dirty="0" err="1">
                <a:ea typeface="Calibri" charset="0"/>
                <a:cs typeface="Calibri" charset="0"/>
              </a:rPr>
              <a:t>pthread_t</a:t>
            </a:r>
            <a:r>
              <a:rPr lang="en-US" sz="1800" dirty="0">
                <a:ea typeface="Calibri" charset="0"/>
                <a:cs typeface="Calibri" charset="0"/>
              </a:rPr>
              <a:t> tid1, tid2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sem_init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(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, 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0, 1);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(&amp;tid1,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(&amp;tid2,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(tid1,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(tid2,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printf</a:t>
            </a:r>
            <a:r>
              <a:rPr lang="en-US" sz="1800" dirty="0" smtClean="0">
                <a:ea typeface="Calibri" charset="0"/>
                <a:cs typeface="Calibri" charset="0"/>
              </a:rPr>
              <a:t>(“%d”, global);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return 0;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447800"/>
            <a:ext cx="419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void *thread(void *</a:t>
            </a:r>
            <a:r>
              <a:rPr lang="en-US" sz="1800" dirty="0" err="1"/>
              <a:t>vargp</a:t>
            </a:r>
            <a:r>
              <a:rPr lang="en-US" sz="1800" dirty="0"/>
              <a:t>) </a:t>
            </a:r>
            <a:r>
              <a:rPr lang="en-US" sz="1800" dirty="0" smtClean="0"/>
              <a:t>{</a:t>
            </a:r>
            <a:endParaRPr lang="en-US" sz="1800" dirty="0"/>
          </a:p>
          <a:p>
            <a:pPr algn="l"/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i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for </a:t>
            </a: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 = 0; </a:t>
            </a:r>
            <a:r>
              <a:rPr lang="en-US" sz="1800" dirty="0" err="1"/>
              <a:t>i</a:t>
            </a:r>
            <a:r>
              <a:rPr lang="en-US" sz="1800" dirty="0"/>
              <a:t> &lt; 1</a:t>
            </a:r>
            <a:r>
              <a:rPr lang="en-US" sz="1800" dirty="0" smtClean="0"/>
              <a:t>00</a:t>
            </a:r>
            <a:r>
              <a:rPr lang="en-US" sz="1800" dirty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++) {</a:t>
            </a:r>
            <a:endParaRPr lang="en-US" sz="1800" dirty="0"/>
          </a:p>
          <a:p>
            <a:pPr algn="l"/>
            <a:r>
              <a:rPr lang="en-US" sz="1800" dirty="0"/>
              <a:t>        </a:t>
            </a:r>
            <a:r>
              <a:rPr lang="en-US" sz="1800" dirty="0" err="1">
                <a:solidFill>
                  <a:srgbClr val="FF0000"/>
                </a:solidFill>
              </a:rPr>
              <a:t>sem_wait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</a:rPr>
              <a:t>sem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>
                <a:solidFill>
                  <a:srgbClr val="FF0000"/>
                </a:solidFill>
              </a:rPr>
              <a:t>;</a:t>
            </a:r>
            <a:endParaRPr lang="en-US" sz="1800" dirty="0">
              <a:solidFill>
                <a:srgbClr val="FF0000"/>
              </a:solidFill>
            </a:endParaRPr>
          </a:p>
          <a:p>
            <a:pPr algn="l"/>
            <a:r>
              <a:rPr lang="en-US" sz="1800" dirty="0" smtClean="0"/>
              <a:t>        global</a:t>
            </a:r>
            <a:r>
              <a:rPr lang="en-US" sz="1800" dirty="0"/>
              <a:t>++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    </a:t>
            </a:r>
            <a:r>
              <a:rPr lang="en-US" sz="1800" dirty="0" err="1" smtClean="0">
                <a:solidFill>
                  <a:srgbClr val="FF0000"/>
                </a:solidFill>
              </a:rPr>
              <a:t>sem_post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</a:rPr>
              <a:t>sem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>
                <a:solidFill>
                  <a:srgbClr val="FF0000"/>
                </a:solidFill>
              </a:rPr>
              <a:t>;</a:t>
            </a:r>
            <a:endParaRPr lang="en-US" sz="1800" dirty="0">
              <a:solidFill>
                <a:srgbClr val="FF0000"/>
              </a:solidFill>
            </a:endParaRPr>
          </a:p>
          <a:p>
            <a:pPr algn="l"/>
            <a:r>
              <a:rPr lang="en-US" sz="1800" dirty="0"/>
              <a:t>    </a:t>
            </a:r>
            <a:r>
              <a:rPr lang="en-US" sz="1800" dirty="0" smtClean="0"/>
              <a:t>}</a:t>
            </a:r>
            <a:endParaRPr lang="en-US" sz="1800" dirty="0"/>
          </a:p>
          <a:p>
            <a:pPr algn="l"/>
            <a:r>
              <a:rPr lang="en-US" sz="1800" dirty="0" smtClean="0"/>
              <a:t>    return </a:t>
            </a:r>
            <a:r>
              <a:rPr lang="en-US" sz="1800" dirty="0"/>
              <a:t>NULL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}</a:t>
            </a:r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Output:</a:t>
            </a:r>
            <a:endParaRPr lang="en-US" sz="1800" dirty="0">
              <a:solidFill>
                <a:srgbClr val="000090"/>
              </a:solidFill>
            </a:endParaRPr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42556974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S</a:t>
            </a:r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afe multi-threading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4403725" cy="54959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#include “</a:t>
            </a:r>
            <a:r>
              <a:rPr lang="en-US" sz="1800" dirty="0" err="1">
                <a:ea typeface="Calibri" charset="0"/>
                <a:cs typeface="Calibri" charset="0"/>
              </a:rPr>
              <a:t>csapp.h</a:t>
            </a:r>
            <a:r>
              <a:rPr lang="en-US" sz="1800" dirty="0">
                <a:ea typeface="Calibri" charset="0"/>
                <a:cs typeface="Calibri" charset="0"/>
              </a:rPr>
              <a:t>”</a:t>
            </a: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static volatile </a:t>
            </a: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global = 0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solidFill>
                  <a:srgbClr val="FF0000"/>
                </a:solidFill>
                <a:ea typeface="Calibri" charset="0"/>
                <a:cs typeface="Calibri" charset="0"/>
              </a:rPr>
              <a:t>static </a:t>
            </a:r>
            <a:r>
              <a:rPr lang="en-US" sz="1800" dirty="0" err="1">
                <a:solidFill>
                  <a:srgbClr val="FF0000"/>
                </a:solidFill>
                <a:ea typeface="Calibri" charset="0"/>
                <a:cs typeface="Calibri" charset="0"/>
              </a:rPr>
              <a:t>sem_t</a:t>
            </a:r>
            <a:r>
              <a:rPr lang="en-US" sz="1800" dirty="0">
                <a:solidFill>
                  <a:srgbClr val="FF0000"/>
                </a:solidFill>
                <a:ea typeface="Calibri" charset="0"/>
                <a:cs typeface="Calibri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;</a:t>
            </a:r>
            <a:endParaRPr lang="en-US" sz="1800" dirty="0">
              <a:solidFill>
                <a:srgbClr val="FF0000"/>
              </a:solidFill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main(void) </a:t>
            </a:r>
            <a:r>
              <a:rPr lang="en-US" sz="1800" dirty="0" smtClean="0">
                <a:ea typeface="Calibri" charset="0"/>
                <a:cs typeface="Calibri" charset="0"/>
              </a:rPr>
              <a:t>{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   </a:t>
            </a:r>
            <a:r>
              <a:rPr lang="en-US" sz="1800" dirty="0" err="1">
                <a:ea typeface="Calibri" charset="0"/>
                <a:cs typeface="Calibri" charset="0"/>
              </a:rPr>
              <a:t>pthread_t</a:t>
            </a:r>
            <a:r>
              <a:rPr lang="en-US" sz="1800" dirty="0">
                <a:ea typeface="Calibri" charset="0"/>
                <a:cs typeface="Calibri" charset="0"/>
              </a:rPr>
              <a:t> tid1, tid2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sem_init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(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ea typeface="Calibri" charset="0"/>
                <a:cs typeface="Calibri" charset="0"/>
              </a:rPr>
              <a:t>sem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, </a:t>
            </a:r>
            <a:r>
              <a:rPr lang="en-US" sz="1800" dirty="0" smtClean="0">
                <a:solidFill>
                  <a:srgbClr val="FF0000"/>
                </a:solidFill>
                <a:ea typeface="Calibri" charset="0"/>
                <a:cs typeface="Calibri" charset="0"/>
              </a:rPr>
              <a:t>0, 1);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(&amp;tid1,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(&amp;tid2,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(tid1,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(tid2,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printf</a:t>
            </a:r>
            <a:r>
              <a:rPr lang="en-US" sz="1800" dirty="0" smtClean="0">
                <a:ea typeface="Calibri" charset="0"/>
                <a:cs typeface="Calibri" charset="0"/>
              </a:rPr>
              <a:t>(“%d”, global);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return 0;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447800"/>
            <a:ext cx="419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void *thread(void *</a:t>
            </a:r>
            <a:r>
              <a:rPr lang="en-US" sz="1800" dirty="0" err="1"/>
              <a:t>vargp</a:t>
            </a:r>
            <a:r>
              <a:rPr lang="en-US" sz="1800" dirty="0"/>
              <a:t>) </a:t>
            </a:r>
            <a:r>
              <a:rPr lang="en-US" sz="1800" dirty="0" smtClean="0"/>
              <a:t>{</a:t>
            </a:r>
            <a:endParaRPr lang="en-US" sz="1800" dirty="0"/>
          </a:p>
          <a:p>
            <a:pPr algn="l"/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i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for </a:t>
            </a: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 = 0; </a:t>
            </a:r>
            <a:r>
              <a:rPr lang="en-US" sz="1800" dirty="0" err="1"/>
              <a:t>i</a:t>
            </a:r>
            <a:r>
              <a:rPr lang="en-US" sz="1800" dirty="0"/>
              <a:t> &lt; 1</a:t>
            </a:r>
            <a:r>
              <a:rPr lang="en-US" sz="1800" dirty="0" smtClean="0"/>
              <a:t>00</a:t>
            </a:r>
            <a:r>
              <a:rPr lang="en-US" sz="1800" dirty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++) {</a:t>
            </a:r>
            <a:endParaRPr lang="en-US" sz="1800" dirty="0"/>
          </a:p>
          <a:p>
            <a:pPr algn="l"/>
            <a:r>
              <a:rPr lang="en-US" sz="1800" dirty="0"/>
              <a:t>        </a:t>
            </a:r>
            <a:r>
              <a:rPr lang="en-US" sz="1800" dirty="0" err="1">
                <a:solidFill>
                  <a:srgbClr val="FF0000"/>
                </a:solidFill>
              </a:rPr>
              <a:t>sem_wait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</a:rPr>
              <a:t>sem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>
                <a:solidFill>
                  <a:srgbClr val="FF0000"/>
                </a:solidFill>
              </a:rPr>
              <a:t>;</a:t>
            </a:r>
            <a:endParaRPr lang="en-US" sz="1800" dirty="0">
              <a:solidFill>
                <a:srgbClr val="FF0000"/>
              </a:solidFill>
            </a:endParaRPr>
          </a:p>
          <a:p>
            <a:pPr algn="l"/>
            <a:r>
              <a:rPr lang="en-US" sz="1800" dirty="0" smtClean="0"/>
              <a:t>        global</a:t>
            </a:r>
            <a:r>
              <a:rPr lang="en-US" sz="1800" dirty="0"/>
              <a:t>++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    </a:t>
            </a:r>
            <a:r>
              <a:rPr lang="en-US" sz="1800" dirty="0" err="1" smtClean="0">
                <a:solidFill>
                  <a:srgbClr val="FF0000"/>
                </a:solidFill>
              </a:rPr>
              <a:t>sem_post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</a:rPr>
              <a:t>sem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>
                <a:solidFill>
                  <a:srgbClr val="FF0000"/>
                </a:solidFill>
              </a:rPr>
              <a:t>;</a:t>
            </a:r>
            <a:endParaRPr lang="en-US" sz="1800" dirty="0">
              <a:solidFill>
                <a:srgbClr val="FF0000"/>
              </a:solidFill>
            </a:endParaRPr>
          </a:p>
          <a:p>
            <a:pPr algn="l"/>
            <a:r>
              <a:rPr lang="en-US" sz="1800" dirty="0"/>
              <a:t>    </a:t>
            </a:r>
            <a:r>
              <a:rPr lang="en-US" sz="1800" dirty="0" smtClean="0"/>
              <a:t>}</a:t>
            </a:r>
            <a:endParaRPr lang="en-US" sz="1800" dirty="0"/>
          </a:p>
          <a:p>
            <a:pPr algn="l"/>
            <a:r>
              <a:rPr lang="en-US" sz="1800" dirty="0" smtClean="0"/>
              <a:t>    return </a:t>
            </a:r>
            <a:r>
              <a:rPr lang="en-US" sz="1800" dirty="0"/>
              <a:t>NULL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}</a:t>
            </a:r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Output:</a:t>
            </a:r>
            <a:endParaRPr lang="en-US" sz="1800" dirty="0">
              <a:solidFill>
                <a:srgbClr val="000090"/>
              </a:solidFill>
            </a:endParaRPr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Always prints 200</a:t>
            </a:r>
          </a:p>
        </p:txBody>
      </p:sp>
    </p:spTree>
    <p:extLst>
      <p:ext uri="{BB962C8B-B14F-4D97-AF65-F5344CB8AC3E}">
        <p14:creationId xmlns:p14="http://schemas.microsoft.com/office/powerpoint/2010/main" val="24662022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EB5A4F8-3CD9-D94D-A81A-C7EADA8796A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title"/>
          </p:nvPr>
        </p:nvSpPr>
        <p:spPr>
          <a:xfrm>
            <a:off x="787400" y="1273175"/>
            <a:ext cx="7569200" cy="4305300"/>
          </a:xfrm>
        </p:spPr>
        <p:txBody>
          <a:bodyPr/>
          <a:lstStyle/>
          <a:p>
            <a:pPr marL="119063" indent="-119063" algn="ctr" eaLnBrk="1" hangingPunct="1"/>
            <a:r>
              <a:rPr lang="en-US" sz="4800" dirty="0" err="1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Proxylab</a:t>
            </a:r>
            <a:r>
              <a:rPr lang="en-US" sz="4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 Testing</a:t>
            </a:r>
            <a: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endParaRPr lang="en-US" sz="2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7060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err="1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Proxylab</a:t>
            </a:r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 Testing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096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Document all design decisions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No </a:t>
            </a:r>
            <a:r>
              <a:rPr lang="en-US" dirty="0">
                <a:ea typeface="Calibri" charset="0"/>
                <a:cs typeface="Calibri" charset="0"/>
              </a:rPr>
              <a:t>driver program to evaluate </a:t>
            </a:r>
            <a:r>
              <a:rPr lang="en-US" dirty="0" smtClean="0">
                <a:ea typeface="Calibri" charset="0"/>
                <a:cs typeface="Calibri" charset="0"/>
              </a:rPr>
              <a:t>correctness</a:t>
            </a:r>
          </a:p>
          <a:p>
            <a:pPr eaLnBrk="1" hangingPunct="1"/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You will have to come up with your own tests. TAs will be interested in your test cases.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>
                <a:ea typeface="Calibri" charset="0"/>
                <a:cs typeface="Calibri" charset="0"/>
              </a:rPr>
              <a:t>Test simple pages at the beginning and more </a:t>
            </a:r>
            <a:r>
              <a:rPr lang="en-US" dirty="0" smtClean="0">
                <a:ea typeface="Calibri" charset="0"/>
                <a:cs typeface="Calibri" charset="0"/>
              </a:rPr>
              <a:t>complicated </a:t>
            </a:r>
            <a:r>
              <a:rPr lang="en-US" dirty="0">
                <a:ea typeface="Calibri" charset="0"/>
                <a:cs typeface="Calibri" charset="0"/>
              </a:rPr>
              <a:t>ones as your proxy improves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Not </a:t>
            </a:r>
            <a:r>
              <a:rPr lang="en-US" dirty="0">
                <a:ea typeface="Calibri" charset="0"/>
                <a:cs typeface="Calibri" charset="0"/>
              </a:rPr>
              <a:t>all pages will work</a:t>
            </a:r>
            <a:r>
              <a:rPr lang="en-US" dirty="0" smtClean="0">
                <a:ea typeface="Calibri" charset="0"/>
                <a:cs typeface="Calibri" charset="0"/>
              </a:rPr>
              <a:t>!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Only </a:t>
            </a:r>
            <a:r>
              <a:rPr lang="en-US" dirty="0">
                <a:ea typeface="Calibri" charset="0"/>
                <a:cs typeface="Calibri" charset="0"/>
              </a:rPr>
              <a:t>need to handle GET </a:t>
            </a:r>
            <a:r>
              <a:rPr lang="en-US" dirty="0" smtClean="0">
                <a:ea typeface="Calibri" charset="0"/>
                <a:cs typeface="Calibri" charset="0"/>
              </a:rPr>
              <a:t>requests. Other requests are </a:t>
            </a:r>
            <a:r>
              <a:rPr lang="en-US" dirty="0" smtClean="0">
                <a:ea typeface="Calibri" charset="0"/>
                <a:cs typeface="Calibri" charset="0"/>
              </a:rPr>
              <a:t>optional.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Https pages (Facebook, </a:t>
            </a:r>
            <a:r>
              <a:rPr lang="en-US" dirty="0" err="1" smtClean="0">
                <a:ea typeface="Calibri" charset="0"/>
                <a:cs typeface="Calibri" charset="0"/>
              </a:rPr>
              <a:t>gmail</a:t>
            </a:r>
            <a:r>
              <a:rPr lang="en-US" dirty="0" smtClean="0">
                <a:ea typeface="Calibri" charset="0"/>
                <a:cs typeface="Calibri" charset="0"/>
              </a:rPr>
              <a:t>, etc.)</a:t>
            </a:r>
            <a:endParaRPr lang="en-US" dirty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1174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Testing Tools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096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Use the following tools to test and debug your proxy: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Netcat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Curl</a:t>
            </a:r>
          </a:p>
          <a:p>
            <a:pPr lvl="1" eaLnBrk="1" hangingPunct="1"/>
            <a:r>
              <a:rPr lang="en-US" dirty="0" err="1" smtClean="0">
                <a:ea typeface="Calibri" charset="0"/>
                <a:cs typeface="Calibri" charset="0"/>
              </a:rPr>
              <a:t>Thttpd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See </a:t>
            </a:r>
            <a:r>
              <a:rPr lang="en-US" dirty="0" err="1" smtClean="0">
                <a:ea typeface="Calibri" charset="0"/>
                <a:cs typeface="Calibri" charset="0"/>
              </a:rPr>
              <a:t>writeup</a:t>
            </a:r>
            <a:r>
              <a:rPr lang="en-US" dirty="0" smtClean="0">
                <a:ea typeface="Calibri" charset="0"/>
                <a:cs typeface="Calibri" charset="0"/>
              </a:rPr>
              <a:t> for more details</a:t>
            </a:r>
          </a:p>
          <a:p>
            <a:pPr lvl="1" eaLnBrk="1" hangingPunct="1"/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Make sure you test all code paths and edge cases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You can even come up with your own test harness</a:t>
            </a:r>
          </a:p>
        </p:txBody>
      </p:sp>
    </p:spTree>
    <p:extLst>
      <p:ext uri="{BB962C8B-B14F-4D97-AF65-F5344CB8AC3E}">
        <p14:creationId xmlns:p14="http://schemas.microsoft.com/office/powerpoint/2010/main" val="5135018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Web browser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096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Configure your browser to use an HTTP proxy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Exciting and fun!</a:t>
            </a: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Suggested sites:</a:t>
            </a:r>
          </a:p>
          <a:p>
            <a:pPr lvl="1"/>
            <a:r>
              <a:rPr lang="pl-PL" dirty="0"/>
              <a:t>http://www.cs.cmu.edu/213/</a:t>
            </a:r>
          </a:p>
          <a:p>
            <a:pPr lvl="1"/>
            <a:r>
              <a:rPr lang="pl-PL" dirty="0" smtClean="0"/>
              <a:t>http</a:t>
            </a:r>
            <a:r>
              <a:rPr lang="pl-PL" dirty="0"/>
              <a:t>://www.cs.cmu.edu</a:t>
            </a:r>
            <a:r>
              <a:rPr lang="pl-PL" dirty="0" smtClean="0"/>
              <a:t>/</a:t>
            </a:r>
            <a:endParaRPr lang="en-US" dirty="0"/>
          </a:p>
          <a:p>
            <a:pPr lvl="1"/>
            <a:r>
              <a:rPr lang="en-US" dirty="0" smtClean="0"/>
              <a:t>http</a:t>
            </a:r>
            <a:r>
              <a:rPr lang="en-US" dirty="0"/>
              <a:t>://www.nytimes.com/</a:t>
            </a:r>
          </a:p>
          <a:p>
            <a:pPr lvl="1"/>
            <a:r>
              <a:rPr lang="pl-PL" dirty="0" smtClean="0"/>
              <a:t>http</a:t>
            </a:r>
            <a:r>
              <a:rPr lang="pl-PL" dirty="0"/>
              <a:t>://www.cnn.com/</a:t>
            </a:r>
          </a:p>
          <a:p>
            <a:pPr lvl="1"/>
            <a:r>
              <a:rPr lang="pl-PL" dirty="0" smtClean="0"/>
              <a:t>http</a:t>
            </a:r>
            <a:r>
              <a:rPr lang="pl-PL" dirty="0"/>
              <a:t>://www.youtube.com</a:t>
            </a:r>
            <a:r>
              <a:rPr lang="pl-PL" dirty="0" smtClean="0"/>
              <a:t>/</a:t>
            </a:r>
          </a:p>
          <a:p>
            <a:pPr lvl="1"/>
            <a:endParaRPr lang="en-US" dirty="0">
              <a:ea typeface="Calibri" charset="0"/>
              <a:cs typeface="Calibri" charset="0"/>
            </a:endParaRPr>
          </a:p>
          <a:p>
            <a:r>
              <a:rPr lang="en-US" dirty="0" smtClean="0">
                <a:ea typeface="Calibri" charset="0"/>
                <a:cs typeface="Calibri" charset="0"/>
              </a:rPr>
              <a:t>Use your proxy and test the websites you normally visit</a:t>
            </a:r>
          </a:p>
          <a:p>
            <a:pPr>
              <a:lnSpc>
                <a:spcPct val="80000"/>
              </a:lnSpc>
            </a:pPr>
            <a:endParaRPr lang="en-US" dirty="0">
              <a:ea typeface="Calibri" charset="0"/>
              <a:cs typeface="Calibri" charset="0"/>
            </a:endParaRPr>
          </a:p>
          <a:p>
            <a:r>
              <a:rPr lang="en-US" dirty="0" smtClean="0">
                <a:ea typeface="Calibri" charset="0"/>
                <a:cs typeface="Calibri" charset="0"/>
              </a:rPr>
              <a:t>Your proxy should not crash!</a:t>
            </a:r>
          </a:p>
          <a:p>
            <a:pPr lvl="1"/>
            <a:r>
              <a:rPr lang="en-US" dirty="0" smtClean="0">
                <a:ea typeface="Calibri" charset="0"/>
                <a:cs typeface="Calibri" charset="0"/>
              </a:rPr>
              <a:t>Handle error conditions gracefully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013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Topics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News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Thread </a:t>
            </a:r>
            <a:r>
              <a:rPr lang="en-US" dirty="0">
                <a:ea typeface="Calibri" charset="0"/>
                <a:cs typeface="Calibri" charset="0"/>
              </a:rPr>
              <a:t>s</a:t>
            </a:r>
            <a:r>
              <a:rPr lang="en-US" dirty="0" smtClean="0">
                <a:ea typeface="Calibri" charset="0"/>
                <a:cs typeface="Calibri" charset="0"/>
              </a:rPr>
              <a:t>afety</a:t>
            </a: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Synchronization</a:t>
            </a:r>
          </a:p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r>
              <a:rPr lang="en-US" dirty="0" smtClean="0">
                <a:ea typeface="Calibri" charset="0"/>
                <a:cs typeface="Calibri" charset="0"/>
              </a:rPr>
              <a:t> Testing</a:t>
            </a:r>
          </a:p>
        </p:txBody>
      </p:sp>
    </p:spTree>
    <p:extLst>
      <p:ext uri="{BB962C8B-B14F-4D97-AF65-F5344CB8AC3E}">
        <p14:creationId xmlns:p14="http://schemas.microsoft.com/office/powerpoint/2010/main" val="14066664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Testing proxy caching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09675"/>
            <a:ext cx="8366125" cy="5495925"/>
          </a:xfrm>
        </p:spPr>
        <p:txBody>
          <a:bodyPr/>
          <a:lstStyle/>
          <a:p>
            <a:pPr eaLnBrk="1" hangingPunct="1"/>
            <a:r>
              <a:rPr lang="en-US" dirty="0">
                <a:ea typeface="Calibri" charset="0"/>
                <a:cs typeface="Calibri" charset="0"/>
              </a:rPr>
              <a:t>Find a website that changes frequently </a:t>
            </a:r>
            <a:r>
              <a:rPr lang="en-US" dirty="0" smtClean="0">
                <a:ea typeface="Calibri" charset="0"/>
                <a:cs typeface="Calibri" charset="0"/>
              </a:rPr>
              <a:t>to test </a:t>
            </a:r>
            <a:r>
              <a:rPr lang="en-US" dirty="0">
                <a:ea typeface="Calibri" charset="0"/>
                <a:cs typeface="Calibri" charset="0"/>
              </a:rPr>
              <a:t>your </a:t>
            </a:r>
            <a:r>
              <a:rPr lang="en-US" dirty="0" smtClean="0">
                <a:ea typeface="Calibri" charset="0"/>
                <a:cs typeface="Calibri" charset="0"/>
              </a:rPr>
              <a:t>caching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r>
              <a:rPr lang="en-US" dirty="0" smtClean="0"/>
              <a:t>Modern web </a:t>
            </a:r>
            <a:r>
              <a:rPr lang="en-US" dirty="0"/>
              <a:t>browsers have caches of their </a:t>
            </a:r>
            <a:r>
              <a:rPr lang="en-US" dirty="0" smtClean="0"/>
              <a:t>own</a:t>
            </a:r>
          </a:p>
          <a:p>
            <a:pPr lvl="1" indent="-342900"/>
            <a:r>
              <a:rPr lang="en-US" dirty="0" smtClean="0"/>
              <a:t>Disable browser caching </a:t>
            </a:r>
            <a:r>
              <a:rPr lang="en-US" dirty="0"/>
              <a:t>before attempting to test your </a:t>
            </a:r>
            <a:r>
              <a:rPr lang="en-US" dirty="0" smtClean="0"/>
              <a:t>proxy’s </a:t>
            </a:r>
            <a:r>
              <a:rPr lang="it-IT" dirty="0" smtClean="0"/>
              <a:t>cache</a:t>
            </a:r>
            <a:endParaRPr lang="en-US" dirty="0" smtClean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3453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EB5A4F8-3CD9-D94D-A81A-C7EADA8796A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title"/>
          </p:nvPr>
        </p:nvSpPr>
        <p:spPr>
          <a:xfrm>
            <a:off x="787400" y="1273175"/>
            <a:ext cx="7569200" cy="4305300"/>
          </a:xfrm>
        </p:spPr>
        <p:txBody>
          <a:bodyPr/>
          <a:lstStyle/>
          <a:p>
            <a:pPr marL="119063" indent="-119063" algn="ctr" eaLnBrk="1" hangingPunct="1"/>
            <a:r>
              <a:rPr lang="en-US" sz="48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Questions?</a:t>
            </a:r>
            <a: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endParaRPr lang="en-US" sz="2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3719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News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Calibri" charset="0"/>
                <a:cs typeface="Calibri" charset="0"/>
              </a:rPr>
              <a:t>Proxylab</a:t>
            </a:r>
            <a:r>
              <a:rPr lang="en-US" dirty="0" smtClean="0">
                <a:ea typeface="Calibri" charset="0"/>
                <a:cs typeface="Calibri" charset="0"/>
              </a:rPr>
              <a:t> due on Sunday, Dec 2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Last date to </a:t>
            </a:r>
            <a:r>
              <a:rPr lang="en-US" dirty="0" err="1" smtClean="0">
                <a:ea typeface="Calibri" charset="0"/>
                <a:cs typeface="Calibri" charset="0"/>
              </a:rPr>
              <a:t>handin</a:t>
            </a:r>
            <a:r>
              <a:rPr lang="en-US" dirty="0">
                <a:ea typeface="Calibri" charset="0"/>
                <a:cs typeface="Calibri" charset="0"/>
              </a:rPr>
              <a:t> </a:t>
            </a:r>
            <a:r>
              <a:rPr lang="en-US" dirty="0" smtClean="0">
                <a:ea typeface="Calibri" charset="0"/>
                <a:cs typeface="Calibri" charset="0"/>
              </a:rPr>
              <a:t>is Wednesday, Dec 5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Each group gets 2 grace days</a:t>
            </a:r>
            <a:endParaRPr lang="en-US" dirty="0" smtClean="0">
              <a:ea typeface="Calibri" charset="0"/>
              <a:cs typeface="Calibri" charset="0"/>
            </a:endParaRPr>
          </a:p>
          <a:p>
            <a:pPr lvl="1"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5452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EB5A4F8-3CD9-D94D-A81A-C7EADA8796A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title"/>
          </p:nvPr>
        </p:nvSpPr>
        <p:spPr>
          <a:xfrm>
            <a:off x="787400" y="1273175"/>
            <a:ext cx="7569200" cy="4305300"/>
          </a:xfrm>
        </p:spPr>
        <p:txBody>
          <a:bodyPr/>
          <a:lstStyle/>
          <a:p>
            <a:pPr marL="119063" indent="-119063" algn="ctr" eaLnBrk="1" hangingPunct="1"/>
            <a:r>
              <a:rPr lang="en-US" sz="4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Thread Safety</a:t>
            </a:r>
            <a: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endParaRPr lang="en-US" sz="2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315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Race condition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You might have experienced race conditions in </a:t>
            </a:r>
            <a:r>
              <a:rPr lang="en-US" dirty="0" smtClean="0">
                <a:ea typeface="Calibri" charset="0"/>
                <a:cs typeface="Calibri" charset="0"/>
              </a:rPr>
              <a:t>shell </a:t>
            </a:r>
            <a:r>
              <a:rPr lang="en-US" dirty="0" smtClean="0">
                <a:ea typeface="Calibri" charset="0"/>
                <a:cs typeface="Calibri" charset="0"/>
              </a:rPr>
              <a:t>lab</a:t>
            </a:r>
            <a:r>
              <a:rPr lang="en-US" dirty="0" smtClean="0">
                <a:ea typeface="Calibri" charset="0"/>
                <a:cs typeface="Calibri" charset="0"/>
              </a:rPr>
              <a:t>!</a:t>
            </a:r>
          </a:p>
          <a:p>
            <a:pPr eaLnBrk="1" hangingPunct="1"/>
            <a:endParaRPr lang="en-US" dirty="0" smtClean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A race occurs </a:t>
            </a:r>
            <a:r>
              <a:rPr lang="en-US" dirty="0">
                <a:ea typeface="Calibri" charset="0"/>
                <a:cs typeface="Calibri" charset="0"/>
              </a:rPr>
              <a:t>when the correctness of a program </a:t>
            </a:r>
            <a:r>
              <a:rPr lang="en-US" dirty="0" smtClean="0">
                <a:ea typeface="Calibri" charset="0"/>
                <a:cs typeface="Calibri" charset="0"/>
              </a:rPr>
              <a:t>depends </a:t>
            </a:r>
            <a:r>
              <a:rPr lang="en-US" dirty="0">
                <a:ea typeface="Calibri" charset="0"/>
                <a:cs typeface="Calibri" charset="0"/>
              </a:rPr>
              <a:t>on one thread reaching point x in its control </a:t>
            </a:r>
            <a:r>
              <a:rPr lang="en-US" dirty="0" smtClean="0">
                <a:ea typeface="Calibri" charset="0"/>
                <a:cs typeface="Calibri" charset="0"/>
              </a:rPr>
              <a:t>flow </a:t>
            </a:r>
            <a:r>
              <a:rPr lang="en-US" dirty="0">
                <a:ea typeface="Calibri" charset="0"/>
                <a:cs typeface="Calibri" charset="0"/>
              </a:rPr>
              <a:t>before another thread reaches point y</a:t>
            </a:r>
            <a:r>
              <a:rPr lang="en-US" dirty="0" smtClean="0">
                <a:ea typeface="Calibri" charset="0"/>
                <a:cs typeface="Calibri" charset="0"/>
              </a:rPr>
              <a:t>.</a:t>
            </a: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Access </a:t>
            </a:r>
            <a:r>
              <a:rPr lang="en-US" dirty="0">
                <a:ea typeface="Calibri" charset="0"/>
                <a:cs typeface="Calibri" charset="0"/>
              </a:rPr>
              <a:t>to shared variables and data </a:t>
            </a:r>
            <a:r>
              <a:rPr lang="en-US" dirty="0" smtClean="0">
                <a:ea typeface="Calibri" charset="0"/>
                <a:cs typeface="Calibri" charset="0"/>
              </a:rPr>
              <a:t>structures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Threads </a:t>
            </a:r>
            <a:r>
              <a:rPr lang="en-US" dirty="0">
                <a:ea typeface="Calibri" charset="0"/>
                <a:cs typeface="Calibri" charset="0"/>
              </a:rPr>
              <a:t>dependent on a </a:t>
            </a:r>
            <a:r>
              <a:rPr lang="en-US" dirty="0" smtClean="0">
                <a:ea typeface="Calibri" charset="0"/>
                <a:cs typeface="Calibri" charset="0"/>
              </a:rPr>
              <a:t>condition</a:t>
            </a:r>
          </a:p>
          <a:p>
            <a:pPr lvl="1"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958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Race </a:t>
            </a:r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condition - Example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global</a:t>
            </a:r>
            <a:r>
              <a:rPr lang="en-US" dirty="0">
                <a:ea typeface="Calibri" charset="0"/>
                <a:cs typeface="Calibri" charset="0"/>
              </a:rPr>
              <a:t>++;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Think </a:t>
            </a:r>
            <a:r>
              <a:rPr lang="en-US" dirty="0">
                <a:ea typeface="Calibri" charset="0"/>
                <a:cs typeface="Calibri" charset="0"/>
              </a:rPr>
              <a:t>of </a:t>
            </a:r>
            <a:r>
              <a:rPr lang="en-US" dirty="0" smtClean="0">
                <a:ea typeface="Calibri" charset="0"/>
                <a:cs typeface="Calibri" charset="0"/>
              </a:rPr>
              <a:t>it as</a:t>
            </a:r>
            <a:r>
              <a:rPr lang="en-US" dirty="0" smtClean="0">
                <a:ea typeface="Calibri" charset="0"/>
                <a:cs typeface="Calibri" charset="0"/>
              </a:rPr>
              <a:t>:</a:t>
            </a:r>
            <a:endParaRPr lang="en-US" dirty="0">
              <a:ea typeface="Calibri" charset="0"/>
              <a:cs typeface="Calibri" charset="0"/>
            </a:endParaRPr>
          </a:p>
          <a:p>
            <a:pPr marL="819150" lvl="1" indent="-457200" eaLnBrk="1" hangingPunct="1">
              <a:buFont typeface="+mj-lt"/>
              <a:buAutoNum type="arabicPeriod"/>
            </a:pPr>
            <a:r>
              <a:rPr lang="en-US" dirty="0" smtClean="0">
                <a:ea typeface="Calibri" charset="0"/>
                <a:cs typeface="Calibri" charset="0"/>
              </a:rPr>
              <a:t>Load </a:t>
            </a:r>
            <a:r>
              <a:rPr lang="en-US" dirty="0">
                <a:ea typeface="Calibri" charset="0"/>
                <a:cs typeface="Calibri" charset="0"/>
              </a:rPr>
              <a:t>value of global into </a:t>
            </a:r>
            <a:r>
              <a:rPr lang="en-US" dirty="0" smtClean="0">
                <a:ea typeface="Calibri" charset="0"/>
                <a:cs typeface="Calibri" charset="0"/>
              </a:rPr>
              <a:t>register</a:t>
            </a:r>
            <a:endParaRPr lang="en-US" dirty="0">
              <a:ea typeface="Calibri" charset="0"/>
              <a:cs typeface="Calibri" charset="0"/>
            </a:endParaRPr>
          </a:p>
          <a:p>
            <a:pPr marL="819150" lvl="1" indent="-457200" eaLnBrk="1" hangingPunct="1">
              <a:buFont typeface="+mj-lt"/>
              <a:buAutoNum type="arabicPeriod"/>
            </a:pPr>
            <a:r>
              <a:rPr lang="en-US" dirty="0" smtClean="0">
                <a:ea typeface="Calibri" charset="0"/>
                <a:cs typeface="Calibri" charset="0"/>
              </a:rPr>
              <a:t>Add </a:t>
            </a:r>
            <a:r>
              <a:rPr lang="en-US" dirty="0">
                <a:ea typeface="Calibri" charset="0"/>
                <a:cs typeface="Calibri" charset="0"/>
              </a:rPr>
              <a:t>one to </a:t>
            </a:r>
            <a:r>
              <a:rPr lang="en-US" dirty="0" smtClean="0">
                <a:ea typeface="Calibri" charset="0"/>
                <a:cs typeface="Calibri" charset="0"/>
              </a:rPr>
              <a:t>register</a:t>
            </a:r>
            <a:endParaRPr lang="en-US" dirty="0">
              <a:ea typeface="Calibri" charset="0"/>
              <a:cs typeface="Calibri" charset="0"/>
            </a:endParaRPr>
          </a:p>
          <a:p>
            <a:pPr marL="819150" lvl="1" indent="-457200" eaLnBrk="1" hangingPunct="1">
              <a:buFont typeface="+mj-lt"/>
              <a:buAutoNum type="arabicPeriod"/>
            </a:pPr>
            <a:r>
              <a:rPr lang="en-US" dirty="0" smtClean="0">
                <a:ea typeface="Calibri" charset="0"/>
                <a:cs typeface="Calibri" charset="0"/>
              </a:rPr>
              <a:t>Store </a:t>
            </a:r>
            <a:r>
              <a:rPr lang="en-US" dirty="0">
                <a:ea typeface="Calibri" charset="0"/>
                <a:cs typeface="Calibri" charset="0"/>
              </a:rPr>
              <a:t>new value in address of global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We </a:t>
            </a:r>
            <a:r>
              <a:rPr lang="en-US" dirty="0">
                <a:ea typeface="Calibri" charset="0"/>
                <a:cs typeface="Calibri" charset="0"/>
              </a:rPr>
              <a:t>don't want threads to </a:t>
            </a:r>
            <a:r>
              <a:rPr lang="en-US" dirty="0" smtClean="0">
                <a:ea typeface="Calibri" charset="0"/>
                <a:cs typeface="Calibri" charset="0"/>
              </a:rPr>
              <a:t>interleave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1</a:t>
            </a:r>
            <a:r>
              <a:rPr lang="en-US" dirty="0">
                <a:ea typeface="Calibri" charset="0"/>
                <a:cs typeface="Calibri" charset="0"/>
              </a:rPr>
              <a:t>-2-3-1-2-3</a:t>
            </a:r>
          </a:p>
          <a:p>
            <a:pPr eaLnBrk="1" hangingPunct="1"/>
            <a:endParaRPr lang="en-US" dirty="0">
              <a:ea typeface="Calibri" charset="0"/>
              <a:cs typeface="Calibri" charset="0"/>
            </a:endParaRPr>
          </a:p>
          <a:p>
            <a:pPr eaLnBrk="1" hangingPunct="1"/>
            <a:r>
              <a:rPr lang="en-US" dirty="0" smtClean="0">
                <a:ea typeface="Calibri" charset="0"/>
                <a:cs typeface="Calibri" charset="0"/>
              </a:rPr>
              <a:t>But </a:t>
            </a:r>
            <a:r>
              <a:rPr lang="en-US" dirty="0">
                <a:ea typeface="Calibri" charset="0"/>
                <a:cs typeface="Calibri" charset="0"/>
              </a:rPr>
              <a:t>they </a:t>
            </a:r>
            <a:r>
              <a:rPr lang="en-US" dirty="0" smtClean="0">
                <a:ea typeface="Calibri" charset="0"/>
                <a:cs typeface="Calibri" charset="0"/>
              </a:rPr>
              <a:t>might…</a:t>
            </a:r>
            <a:endParaRPr lang="en-US" dirty="0">
              <a:ea typeface="Calibri" charset="0"/>
              <a:cs typeface="Calibri" charset="0"/>
            </a:endParaRPr>
          </a:p>
          <a:p>
            <a:pPr lvl="1" eaLnBrk="1" hangingPunct="1"/>
            <a:r>
              <a:rPr lang="en-US" dirty="0" smtClean="0">
                <a:ea typeface="Calibri" charset="0"/>
                <a:cs typeface="Calibri" charset="0"/>
              </a:rPr>
              <a:t>1</a:t>
            </a:r>
            <a:r>
              <a:rPr lang="en-US" dirty="0">
                <a:ea typeface="Calibri" charset="0"/>
                <a:cs typeface="Calibri" charset="0"/>
              </a:rPr>
              <a:t>-2-1-2-3-3</a:t>
            </a:r>
          </a:p>
        </p:txBody>
      </p:sp>
    </p:spTree>
    <p:extLst>
      <p:ext uri="{BB962C8B-B14F-4D97-AF65-F5344CB8AC3E}">
        <p14:creationId xmlns:p14="http://schemas.microsoft.com/office/powerpoint/2010/main" val="35188178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Unsafe multi-threading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4403725" cy="54959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#include “</a:t>
            </a:r>
            <a:r>
              <a:rPr lang="en-US" sz="1800" dirty="0" err="1">
                <a:ea typeface="Calibri" charset="0"/>
                <a:cs typeface="Calibri" charset="0"/>
              </a:rPr>
              <a:t>csapp.h</a:t>
            </a:r>
            <a:r>
              <a:rPr lang="en-US" sz="1800" dirty="0">
                <a:ea typeface="Calibri" charset="0"/>
                <a:cs typeface="Calibri" charset="0"/>
              </a:rPr>
              <a:t>”</a:t>
            </a: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static volatile </a:t>
            </a: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global = 0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main(void) </a:t>
            </a:r>
            <a:r>
              <a:rPr lang="en-US" sz="1800" dirty="0" smtClean="0">
                <a:ea typeface="Calibri" charset="0"/>
                <a:cs typeface="Calibri" charset="0"/>
              </a:rPr>
              <a:t>{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   </a:t>
            </a:r>
            <a:r>
              <a:rPr lang="en-US" sz="1800" dirty="0" err="1">
                <a:ea typeface="Calibri" charset="0"/>
                <a:cs typeface="Calibri" charset="0"/>
              </a:rPr>
              <a:t>pthread_t</a:t>
            </a:r>
            <a:r>
              <a:rPr lang="en-US" sz="1800" dirty="0">
                <a:ea typeface="Calibri" charset="0"/>
                <a:cs typeface="Calibri" charset="0"/>
              </a:rPr>
              <a:t> tid1, tid2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(&amp;tid1,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(&amp;tid2,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(tid1,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(tid2,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printf</a:t>
            </a:r>
            <a:r>
              <a:rPr lang="en-US" sz="1800" dirty="0" smtClean="0">
                <a:ea typeface="Calibri" charset="0"/>
                <a:cs typeface="Calibri" charset="0"/>
              </a:rPr>
              <a:t>(“%d”, global);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return 0;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44780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void *thread(void *</a:t>
            </a:r>
            <a:r>
              <a:rPr lang="en-US" sz="1800" dirty="0" err="1"/>
              <a:t>vargp</a:t>
            </a:r>
            <a:r>
              <a:rPr lang="en-US" sz="1800" dirty="0"/>
              <a:t>) </a:t>
            </a:r>
            <a:r>
              <a:rPr lang="en-US" sz="1800" dirty="0" smtClean="0"/>
              <a:t>{</a:t>
            </a:r>
            <a:endParaRPr lang="en-US" sz="1800" dirty="0"/>
          </a:p>
          <a:p>
            <a:pPr algn="l"/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i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for </a:t>
            </a: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 = 0; </a:t>
            </a:r>
            <a:r>
              <a:rPr lang="en-US" sz="1800" dirty="0" err="1"/>
              <a:t>i</a:t>
            </a:r>
            <a:r>
              <a:rPr lang="en-US" sz="1800" dirty="0"/>
              <a:t> &lt; 1</a:t>
            </a:r>
            <a:r>
              <a:rPr lang="en-US" sz="1800" dirty="0" smtClean="0"/>
              <a:t>00</a:t>
            </a:r>
            <a:r>
              <a:rPr lang="en-US" sz="1800" dirty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++) {</a:t>
            </a:r>
            <a:endParaRPr lang="en-US" sz="1800" dirty="0"/>
          </a:p>
          <a:p>
            <a:pPr algn="l"/>
            <a:r>
              <a:rPr lang="en-US" sz="1800" dirty="0" smtClean="0"/>
              <a:t>        global</a:t>
            </a:r>
            <a:r>
              <a:rPr lang="en-US" sz="1800" dirty="0"/>
              <a:t>++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}</a:t>
            </a:r>
            <a:endParaRPr lang="en-US" sz="1800" dirty="0"/>
          </a:p>
          <a:p>
            <a:pPr algn="l"/>
            <a:r>
              <a:rPr lang="en-US" sz="1800" dirty="0" smtClean="0"/>
              <a:t>    return </a:t>
            </a:r>
            <a:r>
              <a:rPr lang="en-US" sz="1800" dirty="0"/>
              <a:t>NULL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}</a:t>
            </a:r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Output:</a:t>
            </a:r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907122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2D8D75-8557-D74C-A596-0B8CDAFC957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325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Unsafe multi-threading</a:t>
            </a:r>
            <a:endParaRPr lang="en-US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4403725" cy="54959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#include “</a:t>
            </a:r>
            <a:r>
              <a:rPr lang="en-US" sz="1800" dirty="0" err="1">
                <a:ea typeface="Calibri" charset="0"/>
                <a:cs typeface="Calibri" charset="0"/>
              </a:rPr>
              <a:t>csapp.h</a:t>
            </a:r>
            <a:r>
              <a:rPr lang="en-US" sz="1800" dirty="0">
                <a:ea typeface="Calibri" charset="0"/>
                <a:cs typeface="Calibri" charset="0"/>
              </a:rPr>
              <a:t>”</a:t>
            </a: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static volatile </a:t>
            </a: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global = 0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err="1">
                <a:ea typeface="Calibri" charset="0"/>
                <a:cs typeface="Calibri" charset="0"/>
              </a:rPr>
              <a:t>int</a:t>
            </a:r>
            <a:r>
              <a:rPr lang="en-US" sz="1800" dirty="0">
                <a:ea typeface="Calibri" charset="0"/>
                <a:cs typeface="Calibri" charset="0"/>
              </a:rPr>
              <a:t> main(void) </a:t>
            </a:r>
            <a:r>
              <a:rPr lang="en-US" sz="1800" dirty="0" smtClean="0">
                <a:ea typeface="Calibri" charset="0"/>
                <a:cs typeface="Calibri" charset="0"/>
              </a:rPr>
              <a:t>{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   </a:t>
            </a:r>
            <a:r>
              <a:rPr lang="en-US" sz="1800" dirty="0" err="1">
                <a:ea typeface="Calibri" charset="0"/>
                <a:cs typeface="Calibri" charset="0"/>
              </a:rPr>
              <a:t>pthread_t</a:t>
            </a:r>
            <a:r>
              <a:rPr lang="en-US" sz="1800" dirty="0">
                <a:ea typeface="Calibri" charset="0"/>
                <a:cs typeface="Calibri" charset="0"/>
              </a:rPr>
              <a:t> tid1, tid2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(&amp;tid1,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pthread_create</a:t>
            </a:r>
            <a:r>
              <a:rPr lang="en-US" sz="1800" dirty="0">
                <a:ea typeface="Calibri" charset="0"/>
                <a:cs typeface="Calibri" charset="0"/>
              </a:rPr>
              <a:t>(&amp;tid2, NULL, thread,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(tid1,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  <a:endParaRPr lang="en-US" sz="1800" dirty="0">
              <a:ea typeface="Calibri" charset="0"/>
              <a:cs typeface="Calibri" charset="0"/>
            </a:endParaRPr>
          </a:p>
          <a:p>
            <a:pPr marL="0" indent="0" eaLnBrk="1" hangingPunct="1">
              <a:buNone/>
            </a:pPr>
            <a:r>
              <a:rPr lang="en-US" sz="1800" dirty="0" smtClean="0">
                <a:ea typeface="Calibri" charset="0"/>
                <a:cs typeface="Calibri" charset="0"/>
              </a:rPr>
              <a:t>    </a:t>
            </a:r>
            <a:r>
              <a:rPr lang="en-US" sz="1800" dirty="0" err="1" smtClean="0">
                <a:ea typeface="Calibri" charset="0"/>
                <a:cs typeface="Calibri" charset="0"/>
              </a:rPr>
              <a:t>pthread_join</a:t>
            </a:r>
            <a:r>
              <a:rPr lang="en-US" sz="1800" dirty="0">
                <a:ea typeface="Calibri" charset="0"/>
                <a:cs typeface="Calibri" charset="0"/>
              </a:rPr>
              <a:t>(tid2, NULL)</a:t>
            </a:r>
            <a:r>
              <a:rPr lang="en-US" sz="1800" dirty="0" smtClean="0">
                <a:ea typeface="Calibri" charset="0"/>
                <a:cs typeface="Calibri" charset="0"/>
              </a:rPr>
              <a:t>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</a:t>
            </a:r>
            <a:r>
              <a:rPr lang="en-US" sz="1800" dirty="0" err="1" smtClean="0">
                <a:ea typeface="Calibri" charset="0"/>
                <a:cs typeface="Calibri" charset="0"/>
              </a:rPr>
              <a:t>printf</a:t>
            </a:r>
            <a:r>
              <a:rPr lang="en-US" sz="1800" dirty="0" smtClean="0">
                <a:ea typeface="Calibri" charset="0"/>
                <a:cs typeface="Calibri" charset="0"/>
              </a:rPr>
              <a:t>(“%d”, global);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 </a:t>
            </a:r>
            <a:r>
              <a:rPr lang="en-US" sz="1800" dirty="0" smtClean="0">
                <a:ea typeface="Calibri" charset="0"/>
                <a:cs typeface="Calibri" charset="0"/>
              </a:rPr>
              <a:t>   return 0;</a:t>
            </a:r>
          </a:p>
          <a:p>
            <a:pPr marL="0" indent="0" eaLnBrk="1" hangingPunct="1">
              <a:buNone/>
            </a:pPr>
            <a:r>
              <a:rPr lang="en-US" sz="1800" dirty="0">
                <a:ea typeface="Calibri" charset="0"/>
                <a:cs typeface="Calibri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0" y="144780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void *thread(void *</a:t>
            </a:r>
            <a:r>
              <a:rPr lang="en-US" sz="1800" dirty="0" err="1"/>
              <a:t>vargp</a:t>
            </a:r>
            <a:r>
              <a:rPr lang="en-US" sz="1800" dirty="0"/>
              <a:t>) </a:t>
            </a:r>
            <a:r>
              <a:rPr lang="en-US" sz="1800" dirty="0" smtClean="0"/>
              <a:t>{</a:t>
            </a:r>
            <a:endParaRPr lang="en-US" sz="1800" dirty="0"/>
          </a:p>
          <a:p>
            <a:pPr algn="l"/>
            <a:r>
              <a:rPr lang="en-US" sz="1800" dirty="0"/>
              <a:t>    </a:t>
            </a:r>
            <a:r>
              <a:rPr lang="en-US" sz="1800" dirty="0" err="1"/>
              <a:t>int</a:t>
            </a:r>
            <a:r>
              <a:rPr lang="en-US" sz="1800" dirty="0"/>
              <a:t> i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for </a:t>
            </a: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 = 0; </a:t>
            </a:r>
            <a:r>
              <a:rPr lang="en-US" sz="1800" dirty="0" err="1"/>
              <a:t>i</a:t>
            </a:r>
            <a:r>
              <a:rPr lang="en-US" sz="1800" dirty="0"/>
              <a:t> &lt; 1</a:t>
            </a:r>
            <a:r>
              <a:rPr lang="en-US" sz="1800" dirty="0" smtClean="0"/>
              <a:t>00</a:t>
            </a:r>
            <a:r>
              <a:rPr lang="en-US" sz="1800" dirty="0"/>
              <a:t>; </a:t>
            </a:r>
            <a:r>
              <a:rPr lang="en-US" sz="1800" dirty="0" err="1" smtClean="0"/>
              <a:t>i</a:t>
            </a:r>
            <a:r>
              <a:rPr lang="en-US" sz="1800" dirty="0" smtClean="0"/>
              <a:t>++) {</a:t>
            </a:r>
            <a:endParaRPr lang="en-US" sz="1800" dirty="0"/>
          </a:p>
          <a:p>
            <a:pPr algn="l"/>
            <a:r>
              <a:rPr lang="en-US" sz="1800" dirty="0" smtClean="0"/>
              <a:t>        global</a:t>
            </a:r>
            <a:r>
              <a:rPr lang="en-US" sz="1800" dirty="0"/>
              <a:t>++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    }</a:t>
            </a:r>
            <a:endParaRPr lang="en-US" sz="1800" dirty="0"/>
          </a:p>
          <a:p>
            <a:pPr algn="l"/>
            <a:r>
              <a:rPr lang="en-US" sz="1800" dirty="0" smtClean="0"/>
              <a:t>    return </a:t>
            </a:r>
            <a:r>
              <a:rPr lang="en-US" sz="1800" dirty="0"/>
              <a:t>NULL</a:t>
            </a:r>
            <a:r>
              <a:rPr lang="en-US" sz="1800" dirty="0" smtClean="0"/>
              <a:t>;</a:t>
            </a:r>
            <a:endParaRPr lang="en-US" sz="1800" dirty="0"/>
          </a:p>
          <a:p>
            <a:pPr algn="l"/>
            <a:r>
              <a:rPr lang="en-US" sz="1800" dirty="0" smtClean="0"/>
              <a:t>}</a:t>
            </a:r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Output:</a:t>
            </a:r>
          </a:p>
          <a:p>
            <a:pPr algn="l"/>
            <a:r>
              <a:rPr lang="en-US" sz="1800" dirty="0" smtClean="0">
                <a:solidFill>
                  <a:srgbClr val="000090"/>
                </a:solidFill>
              </a:rPr>
              <a:t>Can print any integer </a:t>
            </a:r>
            <a:r>
              <a:rPr lang="en-US" sz="1800" dirty="0" smtClean="0">
                <a:solidFill>
                  <a:srgbClr val="000090"/>
                </a:solidFill>
              </a:rPr>
              <a:t>from</a:t>
            </a:r>
            <a:r>
              <a:rPr lang="en-US" sz="1800" dirty="0" smtClean="0">
                <a:solidFill>
                  <a:srgbClr val="000090"/>
                </a:solidFill>
              </a:rPr>
              <a:t> 2 </a:t>
            </a:r>
            <a:r>
              <a:rPr lang="en-US" sz="1800" dirty="0" smtClean="0">
                <a:solidFill>
                  <a:srgbClr val="000090"/>
                </a:solidFill>
              </a:rPr>
              <a:t>to 200!</a:t>
            </a:r>
          </a:p>
        </p:txBody>
      </p:sp>
    </p:spTree>
    <p:extLst>
      <p:ext uri="{BB962C8B-B14F-4D97-AF65-F5344CB8AC3E}">
        <p14:creationId xmlns:p14="http://schemas.microsoft.com/office/powerpoint/2010/main" val="1503924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EB5A4F8-3CD9-D94D-A81A-C7EADA8796A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451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6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title"/>
          </p:nvPr>
        </p:nvSpPr>
        <p:spPr>
          <a:xfrm>
            <a:off x="787400" y="1273175"/>
            <a:ext cx="7569200" cy="4305300"/>
          </a:xfrm>
        </p:spPr>
        <p:txBody>
          <a:bodyPr/>
          <a:lstStyle/>
          <a:p>
            <a:pPr marL="119063" indent="-119063" algn="ctr" eaLnBrk="1" hangingPunct="1"/>
            <a:r>
              <a:rPr lang="en-US" sz="4800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Synchronization</a:t>
            </a:r>
            <a: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4800" dirty="0"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endParaRPr lang="en-US" sz="2000" dirty="0">
              <a:latin typeface="Calibri" charset="0"/>
              <a:ea typeface="ヒラギノ角ゴ ProN W3" charset="-128"/>
              <a:cs typeface="ヒラギノ角ゴ ProN W3" charset="-128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9661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- 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- Two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wo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wo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- 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Pages>0</Pages>
  <Words>1242</Words>
  <Characters>0</Characters>
  <Application>Microsoft Macintosh PowerPoint</Application>
  <PresentationFormat>On-screen Show (4:3)</PresentationFormat>
  <Lines>0</Lines>
  <Paragraphs>276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Default - Title Slide</vt:lpstr>
      <vt:lpstr>Default - Title and Content</vt:lpstr>
      <vt:lpstr>Default - Two Content</vt:lpstr>
      <vt:lpstr>Default - Title Only</vt:lpstr>
      <vt:lpstr>Synchronization and Proxylab testing  15-213: Introduction to Computer Systems Recitation 14: November 26, 2012</vt:lpstr>
      <vt:lpstr>Topics</vt:lpstr>
      <vt:lpstr>News</vt:lpstr>
      <vt:lpstr>Thread Safety </vt:lpstr>
      <vt:lpstr>Race condition</vt:lpstr>
      <vt:lpstr>Race condition - Example</vt:lpstr>
      <vt:lpstr>Unsafe multi-threading</vt:lpstr>
      <vt:lpstr>Unsafe multi-threading</vt:lpstr>
      <vt:lpstr>Synchronization </vt:lpstr>
      <vt:lpstr>Synchronization</vt:lpstr>
      <vt:lpstr>Semaphore</vt:lpstr>
      <vt:lpstr>Reader/Writer locks</vt:lpstr>
      <vt:lpstr>POSIX synchronization functions</vt:lpstr>
      <vt:lpstr>Safe multi-threading</vt:lpstr>
      <vt:lpstr>Safe multi-threading</vt:lpstr>
      <vt:lpstr>Proxylab Testing </vt:lpstr>
      <vt:lpstr>Proxylab Testing</vt:lpstr>
      <vt:lpstr>Testing Tools</vt:lpstr>
      <vt:lpstr>Web browser</vt:lpstr>
      <vt:lpstr>Testing proxy caching</vt:lpstr>
      <vt:lpstr>Questions?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subject/>
  <dc:creator>Markus Pueschel</dc:creator>
  <cp:keywords/>
  <dc:description>Redesign of slides created by Randal E. Bryant and David R. O'Hallaron</dc:description>
  <cp:lastModifiedBy>Praveen Kumar Ramakrishnan</cp:lastModifiedBy>
  <cp:revision>73</cp:revision>
  <dcterms:created xsi:type="dcterms:W3CDTF">2012-10-03T02:47:51Z</dcterms:created>
  <dcterms:modified xsi:type="dcterms:W3CDTF">2012-11-25T03:42:18Z</dcterms:modified>
</cp:coreProperties>
</file>