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31"/>
  </p:notesMasterIdLst>
  <p:sldIdLst>
    <p:sldId id="256" r:id="rId5"/>
    <p:sldId id="274" r:id="rId6"/>
    <p:sldId id="257" r:id="rId7"/>
    <p:sldId id="282" r:id="rId8"/>
    <p:sldId id="258" r:id="rId9"/>
    <p:sldId id="283" r:id="rId10"/>
    <p:sldId id="263" r:id="rId11"/>
    <p:sldId id="275" r:id="rId12"/>
    <p:sldId id="281" r:id="rId13"/>
    <p:sldId id="276" r:id="rId14"/>
    <p:sldId id="277" r:id="rId15"/>
    <p:sldId id="278" r:id="rId16"/>
    <p:sldId id="279" r:id="rId17"/>
    <p:sldId id="264" r:id="rId18"/>
    <p:sldId id="284" r:id="rId19"/>
    <p:sldId id="286" r:id="rId20"/>
    <p:sldId id="287" r:id="rId21"/>
    <p:sldId id="288" r:id="rId22"/>
    <p:sldId id="289" r:id="rId23"/>
    <p:sldId id="290" r:id="rId24"/>
    <p:sldId id="291" r:id="rId25"/>
    <p:sldId id="285" r:id="rId26"/>
    <p:sldId id="280" r:id="rId27"/>
    <p:sldId id="293" r:id="rId28"/>
    <p:sldId id="292" r:id="rId29"/>
    <p:sldId id="272" r:id="rId3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2" y="-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30" Type="http://schemas.openxmlformats.org/officeDocument/2006/relationships/slide" Target="slides/slide26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D1FCA-FC17-4846-9E30-673D6FBA5D0D}" type="datetimeFigureOut">
              <a:rPr lang="en-US" smtClean="0"/>
              <a:t>11/19/12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05704-1ECA-4846-AC56-C0F86FD7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35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05704-1ECA-4846-AC56-C0F86FD7AB0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71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4BCC7-3193-354E-B3FD-C46223201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1D7D7-343F-DA4A-9C4E-4376C1CB8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98538"/>
            <a:ext cx="19431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98538"/>
            <a:ext cx="56769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EAA6E-76B8-7348-A4CB-6D7E9C287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EF575-D410-E94F-A489-E4E98115B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8A3-A08D-734E-A882-621F074A0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77602-60FF-9E49-8700-462E1F653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875" y="1362075"/>
            <a:ext cx="3871913" cy="5495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1188" y="1362075"/>
            <a:ext cx="3871912" cy="5495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99BB9-32E4-1549-9B14-86BC11801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25454-72B8-4E42-8FBF-B9C29F723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A1526-2E16-7845-89DB-00D0C04EF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BE28A-FC6C-DC4D-9F23-AD0D43488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3720E-E300-9849-99C3-35D17AE5D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6726A-19BC-7B41-9859-AC24D1B29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libri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9442E-92BD-654C-8B78-8F39E83E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D620B-4378-4541-B898-D8660FE03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08725" y="269875"/>
            <a:ext cx="1984375" cy="658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269875"/>
            <a:ext cx="5800725" cy="658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28DA-66E6-C64D-8E8A-3709DA16F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44A0F-A771-7F40-89B2-39B84FDFB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4651C-C5E6-BA4F-A85B-497729A81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256A2-F43C-2649-95AA-FE78EFA28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1858963" cy="5495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9538" y="1362075"/>
            <a:ext cx="1860550" cy="5495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C0897-7BBE-2146-B73C-47A59A610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A7659-1A50-884F-BB0E-49DF1E7B5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B901F-0242-5448-8EB6-78C65E9E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79181-6E90-1D48-B208-C04FFBE5D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7AFFC-6D8C-7A4C-A420-1CD681D6E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1A386-7F18-B44E-A98C-27F883C24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libri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BAB93-8601-3C48-BFCD-B004F52ED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F6394-90F3-1448-9015-FF5F02F54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67425" y="141288"/>
            <a:ext cx="1897063" cy="67167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3063" y="141288"/>
            <a:ext cx="5541962" cy="67167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08D18-3689-1348-9367-694CBFABEA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502C1-D26B-7C45-99EA-12C88FFB3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DB900-90E1-A646-8B34-E83D5C004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E2648-0DB0-2945-8C62-2F20CA13F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46D27-DB85-7B4F-873C-FE781AC42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A6671-C09C-7D48-BCE8-62643CD69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E1DE5-312B-174F-B626-688716C4C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BFC1-9DD5-5D47-9687-E30CC840F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CF399-6975-874C-8D11-F8518050B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934B0-C567-054C-B0E0-C0D003984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libri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C63F6-263C-F94A-AB24-441EB7A63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6DCA7-16C5-7646-AFC4-785EB2FCD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50800"/>
            <a:ext cx="2081212" cy="607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188" y="50800"/>
            <a:ext cx="6096000" cy="6075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A2C4F-7D16-FA43-A614-6A1BC3785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32BFF-3614-A242-A461-B78A89BDC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E79DD-7AC6-D04A-970C-00074E74B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6D3DD-A6DC-3D43-BE63-B71C0B4B3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A0768-FC2F-2841-9205-8111177EE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libri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71E3F-901A-604D-AB02-190622EB6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939213" y="6642100"/>
            <a:ext cx="20478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defRPr>
            </a:lvl1pPr>
          </a:lstStyle>
          <a:p>
            <a:pPr>
              <a:defRPr/>
            </a:pPr>
            <a:fld id="{90A95BC1-ADC7-344B-BF61-74B5FA530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3886200"/>
            <a:ext cx="76771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19100" indent="38100" algn="ctr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876300" indent="38100" algn="ctr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33500" indent="38100" algn="ctr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790700" indent="38100" algn="ctr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939213" y="6642100"/>
            <a:ext cx="20478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defRPr>
            </a:lvl1pPr>
          </a:lstStyle>
          <a:p>
            <a:pPr>
              <a:defRPr/>
            </a:pPr>
            <a:fld id="{4B7EEB23-3183-DA4A-AAD0-BF483F9BD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269875"/>
            <a:ext cx="7593013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048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049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5621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193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476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33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390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48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7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3075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939213" y="6642100"/>
            <a:ext cx="20478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defRPr>
            </a:lvl1pPr>
          </a:lstStyle>
          <a:p>
            <a:pPr>
              <a:defRPr/>
            </a:pPr>
            <a:fld id="{5334F065-66E0-2B47-A09E-074CBEFA9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73063" y="141288"/>
            <a:ext cx="7591425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25606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8175" y="1362075"/>
            <a:ext cx="3871913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048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049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5621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193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476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33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390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48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4099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939213" y="6642100"/>
            <a:ext cx="20478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defRPr>
            </a:lvl1pPr>
          </a:lstStyle>
          <a:p>
            <a:pPr>
              <a:defRPr/>
            </a:pPr>
            <a:fld id="{E77DF14A-9FA6-4B4B-867D-67309E994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2091E44-ECBC-9047-8078-C7F8801CFEF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017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0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000125"/>
            <a:ext cx="7772400" cy="2886075"/>
          </a:xfrm>
        </p:spPr>
        <p:txBody>
          <a:bodyPr/>
          <a:lstStyle/>
          <a:p>
            <a:pPr eaLnBrk="1" hangingPunct="1"/>
            <a:r>
              <a:rPr lang="en-US" sz="4800" dirty="0" err="1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Proxylab</a:t>
            </a:r>
            <a: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3000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 and stuff</a:t>
            </a:r>
            <a:br>
              <a:rPr lang="en-US" sz="3000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3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15-213: Introduction to Computer Systems</a:t>
            </a:r>
            <a: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3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Recitation </a:t>
            </a:r>
            <a:r>
              <a:rPr lang="en-US" sz="3000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13: November 19, </a:t>
            </a:r>
            <a:r>
              <a:rPr lang="en-US" sz="3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2012</a:t>
            </a:r>
            <a:endParaRPr lang="en-US" sz="3000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018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3886200"/>
            <a:ext cx="7678738" cy="2971800"/>
          </a:xfrm>
        </p:spPr>
        <p:txBody>
          <a:bodyPr/>
          <a:lstStyle/>
          <a:p>
            <a:pPr marL="0" indent="0" eaLnBrk="1" hangingPunct="1"/>
            <a:r>
              <a:rPr lang="en-US" sz="3000" dirty="0" smtClean="0"/>
              <a:t>Donald Huang (</a:t>
            </a:r>
            <a:r>
              <a:rPr lang="en-US" sz="3000" dirty="0" err="1" smtClean="0"/>
              <a:t>donaldh</a:t>
            </a:r>
            <a:r>
              <a:rPr lang="en-US" sz="3000" dirty="0" smtClean="0"/>
              <a:t>)</a:t>
            </a:r>
            <a:endParaRPr lang="en-US" sz="3000" dirty="0"/>
          </a:p>
          <a:p>
            <a:pPr marL="0" indent="0" eaLnBrk="1" hangingPunct="1"/>
            <a:r>
              <a:rPr lang="en-US" sz="3000" dirty="0"/>
              <a:t>Section </a:t>
            </a:r>
            <a:r>
              <a:rPr lang="en-US" sz="3000" dirty="0" smtClean="0"/>
              <a:t>M</a:t>
            </a:r>
            <a:endParaRPr lang="en-US" sz="3000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bind(</a:t>
            </a:r>
            <a:r>
              <a:rPr lang="en-US" dirty="0" err="1"/>
              <a:t>int</a:t>
            </a:r>
            <a:r>
              <a:rPr lang="en-US" dirty="0"/>
              <a:t> socket,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sockaddr</a:t>
            </a:r>
            <a:r>
              <a:rPr lang="en-US" dirty="0"/>
              <a:t> *address, </a:t>
            </a:r>
            <a:r>
              <a:rPr lang="en-US" dirty="0" err="1"/>
              <a:t>socklen_t</a:t>
            </a:r>
            <a:r>
              <a:rPr lang="en-US" dirty="0"/>
              <a:t> </a:t>
            </a:r>
            <a:r>
              <a:rPr lang="en-US" dirty="0" err="1"/>
              <a:t>address_len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used by servers</a:t>
            </a:r>
          </a:p>
          <a:p>
            <a:pPr lvl="1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sockaddr_in</a:t>
            </a:r>
            <a:r>
              <a:rPr lang="en-US" dirty="0"/>
              <a:t> </a:t>
            </a:r>
            <a:r>
              <a:rPr lang="en-US" dirty="0" err="1"/>
              <a:t>sockaddr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 err="1"/>
              <a:t>memset</a:t>
            </a:r>
            <a:r>
              <a:rPr lang="en-US" dirty="0"/>
              <a:t>(&amp;</a:t>
            </a:r>
            <a:r>
              <a:rPr lang="en-US" dirty="0" err="1"/>
              <a:t>sockaddr</a:t>
            </a:r>
            <a:r>
              <a:rPr lang="en-US" dirty="0"/>
              <a:t>, 0, 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sockaddr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 err="1"/>
              <a:t>sockaddr.sin_family</a:t>
            </a:r>
            <a:r>
              <a:rPr lang="en-US" dirty="0"/>
              <a:t> = AF_INET;</a:t>
            </a:r>
            <a:br>
              <a:rPr lang="en-US" dirty="0"/>
            </a:br>
            <a:r>
              <a:rPr lang="en-US" dirty="0" err="1"/>
              <a:t>sockaddr.sin_addr.s_addr</a:t>
            </a:r>
            <a:r>
              <a:rPr lang="en-US" dirty="0"/>
              <a:t> = INADDR_ANY;</a:t>
            </a:r>
            <a:br>
              <a:rPr lang="en-US" dirty="0"/>
            </a:br>
            <a:r>
              <a:rPr lang="en-US" dirty="0" err="1"/>
              <a:t>sockaddr.sin_port</a:t>
            </a:r>
            <a:r>
              <a:rPr lang="en-US" dirty="0"/>
              <a:t> = </a:t>
            </a:r>
            <a:r>
              <a:rPr lang="en-US" dirty="0" err="1"/>
              <a:t>htons</a:t>
            </a:r>
            <a:r>
              <a:rPr lang="en-US" dirty="0"/>
              <a:t>(</a:t>
            </a:r>
            <a:r>
              <a:rPr lang="en-US" dirty="0" err="1"/>
              <a:t>listenPort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err = bind(</a:t>
            </a:r>
            <a:r>
              <a:rPr lang="en-US" dirty="0" err="1"/>
              <a:t>sock_fd</a:t>
            </a:r>
            <a:r>
              <a:rPr lang="en-US" dirty="0"/>
              <a:t>, (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sockaddr</a:t>
            </a:r>
            <a:r>
              <a:rPr lang="en-US" dirty="0"/>
              <a:t> *) </a:t>
            </a:r>
            <a:r>
              <a:rPr lang="en-US" dirty="0" err="1"/>
              <a:t>sockaddr</a:t>
            </a:r>
            <a:r>
              <a:rPr lang="en-US" dirty="0"/>
              <a:t>, 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sockaddr</a:t>
            </a:r>
            <a:r>
              <a:rPr lang="en-US" dirty="0"/>
              <a:t>));</a:t>
            </a:r>
          </a:p>
          <a:p>
            <a:pPr lvl="1"/>
            <a:r>
              <a:rPr lang="en-US" dirty="0" err="1" smtClean="0"/>
              <a:t>sock_fd</a:t>
            </a:r>
            <a:r>
              <a:rPr lang="en-US" dirty="0" smtClean="0"/>
              <a:t>: file descriptor of socket</a:t>
            </a:r>
          </a:p>
          <a:p>
            <a:pPr lvl="1"/>
            <a:r>
              <a:rPr lang="en-US" dirty="0" err="1" smtClean="0"/>
              <a:t>my_addr</a:t>
            </a:r>
            <a:r>
              <a:rPr lang="en-US" dirty="0" smtClean="0"/>
              <a:t>: address to bind to, and information about it, like the port</a:t>
            </a:r>
          </a:p>
          <a:p>
            <a:pPr lvl="1"/>
            <a:r>
              <a:rPr lang="en-US" dirty="0" err="1" smtClean="0"/>
              <a:t>addrlen</a:t>
            </a:r>
            <a:r>
              <a:rPr lang="en-US" dirty="0" smtClean="0"/>
              <a:t>: size of </a:t>
            </a:r>
            <a:r>
              <a:rPr lang="en-US" dirty="0" err="1" smtClean="0"/>
              <a:t>addr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endParaRPr lang="en-US" dirty="0" smtClean="0"/>
          </a:p>
          <a:p>
            <a:pPr lvl="1"/>
            <a:r>
              <a:rPr lang="en-US" dirty="0" smtClean="0"/>
              <a:t>Associate </a:t>
            </a:r>
            <a:r>
              <a:rPr lang="en-US" dirty="0"/>
              <a:t>a socket with an IP address and port </a:t>
            </a:r>
            <a:r>
              <a:rPr lang="en-US" dirty="0" smtClean="0"/>
              <a:t>number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318A3-A08D-734E-A882-621F074A06D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9225902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 listen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socket, </a:t>
            </a:r>
            <a:r>
              <a:rPr lang="en-US" dirty="0" err="1"/>
              <a:t>int</a:t>
            </a:r>
            <a:r>
              <a:rPr lang="en-US" dirty="0"/>
              <a:t> backlog)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used </a:t>
            </a:r>
            <a:r>
              <a:rPr lang="en-US" dirty="0"/>
              <a:t>by servers</a:t>
            </a:r>
          </a:p>
          <a:p>
            <a:pPr lvl="1"/>
            <a:r>
              <a:rPr lang="en-US" dirty="0" smtClean="0"/>
              <a:t>err = listen(</a:t>
            </a:r>
            <a:r>
              <a:rPr lang="en-US" dirty="0" err="1" smtClean="0"/>
              <a:t>sock_fd</a:t>
            </a:r>
            <a:r>
              <a:rPr lang="en-US" dirty="0" smtClean="0"/>
              <a:t>, MAX_WAITING_CONNECTIONS);</a:t>
            </a:r>
          </a:p>
          <a:p>
            <a:pPr lvl="1"/>
            <a:r>
              <a:rPr lang="en-US" dirty="0" smtClean="0"/>
              <a:t>socket: socket to listen on</a:t>
            </a:r>
          </a:p>
          <a:p>
            <a:pPr lvl="1"/>
            <a:r>
              <a:rPr lang="en-US" dirty="0" smtClean="0"/>
              <a:t>backlog: maximum number of waiting connections</a:t>
            </a:r>
            <a:endParaRPr lang="en-US" dirty="0"/>
          </a:p>
          <a:p>
            <a:r>
              <a:rPr lang="en-US" dirty="0" err="1" smtClean="0"/>
              <a:t>int</a:t>
            </a:r>
            <a:r>
              <a:rPr lang="en-US" dirty="0" smtClean="0"/>
              <a:t> accept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socket,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sockaddr</a:t>
            </a:r>
            <a:r>
              <a:rPr lang="en-US" dirty="0"/>
              <a:t> </a:t>
            </a:r>
            <a:r>
              <a:rPr lang="en-US" dirty="0" smtClean="0"/>
              <a:t>*address, </a:t>
            </a:r>
            <a:r>
              <a:rPr lang="en-US" dirty="0" err="1" smtClean="0"/>
              <a:t>socklen_t</a:t>
            </a:r>
            <a:r>
              <a:rPr lang="en-US" dirty="0" smtClean="0"/>
              <a:t> *</a:t>
            </a:r>
            <a:r>
              <a:rPr lang="en-US" dirty="0" err="1" smtClean="0"/>
              <a:t>address_len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used </a:t>
            </a:r>
            <a:r>
              <a:rPr lang="en-US" dirty="0"/>
              <a:t>by </a:t>
            </a:r>
            <a:r>
              <a:rPr lang="en-US" dirty="0" smtClean="0"/>
              <a:t>servers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sockaddr_in</a:t>
            </a:r>
            <a:r>
              <a:rPr lang="en-US" dirty="0" smtClean="0"/>
              <a:t> </a:t>
            </a:r>
            <a:r>
              <a:rPr lang="en-US" dirty="0" err="1" smtClean="0"/>
              <a:t>client_addr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err="1" smtClean="0"/>
              <a:t>socklen_t</a:t>
            </a:r>
            <a:r>
              <a:rPr lang="en-US" dirty="0" smtClean="0"/>
              <a:t> </a:t>
            </a:r>
            <a:r>
              <a:rPr lang="en-US" dirty="0" err="1" smtClean="0"/>
              <a:t>my_addr_len</a:t>
            </a:r>
            <a:r>
              <a:rPr lang="en-US" dirty="0" smtClean="0"/>
              <a:t> =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client_addr</a:t>
            </a:r>
            <a:r>
              <a:rPr lang="en-US" dirty="0" smtClean="0"/>
              <a:t>);</a:t>
            </a:r>
            <a:br>
              <a:rPr lang="en-US" dirty="0" smtClean="0"/>
            </a:br>
            <a:r>
              <a:rPr lang="en-US" dirty="0" err="1" smtClean="0"/>
              <a:t>client_fd</a:t>
            </a:r>
            <a:r>
              <a:rPr lang="en-US" dirty="0" smtClean="0"/>
              <a:t> = accept(</a:t>
            </a:r>
            <a:r>
              <a:rPr lang="en-US" dirty="0" err="1" smtClean="0"/>
              <a:t>listener_fd</a:t>
            </a:r>
            <a:r>
              <a:rPr lang="en-US" dirty="0" smtClean="0"/>
              <a:t>, &amp;</a:t>
            </a:r>
            <a:r>
              <a:rPr lang="en-US" dirty="0" err="1" smtClean="0"/>
              <a:t>client_addr</a:t>
            </a:r>
            <a:r>
              <a:rPr lang="en-US" dirty="0" smtClean="0"/>
              <a:t>, &amp;</a:t>
            </a:r>
            <a:r>
              <a:rPr lang="en-US" dirty="0" err="1" smtClean="0"/>
              <a:t>my_addr_len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socket: socket to listen on</a:t>
            </a:r>
            <a:endParaRPr lang="en-US" dirty="0"/>
          </a:p>
          <a:p>
            <a:pPr lvl="1"/>
            <a:r>
              <a:rPr lang="en-US" dirty="0" smtClean="0"/>
              <a:t>address: pointer to </a:t>
            </a:r>
            <a:r>
              <a:rPr lang="en-US" dirty="0" err="1" smtClean="0"/>
              <a:t>sockaddr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to hold client information after accept returns</a:t>
            </a:r>
          </a:p>
          <a:p>
            <a:pPr lvl="1"/>
            <a:r>
              <a:rPr lang="en-US" dirty="0" smtClean="0"/>
              <a:t>return: file descriptor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318A3-A08D-734E-A882-621F074A06D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6165050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 connect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socket,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/>
              <a:t>sockaddr</a:t>
            </a:r>
            <a:r>
              <a:rPr lang="en-US" dirty="0"/>
              <a:t> *address</a:t>
            </a:r>
            <a:r>
              <a:rPr lang="en-US" dirty="0" smtClean="0"/>
              <a:t>, </a:t>
            </a:r>
            <a:r>
              <a:rPr lang="en-US" dirty="0" err="1" smtClean="0"/>
              <a:t>socklen_t</a:t>
            </a:r>
            <a:r>
              <a:rPr lang="en-US" dirty="0" smtClean="0"/>
              <a:t> </a:t>
            </a:r>
            <a:r>
              <a:rPr lang="en-US" dirty="0" err="1"/>
              <a:t>address_len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used by clients</a:t>
            </a:r>
          </a:p>
          <a:p>
            <a:pPr lvl="1"/>
            <a:r>
              <a:rPr lang="en-US" dirty="0" smtClean="0"/>
              <a:t>attempt to connect to the specified IP address and port described in </a:t>
            </a:r>
            <a:r>
              <a:rPr lang="en-US" b="1" dirty="0" smtClean="0"/>
              <a:t>address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close(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fd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used by both clients and servers</a:t>
            </a:r>
          </a:p>
          <a:p>
            <a:pPr lvl="1"/>
            <a:r>
              <a:rPr lang="en-US" dirty="0" smtClean="0"/>
              <a:t>(also used for file I/O)</a:t>
            </a:r>
          </a:p>
          <a:p>
            <a:pPr lvl="1"/>
            <a:r>
              <a:rPr lang="en-US" dirty="0" err="1" smtClean="0"/>
              <a:t>fd</a:t>
            </a:r>
            <a:r>
              <a:rPr lang="en-US" dirty="0" smtClean="0"/>
              <a:t>: socket </a:t>
            </a:r>
            <a:r>
              <a:rPr lang="en-US" dirty="0" err="1" smtClean="0"/>
              <a:t>fd</a:t>
            </a:r>
            <a:r>
              <a:rPr lang="en-US" dirty="0" smtClean="0"/>
              <a:t> to close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318A3-A08D-734E-A882-621F074A06D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350716292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ssize_t</a:t>
            </a:r>
            <a:r>
              <a:rPr lang="en-US" dirty="0" smtClean="0"/>
              <a:t> read(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fd</a:t>
            </a:r>
            <a:r>
              <a:rPr lang="en-US" dirty="0" smtClean="0"/>
              <a:t>, void *</a:t>
            </a:r>
            <a:r>
              <a:rPr lang="en-US" dirty="0" err="1" smtClean="0"/>
              <a:t>buf</a:t>
            </a:r>
            <a:r>
              <a:rPr lang="en-US" dirty="0" smtClean="0"/>
              <a:t>, </a:t>
            </a:r>
            <a:r>
              <a:rPr lang="en-US" dirty="0" err="1" smtClean="0"/>
              <a:t>size_t</a:t>
            </a:r>
            <a:r>
              <a:rPr lang="en-US" dirty="0" smtClean="0"/>
              <a:t> </a:t>
            </a:r>
            <a:r>
              <a:rPr lang="en-US" dirty="0" err="1" smtClean="0"/>
              <a:t>nbyte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used by both clients and servers</a:t>
            </a:r>
          </a:p>
          <a:p>
            <a:pPr lvl="1"/>
            <a:r>
              <a:rPr lang="en-US" dirty="0" smtClean="0"/>
              <a:t>(also </a:t>
            </a:r>
            <a:r>
              <a:rPr lang="en-US" dirty="0"/>
              <a:t>used for file I/O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fd</a:t>
            </a:r>
            <a:r>
              <a:rPr lang="en-US" dirty="0" smtClean="0"/>
              <a:t>: (socket) </a:t>
            </a:r>
            <a:r>
              <a:rPr lang="en-US" dirty="0" err="1" smtClean="0"/>
              <a:t>fd</a:t>
            </a:r>
            <a:r>
              <a:rPr lang="en-US" dirty="0" smtClean="0"/>
              <a:t> to read from</a:t>
            </a:r>
          </a:p>
          <a:p>
            <a:pPr lvl="1"/>
            <a:r>
              <a:rPr lang="en-US" dirty="0" err="1" smtClean="0"/>
              <a:t>buf</a:t>
            </a:r>
            <a:r>
              <a:rPr lang="en-US" dirty="0" smtClean="0"/>
              <a:t>: buffer to read into</a:t>
            </a:r>
          </a:p>
          <a:p>
            <a:pPr lvl="1"/>
            <a:r>
              <a:rPr lang="en-US" dirty="0" err="1" smtClean="0"/>
              <a:t>nbytes</a:t>
            </a:r>
            <a:r>
              <a:rPr lang="en-US" dirty="0" smtClean="0"/>
              <a:t>: </a:t>
            </a:r>
            <a:r>
              <a:rPr lang="en-US" dirty="0" err="1" smtClean="0"/>
              <a:t>buf</a:t>
            </a:r>
            <a:r>
              <a:rPr lang="en-US" dirty="0" smtClean="0"/>
              <a:t> length</a:t>
            </a:r>
          </a:p>
          <a:p>
            <a:r>
              <a:rPr lang="en-US" dirty="0" err="1"/>
              <a:t>ssize_t</a:t>
            </a:r>
            <a:r>
              <a:rPr lang="en-US" dirty="0"/>
              <a:t> </a:t>
            </a:r>
            <a:r>
              <a:rPr lang="en-US" dirty="0" smtClean="0"/>
              <a:t>write(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, void *</a:t>
            </a:r>
            <a:r>
              <a:rPr lang="en-US" dirty="0" err="1"/>
              <a:t>buf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nbyte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used by both clients and servers</a:t>
            </a:r>
          </a:p>
          <a:p>
            <a:pPr lvl="1"/>
            <a:r>
              <a:rPr lang="en-US" dirty="0" smtClean="0"/>
              <a:t>(also used for file I/O)</a:t>
            </a:r>
          </a:p>
          <a:p>
            <a:pPr lvl="1"/>
            <a:r>
              <a:rPr lang="en-US" dirty="0" err="1" smtClean="0"/>
              <a:t>fd</a:t>
            </a:r>
            <a:r>
              <a:rPr lang="en-US" dirty="0" smtClean="0"/>
              <a:t>: (socket) </a:t>
            </a:r>
            <a:r>
              <a:rPr lang="en-US" dirty="0" err="1" smtClean="0"/>
              <a:t>fd</a:t>
            </a:r>
            <a:r>
              <a:rPr lang="en-US" dirty="0" smtClean="0"/>
              <a:t> to write to</a:t>
            </a:r>
          </a:p>
          <a:p>
            <a:pPr lvl="1"/>
            <a:r>
              <a:rPr lang="en-US" dirty="0" err="1" smtClean="0"/>
              <a:t>buf</a:t>
            </a:r>
            <a:r>
              <a:rPr lang="en-US" dirty="0" smtClean="0"/>
              <a:t>: buffer to write</a:t>
            </a:r>
          </a:p>
          <a:p>
            <a:pPr lvl="1"/>
            <a:r>
              <a:rPr lang="en-US" dirty="0" err="1" smtClean="0"/>
              <a:t>nbytes</a:t>
            </a:r>
            <a:r>
              <a:rPr lang="en-US" dirty="0" smtClean="0"/>
              <a:t>: </a:t>
            </a:r>
            <a:r>
              <a:rPr lang="en-US" dirty="0" err="1" smtClean="0"/>
              <a:t>buf</a:t>
            </a:r>
            <a:r>
              <a:rPr lang="en-US" dirty="0" smtClean="0"/>
              <a:t> length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318A3-A08D-734E-A882-621F074A06D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97005860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D35AABE-6C1B-634A-ACB7-7ABC00A17B3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529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00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531" b="1531"/>
          <a:stretch>
            <a:fillRect/>
          </a:stretch>
        </p:blipFill>
        <p:spPr>
          <a:xfrm>
            <a:off x="381000" y="533400"/>
            <a:ext cx="8429939" cy="5867400"/>
          </a:xfrm>
        </p:spPr>
      </p:pic>
    </p:spTree>
  </p:cSld>
  <p:clrMapOvr>
    <a:masterClrMapping/>
  </p:clrMapOvr>
  <p:transition xmlns:p14="http://schemas.microsoft.com/office/powerpoint/2010/main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Topics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Calibri" charset="0"/>
                <a:cs typeface="Calibri" charset="0"/>
              </a:rPr>
              <a:t>Summary of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  <a:ea typeface="Calibri" charset="0"/>
                <a:cs typeface="Calibri" charset="0"/>
              </a:rPr>
              <a:t>malloclab</a:t>
            </a:r>
            <a:endParaRPr lang="en-US" dirty="0" smtClean="0">
              <a:solidFill>
                <a:schemeClr val="bg1">
                  <a:lumMod val="65000"/>
                </a:schemeClr>
              </a:solidFill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solidFill>
                  <a:srgbClr val="A6A6A6"/>
                </a:solidFill>
                <a:ea typeface="Calibri" charset="0"/>
                <a:cs typeface="Calibri" charset="0"/>
              </a:rPr>
              <a:t>News</a:t>
            </a:r>
          </a:p>
          <a:p>
            <a:pPr eaLnBrk="1" hangingPunct="1"/>
            <a:r>
              <a:rPr lang="en-US" dirty="0" smtClean="0">
                <a:solidFill>
                  <a:srgbClr val="A6A6A6"/>
                </a:solidFill>
                <a:ea typeface="Calibri" charset="0"/>
                <a:cs typeface="Calibri" charset="0"/>
              </a:rPr>
              <a:t>Sockets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Threads</a:t>
            </a:r>
          </a:p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Proxylab</a:t>
            </a:r>
            <a:endParaRPr lang="en-US" dirty="0" smtClean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08800"/>
      </p:ext>
    </p:extLst>
  </p:cSld>
  <p:clrMapOvr>
    <a:masterClrMapping/>
  </p:clrMapOvr>
  <p:transition xmlns:p14="http://schemas.microsoft.com/office/powerpoint/2010/main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Threads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Similarities to processes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each thread has its own logical control flow (its own registers, so its own </a:t>
            </a:r>
            <a:r>
              <a:rPr lang="en-US" dirty="0" err="1" smtClean="0">
                <a:ea typeface="Calibri" charset="0"/>
                <a:cs typeface="Calibri" charset="0"/>
              </a:rPr>
              <a:t>eip</a:t>
            </a:r>
            <a:r>
              <a:rPr lang="en-US" dirty="0" smtClean="0">
                <a:ea typeface="Calibri" charset="0"/>
                <a:cs typeface="Calibri" charset="0"/>
              </a:rPr>
              <a:t> and stuff)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multiple threads can be in the middle of running at the same time, possibly on different cores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the kernel decides when to context switch to and from a thread (or a thread can voluntarily give up its share of </a:t>
            </a:r>
            <a:r>
              <a:rPr lang="en-US" dirty="0" err="1" smtClean="0">
                <a:ea typeface="Calibri" charset="0"/>
                <a:cs typeface="Calibri" charset="0"/>
              </a:rPr>
              <a:t>cpu</a:t>
            </a:r>
            <a:r>
              <a:rPr lang="en-US" dirty="0" smtClean="0">
                <a:ea typeface="Calibri" charset="0"/>
                <a:cs typeface="Calibri" charset="0"/>
              </a:rPr>
              <a:t> time by calling sleep, pause, </a:t>
            </a:r>
            <a:r>
              <a:rPr lang="en-US" dirty="0" err="1" smtClean="0">
                <a:ea typeface="Calibri" charset="0"/>
                <a:cs typeface="Calibri" charset="0"/>
              </a:rPr>
              <a:t>sigsuspend</a:t>
            </a:r>
            <a:r>
              <a:rPr lang="en-US" dirty="0" smtClean="0">
                <a:ea typeface="Calibri" charset="0"/>
                <a:cs typeface="Calibri" charset="0"/>
              </a:rPr>
              <a:t>, or something similar)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Differences with processes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threads share code and data; processes generally don’t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threads are less expensive to make than processes (processes are about 2x more expensive to create and reap)</a:t>
            </a:r>
          </a:p>
        </p:txBody>
      </p:sp>
    </p:spTree>
    <p:extLst>
      <p:ext uri="{BB962C8B-B14F-4D97-AF65-F5344CB8AC3E}">
        <p14:creationId xmlns:p14="http://schemas.microsoft.com/office/powerpoint/2010/main" val="2542722658"/>
      </p:ext>
    </p:extLst>
  </p:cSld>
  <p:clrMapOvr>
    <a:masterClrMapping/>
  </p:clrMapOvr>
  <p:transition xmlns:p14="http://schemas.microsoft.com/office/powerpoint/2010/main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Threads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Each thread has its own stack/registers, including stack pointer and program counter (imagine what would happen otherwise)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Processes start out as having one thread, and they also have code, data, page directory/table, file descriptors, and some other things associated with them</a:t>
            </a:r>
          </a:p>
        </p:txBody>
      </p:sp>
    </p:spTree>
    <p:extLst>
      <p:ext uri="{BB962C8B-B14F-4D97-AF65-F5344CB8AC3E}">
        <p14:creationId xmlns:p14="http://schemas.microsoft.com/office/powerpoint/2010/main" val="2909436222"/>
      </p:ext>
    </p:extLst>
  </p:cSld>
  <p:clrMapOvr>
    <a:masterClrMapping/>
  </p:clrMapOvr>
  <p:transition xmlns:p14="http://schemas.microsoft.com/office/powerpoint/2010/main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Threads: </a:t>
            </a:r>
            <a:r>
              <a:rPr lang="en-US" dirty="0" err="1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pthreads</a:t>
            </a:r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 interface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Creating/reaping threads</a:t>
            </a: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pthread_create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pthread_join</a:t>
            </a:r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To get your thread ID</a:t>
            </a: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pthread_self</a:t>
            </a:r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Terminating threads</a:t>
            </a: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pthread_cancel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pthread_exit</a:t>
            </a:r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synchronizing access to shared variables</a:t>
            </a: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pthread_mutex_init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pthread_mutex</a:t>
            </a:r>
            <a:r>
              <a:rPr lang="en-US" dirty="0" smtClean="0">
                <a:ea typeface="Calibri" charset="0"/>
                <a:cs typeface="Calibri" charset="0"/>
              </a:rPr>
              <a:t>_[un]lock</a:t>
            </a: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pthread_rwlock_init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pthread_rwlock</a:t>
            </a:r>
            <a:r>
              <a:rPr lang="en-US" dirty="0" smtClean="0">
                <a:ea typeface="Calibri" charset="0"/>
                <a:cs typeface="Calibri" charset="0"/>
              </a:rPr>
              <a:t>_[</a:t>
            </a:r>
            <a:r>
              <a:rPr lang="en-US" dirty="0" err="1" smtClean="0">
                <a:ea typeface="Calibri" charset="0"/>
                <a:cs typeface="Calibri" charset="0"/>
              </a:rPr>
              <a:t>wr</a:t>
            </a:r>
            <a:r>
              <a:rPr lang="en-US" dirty="0" smtClean="0">
                <a:ea typeface="Calibri" charset="0"/>
                <a:cs typeface="Calibri" charset="0"/>
              </a:rPr>
              <a:t>]</a:t>
            </a:r>
            <a:r>
              <a:rPr lang="en-US" dirty="0" err="1" smtClean="0">
                <a:ea typeface="Calibri" charset="0"/>
                <a:cs typeface="Calibri" charset="0"/>
              </a:rPr>
              <a:t>rdlock</a:t>
            </a:r>
            <a:endParaRPr lang="en-US" dirty="0" smtClean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6222"/>
      </p:ext>
    </p:extLst>
  </p:cSld>
  <p:clrMapOvr>
    <a:masterClrMapping/>
  </p:clrMapOvr>
  <p:transition xmlns:p14="http://schemas.microsoft.com/office/powerpoint/2010/main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Threads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A thread terminates </a:t>
            </a:r>
            <a:r>
              <a:rPr lang="en-US" i="1" dirty="0" smtClean="0">
                <a:ea typeface="Calibri" charset="0"/>
                <a:cs typeface="Calibri" charset="0"/>
              </a:rPr>
              <a:t>implicitly</a:t>
            </a:r>
            <a:r>
              <a:rPr lang="en-US" dirty="0" smtClean="0">
                <a:ea typeface="Calibri" charset="0"/>
                <a:cs typeface="Calibri" charset="0"/>
              </a:rPr>
              <a:t> when its top-level thread routine returns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A thread terminates </a:t>
            </a:r>
            <a:r>
              <a:rPr lang="en-US" i="1" dirty="0" smtClean="0">
                <a:ea typeface="Calibri" charset="0"/>
                <a:cs typeface="Calibri" charset="0"/>
              </a:rPr>
              <a:t>explicitly</a:t>
            </a:r>
            <a:r>
              <a:rPr lang="en-US" dirty="0" smtClean="0">
                <a:ea typeface="Calibri" charset="0"/>
                <a:cs typeface="Calibri" charset="0"/>
              </a:rPr>
              <a:t> by calling </a:t>
            </a:r>
            <a:r>
              <a:rPr lang="en-US" dirty="0" err="1" smtClean="0">
                <a:ea typeface="Calibri" charset="0"/>
                <a:cs typeface="Calibri" charset="0"/>
              </a:rPr>
              <a:t>pthread_exit</a:t>
            </a:r>
            <a:r>
              <a:rPr lang="en-US" dirty="0" smtClean="0">
                <a:ea typeface="Calibri" charset="0"/>
                <a:cs typeface="Calibri" charset="0"/>
              </a:rPr>
              <a:t>(NULL)</a:t>
            </a:r>
          </a:p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pthread_exit</a:t>
            </a:r>
            <a:r>
              <a:rPr lang="en-US" dirty="0" smtClean="0">
                <a:ea typeface="Calibri" charset="0"/>
                <a:cs typeface="Calibri" charset="0"/>
              </a:rPr>
              <a:t>(NULL) only terminates the current thread, </a:t>
            </a:r>
            <a:r>
              <a:rPr lang="en-US" b="1" dirty="0" smtClean="0">
                <a:ea typeface="Calibri" charset="0"/>
                <a:cs typeface="Calibri" charset="0"/>
              </a:rPr>
              <a:t>NOT </a:t>
            </a:r>
            <a:r>
              <a:rPr lang="en-US" dirty="0" smtClean="0">
                <a:ea typeface="Calibri" charset="0"/>
                <a:cs typeface="Calibri" charset="0"/>
              </a:rPr>
              <a:t>the process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exit(0) terminates </a:t>
            </a:r>
            <a:r>
              <a:rPr lang="en-US" b="1" dirty="0" smtClean="0">
                <a:ea typeface="Calibri" charset="0"/>
                <a:cs typeface="Calibri" charset="0"/>
              </a:rPr>
              <a:t>ALL </a:t>
            </a:r>
            <a:r>
              <a:rPr lang="en-US" dirty="0" smtClean="0">
                <a:ea typeface="Calibri" charset="0"/>
                <a:cs typeface="Calibri" charset="0"/>
              </a:rPr>
              <a:t>the threads in the process (meaning the whole process terminates</a:t>
            </a:r>
          </a:p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pthread_cancel</a:t>
            </a:r>
            <a:r>
              <a:rPr lang="en-US" dirty="0" smtClean="0">
                <a:ea typeface="Calibri" charset="0"/>
                <a:cs typeface="Calibri" charset="0"/>
              </a:rPr>
              <a:t>(</a:t>
            </a:r>
            <a:r>
              <a:rPr lang="en-US" dirty="0" err="1" smtClean="0">
                <a:ea typeface="Calibri" charset="0"/>
                <a:cs typeface="Calibri" charset="0"/>
              </a:rPr>
              <a:t>tid</a:t>
            </a:r>
            <a:r>
              <a:rPr lang="en-US" dirty="0" smtClean="0">
                <a:ea typeface="Calibri" charset="0"/>
                <a:cs typeface="Calibri" charset="0"/>
              </a:rPr>
              <a:t>) terminates the thread with id equal to </a:t>
            </a:r>
            <a:r>
              <a:rPr lang="en-US" dirty="0" err="1" smtClean="0">
                <a:ea typeface="Calibri" charset="0"/>
                <a:cs typeface="Calibri" charset="0"/>
              </a:rPr>
              <a:t>tid</a:t>
            </a:r>
            <a:endParaRPr lang="en-US" dirty="0" smtClean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528553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Topics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Summary of </a:t>
            </a:r>
            <a:r>
              <a:rPr lang="en-US" dirty="0" err="1" smtClean="0">
                <a:ea typeface="Calibri" charset="0"/>
                <a:cs typeface="Calibri" charset="0"/>
              </a:rPr>
              <a:t>malloclab</a:t>
            </a:r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News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Sockets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Threads</a:t>
            </a:r>
          </a:p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Proxylab</a:t>
            </a:r>
            <a:endParaRPr lang="en-US" dirty="0" smtClean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666426"/>
      </p:ext>
    </p:extLst>
  </p:cSld>
  <p:clrMapOvr>
    <a:masterClrMapping/>
  </p:clrMapOvr>
  <p:transition xmlns:p14="http://schemas.microsoft.com/office/powerpoint/2010/main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Threads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Joinable threads can be reaped and killed by other threads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must be reaped with </a:t>
            </a:r>
            <a:r>
              <a:rPr lang="en-US" dirty="0" err="1" smtClean="0">
                <a:ea typeface="Calibri" charset="0"/>
                <a:cs typeface="Calibri" charset="0"/>
              </a:rPr>
              <a:t>pthread_join</a:t>
            </a:r>
            <a:r>
              <a:rPr lang="en-US" dirty="0" smtClean="0">
                <a:ea typeface="Calibri" charset="0"/>
                <a:cs typeface="Calibri" charset="0"/>
              </a:rPr>
              <a:t> to free memory and resources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Detached threads cannot be reaped or killed by other threads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resources are automatically reaped on termination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Default state is joinable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use </a:t>
            </a:r>
            <a:r>
              <a:rPr lang="en-US" dirty="0" err="1" smtClean="0">
                <a:ea typeface="Calibri" charset="0"/>
                <a:cs typeface="Calibri" charset="0"/>
              </a:rPr>
              <a:t>pthread_detach</a:t>
            </a:r>
            <a:r>
              <a:rPr lang="en-US" dirty="0" smtClean="0">
                <a:ea typeface="Calibri" charset="0"/>
                <a:cs typeface="Calibri" charset="0"/>
              </a:rPr>
              <a:t>(</a:t>
            </a:r>
            <a:r>
              <a:rPr lang="en-US" dirty="0" err="1" smtClean="0">
                <a:ea typeface="Calibri" charset="0"/>
                <a:cs typeface="Calibri" charset="0"/>
              </a:rPr>
              <a:t>pthread_self</a:t>
            </a:r>
            <a:r>
              <a:rPr lang="en-US" dirty="0" smtClean="0">
                <a:ea typeface="Calibri" charset="0"/>
                <a:cs typeface="Calibri" charset="0"/>
              </a:rPr>
              <a:t>()) to make detached</a:t>
            </a:r>
          </a:p>
        </p:txBody>
      </p:sp>
    </p:spTree>
    <p:extLst>
      <p:ext uri="{BB962C8B-B14F-4D97-AF65-F5344CB8AC3E}">
        <p14:creationId xmlns:p14="http://schemas.microsoft.com/office/powerpoint/2010/main" val="1064568733"/>
      </p:ext>
    </p:extLst>
  </p:cSld>
  <p:clrMapOvr>
    <a:masterClrMapping/>
  </p:clrMapOvr>
  <p:transition xmlns:p14="http://schemas.microsoft.com/office/powerpoint/2010/main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Multithreaded Hello World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0417" b="3180"/>
          <a:stretch/>
        </p:blipFill>
        <p:spPr>
          <a:xfrm>
            <a:off x="304800" y="1092256"/>
            <a:ext cx="7924800" cy="5089470"/>
          </a:xfrm>
        </p:spPr>
      </p:pic>
    </p:spTree>
    <p:extLst>
      <p:ext uri="{BB962C8B-B14F-4D97-AF65-F5344CB8AC3E}">
        <p14:creationId xmlns:p14="http://schemas.microsoft.com/office/powerpoint/2010/main" val="3370070144"/>
      </p:ext>
    </p:extLst>
  </p:cSld>
  <p:clrMapOvr>
    <a:masterClrMapping/>
  </p:clrMapOvr>
  <p:transition xmlns:p14="http://schemas.microsoft.com/office/powerpoint/2010/main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Topics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Calibri" charset="0"/>
                <a:cs typeface="Calibri" charset="0"/>
              </a:rPr>
              <a:t>Summary of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  <a:ea typeface="Calibri" charset="0"/>
                <a:cs typeface="Calibri" charset="0"/>
              </a:rPr>
              <a:t>malloclab</a:t>
            </a:r>
            <a:endParaRPr lang="en-US" dirty="0" smtClean="0">
              <a:solidFill>
                <a:schemeClr val="bg1">
                  <a:lumMod val="65000"/>
                </a:schemeClr>
              </a:solidFill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solidFill>
                  <a:srgbClr val="A6A6A6"/>
                </a:solidFill>
                <a:ea typeface="Calibri" charset="0"/>
                <a:cs typeface="Calibri" charset="0"/>
              </a:rPr>
              <a:t>News</a:t>
            </a:r>
          </a:p>
          <a:p>
            <a:pPr eaLnBrk="1" hangingPunct="1"/>
            <a:r>
              <a:rPr lang="en-US" dirty="0" smtClean="0">
                <a:solidFill>
                  <a:srgbClr val="A6A6A6"/>
                </a:solidFill>
                <a:ea typeface="Calibri" charset="0"/>
                <a:cs typeface="Calibri" charset="0"/>
              </a:rPr>
              <a:t>Sockets</a:t>
            </a:r>
          </a:p>
          <a:p>
            <a:pPr eaLnBrk="1" hangingPunct="1"/>
            <a:r>
              <a:rPr lang="en-US" dirty="0" smtClean="0">
                <a:solidFill>
                  <a:srgbClr val="A6A6A6"/>
                </a:solidFill>
                <a:ea typeface="Calibri" charset="0"/>
                <a:cs typeface="Calibri" charset="0"/>
              </a:rPr>
              <a:t>Threads</a:t>
            </a:r>
          </a:p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Proxylab</a:t>
            </a:r>
            <a:endParaRPr lang="en-US" dirty="0" smtClean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832318"/>
      </p:ext>
    </p:extLst>
  </p:cSld>
  <p:clrMapOvr>
    <a:masterClrMapping/>
  </p:clrMapOvr>
  <p:transition xmlns:p14="http://schemas.microsoft.com/office/powerpoint/2010/main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Proxylab</a:t>
            </a:r>
            <a:r>
              <a:rPr lang="en-US" dirty="0" smtClean="0"/>
              <a:t>: what a proxy is??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intermediary between client and server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318A3-A08D-734E-A882-621F074A06D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21" y="1905000"/>
            <a:ext cx="6881379" cy="451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0293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Proxylab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web proxy</a:t>
            </a:r>
          </a:p>
          <a:p>
            <a:pPr lvl="1"/>
            <a:r>
              <a:rPr lang="en-US" dirty="0" smtClean="0"/>
              <a:t>multi-threaded</a:t>
            </a:r>
          </a:p>
          <a:p>
            <a:pPr lvl="1"/>
            <a:r>
              <a:rPr lang="en-US" dirty="0" smtClean="0"/>
              <a:t>caching</a:t>
            </a:r>
          </a:p>
          <a:p>
            <a:r>
              <a:rPr lang="en-US" dirty="0" smtClean="0"/>
              <a:t>should work for most sites (not https connections though)</a:t>
            </a:r>
          </a:p>
          <a:p>
            <a:pPr lvl="1"/>
            <a:r>
              <a:rPr lang="en-US" dirty="0" err="1" smtClean="0"/>
              <a:t>cnn.com</a:t>
            </a:r>
            <a:endParaRPr lang="en-US" dirty="0" smtClean="0"/>
          </a:p>
          <a:p>
            <a:pPr lvl="1"/>
            <a:r>
              <a:rPr lang="en-US" dirty="0" err="1" smtClean="0"/>
              <a:t>google.com</a:t>
            </a:r>
            <a:endParaRPr lang="en-US" dirty="0" smtClean="0"/>
          </a:p>
          <a:p>
            <a:pPr lvl="1"/>
            <a:r>
              <a:rPr lang="en-US" dirty="0" err="1" smtClean="0"/>
              <a:t>youtube.com</a:t>
            </a:r>
            <a:endParaRPr lang="en-US" dirty="0" smtClean="0"/>
          </a:p>
          <a:p>
            <a:pPr lvl="1"/>
            <a:r>
              <a:rPr lang="en-US" dirty="0" smtClean="0"/>
              <a:t>(not </a:t>
            </a:r>
            <a:r>
              <a:rPr lang="en-US" dirty="0" err="1" smtClean="0"/>
              <a:t>facebook.com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Forwards requests from the client to the server</a:t>
            </a:r>
          </a:p>
          <a:p>
            <a:pPr lvl="1"/>
            <a:r>
              <a:rPr lang="en-US" dirty="0" smtClean="0"/>
              <a:t>acts as a server to the client, but as a client to the server the client is asking you to read from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318A3-A08D-734E-A882-621F074A06D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26924959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Proxylab</a:t>
            </a:r>
            <a:r>
              <a:rPr lang="en-US" dirty="0" smtClean="0"/>
              <a:t>: recommended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 a sequential proxy</a:t>
            </a:r>
          </a:p>
          <a:p>
            <a:pPr lvl="1"/>
            <a:r>
              <a:rPr lang="en-US" dirty="0" smtClean="0"/>
              <a:t>this proxy will be very slow in loading webpages</a:t>
            </a:r>
          </a:p>
          <a:p>
            <a:r>
              <a:rPr lang="en-US" dirty="0" smtClean="0"/>
              <a:t>upgrade to multithreaded proxy</a:t>
            </a:r>
          </a:p>
          <a:p>
            <a:pPr lvl="1"/>
            <a:r>
              <a:rPr lang="en-US" dirty="0" smtClean="0"/>
              <a:t>should be decently fast</a:t>
            </a:r>
          </a:p>
          <a:p>
            <a:r>
              <a:rPr lang="en-US" dirty="0" smtClean="0"/>
              <a:t>add caching</a:t>
            </a:r>
          </a:p>
          <a:p>
            <a:pPr lvl="1"/>
            <a:r>
              <a:rPr lang="en-US" dirty="0" smtClean="0"/>
              <a:t>this involves some multithreading issues we’ll talk about solving next week</a:t>
            </a:r>
          </a:p>
          <a:p>
            <a:pPr lvl="1"/>
            <a:endParaRPr lang="en-US" dirty="0"/>
          </a:p>
          <a:p>
            <a:r>
              <a:rPr lang="en-US" dirty="0" smtClean="0"/>
              <a:t>You are not given any tests, so make sure you test your proxy well on your own!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318A3-A08D-734E-A882-621F074A06D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1027892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EB5A4F8-3CD9-D94D-A81A-C7EADA8796AA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451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title"/>
          </p:nvPr>
        </p:nvSpPr>
        <p:spPr>
          <a:xfrm>
            <a:off x="787400" y="1273175"/>
            <a:ext cx="7569200" cy="4305300"/>
          </a:xfrm>
        </p:spPr>
        <p:txBody>
          <a:bodyPr/>
          <a:lstStyle/>
          <a:p>
            <a:pPr marL="119063" indent="-119063" algn="ctr" eaLnBrk="1" hangingPunct="1"/>
            <a:r>
              <a:rPr lang="en-US" sz="48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Questions?</a:t>
            </a:r>
            <a: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(sockets,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proxylab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, what a proxy is??)</a:t>
            </a:r>
            <a: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(come to office hours if you need help)</a:t>
            </a:r>
            <a:endParaRPr lang="en-US" sz="2000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B829D1-BA42-3D48-B122-0980A9883B4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0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963" indent="-80963" eaLnBrk="1" hangingPunct="1"/>
            <a:r>
              <a:rPr lang="en-US" dirty="0" err="1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Malloclab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 review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120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04800" indent="-304800" eaLnBrk="1" hangingPunct="1"/>
            <a:r>
              <a:rPr lang="en-US" dirty="0" smtClean="0">
                <a:ea typeface="Calibri" charset="0"/>
                <a:cs typeface="Calibri" charset="0"/>
              </a:rPr>
              <a:t>Questions, comments, lessons learned?</a:t>
            </a:r>
            <a:endParaRPr lang="en-US" dirty="0"/>
          </a:p>
          <a:p>
            <a:pPr marL="304800" indent="-304800" eaLnBrk="1" hangingPunct="1"/>
            <a:r>
              <a:rPr lang="en-US" dirty="0">
                <a:ea typeface="Calibri" charset="0"/>
                <a:cs typeface="Calibri" charset="0"/>
              </a:rPr>
              <a:t>S</a:t>
            </a:r>
            <a:r>
              <a:rPr lang="en-US" dirty="0" smtClean="0">
                <a:ea typeface="Calibri" charset="0"/>
                <a:cs typeface="Calibri" charset="0"/>
              </a:rPr>
              <a:t>tarting simple and making improvements is a good way to write code</a:t>
            </a:r>
          </a:p>
          <a:p>
            <a:pPr marL="666750" lvl="1" indent="-304800" eaLnBrk="1" hangingPunct="1"/>
            <a:r>
              <a:rPr lang="en-US" dirty="0" smtClean="0">
                <a:ea typeface="Calibri" charset="0"/>
                <a:cs typeface="Calibri" charset="0"/>
              </a:rPr>
              <a:t>Nice because you can have something simple working relatively easily</a:t>
            </a:r>
          </a:p>
          <a:p>
            <a:pPr marL="666750" lvl="1" indent="-304800" eaLnBrk="1" hangingPunct="1"/>
            <a:r>
              <a:rPr lang="en-US" dirty="0" smtClean="0">
                <a:ea typeface="Calibri" charset="0"/>
                <a:cs typeface="Calibri" charset="0"/>
              </a:rPr>
              <a:t>You can test each new optimization alone</a:t>
            </a:r>
          </a:p>
          <a:p>
            <a:pPr marL="304800" indent="-304800" eaLnBrk="1" hangingPunct="1"/>
            <a:r>
              <a:rPr lang="en-US" dirty="0" smtClean="0"/>
              <a:t>When you write your code, write it so that it can be easily maintained/changed</a:t>
            </a:r>
          </a:p>
          <a:p>
            <a:pPr marL="666750" lvl="1" indent="-304800" eaLnBrk="1" hangingPunct="1"/>
            <a:r>
              <a:rPr lang="en-US" dirty="0" smtClean="0"/>
              <a:t>“how can I write my explicit list so that I can change it to </a:t>
            </a:r>
            <a:r>
              <a:rPr lang="en-US" dirty="0" err="1" smtClean="0"/>
              <a:t>seglists</a:t>
            </a:r>
            <a:r>
              <a:rPr lang="en-US" dirty="0" smtClean="0"/>
              <a:t> later?”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Topics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Calibri" charset="0"/>
                <a:cs typeface="Calibri" charset="0"/>
              </a:rPr>
              <a:t>Summary of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  <a:ea typeface="Calibri" charset="0"/>
                <a:cs typeface="Calibri" charset="0"/>
              </a:rPr>
              <a:t>malloclab</a:t>
            </a:r>
            <a:endParaRPr lang="en-US" dirty="0" smtClean="0">
              <a:solidFill>
                <a:schemeClr val="bg1">
                  <a:lumMod val="65000"/>
                </a:schemeClr>
              </a:solidFill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News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Sockets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Threads</a:t>
            </a:r>
          </a:p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Proxylab</a:t>
            </a:r>
            <a:endParaRPr lang="en-US" dirty="0" smtClean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679727"/>
      </p:ext>
    </p:extLst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9887E4F-7479-744D-BA30-844AE714C2C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222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28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963" indent="-80963" eaLnBrk="1" hangingPunct="1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News</a:t>
            </a:r>
            <a:endParaRPr lang="en-US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223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04800" indent="-304800" eaLnBrk="1" hangingPunct="1">
              <a:spcBef>
                <a:spcPct val="0"/>
              </a:spcBef>
            </a:pPr>
            <a:r>
              <a:rPr lang="en-US" dirty="0" smtClean="0">
                <a:ea typeface="Calibri" charset="0"/>
                <a:cs typeface="Calibri" charset="0"/>
              </a:rPr>
              <a:t>Last day to turn in </a:t>
            </a:r>
            <a:r>
              <a:rPr lang="en-US" dirty="0" err="1" smtClean="0">
                <a:ea typeface="Calibri" charset="0"/>
                <a:cs typeface="Calibri" charset="0"/>
              </a:rPr>
              <a:t>malloc</a:t>
            </a:r>
            <a:r>
              <a:rPr lang="en-US" dirty="0" smtClean="0">
                <a:ea typeface="Calibri" charset="0"/>
                <a:cs typeface="Calibri" charset="0"/>
              </a:rPr>
              <a:t> is today (if using two late days and taking a late penalty)</a:t>
            </a:r>
            <a:endParaRPr lang="en-US" dirty="0"/>
          </a:p>
          <a:p>
            <a:pPr marL="304800" indent="-304800" eaLnBrk="1" hangingPunct="1"/>
            <a:r>
              <a:rPr lang="en-US" dirty="0" err="1" smtClean="0">
                <a:ea typeface="Calibri" charset="0"/>
                <a:cs typeface="Calibri" charset="0"/>
              </a:rPr>
              <a:t>Proxylab</a:t>
            </a:r>
            <a:r>
              <a:rPr lang="en-US" dirty="0" smtClean="0">
                <a:ea typeface="Calibri" charset="0"/>
                <a:cs typeface="Calibri" charset="0"/>
              </a:rPr>
              <a:t> was out last Friday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Topics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Calibri" charset="0"/>
                <a:cs typeface="Calibri" charset="0"/>
              </a:rPr>
              <a:t>Summary of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  <a:ea typeface="Calibri" charset="0"/>
                <a:cs typeface="Calibri" charset="0"/>
              </a:rPr>
              <a:t>malloclab</a:t>
            </a:r>
            <a:endParaRPr lang="en-US" dirty="0" smtClean="0">
              <a:solidFill>
                <a:schemeClr val="bg1">
                  <a:lumMod val="65000"/>
                </a:schemeClr>
              </a:solidFill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solidFill>
                  <a:srgbClr val="A6A6A6"/>
                </a:solidFill>
                <a:ea typeface="Calibri" charset="0"/>
                <a:cs typeface="Calibri" charset="0"/>
              </a:rPr>
              <a:t>News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Sockets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Threads</a:t>
            </a:r>
          </a:p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Proxylab</a:t>
            </a:r>
            <a:endParaRPr lang="en-US" dirty="0" smtClean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430463"/>
      </p:ext>
    </p:extLst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A564DC8-FB96-D54F-A664-3C915A9BF18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427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7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Sockets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427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5114925"/>
          </a:xfrm>
        </p:spPr>
        <p:txBody>
          <a:bodyPr/>
          <a:lstStyle/>
          <a:p>
            <a:pPr eaLnBrk="1" hangingPunct="1"/>
            <a:r>
              <a:rPr lang="en-US" sz="2000" dirty="0" smtClean="0">
                <a:ea typeface="Calibri" charset="0"/>
                <a:cs typeface="Calibri" charset="0"/>
              </a:rPr>
              <a:t>To get a </a:t>
            </a:r>
            <a:r>
              <a:rPr lang="en-US" sz="2000" dirty="0" err="1" smtClean="0">
                <a:ea typeface="Calibri" charset="0"/>
                <a:cs typeface="Calibri" charset="0"/>
              </a:rPr>
              <a:t>struct</a:t>
            </a:r>
            <a:r>
              <a:rPr lang="en-US" sz="2000" dirty="0" smtClean="0">
                <a:ea typeface="Calibri" charset="0"/>
                <a:cs typeface="Calibri" charset="0"/>
              </a:rPr>
              <a:t> </a:t>
            </a:r>
            <a:r>
              <a:rPr lang="en-US" sz="2000" dirty="0" err="1" smtClean="0">
                <a:ea typeface="Calibri" charset="0"/>
                <a:cs typeface="Calibri" charset="0"/>
              </a:rPr>
              <a:t>hostent</a:t>
            </a:r>
            <a:r>
              <a:rPr lang="en-US" sz="2000" dirty="0" smtClean="0">
                <a:ea typeface="Calibri" charset="0"/>
                <a:cs typeface="Calibri" charset="0"/>
              </a:rPr>
              <a:t> for a domain name:</a:t>
            </a:r>
          </a:p>
          <a:p>
            <a:pPr lvl="1" eaLnBrk="1" hangingPunct="1"/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hostent</a:t>
            </a:r>
            <a:r>
              <a:rPr lang="en-US" sz="1800" dirty="0"/>
              <a:t> </a:t>
            </a:r>
            <a:r>
              <a:rPr lang="en-US" sz="1800" dirty="0" smtClean="0"/>
              <a:t>* </a:t>
            </a:r>
            <a:r>
              <a:rPr lang="en-US" sz="1800" dirty="0" err="1" smtClean="0"/>
              <a:t>gethostbyname</a:t>
            </a:r>
            <a:r>
              <a:rPr lang="en-US" sz="1800" dirty="0"/>
              <a:t>(</a:t>
            </a:r>
            <a:r>
              <a:rPr lang="en-US" sz="1800" dirty="0" err="1"/>
              <a:t>const</a:t>
            </a:r>
            <a:r>
              <a:rPr lang="en-US" sz="1800" dirty="0"/>
              <a:t> char *name)</a:t>
            </a:r>
            <a:r>
              <a:rPr lang="en-US" sz="1800" dirty="0" smtClean="0"/>
              <a:t>;</a:t>
            </a:r>
          </a:p>
          <a:p>
            <a:pPr lvl="2" eaLnBrk="1" hangingPunct="1"/>
            <a:r>
              <a:rPr lang="en-US" sz="1800" dirty="0" smtClean="0"/>
              <a:t>not </a:t>
            </a:r>
            <a:r>
              <a:rPr lang="en-US" sz="1800" dirty="0" err="1" smtClean="0"/>
              <a:t>threadsafe</a:t>
            </a:r>
            <a:r>
              <a:rPr lang="en-US" sz="1800" dirty="0" smtClean="0"/>
              <a:t>, </a:t>
            </a:r>
            <a:r>
              <a:rPr lang="en-US" sz="1800" dirty="0" err="1" smtClean="0"/>
              <a:t>threadsafe</a:t>
            </a:r>
            <a:r>
              <a:rPr lang="en-US" sz="1800" dirty="0" smtClean="0"/>
              <a:t> version is </a:t>
            </a:r>
            <a:r>
              <a:rPr lang="en-US" sz="1800" dirty="0" err="1" smtClean="0"/>
              <a:t>gethostbyname_r</a:t>
            </a:r>
            <a:endParaRPr lang="en-US" sz="1800" dirty="0" smtClean="0"/>
          </a:p>
          <a:p>
            <a:pPr eaLnBrk="1" hangingPunct="1"/>
            <a:r>
              <a:rPr lang="en-US" sz="2000" dirty="0" smtClean="0"/>
              <a:t>What is a socket?</a:t>
            </a:r>
          </a:p>
          <a:p>
            <a:pPr lvl="1" eaLnBrk="1" hangingPunct="1"/>
            <a:r>
              <a:rPr lang="en-US" sz="1800" dirty="0" smtClean="0"/>
              <a:t>To an application, a socket is a file descriptor that lets the application read/write from/to the network</a:t>
            </a:r>
          </a:p>
          <a:p>
            <a:pPr lvl="1" eaLnBrk="1" hangingPunct="1"/>
            <a:r>
              <a:rPr lang="en-US" sz="1800" dirty="0" smtClean="0"/>
              <a:t>(all Unix I/O devices, including networks, are modeled as files)</a:t>
            </a:r>
          </a:p>
          <a:p>
            <a:pPr eaLnBrk="1" hangingPunct="1"/>
            <a:r>
              <a:rPr lang="en-US" sz="2000" dirty="0" smtClean="0"/>
              <a:t>Clients and servers communicate with each other by reading from and writing to socket descriptors</a:t>
            </a:r>
          </a:p>
          <a:p>
            <a:pPr eaLnBrk="1" hangingPunct="1"/>
            <a:endParaRPr lang="en-US" sz="2000" dirty="0"/>
          </a:p>
          <a:p>
            <a:pPr eaLnBrk="1" hangingPunct="1"/>
            <a:endParaRPr lang="en-US" sz="2000" dirty="0" smtClean="0"/>
          </a:p>
          <a:p>
            <a:pPr marL="0" indent="0" eaLnBrk="1" hangingPunct="1">
              <a:buNone/>
            </a:pPr>
            <a:endParaRPr lang="en-US" sz="2000" dirty="0" smtClean="0"/>
          </a:p>
          <a:p>
            <a:pPr eaLnBrk="1" hangingPunct="1"/>
            <a:r>
              <a:rPr lang="en-US" sz="2000" dirty="0" smtClean="0"/>
              <a:t>The main difference between regular file I/O and socket I/O is how the application “opens” the socket descriptors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4495800"/>
            <a:ext cx="4724400" cy="1169851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 socket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domain, </a:t>
            </a:r>
            <a:r>
              <a:rPr lang="en-US" dirty="0" err="1"/>
              <a:t>int</a:t>
            </a:r>
            <a:r>
              <a:rPr lang="en-US" dirty="0"/>
              <a:t> type, </a:t>
            </a:r>
            <a:r>
              <a:rPr lang="en-US" dirty="0" err="1"/>
              <a:t>int</a:t>
            </a:r>
            <a:r>
              <a:rPr lang="en-US" dirty="0"/>
              <a:t> protocol)</a:t>
            </a:r>
            <a:r>
              <a:rPr lang="en-US" dirty="0" smtClean="0"/>
              <a:t>;</a:t>
            </a:r>
          </a:p>
          <a:p>
            <a:r>
              <a:rPr lang="en-US" dirty="0" err="1"/>
              <a:t>int</a:t>
            </a:r>
            <a:r>
              <a:rPr lang="en-US" dirty="0"/>
              <a:t> bind(</a:t>
            </a:r>
            <a:r>
              <a:rPr lang="en-US" dirty="0" err="1"/>
              <a:t>int</a:t>
            </a:r>
            <a:r>
              <a:rPr lang="en-US" dirty="0"/>
              <a:t> socket,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sockaddr</a:t>
            </a:r>
            <a:r>
              <a:rPr lang="en-US" dirty="0"/>
              <a:t> *address, </a:t>
            </a:r>
            <a:r>
              <a:rPr lang="en-US" dirty="0" err="1"/>
              <a:t>socklen_t</a:t>
            </a:r>
            <a:r>
              <a:rPr lang="en-US" dirty="0"/>
              <a:t> </a:t>
            </a:r>
            <a:r>
              <a:rPr lang="en-US" dirty="0" err="1"/>
              <a:t>address_len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r>
              <a:rPr lang="en-US" dirty="0" err="1"/>
              <a:t>int</a:t>
            </a:r>
            <a:r>
              <a:rPr lang="en-US" dirty="0"/>
              <a:t> listen(</a:t>
            </a:r>
            <a:r>
              <a:rPr lang="en-US" dirty="0" err="1"/>
              <a:t>int</a:t>
            </a:r>
            <a:r>
              <a:rPr lang="en-US" dirty="0"/>
              <a:t> socket, </a:t>
            </a:r>
            <a:r>
              <a:rPr lang="en-US" dirty="0" err="1"/>
              <a:t>int</a:t>
            </a:r>
            <a:r>
              <a:rPr lang="en-US" dirty="0"/>
              <a:t> backlog);</a:t>
            </a:r>
          </a:p>
          <a:p>
            <a:r>
              <a:rPr lang="en-US" dirty="0" err="1"/>
              <a:t>int</a:t>
            </a:r>
            <a:r>
              <a:rPr lang="en-US" dirty="0"/>
              <a:t> accept(</a:t>
            </a:r>
            <a:r>
              <a:rPr lang="en-US" dirty="0" err="1"/>
              <a:t>int</a:t>
            </a:r>
            <a:r>
              <a:rPr lang="en-US" dirty="0"/>
              <a:t> socket,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sockaddr</a:t>
            </a:r>
            <a:r>
              <a:rPr lang="en-US" dirty="0"/>
              <a:t> *address, </a:t>
            </a:r>
            <a:r>
              <a:rPr lang="en-US" dirty="0" err="1"/>
              <a:t>socklen_t</a:t>
            </a:r>
            <a:r>
              <a:rPr lang="en-US" dirty="0"/>
              <a:t> *</a:t>
            </a:r>
            <a:r>
              <a:rPr lang="en-US" dirty="0" err="1"/>
              <a:t>address_len</a:t>
            </a:r>
            <a:r>
              <a:rPr lang="en-US" dirty="0"/>
              <a:t>);</a:t>
            </a:r>
          </a:p>
          <a:p>
            <a:r>
              <a:rPr lang="en-US" dirty="0" err="1"/>
              <a:t>int</a:t>
            </a:r>
            <a:r>
              <a:rPr lang="en-US" dirty="0"/>
              <a:t> connect(</a:t>
            </a:r>
            <a:r>
              <a:rPr lang="en-US" dirty="0" err="1"/>
              <a:t>int</a:t>
            </a:r>
            <a:r>
              <a:rPr lang="en-US" dirty="0"/>
              <a:t> socket,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sockaddr</a:t>
            </a:r>
            <a:r>
              <a:rPr lang="en-US" dirty="0"/>
              <a:t> *address, </a:t>
            </a:r>
            <a:r>
              <a:rPr lang="en-US" dirty="0" err="1"/>
              <a:t>socklen_t</a:t>
            </a:r>
            <a:r>
              <a:rPr lang="en-US" dirty="0"/>
              <a:t> </a:t>
            </a:r>
            <a:r>
              <a:rPr lang="en-US" dirty="0" err="1"/>
              <a:t>address_len</a:t>
            </a:r>
            <a:r>
              <a:rPr lang="en-US" dirty="0"/>
              <a:t>);</a:t>
            </a:r>
          </a:p>
          <a:p>
            <a:r>
              <a:rPr lang="en-US" dirty="0" err="1"/>
              <a:t>int</a:t>
            </a:r>
            <a:r>
              <a:rPr lang="en-US" dirty="0"/>
              <a:t> close(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);</a:t>
            </a:r>
          </a:p>
          <a:p>
            <a:r>
              <a:rPr lang="en-US" dirty="0" err="1"/>
              <a:t>ssize_t</a:t>
            </a:r>
            <a:r>
              <a:rPr lang="en-US" dirty="0"/>
              <a:t> read(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, void *</a:t>
            </a:r>
            <a:r>
              <a:rPr lang="en-US" dirty="0" err="1"/>
              <a:t>buf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nbyte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r>
              <a:rPr lang="en-US" dirty="0" err="1"/>
              <a:t>ssize_t</a:t>
            </a:r>
            <a:r>
              <a:rPr lang="en-US" dirty="0"/>
              <a:t> </a:t>
            </a:r>
            <a:r>
              <a:rPr lang="en-US" dirty="0" smtClean="0"/>
              <a:t>write(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, void *</a:t>
            </a:r>
            <a:r>
              <a:rPr lang="en-US" dirty="0" err="1"/>
              <a:t>buf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nbyte</a:t>
            </a:r>
            <a:r>
              <a:rPr lang="en-US" dirty="0"/>
              <a:t>)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318A3-A08D-734E-A882-621F074A06D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1066813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 socket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domain, </a:t>
            </a:r>
            <a:r>
              <a:rPr lang="en-US" dirty="0" err="1"/>
              <a:t>int</a:t>
            </a:r>
            <a:r>
              <a:rPr lang="en-US" dirty="0"/>
              <a:t> type, </a:t>
            </a:r>
            <a:r>
              <a:rPr lang="en-US" dirty="0" err="1"/>
              <a:t>int</a:t>
            </a:r>
            <a:r>
              <a:rPr lang="en-US" dirty="0"/>
              <a:t> protocol)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used by both clients and servers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sock_fd</a:t>
            </a:r>
            <a:r>
              <a:rPr lang="en-US" dirty="0"/>
              <a:t> </a:t>
            </a:r>
            <a:r>
              <a:rPr lang="en-US" dirty="0" smtClean="0"/>
              <a:t>= socket(PF_INET, SOCK_STREAM, IPPROTO_TCP);</a:t>
            </a:r>
          </a:p>
          <a:p>
            <a:pPr lvl="1"/>
            <a:r>
              <a:rPr lang="en-US" dirty="0" smtClean="0"/>
              <a:t>Create a file descriptor for network communication</a:t>
            </a:r>
          </a:p>
          <a:p>
            <a:pPr lvl="1"/>
            <a:r>
              <a:rPr lang="en-US" dirty="0" smtClean="0"/>
              <a:t>One socket can be used for two-way communication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318A3-A08D-734E-A882-621F074A06D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268644574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- 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- 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- Two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wo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wo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- 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Pages>0</Pages>
  <Words>1189</Words>
  <Characters>0</Characters>
  <Application>Microsoft Macintosh PowerPoint</Application>
  <PresentationFormat>On-screen Show (4:3)</PresentationFormat>
  <Lines>0</Lines>
  <Paragraphs>226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Default - Title Slide</vt:lpstr>
      <vt:lpstr>Default - Title and Content</vt:lpstr>
      <vt:lpstr>Default - Two Content</vt:lpstr>
      <vt:lpstr>Default - Title Only</vt:lpstr>
      <vt:lpstr>Proxylab  and stuff  15-213: Introduction to Computer Systems Recitation 13: November 19, 2012</vt:lpstr>
      <vt:lpstr>Topics</vt:lpstr>
      <vt:lpstr>Malloclab review</vt:lpstr>
      <vt:lpstr>Topics</vt:lpstr>
      <vt:lpstr>News</vt:lpstr>
      <vt:lpstr>Topics</vt:lpstr>
      <vt:lpstr>Sockets</vt:lpstr>
      <vt:lpstr>Sockets API</vt:lpstr>
      <vt:lpstr>Sockets API</vt:lpstr>
      <vt:lpstr>Sockets API</vt:lpstr>
      <vt:lpstr>Sockets API</vt:lpstr>
      <vt:lpstr>Sockets API</vt:lpstr>
      <vt:lpstr>Sockets API</vt:lpstr>
      <vt:lpstr>PowerPoint Presentation</vt:lpstr>
      <vt:lpstr>Topics</vt:lpstr>
      <vt:lpstr>Threads</vt:lpstr>
      <vt:lpstr>Threads</vt:lpstr>
      <vt:lpstr>Threads: pthreads interface</vt:lpstr>
      <vt:lpstr>Threads</vt:lpstr>
      <vt:lpstr>Threads</vt:lpstr>
      <vt:lpstr>Multithreaded Hello World</vt:lpstr>
      <vt:lpstr>Topics</vt:lpstr>
      <vt:lpstr>Proxylab: what a proxy is??</vt:lpstr>
      <vt:lpstr>Proxylab</vt:lpstr>
      <vt:lpstr>Proxylab: recommended progress</vt:lpstr>
      <vt:lpstr>Questions? (sockets, proxylab, what a proxy is??)    (come to office hours if you need help)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subject/>
  <dc:creator>Markus Pueschel</dc:creator>
  <cp:keywords/>
  <dc:description>Redesign of slides created by Randal E. Bryant and David R. O'Hallaron</dc:description>
  <cp:lastModifiedBy>Donald Huang</cp:lastModifiedBy>
  <cp:revision>17</cp:revision>
  <dcterms:created xsi:type="dcterms:W3CDTF">2012-10-03T02:47:51Z</dcterms:created>
  <dcterms:modified xsi:type="dcterms:W3CDTF">2012-11-19T13:21:07Z</dcterms:modified>
</cp:coreProperties>
</file>