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5" Target="slides/slide10.xml"/><Relationship Type="http://schemas.openxmlformats.org/officeDocument/2006/relationships/slide" Id="rId14" Target="slides/slide9.xml"/><Relationship Type="http://schemas.openxmlformats.org/officeDocument/2006/relationships/presProps" Id="rId2" Target="presProps.xml"/><Relationship Type="http://schemas.openxmlformats.org/officeDocument/2006/relationships/slide" Id="rId12" Target="slides/slide7.xml"/><Relationship Type="http://schemas.openxmlformats.org/officeDocument/2006/relationships/theme" Id="rId1" Target="theme/theme1.xml"/><Relationship Type="http://schemas.openxmlformats.org/officeDocument/2006/relationships/slide" Id="rId13" Target="slides/slide8.xml"/><Relationship Type="http://schemas.openxmlformats.org/officeDocument/2006/relationships/slideMaster" Id="rId4" Target="slideMasters/slideMaster1.xml"/><Relationship Type="http://schemas.openxmlformats.org/officeDocument/2006/relationships/slide" Id="rId10" Target="slides/slide5.xml"/><Relationship Type="http://schemas.openxmlformats.org/officeDocument/2006/relationships/tableStyles" Id="rId3" Target="tableStyles.xml"/><Relationship Type="http://schemas.openxmlformats.org/officeDocument/2006/relationships/slide" Id="rId11" Target="slides/slide6.xml"/><Relationship Type="http://schemas.openxmlformats.org/officeDocument/2006/relationships/slide" Id="rId9" Target="slides/slide4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35" id="3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7" id="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8" id="8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89" id="8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39" id="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0" id="4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1" id="4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5" id="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6" id="4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47" id="4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1" id="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2" id="5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3" id="5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7" id="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8" id="5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9" id="5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3" id="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4" id="6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5" id="65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9" id="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0" id="7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1" id="7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5" id="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6" id="7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7" id="7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1" id="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2" id="8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83" id="8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8" id="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" id="9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4572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0" id="10"/>
          <p:cNvSpPr txBox="1"/>
          <p:nvPr>
            <p:ph type="subTitle" idx="1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48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name="Shape 11" id="11"/>
          <p:cNvCxnSpPr/>
          <p:nvPr/>
        </p:nvCxnSpPr>
        <p:spPr>
          <a:xfrm>
            <a:off y="548639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len="med" type="none" w="med"/>
            <a:tailEnd len="med" type="none" w="med"/>
          </a:ln>
        </p:spPr>
      </p:cxnSp>
      <p:cxnSp>
        <p:nvCxnSpPr>
          <p:cNvPr name="Shape 12" id="12"/>
          <p:cNvCxnSpPr/>
          <p:nvPr/>
        </p:nvCxnSpPr>
        <p:spPr>
          <a:xfrm>
            <a:off y="4844510" x="457200"/>
            <a:ext cy="0" cx="822960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cxnSp>
        <p:nvCxnSpPr>
          <p:cNvPr name="Shape 16" id="16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rgbClr val="DA0002"/>
                </a:solidFill>
              </a:defRPr>
            </a:lvl1pPr>
            <a:lvl2pPr rtl="0">
              <a:defRPr>
                <a:solidFill>
                  <a:srgbClr val="DA0002"/>
                </a:solidFill>
              </a:defRPr>
            </a:lvl2pPr>
            <a:lvl3pPr rtl="0">
              <a:defRPr>
                <a:solidFill>
                  <a:srgbClr val="DA0002"/>
                </a:solidFill>
              </a:defRPr>
            </a:lvl3pPr>
            <a:lvl4pPr rtl="0">
              <a:defRPr>
                <a:solidFill>
                  <a:srgbClr val="DA0002"/>
                </a:solidFill>
              </a:defRPr>
            </a:lvl4pPr>
            <a:lvl5pPr rtl="0">
              <a:defRPr>
                <a:solidFill>
                  <a:srgbClr val="DA0002"/>
                </a:solidFill>
              </a:defRPr>
            </a:lvl5pPr>
            <a:lvl6pPr rtl="0">
              <a:defRPr>
                <a:solidFill>
                  <a:srgbClr val="DA0002"/>
                </a:solidFill>
              </a:defRPr>
            </a:lvl6pPr>
            <a:lvl7pPr rtl="0">
              <a:defRPr>
                <a:solidFill>
                  <a:srgbClr val="DA0002"/>
                </a:solidFill>
              </a:defRPr>
            </a:lvl7pPr>
            <a:lvl8pPr rtl="0">
              <a:defRPr>
                <a:solidFill>
                  <a:srgbClr val="DA0002"/>
                </a:solidFill>
              </a:defRPr>
            </a:lvl8pPr>
            <a:lvl9pPr rtl="0">
              <a:defRPr>
                <a:solidFill>
                  <a:srgbClr val="DA0002"/>
                </a:solidFill>
              </a:defRPr>
            </a:lvl9pPr>
          </a:lstStyle>
          <a:p/>
        </p:txBody>
      </p:sp>
      <p:sp>
        <p:nvSpPr>
          <p:cNvPr name="Shape 19" id="19"/>
          <p:cNvSpPr txBox="1"/>
          <p:nvPr>
            <p:ph type="body" idx="1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20" id="20"/>
          <p:cNvSpPr txBox="1"/>
          <p:nvPr>
            <p:ph type="body" idx="2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cxnSp>
        <p:nvCxnSpPr>
          <p:cNvPr name="Shape 21" id="21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chemeClr val="accent1"/>
                </a:solidFill>
              </a:defRPr>
            </a:lvl1pPr>
            <a:lvl2pPr rtl="0">
              <a:defRPr>
                <a:solidFill>
                  <a:schemeClr val="accent1"/>
                </a:solidFill>
              </a:defRPr>
            </a:lvl2pPr>
            <a:lvl3pPr rtl="0">
              <a:defRPr>
                <a:solidFill>
                  <a:schemeClr val="accent1"/>
                </a:solidFill>
              </a:defRPr>
            </a:lvl3pPr>
            <a:lvl4pPr rtl="0">
              <a:defRPr>
                <a:solidFill>
                  <a:schemeClr val="accent1"/>
                </a:solidFill>
              </a:defRPr>
            </a:lvl4pPr>
            <a:lvl5pPr rtl="0">
              <a:defRPr>
                <a:solidFill>
                  <a:schemeClr val="accent1"/>
                </a:solidFill>
              </a:defRPr>
            </a:lvl5pPr>
            <a:lvl6pPr rtl="0">
              <a:defRPr>
                <a:solidFill>
                  <a:schemeClr val="accent1"/>
                </a:solidFill>
              </a:defRPr>
            </a:lvl6pPr>
            <a:lvl7pPr rtl="0">
              <a:defRPr>
                <a:solidFill>
                  <a:schemeClr val="accent1"/>
                </a:solidFill>
              </a:defRPr>
            </a:lvl7pPr>
            <a:lvl8pPr rtl="0">
              <a:defRPr>
                <a:solidFill>
                  <a:schemeClr val="accent1"/>
                </a:solidFill>
              </a:defRPr>
            </a:lvl8pPr>
            <a:lvl9pPr rtl="0">
              <a:defRPr>
                <a:solidFill>
                  <a:schemeClr val="accent1"/>
                </a:solidFill>
              </a:defRPr>
            </a:lvl9pPr>
          </a:lstStyle>
          <a:p/>
        </p:txBody>
      </p:sp>
      <p:cxnSp>
        <p:nvCxnSpPr>
          <p:cNvPr name="Shape 24" id="24"/>
          <p:cNvCxnSpPr/>
          <p:nvPr/>
        </p:nvCxnSpPr>
        <p:spPr>
          <a:xfrm>
            <a:off y="1524000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25" id="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" id="26"/>
          <p:cNvSpPr txBox="1"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name="Shape 27" id="27"/>
          <p:cNvCxnSpPr/>
          <p:nvPr/>
        </p:nvCxnSpPr>
        <p:spPr>
          <a:xfrm>
            <a:off y="5757014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8" id="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cxnSp>
        <p:nvCxnSpPr>
          <p:cNvPr name="Shape 29" id="29"/>
          <p:cNvCxnSpPr/>
          <p:nvPr/>
        </p:nvCxnSpPr>
        <p:spPr>
          <a:xfrm>
            <a:off y="150852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name="Shape 7" id="7"/>
          <p:cNvCxnSpPr/>
          <p:nvPr/>
        </p:nvCxnSpPr>
        <p:spPr>
          <a:xfrm>
            <a:off y="6697679" x="457200"/>
            <a:ext cy="0" cx="822960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len="med" type="none" w="med"/>
            <a:tailEnd len="med" type="none" w="med"/>
          </a:ln>
        </p:spPr>
      </p:cxn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1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0.xml"/><Relationship Type="http://schemas.openxmlformats.org/officeDocument/2006/relationships/slideLayout" Id="rId1" Target="../slideLayouts/slideLayout2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2.xml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30" id="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1" id="31"/>
          <p:cNvSpPr txBox="1"/>
          <p:nvPr>
            <p:ph type="ctrTitle"/>
          </p:nvPr>
        </p:nvSpPr>
        <p:spPr>
          <a:xfrm>
            <a:off y="751679" x="457200"/>
            <a:ext cy="4012499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3000" b="0">
                <a:solidFill>
                  <a:srgbClr val="000000"/>
                </a:solidFill>
              </a:rPr>
              <a:t>
</a:t>
            </a:r>
          </a:p>
          <a:p>
            <a:pPr indent="457200" rtl="0" lvl="0">
              <a:buNone/>
            </a:pPr>
            <a:r>
              <a:rPr lang="en" sz="3600">
                <a:solidFill>
                  <a:srgbClr val="000000"/>
                </a:solidFill>
              </a:rPr>
              <a:t>Malloc Debugging</a:t>
            </a:r>
          </a:p>
          <a:p>
            <a:r>
              <a:t/>
            </a:r>
          </a:p>
          <a:p>
            <a:pPr indent="457200" rtl="0" lvl="0">
              <a:buNone/>
            </a:pPr>
            <a:r>
              <a:rPr lang="en" sz="1800" b="0">
                <a:solidFill>
                  <a:srgbClr val="000000"/>
                </a:solidFill>
              </a:rPr>
              <a:t>15-213: Introduction to Computer Systems</a:t>
            </a:r>
          </a:p>
          <a:p>
            <a:pPr indent="457200" rtl="0" lvl="0">
              <a:buNone/>
            </a:pPr>
            <a:r>
              <a:rPr lang="en" sz="1800" b="0">
                <a:solidFill>
                  <a:srgbClr val="000000"/>
                </a:solidFill>
              </a:rPr>
              <a:t>Recitation 12: November 12, 2012</a:t>
            </a:r>
          </a:p>
          <a:p>
            <a:r>
              <a:t/>
            </a:r>
          </a:p>
          <a:p>
            <a:pPr indent="457200" rtl="0" lvl="0">
              <a:buNone/>
            </a:pPr>
            <a:r>
              <a:rPr lang="en" sz="1800" b="0">
                <a:solidFill>
                  <a:srgbClr val="000000"/>
                </a:solidFill>
              </a:rPr>
              <a:t>Andrew Audibert</a:t>
            </a:r>
          </a:p>
          <a:p>
            <a:pPr indent="457200">
              <a:buNone/>
            </a:pPr>
            <a:r>
              <a:rPr lang="en" sz="1800" b="0">
                <a:solidFill>
                  <a:srgbClr val="000000"/>
                </a:solidFill>
              </a:rPr>
              <a:t>Section D</a:t>
            </a:r>
          </a:p>
        </p:txBody>
      </p:sp>
      <p:sp>
        <p:nvSpPr>
          <p:cNvPr name="Shape 32" id="32"/>
          <p:cNvSpPr txBox="1"/>
          <p:nvPr>
            <p:ph type="subTitle" idx="1"/>
          </p:nvPr>
        </p:nvSpPr>
        <p:spPr>
          <a:xfrm>
            <a:off y="4955189" x="457200"/>
            <a:ext cy="16434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4" id="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5" id="8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algn="ctr">
              <a:buNone/>
            </a:pPr>
            <a:r>
              <a:rPr lang="en" b="0">
                <a:solidFill>
                  <a:schemeClr val="dk1"/>
                </a:solidFill>
              </a:rPr>
              <a:t>Questions?</a:t>
            </a:r>
          </a:p>
        </p:txBody>
      </p:sp>
      <p:sp>
        <p:nvSpPr>
          <p:cNvPr name="Shape 86" id="8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algn="ctr" rtl="0" lvl="0">
              <a:buNone/>
            </a:pPr>
            <a:r>
              <a:rPr lang="en" sz="3600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 algn="ctr" rtl="0" lvl="0">
              <a:buNone/>
            </a:pPr>
            <a:r>
              <a:rPr lang="en" sz="1800"/>
              <a:t>(Don't be afraid to come to office hours if you are stuck*) </a:t>
            </a:r>
          </a:p>
          <a:p>
            <a:r>
              <a:t/>
            </a:r>
          </a:p>
          <a:p>
            <a:r>
              <a:t/>
            </a:r>
          </a:p>
          <a:p>
            <a:pPr algn="ctr">
              <a:buNone/>
            </a:pPr>
            <a:r>
              <a:rPr lang="en" sz="1800"/>
              <a:t>*We'll be able to help you more if you have a good heap checker already.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36" id="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7" id="3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name="Shape 38" id="38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Common Errors</a:t>
            </a:r>
          </a:p>
          <a:p>
            <a:pPr rtl="0" lvl="0">
              <a:buNone/>
            </a:pPr>
            <a:r>
              <a:rPr lang="en" sz="2400"/>
              <a:t>- Segmentation Faults</a:t>
            </a:r>
          </a:p>
          <a:p>
            <a:pPr rtl="0" lvl="0">
              <a:buNone/>
            </a:pPr>
            <a:r>
              <a:rPr lang="en" sz="2400"/>
              <a:t>- Heap Checker</a:t>
            </a:r>
          </a:p>
          <a:p>
            <a:pPr rtl="0" lvl="0">
              <a:buNone/>
            </a:pPr>
            <a:r>
              <a:rPr lang="en" sz="2400"/>
              <a:t>  - What it should do</a:t>
            </a:r>
          </a:p>
          <a:p>
            <a:pPr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  - What it should check</a:t>
            </a:r>
          </a:p>
          <a:p>
            <a:pPr rtl="0" lvl="0">
              <a:buNone/>
            </a:pPr>
            <a:r>
              <a:rPr lang="en" sz="2400"/>
              <a:t>- gdb</a:t>
            </a:r>
          </a:p>
          <a:p>
            <a:pPr rtl="0" lvl="0">
              <a:buNone/>
            </a:pPr>
            <a:r>
              <a:rPr lang="en" sz="2400"/>
              <a:t>  - Watch points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2" id="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3" id="4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chemeClr val="dk1"/>
                </a:solidFill>
              </a:rPr>
              <a:t>Common Errors</a:t>
            </a:r>
          </a:p>
        </p:txBody>
      </p:sp>
      <p:sp>
        <p:nvSpPr>
          <p:cNvPr name="Shape 44" id="44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If the driver complains about garbled bytes, that means you are overwriting part of an allocated payload.</a:t>
            </a:r>
          </a:p>
          <a:p>
            <a:pPr rtl="0" lvl="0">
              <a:buNone/>
            </a:pPr>
            <a:r>
              <a:rPr lang="en" sz="2400"/>
              <a:t>	- Check your pointer arithmetic.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If you waste too much space, some tests (particularly needle) will fail with out of memory errors.</a:t>
            </a:r>
          </a:p>
          <a:p>
            <a:pPr indent="0" marL="457200" rtl="0" lvl="0">
              <a:buNone/>
            </a:pPr>
            <a:r>
              <a:rPr lang="en" sz="2400"/>
              <a:t>- This might happen if your allocator loses track of some blocks.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Remember that you need to reinitialize everything when mm_init is called. We will call it between all traces.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8" id="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9" id="49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printf is rarely the best way to debug these.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A segfault on line 200 may be caused by a bug on line 70.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segfaults are usually caused either by pointer arithmetic errors or violation of your invariants (corruption of the heap)</a:t>
            </a:r>
          </a:p>
          <a:p>
            <a:r>
              <a:t/>
            </a:r>
          </a:p>
          <a:p>
            <a:pPr>
              <a:buNone/>
            </a:pPr>
            <a:r>
              <a:rPr lang="en" sz="2400"/>
              <a:t>- checkheap can save you massive amounts of time in debugging the second type.</a:t>
            </a:r>
          </a:p>
        </p:txBody>
      </p:sp>
      <p:sp>
        <p:nvSpPr>
          <p:cNvPr name="Shape 50" id="5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Segmentation Faults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4" id="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5" id="5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Heap Checker</a:t>
            </a:r>
          </a:p>
        </p:txBody>
      </p:sp>
      <p:sp>
        <p:nvSpPr>
          <p:cNvPr name="Shape 56" id="56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Your heap checker should not print things out unless it finds an error. This lets you sprinkle calls to it throughout your code.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Once you know what you want your heap structure to look like, write a heap checker for that structure so that you can debug the rest of your malloc implementation.</a:t>
            </a:r>
          </a:p>
          <a:p>
            <a:r>
              <a:t/>
            </a:r>
          </a:p>
          <a:p>
            <a:pPr>
              <a:buNone/>
            </a:pPr>
            <a:r>
              <a:rPr lang="en" sz="2400"/>
              <a:t>- If you come to office hours with a nasty bug, the first thing we'll be interested in will be your heap checker.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0" id="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1" id="6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What Makes a Good Heap Checker?</a:t>
            </a:r>
          </a:p>
        </p:txBody>
      </p:sp>
      <p:sp>
        <p:nvSpPr>
          <p:cNvPr name="Shape 62" id="62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Your heap checker should be detailed enough that the rest of your functions are guaranteed to work on any heap that your heap checker passes.</a:t>
            </a:r>
          </a:p>
          <a:p>
            <a:r>
              <a:t/>
            </a:r>
          </a:p>
          <a:p>
            <a:pPr>
              <a:buNone/>
            </a:pPr>
            <a:r>
              <a:rPr lang="en" sz="2400"/>
              <a:t>- What invariants do your heaps have?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6" id="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7" id="6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Heap Checker Invariants</a:t>
            </a:r>
          </a:p>
        </p:txBody>
      </p:sp>
      <p:sp>
        <p:nvSpPr>
          <p:cNvPr name="Shape 68" id="68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Invariants to think about:</a:t>
            </a:r>
          </a:p>
          <a:p>
            <a:pPr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	– (Doubly) linked lists are pointed correctly?</a:t>
            </a:r>
          </a:p>
          <a:p>
            <a:pPr indent="457200"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– Headers and footers match up?</a:t>
            </a:r>
          </a:p>
          <a:p>
            <a:pPr indent="457200"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– No allocated blocks in your explicit list?</a:t>
            </a:r>
          </a:p>
          <a:p>
            <a:pPr indent="457200"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– No free blocks NOT in your explicit list?</a:t>
            </a:r>
          </a:p>
          <a:p>
            <a:pPr indent="0" marL="457200"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– Any of YOUR OWN invariants! (address-ordering?)</a:t>
            </a:r>
          </a:p>
          <a:p>
            <a:pPr indent="457200" rtl="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– Seg lists: no big chunks in small lists / vice versa?</a:t>
            </a:r>
          </a:p>
          <a:p>
            <a:pPr indent="0" marL="457200" lv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/>
              <a:t>– Are there cycles in any of the lists? You can check this using the hare and tortoise algorithm.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2" id="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3" id="7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Hare and Tortoise Algorithm</a:t>
            </a:r>
          </a:p>
        </p:txBody>
      </p:sp>
      <p:sp>
        <p:nvSpPr>
          <p:cNvPr name="Shape 74" id="74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Set two pointers "hare" and "tortoise" to the beginning of your list.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During each iteration, move the hare pointer forward two nodes and move the tortoise forward one node. If they are pointing to the same node after this, the list has a cycle.</a:t>
            </a:r>
          </a:p>
          <a:p>
            <a:r>
              <a:t/>
            </a:r>
          </a:p>
          <a:p>
            <a:pPr>
              <a:buNone/>
            </a:pPr>
            <a:r>
              <a:rPr lang="en" sz="2400"/>
              <a:t>- If the tortoise reaches the end of the list, there are no cycles.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8" id="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9" id="7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>
                <a:solidFill>
                  <a:srgbClr val="000000"/>
                </a:solidFill>
              </a:rPr>
              <a:t>Useful gdb Techniques</a:t>
            </a:r>
          </a:p>
        </p:txBody>
      </p:sp>
      <p:sp>
        <p:nvSpPr>
          <p:cNvPr name="Shape 80" id="80"/>
          <p:cNvSpPr txBox="1"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 sz="2400"/>
              <a:t>- When you get a segfault, you can quickly find out which line it occurred on by doing 'gdb mdriver' and then 'run'.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You can set watch points in gdb so that when a location in memory is written you are notified and execution is suspended just like for a break point. This can help you find the culprit when something is being corrupted.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 sz="2400"/>
              <a:t>- To break when the integer at address 0x12345678 is modified, you can do</a:t>
            </a:r>
          </a:p>
          <a:p>
            <a:pPr>
              <a:buNone/>
            </a:pPr>
            <a:r>
              <a:rPr lang="en" sz="2400"/>
              <a:t>watch *((int *) 0x12345678)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