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36"/>
  </p:notesMasterIdLst>
  <p:sldIdLst>
    <p:sldId id="256" r:id="rId2"/>
    <p:sldId id="259" r:id="rId3"/>
    <p:sldId id="275" r:id="rId4"/>
    <p:sldId id="269" r:id="rId5"/>
    <p:sldId id="270" r:id="rId6"/>
    <p:sldId id="289" r:id="rId7"/>
    <p:sldId id="290" r:id="rId8"/>
    <p:sldId id="291" r:id="rId9"/>
    <p:sldId id="277" r:id="rId10"/>
    <p:sldId id="271" r:id="rId11"/>
    <p:sldId id="272" r:id="rId12"/>
    <p:sldId id="282" r:id="rId13"/>
    <p:sldId id="279" r:id="rId14"/>
    <p:sldId id="280" r:id="rId15"/>
    <p:sldId id="281" r:id="rId16"/>
    <p:sldId id="283" r:id="rId17"/>
    <p:sldId id="284" r:id="rId18"/>
    <p:sldId id="285" r:id="rId19"/>
    <p:sldId id="286" r:id="rId20"/>
    <p:sldId id="278" r:id="rId21"/>
    <p:sldId id="261" r:id="rId22"/>
    <p:sldId id="260" r:id="rId23"/>
    <p:sldId id="262" r:id="rId24"/>
    <p:sldId id="263" r:id="rId25"/>
    <p:sldId id="264" r:id="rId26"/>
    <p:sldId id="267" r:id="rId27"/>
    <p:sldId id="268" r:id="rId28"/>
    <p:sldId id="288" r:id="rId29"/>
    <p:sldId id="287" r:id="rId30"/>
    <p:sldId id="292" r:id="rId31"/>
    <p:sldId id="293" r:id="rId32"/>
    <p:sldId id="294" r:id="rId33"/>
    <p:sldId id="266" r:id="rId34"/>
    <p:sldId id="265" r:id="rId3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7" autoAdjust="0"/>
    <p:restoredTop sz="94590" autoAdjust="0"/>
  </p:normalViewPr>
  <p:slideViewPr>
    <p:cSldViewPr>
      <p:cViewPr varScale="1">
        <p:scale>
          <a:sx n="102" d="100"/>
          <a:sy n="102" d="100"/>
        </p:scale>
        <p:origin x="-1088" y="-1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4448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printerSettings" Target="printerSettings/printerSettings1.bin"/><Relationship Id="rId38" Type="http://schemas.openxmlformats.org/officeDocument/2006/relationships/presProps" Target="presProps.xml"/><Relationship Id="rId39" Type="http://schemas.openxmlformats.org/officeDocument/2006/relationships/viewProps" Target="viewProps.xml"/><Relationship Id="rId40" Type="http://schemas.openxmlformats.org/officeDocument/2006/relationships/theme" Target="theme/theme1.xml"/><Relationship Id="rId4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4A368C-9BA0-4C50-A05C-73D6A7980337}" type="datetimeFigureOut">
              <a:rPr lang="en-US" smtClean="0"/>
              <a:pPr/>
              <a:t>11/3/12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481925-B482-48E1-ACE7-DEF2ABBBC84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08223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328166" y="1295400"/>
            <a:ext cx="6487668" cy="3152887"/>
          </a:xfrm>
          <a:prstGeom prst="rect">
            <a:avLst/>
          </a:prstGeo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/>
          <a:p>
            <a: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</a:pPr>
            <a:endParaRPr sz="3200" kern="120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22921" y="1523999"/>
            <a:ext cx="6498158" cy="1724867"/>
          </a:xfrm>
        </p:spPr>
        <p:txBody>
          <a:bodyPr vert="horz" lIns="91440" tIns="45720" rIns="91440" bIns="45720" rtlCol="0" anchor="b" anchorCtr="0">
            <a:noAutofit/>
          </a:bodyPr>
          <a:lstStyle>
            <a:lvl1pPr marL="0" indent="0" algn="ctr" defTabSz="914400" rtl="0" eaLnBrk="1" latinLnBrk="0" hangingPunct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4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22921" y="3299012"/>
            <a:ext cx="6498159" cy="916641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BE3E1B-8A43-4EB3-BBDE-AA035119551E}" type="datetimeFigureOut">
              <a:rPr lang="en-US" smtClean="0"/>
              <a:pPr/>
              <a:t>11/3/12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A62C8-DE45-46FB-BE54-25B9649D9C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8" y="611872"/>
            <a:ext cx="4079545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8" y="1787856"/>
            <a:ext cx="4079545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BE3E1B-8A43-4EB3-BBDE-AA035119551E}" type="datetimeFigureOut">
              <a:rPr lang="en-US" smtClean="0"/>
              <a:pPr/>
              <a:t>11/3/12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A62C8-DE45-46FB-BE54-25B9649D9C2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Picture Placeholder 2"/>
          <p:cNvSpPr>
            <a:spLocks noGrp="1"/>
          </p:cNvSpPr>
          <p:nvPr>
            <p:ph type="pic" idx="1"/>
          </p:nvPr>
        </p:nvSpPr>
        <p:spPr>
          <a:xfrm>
            <a:off x="5090617" y="359392"/>
            <a:ext cx="3657600" cy="5318077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3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BE3E1B-8A43-4EB3-BBDE-AA035119551E}" type="datetimeFigureOut">
              <a:rPr lang="en-US" smtClean="0"/>
              <a:pPr/>
              <a:t>11/3/12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A62C8-DE45-46FB-BE54-25B9649D9C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69792" y="368301"/>
            <a:ext cx="1524000" cy="55753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9274" y="368301"/>
            <a:ext cx="6689726" cy="5575300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BE3E1B-8A43-4EB3-BBDE-AA035119551E}" type="datetimeFigureOut">
              <a:rPr lang="en-US" smtClean="0"/>
              <a:pPr/>
              <a:t>11/3/12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A62C8-DE45-46FB-BE54-25B9649D9C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BE3E1B-8A43-4EB3-BBDE-AA035119551E}" type="datetimeFigureOut">
              <a:rPr lang="en-US" smtClean="0"/>
              <a:pPr/>
              <a:t>11/3/12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A62C8-DE45-46FB-BE54-25B9649D9C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3538" y="3352801"/>
            <a:ext cx="8416925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3538" y="4771029"/>
            <a:ext cx="8416925" cy="972671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BE3E1B-8A43-4EB3-BBDE-AA035119551E}" type="datetimeFigureOut">
              <a:rPr lang="en-US" smtClean="0"/>
              <a:pPr/>
              <a:t>11/3/12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A62C8-DE45-46FB-BE54-25B9649D9C2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Picture Placeholder 2"/>
          <p:cNvSpPr>
            <a:spLocks noGrp="1"/>
          </p:cNvSpPr>
          <p:nvPr>
            <p:ph type="pic" idx="13"/>
          </p:nvPr>
        </p:nvSpPr>
        <p:spPr>
          <a:xfrm>
            <a:off x="370980" y="363538"/>
            <a:ext cx="8402040" cy="2836862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2403144"/>
            <a:ext cx="8056563" cy="1362075"/>
          </a:xfrm>
        </p:spPr>
        <p:txBody>
          <a:bodyPr anchor="b" anchorCtr="0"/>
          <a:lstStyle>
            <a:lvl1pPr algn="ctr">
              <a:defRPr sz="4600" b="0" cap="none" baseline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3736005"/>
            <a:ext cx="8056563" cy="1500187"/>
          </a:xfrm>
        </p:spPr>
        <p:txBody>
          <a:bodyPr anchor="t" anchorCtr="0"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BE3E1B-8A43-4EB3-BBDE-AA035119551E}" type="datetimeFigureOut">
              <a:rPr lang="en-US" smtClean="0"/>
              <a:pPr/>
              <a:t>11/3/12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A62C8-DE45-46FB-BE54-25B9649D9C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9275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1071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BE3E1B-8A43-4EB3-BBDE-AA035119551E}" type="datetimeFigureOut">
              <a:rPr lang="en-US" smtClean="0"/>
              <a:pPr/>
              <a:t>11/3/12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A62C8-DE45-46FB-BE54-25B9649D9C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4" y="107576"/>
            <a:ext cx="8042276" cy="1336956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4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9274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1070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1070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BE3E1B-8A43-4EB3-BBDE-AA035119551E}" type="datetimeFigureOut">
              <a:rPr lang="en-US" smtClean="0"/>
              <a:pPr/>
              <a:t>11/3/12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A62C8-DE45-46FB-BE54-25B9649D9C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BE3E1B-8A43-4EB3-BBDE-AA035119551E}" type="datetimeFigureOut">
              <a:rPr lang="en-US" smtClean="0"/>
              <a:pPr/>
              <a:t>11/3/12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A62C8-DE45-46FB-BE54-25B9649D9C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BE3E1B-8A43-4EB3-BBDE-AA035119551E}" type="datetimeFigureOut">
              <a:rPr lang="en-US" smtClean="0"/>
              <a:pPr/>
              <a:t>11/3/12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A62C8-DE45-46FB-BE54-25B9649D9C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9" y="611872"/>
            <a:ext cx="3840480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2824" y="368300"/>
            <a:ext cx="3840480" cy="5575300"/>
          </a:xfrm>
        </p:spPr>
        <p:txBody>
          <a:bodyPr>
            <a:normAutofit/>
          </a:bodyPr>
          <a:lstStyle>
            <a:lvl1pPr>
              <a:spcBef>
                <a:spcPts val="2000"/>
              </a:spcBef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9" y="1787856"/>
            <a:ext cx="3840480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BE3E1B-8A43-4EB3-BBDE-AA035119551E}" type="datetimeFigureOut">
              <a:rPr lang="en-US" smtClean="0"/>
              <a:pPr/>
              <a:t>11/3/12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A62C8-DE45-46FB-BE54-25B9649D9C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1600201"/>
            <a:ext cx="8042276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29835" y="627566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B3BE3E1B-8A43-4EB3-BBDE-AA035119551E}" type="datetimeFigureOut">
              <a:rPr lang="en-US" smtClean="0"/>
              <a:pPr/>
              <a:t>11/3/12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458" y="6275668"/>
            <a:ext cx="484094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97906" y="6275668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fld id="{E97A62C8-DE45-46FB-BE54-25B9649D9C2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6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9250" indent="-349250" algn="l" defTabSz="914400" rtl="0" eaLnBrk="1" latinLnBrk="0" hangingPunct="1">
        <a:spcBef>
          <a:spcPts val="2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22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96837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263650" indent="-295275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54622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828800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1177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398713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6892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Malloc</a:t>
            </a:r>
            <a:r>
              <a:rPr lang="en-US" dirty="0" smtClean="0"/>
              <a:t> Recitation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Section K (Kevin Su)</a:t>
            </a:r>
          </a:p>
          <a:p>
            <a:r>
              <a:rPr lang="en-US" dirty="0" smtClean="0"/>
              <a:t>November 5</a:t>
            </a:r>
            <a:r>
              <a:rPr lang="en-US" baseline="30000" dirty="0" smtClean="0"/>
              <a:t>th</a:t>
            </a:r>
            <a:r>
              <a:rPr lang="en-US" dirty="0" smtClean="0"/>
              <a:t>, 2012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Pointer casting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Separate from non-pointer casting</a:t>
            </a:r>
          </a:p>
          <a:p>
            <a:pPr lvl="1"/>
            <a:r>
              <a:rPr lang="en-US" dirty="0" smtClean="0"/>
              <a:t>float to </a:t>
            </a:r>
            <a:r>
              <a:rPr lang="en-US" dirty="0" err="1" smtClean="0"/>
              <a:t>int</a:t>
            </a:r>
            <a:r>
              <a:rPr lang="en-US" dirty="0" smtClean="0"/>
              <a:t>, </a:t>
            </a:r>
            <a:r>
              <a:rPr lang="en-US" dirty="0" err="1" smtClean="0"/>
              <a:t>int</a:t>
            </a:r>
            <a:r>
              <a:rPr lang="en-US" dirty="0" smtClean="0"/>
              <a:t> to float</a:t>
            </a:r>
          </a:p>
          <a:p>
            <a:pPr lvl="1"/>
            <a:r>
              <a:rPr lang="en-US" dirty="0" smtClean="0"/>
              <a:t>&lt;</a:t>
            </a:r>
            <a:r>
              <a:rPr lang="en-US" dirty="0" err="1" smtClean="0"/>
              <a:t>struct_a</a:t>
            </a:r>
            <a:r>
              <a:rPr lang="en-US" dirty="0" smtClean="0"/>
              <a:t>&gt; to &lt;</a:t>
            </a:r>
            <a:r>
              <a:rPr lang="en-US" dirty="0" err="1" smtClean="0"/>
              <a:t>struct_b</a:t>
            </a:r>
            <a:r>
              <a:rPr lang="en-US" dirty="0" smtClean="0"/>
              <a:t>&gt;</a:t>
            </a:r>
          </a:p>
          <a:p>
            <a:pPr lvl="2"/>
            <a:r>
              <a:rPr lang="en-US" dirty="0" smtClean="0"/>
              <a:t>No! </a:t>
            </a:r>
            <a:r>
              <a:rPr lang="en-US" dirty="0" err="1" smtClean="0"/>
              <a:t>gcc</a:t>
            </a:r>
            <a:r>
              <a:rPr lang="en-US" dirty="0" smtClean="0"/>
              <a:t> error.</a:t>
            </a:r>
          </a:p>
          <a:p>
            <a:r>
              <a:rPr lang="en-US" dirty="0" smtClean="0"/>
              <a:t>Cast from</a:t>
            </a:r>
          </a:p>
          <a:p>
            <a:pPr lvl="1"/>
            <a:r>
              <a:rPr lang="en-US" dirty="0" smtClean="0"/>
              <a:t>&lt;</a:t>
            </a:r>
            <a:r>
              <a:rPr lang="en-US" dirty="0" err="1" smtClean="0"/>
              <a:t>type_a</a:t>
            </a:r>
            <a:r>
              <a:rPr lang="en-US" dirty="0" smtClean="0"/>
              <a:t>&gt; * to &lt;</a:t>
            </a:r>
            <a:r>
              <a:rPr lang="en-US" dirty="0" err="1" smtClean="0"/>
              <a:t>type_b</a:t>
            </a:r>
            <a:r>
              <a:rPr lang="en-US" dirty="0" smtClean="0"/>
              <a:t>&gt; *</a:t>
            </a:r>
          </a:p>
          <a:p>
            <a:pPr lvl="1"/>
            <a:r>
              <a:rPr lang="en-US" dirty="0" smtClean="0"/>
              <a:t>&lt;</a:t>
            </a:r>
            <a:r>
              <a:rPr lang="en-US" dirty="0" err="1" smtClean="0"/>
              <a:t>type_a</a:t>
            </a:r>
            <a:r>
              <a:rPr lang="en-US" dirty="0" smtClean="0"/>
              <a:t>&gt; * to integer/ unsigned </a:t>
            </a:r>
            <a:r>
              <a:rPr lang="en-US" dirty="0" err="1" smtClean="0"/>
              <a:t>int</a:t>
            </a:r>
            <a:endParaRPr lang="en-US" dirty="0"/>
          </a:p>
          <a:p>
            <a:pPr lvl="1"/>
            <a:r>
              <a:rPr lang="en-US" dirty="0" smtClean="0"/>
              <a:t>integer/ unsigned </a:t>
            </a:r>
            <a:r>
              <a:rPr lang="en-US" dirty="0" err="1" smtClean="0"/>
              <a:t>int</a:t>
            </a:r>
            <a:r>
              <a:rPr lang="en-US" dirty="0" smtClean="0"/>
              <a:t> to &lt;</a:t>
            </a:r>
            <a:r>
              <a:rPr lang="en-US" dirty="0" err="1" smtClean="0"/>
              <a:t>type_a</a:t>
            </a:r>
            <a:r>
              <a:rPr lang="en-US" dirty="0" smtClean="0"/>
              <a:t>&gt; *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Pointer casting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actually happens in a pointer cast?</a:t>
            </a:r>
          </a:p>
          <a:p>
            <a:pPr lvl="1"/>
            <a:r>
              <a:rPr lang="en-US" dirty="0" smtClean="0"/>
              <a:t>Nothing! It’s just an assignment. Remember all pointers are the same size.</a:t>
            </a:r>
            <a:endParaRPr lang="en-US" dirty="0"/>
          </a:p>
          <a:p>
            <a:pPr lvl="1"/>
            <a:r>
              <a:rPr lang="en-US" dirty="0" smtClean="0"/>
              <a:t>The magic happens in dereferencing and arithmetic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Pointer arithmetic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expression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ptr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+ a </a:t>
            </a:r>
            <a:r>
              <a:rPr lang="en-US" dirty="0" smtClean="0"/>
              <a:t>doesn’t always evaluate into the arithmetic sum of the two</a:t>
            </a:r>
          </a:p>
          <a:p>
            <a:r>
              <a:rPr lang="en-US" dirty="0" smtClean="0"/>
              <a:t>Consider:</a:t>
            </a:r>
            <a:br>
              <a:rPr lang="en-US" dirty="0" smtClean="0"/>
            </a:b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&lt;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type_a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&gt; * pointer = …;</a:t>
            </a:r>
            <a:br>
              <a:rPr lang="en-US" sz="2000" dirty="0" smtClean="0">
                <a:latin typeface="Courier New" pitchFamily="49" charset="0"/>
                <a:cs typeface="Courier New" pitchFamily="49" charset="0"/>
              </a:rPr>
            </a:b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(void *) pointer2 = (void *) (pointer + a);</a:t>
            </a:r>
          </a:p>
          <a:p>
            <a:r>
              <a:rPr lang="en-US" dirty="0" smtClean="0">
                <a:latin typeface="+mj-lt"/>
                <a:cs typeface="Courier New" pitchFamily="49" charset="0"/>
              </a:rPr>
              <a:t>Think about it as </a:t>
            </a:r>
          </a:p>
          <a:p>
            <a:pPr lvl="1"/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leal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(pointer, a,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sizeof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type_a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)), pointer2;</a:t>
            </a:r>
          </a:p>
          <a:p>
            <a:endParaRPr lang="en-US" dirty="0" smtClean="0">
              <a:latin typeface="+mj-lt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Pointer arithmetic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*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ptr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= (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*)0x12341234; </a:t>
            </a:r>
            <a:br>
              <a:rPr lang="en-US" sz="2000" dirty="0" smtClean="0">
                <a:latin typeface="Courier New" pitchFamily="49" charset="0"/>
                <a:cs typeface="Courier New" pitchFamily="49" charset="0"/>
              </a:rPr>
            </a:b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* ptr2 =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ptr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+ 1;</a:t>
            </a:r>
          </a:p>
          <a:p>
            <a:endParaRPr lang="en-US" sz="20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char *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ptr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= (char *)0x12341234; </a:t>
            </a:r>
            <a:br>
              <a:rPr lang="en-US" sz="2000" dirty="0" smtClean="0">
                <a:latin typeface="Courier New" pitchFamily="49" charset="0"/>
                <a:cs typeface="Courier New" pitchFamily="49" charset="0"/>
              </a:rPr>
            </a:b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char * ptr2 =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ptr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+ 1;</a:t>
            </a:r>
          </a:p>
          <a:p>
            <a:endParaRPr lang="en-US" sz="2000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*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ptr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= (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*)0x12341234; </a:t>
            </a:r>
            <a:br>
              <a:rPr lang="en-US" sz="2000" dirty="0" smtClean="0">
                <a:latin typeface="Courier New" pitchFamily="49" charset="0"/>
                <a:cs typeface="Courier New" pitchFamily="49" charset="0"/>
              </a:rPr>
            </a:b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* ptr2 = ((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*) (((char *)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ptr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) + 1));</a:t>
            </a:r>
          </a:p>
          <a:p>
            <a:endParaRPr lang="en-US" sz="20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2000" dirty="0">
                <a:latin typeface="Courier New" pitchFamily="49" charset="0"/>
                <a:cs typeface="Courier New" pitchFamily="49" charset="0"/>
              </a:rPr>
              <a:t>v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oid *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ptr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= (char *)0x12341234; </a:t>
            </a:r>
            <a:br>
              <a:rPr lang="en-US" sz="2000" dirty="0" smtClean="0">
                <a:latin typeface="Courier New" pitchFamily="49" charset="0"/>
                <a:cs typeface="Courier New" pitchFamily="49" charset="0"/>
              </a:rPr>
            </a:b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void * ptr2 =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ptr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+ 1;</a:t>
            </a:r>
          </a:p>
          <a:p>
            <a:endParaRPr lang="en-US" sz="20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void *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ptr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= (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*)0x12341234; </a:t>
            </a:r>
            <a:br>
              <a:rPr lang="en-US" sz="2000" dirty="0" smtClean="0">
                <a:latin typeface="Courier New" pitchFamily="49" charset="0"/>
                <a:cs typeface="Courier New" pitchFamily="49" charset="0"/>
              </a:rPr>
            </a:b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void * ptr2 =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ptr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+ 1;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Pointer arithmetic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*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ptr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= (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*)0x12341234; </a:t>
            </a:r>
            <a:br>
              <a:rPr lang="en-US" sz="2000" dirty="0" smtClean="0">
                <a:latin typeface="Courier New" pitchFamily="49" charset="0"/>
                <a:cs typeface="Courier New" pitchFamily="49" charset="0"/>
              </a:rPr>
            </a:b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* ptr2 =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ptr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+ 1; </a:t>
            </a:r>
            <a:r>
              <a:rPr lang="en-US" sz="20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//ptr2 is 0x12341238</a:t>
            </a:r>
          </a:p>
          <a:p>
            <a:endParaRPr lang="en-US" sz="20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char *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ptr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= (char *)0x12341234; </a:t>
            </a:r>
            <a:br>
              <a:rPr lang="en-US" sz="2000" dirty="0" smtClean="0">
                <a:latin typeface="Courier New" pitchFamily="49" charset="0"/>
                <a:cs typeface="Courier New" pitchFamily="49" charset="0"/>
              </a:rPr>
            </a:b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char * ptr2 =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ptr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+ 1; </a:t>
            </a:r>
            <a:r>
              <a:rPr lang="en-US" sz="20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//ptr2 is 0x12341235</a:t>
            </a:r>
          </a:p>
          <a:p>
            <a:endParaRPr lang="en-US" sz="2000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*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ptr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= (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*)0x12341234; </a:t>
            </a:r>
            <a:br>
              <a:rPr lang="en-US" sz="2000" dirty="0" smtClean="0">
                <a:latin typeface="Courier New" pitchFamily="49" charset="0"/>
                <a:cs typeface="Courier New" pitchFamily="49" charset="0"/>
              </a:rPr>
            </a:b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* ptr2 = ((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*) (((char *)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ptr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) + 1));</a:t>
            </a:r>
            <a:br>
              <a:rPr lang="en-US" sz="2000" dirty="0" smtClean="0">
                <a:latin typeface="Courier New" pitchFamily="49" charset="0"/>
                <a:cs typeface="Courier New" pitchFamily="49" charset="0"/>
              </a:rPr>
            </a:br>
            <a:r>
              <a:rPr lang="en-US" sz="20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//ptr2 is 0x12341235</a:t>
            </a:r>
          </a:p>
          <a:p>
            <a:pPr>
              <a:buNone/>
            </a:pPr>
            <a:endParaRPr lang="en-US" sz="20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2000" dirty="0">
                <a:latin typeface="Courier New" pitchFamily="49" charset="0"/>
                <a:cs typeface="Courier New" pitchFamily="49" charset="0"/>
              </a:rPr>
              <a:t>v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oid *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ptr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= (char *)0x12341234; </a:t>
            </a:r>
            <a:br>
              <a:rPr lang="en-US" sz="2000" dirty="0" smtClean="0">
                <a:latin typeface="Courier New" pitchFamily="49" charset="0"/>
                <a:cs typeface="Courier New" pitchFamily="49" charset="0"/>
              </a:rPr>
            </a:b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void * ptr2 =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ptr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+ 1; </a:t>
            </a:r>
            <a:r>
              <a:rPr lang="en-US" sz="20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//ptr2 is 0x12341235</a:t>
            </a:r>
          </a:p>
          <a:p>
            <a:endParaRPr lang="en-US" sz="20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void *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ptr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= (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*)0x12341234; </a:t>
            </a:r>
            <a:br>
              <a:rPr lang="en-US" sz="2000" dirty="0" smtClean="0">
                <a:latin typeface="Courier New" pitchFamily="49" charset="0"/>
                <a:cs typeface="Courier New" pitchFamily="49" charset="0"/>
              </a:rPr>
            </a:b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void * ptr2 =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ptr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+ 1; </a:t>
            </a:r>
            <a:r>
              <a:rPr lang="en-US" sz="20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//ptr2 is still 0x12341235</a:t>
            </a:r>
          </a:p>
          <a:p>
            <a:endParaRPr lang="en-US" sz="2000" dirty="0" smtClean="0">
              <a:latin typeface="Courier New" pitchFamily="49" charset="0"/>
              <a:cs typeface="Courier New" pitchFamily="49" charset="0"/>
            </a:endParaRPr>
          </a:p>
          <a:p>
            <a:endParaRPr lang="en-US" sz="2000" dirty="0" smtClean="0">
              <a:latin typeface="Courier New" pitchFamily="49" charset="0"/>
              <a:cs typeface="Courier New" pitchFamily="49" charset="0"/>
            </a:endParaRPr>
          </a:p>
          <a:p>
            <a:endParaRPr lang="en-US" sz="2000" dirty="0" smtClean="0">
              <a:latin typeface="Courier New" pitchFamily="49" charset="0"/>
              <a:cs typeface="Courier New" pitchFamily="49" charset="0"/>
            </a:endParaRPr>
          </a:p>
          <a:p>
            <a:endParaRPr lang="en-US" sz="2000" dirty="0">
              <a:latin typeface="Courier New" pitchFamily="49" charset="0"/>
              <a:cs typeface="Courier New" pitchFamily="49" charset="0"/>
            </a:endParaRPr>
          </a:p>
          <a:p>
            <a:endParaRPr lang="en-US" sz="2000" dirty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pointer arithmetic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82000" cy="5029200"/>
          </a:xfrm>
        </p:spPr>
        <p:txBody>
          <a:bodyPr>
            <a:normAutofit fontScale="85000" lnSpcReduction="20000"/>
          </a:bodyPr>
          <a:lstStyle/>
          <a:p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**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ptr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= (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**)0x12341234; </a:t>
            </a:r>
            <a:br>
              <a:rPr lang="en-US" sz="2000" dirty="0" smtClean="0">
                <a:latin typeface="Courier New" pitchFamily="49" charset="0"/>
                <a:cs typeface="Courier New" pitchFamily="49" charset="0"/>
              </a:rPr>
            </a:b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* ptr2 = (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*) (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ptr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+ 1);</a:t>
            </a:r>
          </a:p>
          <a:p>
            <a:pPr>
              <a:buNone/>
            </a:pPr>
            <a:endParaRPr lang="en-US" sz="2000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sz="2000" dirty="0">
                <a:latin typeface="Courier New" pitchFamily="49" charset="0"/>
                <a:cs typeface="Courier New" pitchFamily="49" charset="0"/>
              </a:rPr>
              <a:t>c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har **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ptr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= (char **)0x12341234; </a:t>
            </a:r>
            <a:br>
              <a:rPr lang="en-US" sz="2000" dirty="0" smtClean="0">
                <a:latin typeface="Courier New" pitchFamily="49" charset="0"/>
                <a:cs typeface="Courier New" pitchFamily="49" charset="0"/>
              </a:rPr>
            </a:b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short * ptr2 = (short *) (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ptr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+ 1);</a:t>
            </a:r>
          </a:p>
          <a:p>
            <a:endParaRPr lang="en-US" sz="2000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*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ptr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= (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*)0x12341234; </a:t>
            </a:r>
            <a:br>
              <a:rPr lang="en-US" sz="2000" dirty="0" smtClean="0">
                <a:latin typeface="Courier New" pitchFamily="49" charset="0"/>
                <a:cs typeface="Courier New" pitchFamily="49" charset="0"/>
              </a:rPr>
            </a:b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void * ptr2 = &amp;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ptr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+ 1;</a:t>
            </a:r>
          </a:p>
          <a:p>
            <a:endParaRPr lang="en-US" sz="2000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*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ptr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= (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*)0x12341234; </a:t>
            </a:r>
            <a:br>
              <a:rPr lang="en-US" sz="2000" dirty="0" smtClean="0">
                <a:latin typeface="Courier New" pitchFamily="49" charset="0"/>
                <a:cs typeface="Courier New" pitchFamily="49" charset="0"/>
              </a:rPr>
            </a:b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void * ptr2 = ((void *) (*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ptr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+ 1));</a:t>
            </a:r>
          </a:p>
          <a:p>
            <a:endParaRPr lang="en-US" dirty="0" smtClean="0"/>
          </a:p>
          <a:p>
            <a:r>
              <a:rPr lang="en-US" b="1" u="sng" dirty="0" smtClean="0"/>
              <a:t>This is on a 64-bit machine!</a:t>
            </a:r>
            <a:endParaRPr lang="en-US" b="1" u="sng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pointer arithmetic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82000" cy="5029200"/>
          </a:xfrm>
        </p:spPr>
        <p:txBody>
          <a:bodyPr>
            <a:normAutofit fontScale="85000" lnSpcReduction="20000"/>
          </a:bodyPr>
          <a:lstStyle/>
          <a:p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**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ptr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= (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**)0x12341234; </a:t>
            </a:r>
            <a:br>
              <a:rPr lang="en-US" sz="2000" dirty="0" smtClean="0">
                <a:latin typeface="Courier New" pitchFamily="49" charset="0"/>
                <a:cs typeface="Courier New" pitchFamily="49" charset="0"/>
              </a:rPr>
            </a:b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* ptr2 = (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*) (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ptr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+ 1); </a:t>
            </a:r>
            <a:r>
              <a:rPr lang="en-US" sz="20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//ptr2 = 0x1234123c</a:t>
            </a:r>
          </a:p>
          <a:p>
            <a:pPr>
              <a:buNone/>
            </a:pPr>
            <a:endParaRPr lang="en-US" sz="2000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sz="2000" dirty="0">
                <a:latin typeface="Courier New" pitchFamily="49" charset="0"/>
                <a:cs typeface="Courier New" pitchFamily="49" charset="0"/>
              </a:rPr>
              <a:t>c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har **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ptr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= (char **)0x12341234; </a:t>
            </a:r>
            <a:br>
              <a:rPr lang="en-US" sz="2000" dirty="0" smtClean="0">
                <a:latin typeface="Courier New" pitchFamily="49" charset="0"/>
                <a:cs typeface="Courier New" pitchFamily="49" charset="0"/>
              </a:rPr>
            </a:b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short * ptr2 = (short *) (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ptr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+ 1);</a:t>
            </a:r>
            <a:br>
              <a:rPr lang="en-US" sz="2000" dirty="0" smtClean="0">
                <a:latin typeface="Courier New" pitchFamily="49" charset="0"/>
                <a:cs typeface="Courier New" pitchFamily="49" charset="0"/>
              </a:rPr>
            </a:br>
            <a:r>
              <a:rPr lang="en-US" sz="20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//ptr2 = 0x1234123c</a:t>
            </a:r>
          </a:p>
          <a:p>
            <a:endParaRPr lang="en-US" sz="2000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*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ptr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= (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*)0x12341234; </a:t>
            </a:r>
            <a:br>
              <a:rPr lang="en-US" sz="2000" dirty="0" smtClean="0">
                <a:latin typeface="Courier New" pitchFamily="49" charset="0"/>
                <a:cs typeface="Courier New" pitchFamily="49" charset="0"/>
              </a:rPr>
            </a:b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void * ptr2 = &amp;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ptr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+ 1; </a:t>
            </a:r>
            <a:r>
              <a:rPr lang="en-US" sz="20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//ptr2 = ??</a:t>
            </a:r>
            <a:br>
              <a:rPr lang="en-US" sz="20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</a:br>
            <a:r>
              <a:rPr lang="en-US" sz="20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//ptr2 is actually 8 bytes higher than the address of the variable </a:t>
            </a:r>
            <a:r>
              <a:rPr lang="en-US" sz="2000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ptr</a:t>
            </a:r>
            <a:endParaRPr lang="en-US" sz="2000" b="1" dirty="0" smtClean="0">
              <a:solidFill>
                <a:srgbClr val="FF0000"/>
              </a:solidFill>
              <a:latin typeface="Courier New" pitchFamily="49" charset="0"/>
              <a:cs typeface="Courier New" pitchFamily="49" charset="0"/>
            </a:endParaRPr>
          </a:p>
          <a:p>
            <a:endParaRPr lang="en-US" sz="2000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*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ptr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= (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*)0x12341234; </a:t>
            </a:r>
            <a:br>
              <a:rPr lang="en-US" sz="2000" dirty="0" smtClean="0">
                <a:latin typeface="Courier New" pitchFamily="49" charset="0"/>
                <a:cs typeface="Courier New" pitchFamily="49" charset="0"/>
              </a:rPr>
            </a:b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void * ptr2 = ((void *) (*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ptr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+ 1)); </a:t>
            </a:r>
            <a:r>
              <a:rPr lang="en-US" sz="20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//ptr2 = ??</a:t>
            </a:r>
            <a:br>
              <a:rPr lang="en-US" sz="20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</a:br>
            <a:r>
              <a:rPr lang="en-US" sz="20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//ptr2 is just one higher than the value at 0x12341234 (so probably </a:t>
            </a:r>
            <a:r>
              <a:rPr lang="en-US" sz="2000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segfault</a:t>
            </a:r>
            <a:r>
              <a:rPr lang="en-US" sz="20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)</a:t>
            </a:r>
            <a:endParaRPr lang="en-US" sz="2000" b="1" dirty="0" smtClean="0">
              <a:solidFill>
                <a:srgbClr val="FF0000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Pointer dereferencing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Basics</a:t>
            </a:r>
          </a:p>
          <a:p>
            <a:pPr lvl="1"/>
            <a:r>
              <a:rPr lang="en-US" dirty="0" smtClean="0"/>
              <a:t>It must be a POINTER type (or cast to one) at the time of dereference</a:t>
            </a:r>
          </a:p>
          <a:p>
            <a:pPr lvl="1"/>
            <a:r>
              <a:rPr lang="en-US" dirty="0" smtClean="0"/>
              <a:t>Cannot dereference (void *)</a:t>
            </a:r>
          </a:p>
          <a:p>
            <a:pPr lvl="1"/>
            <a:r>
              <a:rPr lang="en-US" dirty="0" smtClean="0"/>
              <a:t>The result must get assigned into the right </a:t>
            </a:r>
            <a:r>
              <a:rPr lang="en-US" dirty="0" err="1" smtClean="0"/>
              <a:t>datatype</a:t>
            </a:r>
            <a:r>
              <a:rPr lang="en-US" dirty="0" smtClean="0"/>
              <a:t> (or cast into it)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Pointer dereferencing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What gets “returned?”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sz="2200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200" dirty="0" smtClean="0">
                <a:latin typeface="Courier New" pitchFamily="49" charset="0"/>
                <a:cs typeface="Courier New" pitchFamily="49" charset="0"/>
              </a:rPr>
              <a:t> * ptr1 = </a:t>
            </a:r>
            <a:r>
              <a:rPr lang="en-US" sz="2200" dirty="0" err="1" smtClean="0">
                <a:latin typeface="Courier New" pitchFamily="49" charset="0"/>
                <a:cs typeface="Courier New" pitchFamily="49" charset="0"/>
              </a:rPr>
              <a:t>malloc</a:t>
            </a:r>
            <a:r>
              <a:rPr lang="en-US" sz="2200" dirty="0" smtClean="0">
                <a:latin typeface="Courier New" pitchFamily="49" charset="0"/>
                <a:cs typeface="Courier New" pitchFamily="49" charset="0"/>
              </a:rPr>
              <a:t>(100);</a:t>
            </a:r>
            <a:br>
              <a:rPr lang="en-US" sz="2200" dirty="0" smtClean="0">
                <a:latin typeface="Courier New" pitchFamily="49" charset="0"/>
                <a:cs typeface="Courier New" pitchFamily="49" charset="0"/>
              </a:rPr>
            </a:br>
            <a:r>
              <a:rPr lang="en-US" sz="2200" dirty="0" smtClean="0">
                <a:latin typeface="Courier New" pitchFamily="49" charset="0"/>
                <a:cs typeface="Courier New" pitchFamily="49" charset="0"/>
              </a:rPr>
              <a:t>*ptr1 = 0xdeadbeef;</a:t>
            </a:r>
          </a:p>
          <a:p>
            <a:pPr>
              <a:buNone/>
            </a:pPr>
            <a:r>
              <a:rPr lang="en-US" sz="2200" dirty="0" smtClean="0">
                <a:latin typeface="Courier New" pitchFamily="49" charset="0"/>
                <a:cs typeface="Courier New" pitchFamily="49" charset="0"/>
              </a:rPr>
              <a:t>	</a:t>
            </a:r>
          </a:p>
          <a:p>
            <a:pPr>
              <a:buNone/>
            </a:pPr>
            <a:r>
              <a:rPr lang="en-US" sz="2200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200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200" dirty="0" smtClean="0">
                <a:latin typeface="Courier New" pitchFamily="49" charset="0"/>
                <a:cs typeface="Courier New" pitchFamily="49" charset="0"/>
              </a:rPr>
              <a:t> val1 = *ptr1;</a:t>
            </a:r>
          </a:p>
          <a:p>
            <a:pPr>
              <a:buNone/>
            </a:pPr>
            <a:r>
              <a:rPr lang="en-US" sz="2200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200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200" dirty="0" smtClean="0">
                <a:latin typeface="Courier New" pitchFamily="49" charset="0"/>
                <a:cs typeface="Courier New" pitchFamily="49" charset="0"/>
              </a:rPr>
              <a:t> val2 = (</a:t>
            </a:r>
            <a:r>
              <a:rPr lang="en-US" sz="2200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200" dirty="0" smtClean="0">
                <a:latin typeface="Courier New" pitchFamily="49" charset="0"/>
                <a:cs typeface="Courier New" pitchFamily="49" charset="0"/>
              </a:rPr>
              <a:t>) *((char *) ptr1);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 smtClean="0"/>
              <a:t>	What are val1 and val2?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Pointer dereferencing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What gets “returned?”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sz="2200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200" dirty="0" smtClean="0">
                <a:latin typeface="Courier New" pitchFamily="49" charset="0"/>
                <a:cs typeface="Courier New" pitchFamily="49" charset="0"/>
              </a:rPr>
              <a:t> * ptr1 = </a:t>
            </a:r>
            <a:r>
              <a:rPr lang="en-US" sz="2200" dirty="0" err="1" smtClean="0">
                <a:latin typeface="Courier New" pitchFamily="49" charset="0"/>
                <a:cs typeface="Courier New" pitchFamily="49" charset="0"/>
              </a:rPr>
              <a:t>malloc</a:t>
            </a:r>
            <a:r>
              <a:rPr lang="en-US" sz="2200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200" dirty="0" err="1" smtClean="0">
                <a:latin typeface="Courier New" pitchFamily="49" charset="0"/>
                <a:cs typeface="Courier New" pitchFamily="49" charset="0"/>
              </a:rPr>
              <a:t>sizeof</a:t>
            </a:r>
            <a:r>
              <a:rPr lang="en-US" sz="2200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200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200" smtClean="0">
                <a:latin typeface="Courier New" pitchFamily="49" charset="0"/>
                <a:cs typeface="Courier New" pitchFamily="49" charset="0"/>
              </a:rPr>
              <a:t>));</a:t>
            </a:r>
            <a:r>
              <a:rPr lang="en-US" sz="2200" dirty="0" smtClean="0">
                <a:latin typeface="Courier New" pitchFamily="49" charset="0"/>
                <a:cs typeface="Courier New" pitchFamily="49" charset="0"/>
              </a:rPr>
              <a:t/>
            </a:r>
            <a:br>
              <a:rPr lang="en-US" sz="2200" dirty="0" smtClean="0">
                <a:latin typeface="Courier New" pitchFamily="49" charset="0"/>
                <a:cs typeface="Courier New" pitchFamily="49" charset="0"/>
              </a:rPr>
            </a:br>
            <a:r>
              <a:rPr lang="en-US" sz="2200" dirty="0" smtClean="0">
                <a:latin typeface="Courier New" pitchFamily="49" charset="0"/>
                <a:cs typeface="Courier New" pitchFamily="49" charset="0"/>
              </a:rPr>
              <a:t>*ptr1 = 0xdeadbeef;</a:t>
            </a:r>
          </a:p>
          <a:p>
            <a:pPr>
              <a:buNone/>
            </a:pPr>
            <a:r>
              <a:rPr lang="en-US" sz="2200" dirty="0" smtClean="0">
                <a:latin typeface="Courier New" pitchFamily="49" charset="0"/>
                <a:cs typeface="Courier New" pitchFamily="49" charset="0"/>
              </a:rPr>
              <a:t>	</a:t>
            </a:r>
          </a:p>
          <a:p>
            <a:pPr>
              <a:buNone/>
            </a:pPr>
            <a:r>
              <a:rPr lang="en-US" sz="2200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200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200" dirty="0" smtClean="0">
                <a:latin typeface="Courier New" pitchFamily="49" charset="0"/>
                <a:cs typeface="Courier New" pitchFamily="49" charset="0"/>
              </a:rPr>
              <a:t> val1 = *ptr1;</a:t>
            </a:r>
          </a:p>
          <a:p>
            <a:pPr>
              <a:buNone/>
            </a:pPr>
            <a:r>
              <a:rPr lang="en-US" sz="2200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200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200" dirty="0" smtClean="0">
                <a:latin typeface="Courier New" pitchFamily="49" charset="0"/>
                <a:cs typeface="Courier New" pitchFamily="49" charset="0"/>
              </a:rPr>
              <a:t> val2 = (</a:t>
            </a:r>
            <a:r>
              <a:rPr lang="en-US" sz="2200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200" dirty="0" smtClean="0">
                <a:latin typeface="Courier New" pitchFamily="49" charset="0"/>
                <a:cs typeface="Courier New" pitchFamily="49" charset="0"/>
              </a:rPr>
              <a:t>) *((char *) ptr1);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//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val1 = 0xdeadbeef;</a:t>
            </a:r>
          </a:p>
          <a:p>
            <a:pPr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//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val2 = 0xffffffef;</a:t>
            </a:r>
          </a:p>
          <a:p>
            <a:pPr>
              <a:buNone/>
            </a:pPr>
            <a:r>
              <a:rPr lang="en-US" dirty="0" smtClean="0"/>
              <a:t>What happened??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Macros / Inline functions</a:t>
            </a:r>
          </a:p>
          <a:p>
            <a:r>
              <a:rPr lang="en-US" dirty="0" smtClean="0"/>
              <a:t>Quick pointer review</a:t>
            </a:r>
            <a:endParaRPr lang="en-US" dirty="0" smtClean="0"/>
          </a:p>
          <a:p>
            <a:r>
              <a:rPr lang="en-US" dirty="0" err="1" smtClean="0"/>
              <a:t>Malloc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Malloc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Malloc</a:t>
            </a:r>
            <a:r>
              <a:rPr lang="en-US" dirty="0" smtClean="0"/>
              <a:t> basics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What is dynamic memory allocation?</a:t>
            </a:r>
          </a:p>
          <a:p>
            <a:endParaRPr lang="en-US" dirty="0"/>
          </a:p>
          <a:p>
            <a:r>
              <a:rPr lang="en-US" dirty="0" smtClean="0"/>
              <a:t>Terms you will need to know</a:t>
            </a:r>
          </a:p>
          <a:p>
            <a:pPr lvl="1"/>
            <a:r>
              <a:rPr lang="en-US" dirty="0" err="1" smtClean="0"/>
              <a:t>malloc</a:t>
            </a:r>
            <a:r>
              <a:rPr lang="en-US" dirty="0" smtClean="0"/>
              <a:t>	/ </a:t>
            </a:r>
            <a:r>
              <a:rPr lang="en-US" dirty="0" err="1" smtClean="0"/>
              <a:t>calloc</a:t>
            </a:r>
            <a:r>
              <a:rPr lang="en-US" dirty="0" smtClean="0"/>
              <a:t> / </a:t>
            </a:r>
            <a:r>
              <a:rPr lang="en-US" dirty="0" err="1" smtClean="0"/>
              <a:t>realloc</a:t>
            </a:r>
            <a:endParaRPr lang="en-US" dirty="0"/>
          </a:p>
          <a:p>
            <a:pPr lvl="1"/>
            <a:r>
              <a:rPr lang="en-US" dirty="0" smtClean="0"/>
              <a:t>free</a:t>
            </a:r>
          </a:p>
          <a:p>
            <a:pPr lvl="1"/>
            <a:r>
              <a:rPr lang="en-US" dirty="0" err="1" smtClean="0"/>
              <a:t>sbrk</a:t>
            </a:r>
            <a:endParaRPr lang="en-US" dirty="0" smtClean="0"/>
          </a:p>
          <a:p>
            <a:pPr lvl="1"/>
            <a:r>
              <a:rPr lang="en-US" dirty="0" smtClean="0"/>
              <a:t>payload</a:t>
            </a:r>
          </a:p>
          <a:p>
            <a:pPr lvl="1"/>
            <a:r>
              <a:rPr lang="en-US" dirty="0" smtClean="0"/>
              <a:t>fragmentation (internal vs. external)</a:t>
            </a:r>
          </a:p>
          <a:p>
            <a:pPr lvl="1"/>
            <a:r>
              <a:rPr lang="en-US" dirty="0" smtClean="0"/>
              <a:t>coalescing</a:t>
            </a:r>
          </a:p>
          <a:p>
            <a:pPr lvl="2"/>
            <a:r>
              <a:rPr lang="en-US" dirty="0" smtClean="0"/>
              <a:t>Bi-directional</a:t>
            </a:r>
          </a:p>
          <a:p>
            <a:pPr lvl="2"/>
            <a:r>
              <a:rPr lang="en-US" dirty="0" smtClean="0"/>
              <a:t>Immediate vs. Deferred</a:t>
            </a:r>
          </a:p>
          <a:p>
            <a:pPr lvl="2"/>
            <a:endParaRPr lang="en-US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381000"/>
            <a:ext cx="9181942" cy="609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Fragmentation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Internal fragmentation</a:t>
            </a:r>
          </a:p>
          <a:p>
            <a:pPr lvl="1"/>
            <a:r>
              <a:rPr lang="en-US" dirty="0" smtClean="0"/>
              <a:t>Result of </a:t>
            </a:r>
            <a:r>
              <a:rPr lang="en-US" b="1" u="sng" dirty="0" smtClean="0"/>
              <a:t>payload</a:t>
            </a:r>
            <a:r>
              <a:rPr lang="en-US" dirty="0" smtClean="0"/>
              <a:t> being smaller than block size.</a:t>
            </a:r>
          </a:p>
          <a:p>
            <a:pPr lvl="1"/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void * m1 =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malloc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(3); void * m1 =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malloc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(3);</a:t>
            </a:r>
            <a:endParaRPr lang="en-US" dirty="0" smtClean="0">
              <a:latin typeface="Courier New" pitchFamily="49" charset="0"/>
              <a:cs typeface="Courier New" pitchFamily="49" charset="0"/>
            </a:endParaRPr>
          </a:p>
          <a:p>
            <a:pPr lvl="1"/>
            <a:r>
              <a:rPr lang="en-US" dirty="0" smtClean="0">
                <a:latin typeface="Courier New" pitchFamily="49" charset="0"/>
                <a:cs typeface="Courier New" pitchFamily="49" charset="0"/>
              </a:rPr>
              <a:t>m1,m2 </a:t>
            </a:r>
            <a:r>
              <a:rPr lang="en-US" dirty="0" smtClean="0"/>
              <a:t>both have to be aligned to 8 bytes…</a:t>
            </a:r>
          </a:p>
          <a:p>
            <a:endParaRPr lang="en-US" dirty="0" smtClean="0"/>
          </a:p>
          <a:p>
            <a:r>
              <a:rPr lang="en-US" dirty="0" smtClean="0"/>
              <a:t>External fragmentation</a:t>
            </a:r>
            <a:endParaRPr lang="en-US" dirty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1000" y="304800"/>
            <a:ext cx="8463036" cy="617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Implementation Hurdles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How do we know where the chunks are?</a:t>
            </a:r>
          </a:p>
          <a:p>
            <a:r>
              <a:rPr lang="en-US" dirty="0" smtClean="0"/>
              <a:t>How do we know how big the chunks are?</a:t>
            </a:r>
          </a:p>
          <a:p>
            <a:r>
              <a:rPr lang="en-US" dirty="0" smtClean="0"/>
              <a:t>How do we know which chunks are free?</a:t>
            </a:r>
            <a:endParaRPr lang="en-US" dirty="0"/>
          </a:p>
          <a:p>
            <a:r>
              <a:rPr lang="en-US" dirty="0" smtClean="0"/>
              <a:t>Remember: can’t buffer calls to </a:t>
            </a:r>
            <a:r>
              <a:rPr lang="en-US" dirty="0" err="1" smtClean="0"/>
              <a:t>malloc</a:t>
            </a:r>
            <a:r>
              <a:rPr lang="en-US" dirty="0" smtClean="0"/>
              <a:t> and free… must deal with them real-time.</a:t>
            </a:r>
          </a:p>
          <a:p>
            <a:r>
              <a:rPr lang="en-US" dirty="0" smtClean="0"/>
              <a:t>Remember: calls to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free</a:t>
            </a:r>
            <a:r>
              <a:rPr lang="en-US" dirty="0" smtClean="0"/>
              <a:t> only takes a pointer, not a pointer and a size.</a:t>
            </a:r>
          </a:p>
          <a:p>
            <a:r>
              <a:rPr lang="en-US" dirty="0" smtClean="0"/>
              <a:t>Solution: </a:t>
            </a:r>
            <a:r>
              <a:rPr lang="en-US" b="1" u="sng" dirty="0" smtClean="0"/>
              <a:t>Need a data structure to store information on the “chunks”</a:t>
            </a:r>
          </a:p>
          <a:p>
            <a:pPr lvl="1"/>
            <a:r>
              <a:rPr lang="en-US" dirty="0" smtClean="0"/>
              <a:t>Where do I keep this data structure?</a:t>
            </a:r>
            <a:endParaRPr 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data structure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Requirements:</a:t>
            </a:r>
          </a:p>
          <a:p>
            <a:pPr lvl="1"/>
            <a:r>
              <a:rPr lang="en-US" dirty="0" smtClean="0"/>
              <a:t>The data structure needs to tell us where the chunks are, how big they are, and whether they’re free</a:t>
            </a:r>
          </a:p>
          <a:p>
            <a:pPr lvl="1"/>
            <a:r>
              <a:rPr lang="en-US" dirty="0" smtClean="0"/>
              <a:t>We need to be able to CHANGE the data structure during calls to </a:t>
            </a:r>
            <a:r>
              <a:rPr lang="en-US" dirty="0" err="1" smtClean="0"/>
              <a:t>malloc</a:t>
            </a:r>
            <a:r>
              <a:rPr lang="en-US" dirty="0" smtClean="0"/>
              <a:t> and free</a:t>
            </a:r>
          </a:p>
          <a:p>
            <a:pPr lvl="1"/>
            <a:r>
              <a:rPr lang="en-US" dirty="0" smtClean="0"/>
              <a:t>We need to be able to find the </a:t>
            </a:r>
            <a:r>
              <a:rPr lang="en-US" b="1" dirty="0" smtClean="0"/>
              <a:t>next free chunk</a:t>
            </a:r>
            <a:r>
              <a:rPr lang="en-US" dirty="0" smtClean="0"/>
              <a:t> that is “a good fit for” a given payload</a:t>
            </a:r>
          </a:p>
          <a:p>
            <a:pPr lvl="1"/>
            <a:r>
              <a:rPr lang="en-US" dirty="0" smtClean="0"/>
              <a:t>We need to be able to quickly mark a chunk as free/allocated</a:t>
            </a:r>
          </a:p>
          <a:p>
            <a:pPr lvl="1"/>
            <a:r>
              <a:rPr lang="en-US" dirty="0" smtClean="0"/>
              <a:t>We need to be able to detect when we’re out of chunks.</a:t>
            </a:r>
          </a:p>
          <a:p>
            <a:pPr lvl="2"/>
            <a:r>
              <a:rPr lang="en-US" dirty="0" smtClean="0"/>
              <a:t>What do we do when we’re out of chunks?</a:t>
            </a:r>
          </a:p>
          <a:p>
            <a:pPr lvl="1">
              <a:buNone/>
            </a:pPr>
            <a:endParaRPr lang="en-US" sz="2500" dirty="0" smtClean="0">
              <a:latin typeface="Courier New" pitchFamily="49" charset="0"/>
              <a:cs typeface="Courier New" pitchFamily="49" charset="0"/>
            </a:endParaRPr>
          </a:p>
          <a:p>
            <a:pPr lvl="1">
              <a:buNone/>
            </a:pPr>
            <a:endParaRPr lang="en-US" sz="2500" dirty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data structure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It would be convenient if it worked like:</a:t>
            </a:r>
          </a:p>
          <a:p>
            <a:pPr lvl="1">
              <a:buNone/>
            </a:pPr>
            <a:r>
              <a:rPr lang="en-US" sz="2500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malloc_struct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malloc_data_structure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lvl="1">
              <a:buNone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	…</a:t>
            </a:r>
            <a:br>
              <a:rPr lang="en-US" sz="2000" dirty="0" smtClean="0">
                <a:latin typeface="Courier New" pitchFamily="49" charset="0"/>
                <a:cs typeface="Courier New" pitchFamily="49" charset="0"/>
              </a:rPr>
            </a:b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ptr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malloc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(100, &amp;malloc_data_structure);</a:t>
            </a:r>
          </a:p>
          <a:p>
            <a:pPr lvl="1">
              <a:buNone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	…</a:t>
            </a:r>
          </a:p>
          <a:p>
            <a:pPr lvl="1">
              <a:buNone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	free(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ptr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, &amp;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malloc_data_structure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 lvl="1">
              <a:buNone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	…</a:t>
            </a:r>
          </a:p>
          <a:p>
            <a:r>
              <a:rPr lang="en-US" dirty="0" smtClean="0"/>
              <a:t>Instead all we have is the memory we’re giving out.</a:t>
            </a:r>
          </a:p>
          <a:p>
            <a:pPr lvl="1"/>
            <a:r>
              <a:rPr lang="en-US" dirty="0" smtClean="0"/>
              <a:t>All of it doesn’t have to be payload! We can use some of that for our data structure.</a:t>
            </a:r>
            <a:endParaRPr lang="en-US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data structure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data structure IS your memory!</a:t>
            </a:r>
          </a:p>
          <a:p>
            <a:r>
              <a:rPr lang="en-US" dirty="0" smtClean="0"/>
              <a:t>A start:</a:t>
            </a:r>
          </a:p>
          <a:p>
            <a:pPr lvl="1"/>
            <a:r>
              <a:rPr lang="en-US" dirty="0" smtClean="0"/>
              <a:t>&lt;h1&gt; &lt;pl1&gt; &lt;h2&gt; &lt;pl2&gt; &lt;h3&gt; &lt;pl3&gt;</a:t>
            </a:r>
          </a:p>
          <a:p>
            <a:pPr lvl="1"/>
            <a:r>
              <a:rPr lang="en-US" dirty="0" smtClean="0"/>
              <a:t>What goes in the header?</a:t>
            </a:r>
          </a:p>
          <a:p>
            <a:pPr lvl="2"/>
            <a:r>
              <a:rPr lang="en-US" dirty="0" smtClean="0"/>
              <a:t>That’s your job!</a:t>
            </a:r>
          </a:p>
          <a:p>
            <a:pPr lvl="1"/>
            <a:r>
              <a:rPr lang="en-US" dirty="0" smtClean="0"/>
              <a:t>Lets say somebody calls free(p2), how can I coalesce?</a:t>
            </a:r>
          </a:p>
          <a:p>
            <a:pPr lvl="2"/>
            <a:r>
              <a:rPr lang="en-US" dirty="0" smtClean="0"/>
              <a:t>Maybe you need a </a:t>
            </a:r>
            <a:r>
              <a:rPr lang="en-US" b="1" dirty="0" smtClean="0"/>
              <a:t>footer</a:t>
            </a:r>
            <a:r>
              <a:rPr lang="en-US" dirty="0" smtClean="0"/>
              <a:t>? Maybe not?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data structure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Common types</a:t>
            </a:r>
          </a:p>
          <a:p>
            <a:pPr lvl="1"/>
            <a:r>
              <a:rPr lang="en-US" sz="2000" dirty="0" smtClean="0"/>
              <a:t>Implicit List</a:t>
            </a:r>
          </a:p>
          <a:p>
            <a:pPr lvl="2"/>
            <a:r>
              <a:rPr lang="en-US" sz="2000" dirty="0" smtClean="0"/>
              <a:t>Root -&gt; chunk1 -&gt; chunk2 -&gt; chunk3 -&gt; …</a:t>
            </a:r>
          </a:p>
          <a:p>
            <a:pPr lvl="1"/>
            <a:r>
              <a:rPr lang="en-US" sz="2000" dirty="0" smtClean="0"/>
              <a:t>Explicit List</a:t>
            </a:r>
          </a:p>
          <a:p>
            <a:pPr lvl="2"/>
            <a:r>
              <a:rPr lang="en-US" sz="2000" dirty="0" smtClean="0"/>
              <a:t>Root -&gt; free chunk 1 -&gt; free chunk 2 -&gt; free chunk 3 -&gt; …</a:t>
            </a:r>
          </a:p>
          <a:p>
            <a:pPr lvl="1"/>
            <a:r>
              <a:rPr lang="en-US" sz="2000" dirty="0" smtClean="0"/>
              <a:t>Segregated List</a:t>
            </a:r>
          </a:p>
          <a:p>
            <a:pPr lvl="2"/>
            <a:r>
              <a:rPr lang="en-US" sz="2000" dirty="0" smtClean="0"/>
              <a:t>Small-</a:t>
            </a:r>
            <a:r>
              <a:rPr lang="en-US" sz="2000" dirty="0" err="1" smtClean="0"/>
              <a:t>malloc</a:t>
            </a:r>
            <a:r>
              <a:rPr lang="en-US" sz="2000" dirty="0" smtClean="0"/>
              <a:t> root -&gt; free small chunk 1 -&gt; free small chunk 2 -&gt; …</a:t>
            </a:r>
          </a:p>
          <a:p>
            <a:pPr lvl="2"/>
            <a:r>
              <a:rPr lang="en-US" sz="2000" dirty="0" smtClean="0"/>
              <a:t>Medium-</a:t>
            </a:r>
            <a:r>
              <a:rPr lang="en-US" sz="2000" dirty="0" err="1" smtClean="0"/>
              <a:t>malloc</a:t>
            </a:r>
            <a:r>
              <a:rPr lang="en-US" sz="2000" dirty="0" smtClean="0"/>
              <a:t> root -&gt; free medium chunk 1 -&gt; …</a:t>
            </a:r>
          </a:p>
          <a:p>
            <a:pPr lvl="2"/>
            <a:r>
              <a:rPr lang="en-US" sz="2000" dirty="0" smtClean="0"/>
              <a:t>Large-</a:t>
            </a:r>
            <a:r>
              <a:rPr lang="en-US" sz="2000" dirty="0" err="1" smtClean="0"/>
              <a:t>malloc</a:t>
            </a:r>
            <a:r>
              <a:rPr lang="en-US" sz="2000" dirty="0" smtClean="0"/>
              <a:t> root -&gt; free large chunk1 -&gt; …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Macros / Inline Functions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Implicit List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From the root, can traverse across blocks using headers</a:t>
            </a:r>
          </a:p>
          <a:p>
            <a:r>
              <a:rPr lang="en-US" dirty="0" smtClean="0"/>
              <a:t>Can find a free block this way</a:t>
            </a:r>
          </a:p>
          <a:p>
            <a:r>
              <a:rPr lang="en-US" dirty="0" smtClean="0"/>
              <a:t>Can take a while to find a free block</a:t>
            </a:r>
          </a:p>
          <a:p>
            <a:pPr lvl="1"/>
            <a:r>
              <a:rPr lang="en-US" dirty="0" smtClean="0"/>
              <a:t>How would you know when you have to call </a:t>
            </a:r>
            <a:r>
              <a:rPr lang="en-US" dirty="0" err="1" smtClean="0"/>
              <a:t>sbrk</a:t>
            </a:r>
            <a:r>
              <a:rPr lang="en-US" dirty="0" smtClean="0"/>
              <a:t>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15258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Explicit List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Improvement over implicit list</a:t>
            </a:r>
          </a:p>
          <a:p>
            <a:r>
              <a:rPr lang="en-US" dirty="0" smtClean="0"/>
              <a:t>From a root, keep track of all free blocks in a (doubly) linked list</a:t>
            </a:r>
          </a:p>
          <a:p>
            <a:pPr lvl="1"/>
            <a:r>
              <a:rPr lang="en-US" dirty="0" smtClean="0"/>
              <a:t>Remember a doubly linked list has pointers to next and previous</a:t>
            </a:r>
          </a:p>
          <a:p>
            <a:r>
              <a:rPr lang="en-US" dirty="0" smtClean="0"/>
              <a:t>When </a:t>
            </a:r>
            <a:r>
              <a:rPr lang="en-US" dirty="0" err="1" smtClean="0"/>
              <a:t>malloc</a:t>
            </a:r>
            <a:r>
              <a:rPr lang="en-US" dirty="0" smtClean="0"/>
              <a:t> is called, can now find a free block quickly</a:t>
            </a:r>
          </a:p>
          <a:p>
            <a:pPr lvl="1"/>
            <a:r>
              <a:rPr lang="en-US" dirty="0" smtClean="0"/>
              <a:t>What happens if the list is a bunch of small free blocks but we want a really big one?</a:t>
            </a:r>
          </a:p>
          <a:p>
            <a:pPr lvl="1"/>
            <a:r>
              <a:rPr lang="en-US" dirty="0" smtClean="0"/>
              <a:t>How can we speed this up?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281139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Segregated List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 optimization for explicit lists</a:t>
            </a:r>
          </a:p>
          <a:p>
            <a:r>
              <a:rPr lang="en-US" dirty="0" smtClean="0"/>
              <a:t>Can be thought of as multiple explicit lists</a:t>
            </a:r>
          </a:p>
          <a:p>
            <a:pPr lvl="1"/>
            <a:r>
              <a:rPr lang="en-US" dirty="0" smtClean="0"/>
              <a:t>What should we group by?</a:t>
            </a:r>
          </a:p>
          <a:p>
            <a:r>
              <a:rPr lang="en-US" dirty="0" smtClean="0"/>
              <a:t>Grouped by size – let’s us quickly find a block of the size we want</a:t>
            </a:r>
          </a:p>
          <a:p>
            <a:r>
              <a:rPr lang="en-US" dirty="0" smtClean="0"/>
              <a:t>What size/number of buckets should we use?</a:t>
            </a:r>
          </a:p>
          <a:p>
            <a:pPr lvl="1"/>
            <a:r>
              <a:rPr lang="en-US" dirty="0" smtClean="0"/>
              <a:t>This is up to you to decide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077320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Design </a:t>
            </a:r>
            <a:r>
              <a:rPr lang="en-US" dirty="0" smtClean="0"/>
              <a:t>Considerations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I found a chunk that fits the necessary payload… should I look for a better fit or not</a:t>
            </a:r>
            <a:r>
              <a:rPr lang="en-US" dirty="0" smtClean="0"/>
              <a:t>? (First fit vs. Best fit)</a:t>
            </a:r>
            <a:endParaRPr lang="en-US" dirty="0" smtClean="0"/>
          </a:p>
          <a:p>
            <a:r>
              <a:rPr lang="en-US" dirty="0" smtClean="0"/>
              <a:t>Splitting a free block:</a:t>
            </a:r>
            <a:endParaRPr lang="en-US" dirty="0"/>
          </a:p>
          <a:p>
            <a:pPr>
              <a:buNone/>
            </a:pPr>
            <a:r>
              <a:rPr lang="en-US" sz="2200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void* 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ptr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malloc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(200);</a:t>
            </a:r>
          </a:p>
          <a:p>
            <a:pPr>
              <a:buNone/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	free(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ptr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>
              <a:buNone/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ptr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malloc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(50); 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//use same space, then “mark” remaining bytes 			as free</a:t>
            </a:r>
          </a:p>
          <a:p>
            <a:endParaRPr lang="en-US" sz="1600" dirty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	void* 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ptr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malloc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(200);</a:t>
            </a:r>
          </a:p>
          <a:p>
            <a:pPr>
              <a:buNone/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	free(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ptr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>
              <a:buNone/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ptr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malloc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(192);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//use same space, then “mark” remaining bytes 			as free??</a:t>
            </a:r>
          </a:p>
          <a:p>
            <a:pPr>
              <a:buNone/>
            </a:pPr>
            <a:endParaRPr lang="en-US" sz="1600" dirty="0" smtClean="0">
              <a:latin typeface="Courier New" pitchFamily="49" charset="0"/>
              <a:cs typeface="Courier New" pitchFamily="49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Design Considerations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Free blocks: address-ordered or LIFO</a:t>
            </a:r>
          </a:p>
          <a:p>
            <a:pPr lvl="1"/>
            <a:r>
              <a:rPr lang="en-US" dirty="0" smtClean="0"/>
              <a:t>What’s the difference?</a:t>
            </a:r>
          </a:p>
          <a:p>
            <a:pPr lvl="1"/>
            <a:r>
              <a:rPr lang="en-US" dirty="0" smtClean="0"/>
              <a:t>Pros and cons</a:t>
            </a:r>
            <a:r>
              <a:rPr lang="en-US" dirty="0" smtClean="0"/>
              <a:t>?</a:t>
            </a:r>
          </a:p>
          <a:p>
            <a:r>
              <a:rPr lang="en-US" dirty="0" smtClean="0"/>
              <a:t>Coalescing</a:t>
            </a:r>
          </a:p>
          <a:p>
            <a:pPr lvl="1"/>
            <a:r>
              <a:rPr lang="en-US" dirty="0" smtClean="0"/>
              <a:t>When do you coalesce?</a:t>
            </a:r>
          </a:p>
          <a:p>
            <a:r>
              <a:rPr lang="en-US" strike="sngStrike" dirty="0" smtClean="0"/>
              <a:t>Probably should</a:t>
            </a:r>
            <a:r>
              <a:rPr lang="en-US" dirty="0" smtClean="0"/>
              <a:t> use explicit or a </a:t>
            </a:r>
            <a:r>
              <a:rPr lang="en-US" dirty="0" err="1" smtClean="0"/>
              <a:t>seg</a:t>
            </a:r>
            <a:r>
              <a:rPr lang="en-US" dirty="0" smtClean="0"/>
              <a:t> list</a:t>
            </a:r>
            <a:endParaRPr lang="en-US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Macros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Runtime, compile-time, or pre-compile time?</a:t>
            </a:r>
          </a:p>
          <a:p>
            <a:r>
              <a:rPr lang="en-US" dirty="0" smtClean="0"/>
              <a:t>Constant:</a:t>
            </a:r>
          </a:p>
          <a:p>
            <a:pPr lvl="1"/>
            <a:r>
              <a:rPr lang="en-US" dirty="0" smtClean="0">
                <a:latin typeface="Courier New" pitchFamily="49" charset="0"/>
                <a:cs typeface="Courier New" pitchFamily="49" charset="0"/>
              </a:rPr>
              <a:t>#define NUM_ENTRIES 100</a:t>
            </a:r>
          </a:p>
          <a:p>
            <a:pPr lvl="1"/>
            <a:r>
              <a:rPr lang="en-US" dirty="0" smtClean="0"/>
              <a:t>OK</a:t>
            </a:r>
          </a:p>
          <a:p>
            <a:r>
              <a:rPr lang="en-US" dirty="0" smtClean="0"/>
              <a:t>Macro</a:t>
            </a:r>
          </a:p>
          <a:p>
            <a:pPr lvl="1"/>
            <a:r>
              <a:rPr lang="en-US" dirty="0" smtClean="0">
                <a:latin typeface="Courier New" pitchFamily="49" charset="0"/>
                <a:cs typeface="Courier New" pitchFamily="49" charset="0"/>
              </a:rPr>
              <a:t>#define twice(x) 2*x</a:t>
            </a:r>
          </a:p>
          <a:p>
            <a:pPr lvl="2"/>
            <a:r>
              <a:rPr lang="en-US" dirty="0" smtClean="0"/>
              <a:t>Not OK</a:t>
            </a:r>
          </a:p>
          <a:p>
            <a:pPr lvl="2"/>
            <a:r>
              <a:rPr lang="en-US" dirty="0" smtClean="0"/>
              <a:t>twice(x+1) becomes 2*x+1</a:t>
            </a:r>
          </a:p>
          <a:p>
            <a:pPr lvl="1"/>
            <a:r>
              <a:rPr lang="en-US" dirty="0" smtClean="0">
                <a:latin typeface="Courier New" pitchFamily="49" charset="0"/>
                <a:cs typeface="Courier New" pitchFamily="49" charset="0"/>
              </a:rPr>
              <a:t>#define twice(x) (2*(x))</a:t>
            </a:r>
          </a:p>
          <a:p>
            <a:pPr lvl="2"/>
            <a:r>
              <a:rPr lang="en-US" dirty="0" smtClean="0"/>
              <a:t>OK</a:t>
            </a:r>
          </a:p>
          <a:p>
            <a:pPr lvl="1"/>
            <a:r>
              <a:rPr lang="en-US" dirty="0" smtClean="0"/>
              <a:t>Use lots of parenthesis, it’s a naïve search-and-replace!</a:t>
            </a:r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Macros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Why macros?</a:t>
            </a:r>
          </a:p>
          <a:p>
            <a:pPr lvl="1"/>
            <a:r>
              <a:rPr lang="en-US" dirty="0" smtClean="0"/>
              <a:t>“Faster” than function calls</a:t>
            </a:r>
          </a:p>
          <a:p>
            <a:pPr lvl="2"/>
            <a:r>
              <a:rPr lang="en-US" dirty="0" smtClean="0"/>
              <a:t>Why?</a:t>
            </a:r>
          </a:p>
          <a:p>
            <a:pPr lvl="1"/>
            <a:r>
              <a:rPr lang="en-US" dirty="0" smtClean="0"/>
              <a:t>For </a:t>
            </a:r>
            <a:r>
              <a:rPr lang="en-US" dirty="0" err="1" smtClean="0"/>
              <a:t>malloc</a:t>
            </a:r>
            <a:endParaRPr lang="en-US" dirty="0" smtClean="0"/>
          </a:p>
          <a:p>
            <a:pPr lvl="2"/>
            <a:r>
              <a:rPr lang="en-US" dirty="0" smtClean="0"/>
              <a:t>Quick access to header information (payload size, valid</a:t>
            </a:r>
            <a:r>
              <a:rPr lang="en-US" dirty="0" smtClean="0"/>
              <a:t>)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Inline Functions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What’s the keyword 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inline</a:t>
            </a:r>
            <a:r>
              <a:rPr lang="en-US" dirty="0"/>
              <a:t> do?</a:t>
            </a:r>
          </a:p>
          <a:p>
            <a:pPr lvl="1"/>
            <a:r>
              <a:rPr lang="en-US" dirty="0"/>
              <a:t>At </a:t>
            </a:r>
            <a:r>
              <a:rPr lang="en-US" b="1" dirty="0"/>
              <a:t>compile-time </a:t>
            </a:r>
            <a:r>
              <a:rPr lang="en-US" dirty="0"/>
              <a:t>replaces “function calls” with </a:t>
            </a:r>
            <a:r>
              <a:rPr lang="en-US" dirty="0" smtClean="0"/>
              <a:t>code</a:t>
            </a:r>
            <a:endParaRPr lang="en-US" b="1" dirty="0"/>
          </a:p>
          <a:p>
            <a:r>
              <a:rPr lang="en-US" dirty="0" smtClean="0"/>
              <a:t>More efficient than a normal function call</a:t>
            </a:r>
          </a:p>
          <a:p>
            <a:pPr lvl="1"/>
            <a:r>
              <a:rPr lang="en-US" dirty="0" smtClean="0"/>
              <a:t>Overhead – no need to set up stack/function call</a:t>
            </a:r>
          </a:p>
          <a:p>
            <a:pPr lvl="1"/>
            <a:r>
              <a:rPr lang="en-US" dirty="0" smtClean="0"/>
              <a:t>Useful for functions that are</a:t>
            </a:r>
          </a:p>
          <a:p>
            <a:pPr lvl="2"/>
            <a:r>
              <a:rPr lang="en-US" dirty="0" smtClean="0"/>
              <a:t>Called frequently</a:t>
            </a:r>
          </a:p>
          <a:p>
            <a:pPr lvl="2"/>
            <a:r>
              <a:rPr lang="en-US" dirty="0" smtClean="0"/>
              <a:t>Small, i.e. </a:t>
            </a:r>
            <a:r>
              <a:rPr lang="en-US" dirty="0" err="1" smtClean="0"/>
              <a:t>int</a:t>
            </a:r>
            <a:r>
              <a:rPr lang="en-US" dirty="0" smtClean="0"/>
              <a:t> add(</a:t>
            </a:r>
            <a:r>
              <a:rPr lang="en-US" dirty="0" err="1" smtClean="0"/>
              <a:t>int</a:t>
            </a:r>
            <a:r>
              <a:rPr lang="en-US" dirty="0" smtClean="0"/>
              <a:t> x, </a:t>
            </a:r>
            <a:r>
              <a:rPr lang="en-US" dirty="0" err="1" smtClean="0"/>
              <a:t>int</a:t>
            </a:r>
            <a:r>
              <a:rPr lang="en-US" dirty="0" smtClean="0"/>
              <a:t> y);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30228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Differences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Macros done at pre-compile time</a:t>
            </a:r>
          </a:p>
          <a:p>
            <a:r>
              <a:rPr lang="en-US" dirty="0" smtClean="0"/>
              <a:t>Inline functions done at compile time</a:t>
            </a:r>
          </a:p>
          <a:p>
            <a:pPr lvl="1"/>
            <a:r>
              <a:rPr lang="en-US" dirty="0" smtClean="0"/>
              <a:t>Stronger type checking / Argument consistency</a:t>
            </a:r>
          </a:p>
          <a:p>
            <a:r>
              <a:rPr lang="en-US" dirty="0" smtClean="0"/>
              <a:t>Macros cannot return anything (why not?)</a:t>
            </a:r>
          </a:p>
          <a:p>
            <a:r>
              <a:rPr lang="en-US" dirty="0" smtClean="0"/>
              <a:t>Macros can have unintended side effects</a:t>
            </a:r>
          </a:p>
          <a:p>
            <a:pPr lvl="1"/>
            <a:r>
              <a:rPr lang="en-US" dirty="0" smtClean="0"/>
              <a:t>#define </a:t>
            </a:r>
            <a:r>
              <a:rPr lang="en-US" dirty="0" err="1" smtClean="0"/>
              <a:t>xsquared</a:t>
            </a:r>
            <a:r>
              <a:rPr lang="en-US" dirty="0" smtClean="0"/>
              <a:t>(x) (x*x)</a:t>
            </a:r>
          </a:p>
          <a:p>
            <a:pPr lvl="1"/>
            <a:r>
              <a:rPr lang="en-US" dirty="0" smtClean="0"/>
              <a:t>What happens when </a:t>
            </a:r>
            <a:r>
              <a:rPr lang="en-US" dirty="0" err="1" smtClean="0"/>
              <a:t>xsquared</a:t>
            </a:r>
            <a:r>
              <a:rPr lang="en-US" dirty="0" smtClean="0"/>
              <a:t>(x++) is called?</a:t>
            </a:r>
          </a:p>
          <a:p>
            <a:r>
              <a:rPr lang="en-US" dirty="0" smtClean="0"/>
              <a:t>Hard to debug macros – errors generated on expanded code, not code that you typed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02753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Macros / Inline Functions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You will likely use both in </a:t>
            </a:r>
            <a:r>
              <a:rPr lang="en-US" dirty="0" err="1" smtClean="0"/>
              <a:t>malloc</a:t>
            </a:r>
            <a:r>
              <a:rPr lang="en-US" dirty="0" smtClean="0"/>
              <a:t> lab</a:t>
            </a:r>
          </a:p>
          <a:p>
            <a:r>
              <a:rPr lang="en-US" dirty="0" smtClean="0"/>
              <a:t>Macros are good for small tasks</a:t>
            </a:r>
          </a:p>
          <a:p>
            <a:pPr lvl="1"/>
            <a:r>
              <a:rPr lang="en-US" dirty="0" smtClean="0"/>
              <a:t>Saves work in retyping tedious calculations</a:t>
            </a:r>
          </a:p>
          <a:p>
            <a:pPr lvl="1"/>
            <a:r>
              <a:rPr lang="en-US" dirty="0" smtClean="0"/>
              <a:t>Can make code easier to understand</a:t>
            </a:r>
          </a:p>
          <a:p>
            <a:pPr lvl="2"/>
            <a:r>
              <a:rPr lang="en-US" dirty="0" smtClean="0"/>
              <a:t>HEADER(</a:t>
            </a:r>
            <a:r>
              <a:rPr lang="en-US" dirty="0" err="1" smtClean="0"/>
              <a:t>ptr</a:t>
            </a:r>
            <a:r>
              <a:rPr lang="en-US" dirty="0" smtClean="0"/>
              <a:t>) versus doing the pointer arithmetic</a:t>
            </a:r>
          </a:p>
          <a:p>
            <a:r>
              <a:rPr lang="en-US" dirty="0" smtClean="0"/>
              <a:t>Some things are hard to code in macros, so this is where inline functions come into play</a:t>
            </a:r>
          </a:p>
          <a:p>
            <a:pPr lvl="1"/>
            <a:r>
              <a:rPr lang="en-US" dirty="0" smtClean="0"/>
              <a:t>More efficient than normal function call</a:t>
            </a:r>
          </a:p>
          <a:p>
            <a:pPr lvl="1"/>
            <a:r>
              <a:rPr lang="en-US" dirty="0" smtClean="0"/>
              <a:t>More expressive than macros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85500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Pointer casting, arithmetic, and dereferencing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eeze">
  <a:themeElements>
    <a:clrScheme name="Breeze">
      <a:dk1>
        <a:sysClr val="windowText" lastClr="000000"/>
      </a:dk1>
      <a:lt1>
        <a:sysClr val="window" lastClr="FFFFFF"/>
      </a:lt1>
      <a:dk2>
        <a:srgbClr val="09213B"/>
      </a:dk2>
      <a:lt2>
        <a:srgbClr val="D5EDF4"/>
      </a:lt2>
      <a:accent1>
        <a:srgbClr val="2C7C9F"/>
      </a:accent1>
      <a:accent2>
        <a:srgbClr val="244A58"/>
      </a:accent2>
      <a:accent3>
        <a:srgbClr val="E2751D"/>
      </a:accent3>
      <a:accent4>
        <a:srgbClr val="FFB400"/>
      </a:accent4>
      <a:accent5>
        <a:srgbClr val="7EB606"/>
      </a:accent5>
      <a:accent6>
        <a:srgbClr val="C00000"/>
      </a:accent6>
      <a:hlink>
        <a:srgbClr val="7030A0"/>
      </a:hlink>
      <a:folHlink>
        <a:srgbClr val="00B0F0"/>
      </a:folHlink>
    </a:clrScheme>
    <a:fontScheme name="Breeze">
      <a:majorFont>
        <a:latin typeface="News Gothic MT"/>
        <a:ea typeface=""/>
        <a:cs typeface=""/>
        <a:font script="Jpan" typeface="ＭＳ Ｐゴシック"/>
      </a:majorFont>
      <a:minorFont>
        <a:latin typeface="News Gothic MT"/>
        <a:ea typeface=""/>
        <a:cs typeface=""/>
        <a:font script="Jpan" typeface="ＭＳ Ｐゴシック"/>
      </a:minorFont>
    </a:fontScheme>
    <a:fmtScheme name="Breeze">
      <a:fillStyleLst>
        <a:solidFill>
          <a:schemeClr val="phClr"/>
        </a:solidFill>
        <a:gradFill rotWithShape="1">
          <a:gsLst>
            <a:gs pos="31000">
              <a:schemeClr val="phClr">
                <a:tint val="100000"/>
                <a:shade val="100000"/>
                <a:satMod val="120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shade val="100000"/>
                <a:satMod val="120000"/>
              </a:schemeClr>
            </a:gs>
            <a:gs pos="69000">
              <a:schemeClr val="phClr">
                <a:tint val="80000"/>
                <a:shade val="100000"/>
                <a:satMod val="150000"/>
              </a:schemeClr>
            </a:gs>
            <a:gs pos="100000">
              <a:schemeClr val="phClr"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dbl" algn="ctr">
          <a:solidFill>
            <a:schemeClr val="phClr"/>
          </a:solidFill>
          <a:prstDash val="solid"/>
        </a:ln>
        <a:ln w="31750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dist="25400" dir="5400000" sx="101000" sy="101000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127000" dist="25400" dir="13500000">
              <a:srgbClr val="C0C0C0">
                <a:alpha val="75000"/>
              </a:srgbClr>
            </a:innerShdw>
            <a:outerShdw blurRad="88900" dist="25400" dir="5400000" sx="102000" sy="102000" algn="ctr" rotWithShape="0">
              <a:srgbClr val="C0C0C0">
                <a:alpha val="40000"/>
              </a:srgbClr>
            </a:outerShdw>
          </a:effectLst>
          <a:scene3d>
            <a:camera prst="perspectiveLeft" fov="300000"/>
            <a:lightRig rig="soft" dir="l">
              <a:rot lat="0" lon="0" rev="4200000"/>
            </a:lightRig>
          </a:scene3d>
          <a:sp3d extrusionH="38100" prstMaterial="powder">
            <a:bevelT w="50800" h="88900" prst="convex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0000"/>
                <a:satMod val="400000"/>
              </a:schemeClr>
              <a:schemeClr val="phClr">
                <a:tint val="10000"/>
                <a:satMod val="20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Breeze.thmx</Template>
  <TotalTime>1356</TotalTime>
  <Words>1189</Words>
  <Application>Microsoft Macintosh PowerPoint</Application>
  <PresentationFormat>On-screen Show (4:3)</PresentationFormat>
  <Paragraphs>234</Paragraphs>
  <Slides>34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35" baseType="lpstr">
      <vt:lpstr>Breeze</vt:lpstr>
      <vt:lpstr>Malloc Recitation</vt:lpstr>
      <vt:lpstr>Agenda</vt:lpstr>
      <vt:lpstr>Macros / Inline Functions</vt:lpstr>
      <vt:lpstr>Macros</vt:lpstr>
      <vt:lpstr>Macros</vt:lpstr>
      <vt:lpstr>Inline Functions</vt:lpstr>
      <vt:lpstr>Differences</vt:lpstr>
      <vt:lpstr>Macros / Inline Functions</vt:lpstr>
      <vt:lpstr>Pointer casting, arithmetic, and dereferencing</vt:lpstr>
      <vt:lpstr>Pointer casting</vt:lpstr>
      <vt:lpstr>Pointer casting</vt:lpstr>
      <vt:lpstr>Pointer arithmetic</vt:lpstr>
      <vt:lpstr>Pointer arithmetic</vt:lpstr>
      <vt:lpstr>Pointer arithmetic</vt:lpstr>
      <vt:lpstr>More pointer arithmetic</vt:lpstr>
      <vt:lpstr>More pointer arithmetic</vt:lpstr>
      <vt:lpstr>Pointer dereferencing</vt:lpstr>
      <vt:lpstr>Pointer dereferencing</vt:lpstr>
      <vt:lpstr>Pointer dereferencing</vt:lpstr>
      <vt:lpstr>Malloc</vt:lpstr>
      <vt:lpstr>Malloc basics</vt:lpstr>
      <vt:lpstr>PowerPoint Presentation</vt:lpstr>
      <vt:lpstr>Fragmentation</vt:lpstr>
      <vt:lpstr>PowerPoint Presentation</vt:lpstr>
      <vt:lpstr>Implementation Hurdles</vt:lpstr>
      <vt:lpstr>The data structure</vt:lpstr>
      <vt:lpstr>The data structure</vt:lpstr>
      <vt:lpstr>The data structure</vt:lpstr>
      <vt:lpstr>The data structure</vt:lpstr>
      <vt:lpstr>Implicit List</vt:lpstr>
      <vt:lpstr>Explicit List</vt:lpstr>
      <vt:lpstr>Segregated List</vt:lpstr>
      <vt:lpstr>Design Considerations</vt:lpstr>
      <vt:lpstr>Design Considerations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Malloc Recitation</dc:title>
  <dc:creator>Hari Seshadri</dc:creator>
  <cp:lastModifiedBy>Kevin Su</cp:lastModifiedBy>
  <cp:revision>23</cp:revision>
  <dcterms:created xsi:type="dcterms:W3CDTF">2010-10-24T05:11:51Z</dcterms:created>
  <dcterms:modified xsi:type="dcterms:W3CDTF">2012-11-04T19:13:23Z</dcterms:modified>
</cp:coreProperties>
</file>