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1478" r:id="rId2"/>
    <p:sldId id="1479" r:id="rId3"/>
    <p:sldId id="1510" r:id="rId4"/>
    <p:sldId id="1511" r:id="rId5"/>
    <p:sldId id="1477" r:id="rId6"/>
    <p:sldId id="1506" r:id="rId7"/>
    <p:sldId id="1507" r:id="rId8"/>
    <p:sldId id="1514" r:id="rId9"/>
    <p:sldId id="1515" r:id="rId10"/>
    <p:sldId id="1504" r:id="rId11"/>
    <p:sldId id="1508" r:id="rId12"/>
    <p:sldId id="1480" r:id="rId13"/>
    <p:sldId id="1509" r:id="rId14"/>
    <p:sldId id="1513" r:id="rId15"/>
    <p:sldId id="1512" r:id="rId16"/>
    <p:sldId id="1495" r:id="rId17"/>
    <p:sldId id="1496" r:id="rId18"/>
    <p:sldId id="1497" r:id="rId19"/>
    <p:sldId id="1457" r:id="rId20"/>
    <p:sldId id="1489" r:id="rId21"/>
    <p:sldId id="1498" r:id="rId22"/>
    <p:sldId id="1500" r:id="rId23"/>
    <p:sldId id="1499" r:id="rId24"/>
    <p:sldId id="1501" r:id="rId25"/>
    <p:sldId id="1502" r:id="rId26"/>
    <p:sldId id="1505" r:id="rId27"/>
  </p:sldIdLst>
  <p:sldSz cx="9144000" cy="6858000" type="screen4x3"/>
  <p:notesSz cx="7302500" cy="9586913"/>
  <p:custDataLst>
    <p:tags r:id="rId3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F6D2D2"/>
    <a:srgbClr val="DEDFF5"/>
    <a:srgbClr val="F5F5F5"/>
    <a:srgbClr val="FFFFFF"/>
    <a:srgbClr val="DBF2DA"/>
    <a:srgbClr val="EBEBEB"/>
    <a:srgbClr val="F6F5BD"/>
    <a:srgbClr val="D5F1CF"/>
    <a:srgbClr val="F1C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0" autoAdjust="0"/>
    <p:restoredTop sz="94649" autoAdjust="0"/>
  </p:normalViewPr>
  <p:slideViewPr>
    <p:cSldViewPr snapToObjects="1">
      <p:cViewPr>
        <p:scale>
          <a:sx n="121" d="100"/>
          <a:sy n="121" d="100"/>
        </p:scale>
        <p:origin x="-1248" y="-90"/>
      </p:cViewPr>
      <p:guideLst>
        <p:guide orient="horz" pos="1296"/>
        <p:guide pos="39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004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75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ext Box 1"/>
          <p:cNvSpPr txBox="1">
            <a:spLocks noChangeArrowheads="1"/>
          </p:cNvSpPr>
          <p:nvPr/>
        </p:nvSpPr>
        <p:spPr bwMode="auto">
          <a:xfrm>
            <a:off x="1264660" y="726233"/>
            <a:ext cx="4774840" cy="35819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924" tIns="47462" rIns="94924" bIns="4746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970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2560" y="4554112"/>
            <a:ext cx="5357380" cy="431640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1288" tIns="45644" rIns="91288" bIns="45644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trib.andrew.cmu.edu/~cakrivou/98174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nu.org/software/libc/manual/html_node/Sigsuspend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tah.edu/dept/old/texinfo/glibc-manual-0.02/library_24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Virtual Memory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10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Recitation, </a:t>
            </a:r>
            <a:r>
              <a:rPr lang="en-US" sz="2000" b="0" dirty="0"/>
              <a:t> </a:t>
            </a:r>
            <a:r>
              <a:rPr lang="en-US" sz="2000" b="0" dirty="0" smtClean="0"/>
              <a:t>October 29th, 2012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Grant </a:t>
            </a:r>
            <a:r>
              <a:rPr lang="en-US" b="1" dirty="0" err="1" smtClean="0"/>
              <a:t>Skudlarek</a:t>
            </a:r>
            <a:endParaRPr lang="en-US" b="1" dirty="0" smtClean="0"/>
          </a:p>
          <a:p>
            <a:r>
              <a:rPr lang="en-US" b="1" dirty="0" smtClean="0"/>
              <a:t>Section G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Style</a:t>
            </a:r>
          </a:p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Shell Lab</a:t>
            </a:r>
          </a:p>
          <a:p>
            <a:r>
              <a:rPr lang="en-US" sz="2800" dirty="0" err="1"/>
              <a:t>Malloc</a:t>
            </a:r>
            <a:r>
              <a:rPr lang="en-US" sz="2800" dirty="0"/>
              <a:t>/pointer review</a:t>
            </a:r>
          </a:p>
          <a:p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Git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primer</a:t>
            </a:r>
          </a:p>
          <a:p>
            <a:r>
              <a:rPr lang="en-US" sz="2800" dirty="0">
                <a:solidFill>
                  <a:schemeClr val="bg2"/>
                </a:solidFill>
              </a:rPr>
              <a:t>Virtual Memory</a:t>
            </a:r>
          </a:p>
          <a:p>
            <a:endParaRPr lang="en-US" sz="2800" dirty="0" smtClean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75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Malloc</a:t>
            </a:r>
            <a:r>
              <a:rPr lang="en-US" dirty="0" smtClean="0"/>
              <a:t>/pointer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Today! </a:t>
            </a:r>
          </a:p>
          <a:p>
            <a:pPr lvl="1"/>
            <a:r>
              <a:rPr lang="en-US" sz="2800" dirty="0" smtClean="0"/>
              <a:t>6:00 pm -7:30pm</a:t>
            </a:r>
          </a:p>
          <a:p>
            <a:pPr lvl="1"/>
            <a:r>
              <a:rPr lang="en-US" sz="2800" dirty="0" smtClean="0"/>
              <a:t>GHC 4401 (Rashid Auditorium)</a:t>
            </a:r>
          </a:p>
          <a:p>
            <a:r>
              <a:rPr lang="en-US" sz="3200" dirty="0" smtClean="0"/>
              <a:t>How and when to use </a:t>
            </a:r>
            <a:r>
              <a:rPr lang="en-US" sz="3200" dirty="0" err="1" smtClean="0"/>
              <a:t>malloc</a:t>
            </a:r>
            <a:r>
              <a:rPr lang="en-US" sz="3200" dirty="0" smtClean="0"/>
              <a:t>()</a:t>
            </a:r>
          </a:p>
          <a:p>
            <a:r>
              <a:rPr lang="en-US" sz="3200" dirty="0" smtClean="0"/>
              <a:t>The different types of pointers</a:t>
            </a:r>
          </a:p>
          <a:p>
            <a:pPr lvl="1"/>
            <a:r>
              <a:rPr lang="en-US" sz="2800" dirty="0" smtClean="0"/>
              <a:t>What’s a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char(*(*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())[])()</a:t>
            </a:r>
            <a:r>
              <a:rPr lang="en-US" sz="2800" dirty="0" smtClean="0">
                <a:latin typeface="+mj-lt"/>
                <a:cs typeface="Courier New" pitchFamily="49" charset="0"/>
              </a:rPr>
              <a:t>?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83957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Style</a:t>
            </a:r>
          </a:p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Shell Lab</a:t>
            </a:r>
          </a:p>
          <a:p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Malloc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Lab</a:t>
            </a:r>
          </a:p>
          <a:p>
            <a:r>
              <a:rPr lang="en-US" sz="2800" dirty="0" err="1">
                <a:solidFill>
                  <a:schemeClr val="bg1">
                    <a:lumMod val="50000"/>
                  </a:schemeClr>
                </a:solidFill>
              </a:rPr>
              <a:t>Malloc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/pointer review</a:t>
            </a:r>
          </a:p>
          <a:p>
            <a:r>
              <a:rPr lang="en-US" sz="2800" dirty="0" err="1"/>
              <a:t>Git</a:t>
            </a:r>
            <a:r>
              <a:rPr lang="en-US" sz="2800" dirty="0"/>
              <a:t> primer</a:t>
            </a:r>
          </a:p>
          <a:p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Virtual Memory</a:t>
            </a:r>
          </a:p>
          <a:p>
            <a:endParaRPr lang="en-US" sz="2800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Git</a:t>
            </a:r>
            <a:r>
              <a:rPr lang="en-US" dirty="0" smtClean="0"/>
              <a:t> 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Afraid of losing files but too confused/lazy to learn </a:t>
            </a:r>
            <a:r>
              <a:rPr lang="en-US" sz="2800" dirty="0" err="1" smtClean="0"/>
              <a:t>Git</a:t>
            </a:r>
            <a:r>
              <a:rPr lang="en-US" sz="2800" dirty="0" smtClean="0"/>
              <a:t> and set up an account?</a:t>
            </a:r>
          </a:p>
          <a:p>
            <a:r>
              <a:rPr lang="en-US" sz="2800" dirty="0" smtClean="0"/>
              <a:t>Make a local repository</a:t>
            </a:r>
          </a:p>
          <a:p>
            <a:pPr lvl="1"/>
            <a:r>
              <a:rPr lang="en-US" sz="2400" dirty="0" smtClean="0"/>
              <a:t>No account required</a:t>
            </a:r>
          </a:p>
          <a:p>
            <a:pPr lvl="1"/>
            <a:r>
              <a:rPr lang="en-US" sz="2400" dirty="0" smtClean="0"/>
              <a:t>&gt;cd </a:t>
            </a:r>
            <a:r>
              <a:rPr lang="en-US" sz="2400" dirty="0" err="1" smtClean="0"/>
              <a:t>tshlab</a:t>
            </a:r>
            <a:r>
              <a:rPr lang="en-US" sz="2400" dirty="0" smtClean="0"/>
              <a:t>-handout</a:t>
            </a:r>
            <a:br>
              <a:rPr lang="en-US" sz="2400" dirty="0" smtClean="0"/>
            </a:br>
            <a:r>
              <a:rPr lang="en-US" sz="2400" dirty="0" smtClean="0"/>
              <a:t>&gt;</a:t>
            </a:r>
            <a:r>
              <a:rPr lang="en-US" sz="2400" dirty="0" err="1" smtClean="0"/>
              <a:t>git</a:t>
            </a:r>
            <a:r>
              <a:rPr lang="en-US" sz="2400" dirty="0" smtClean="0"/>
              <a:t> </a:t>
            </a:r>
            <a:r>
              <a:rPr lang="en-US" sz="2400" dirty="0" err="1" smtClean="0"/>
              <a:t>init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&gt;</a:t>
            </a:r>
            <a:r>
              <a:rPr lang="en-US" sz="2400" dirty="0" err="1" smtClean="0"/>
              <a:t>git</a:t>
            </a:r>
            <a:r>
              <a:rPr lang="en-US" sz="2400" dirty="0" smtClean="0"/>
              <a:t> add (files)</a:t>
            </a:r>
            <a:br>
              <a:rPr lang="en-US" sz="2400" dirty="0" smtClean="0"/>
            </a:br>
            <a:r>
              <a:rPr lang="en-US" sz="2400" dirty="0" smtClean="0"/>
              <a:t>&gt;</a:t>
            </a:r>
            <a:r>
              <a:rPr lang="en-US" sz="2400" dirty="0" err="1" smtClean="0"/>
              <a:t>git</a:t>
            </a:r>
            <a:r>
              <a:rPr lang="en-US" sz="2400" dirty="0" smtClean="0"/>
              <a:t> commit</a:t>
            </a:r>
            <a:endParaRPr lang="en-US" sz="2400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91459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Git</a:t>
            </a:r>
            <a:r>
              <a:rPr lang="en-US" dirty="0" smtClean="0"/>
              <a:t> 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hlinkClick r:id="rId2"/>
              </a:rPr>
              <a:t>http</a:t>
            </a:r>
            <a:r>
              <a:rPr lang="en-US" sz="2800" dirty="0">
                <a:hlinkClick r:id="rId2"/>
              </a:rPr>
              <a:t>://www.contrib.andrew.cmu.edu/~cakrivou/98174/</a:t>
            </a:r>
            <a:endParaRPr lang="en-US" sz="2800" dirty="0"/>
          </a:p>
          <a:p>
            <a:pPr lvl="1"/>
            <a:r>
              <a:rPr lang="en-US" sz="2400" dirty="0"/>
              <a:t>Website for 98-174, </a:t>
            </a:r>
            <a:r>
              <a:rPr lang="en-US" sz="2400" dirty="0" err="1" smtClean="0"/>
              <a:t>Git</a:t>
            </a:r>
            <a:r>
              <a:rPr lang="en-US" sz="2400" dirty="0" smtClean="0"/>
              <a:t> </a:t>
            </a:r>
            <a:r>
              <a:rPr lang="en-US" sz="2400" dirty="0" err="1" smtClean="0"/>
              <a:t>stuco</a:t>
            </a:r>
            <a:r>
              <a:rPr lang="en-US" sz="2400" dirty="0" smtClean="0"/>
              <a:t> course</a:t>
            </a:r>
          </a:p>
          <a:p>
            <a:pPr lvl="1"/>
            <a:r>
              <a:rPr lang="en-US" sz="2400" dirty="0" smtClean="0"/>
              <a:t>Lecture </a:t>
            </a:r>
            <a:r>
              <a:rPr lang="en-US" sz="2400" dirty="0"/>
              <a:t>2 on basic commands is particularly useful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9711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Style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Shell Lab</a:t>
            </a:r>
          </a:p>
          <a:p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Malloc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Lab</a:t>
            </a:r>
          </a:p>
          <a:p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Malloc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/pointer review</a:t>
            </a:r>
          </a:p>
          <a:p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Git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primer</a:t>
            </a:r>
          </a:p>
          <a:p>
            <a:r>
              <a:rPr lang="en-US" dirty="0"/>
              <a:t>Virtual Memory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2438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Memory </a:t>
            </a:r>
            <a:r>
              <a:rPr lang="en-US" dirty="0" smtClean="0"/>
              <a:t>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 </a:t>
            </a:r>
            <a:r>
              <a:rPr lang="en-US" dirty="0"/>
              <a:t>memory is layer of indirection between  </a:t>
            </a:r>
            <a:r>
              <a:rPr lang="en-US" dirty="0" smtClean="0"/>
              <a:t>processor </a:t>
            </a:r>
            <a:r>
              <a:rPr lang="en-US" dirty="0"/>
              <a:t>and physical memory </a:t>
            </a:r>
            <a:r>
              <a:rPr lang="en-US" dirty="0" smtClean="0"/>
              <a:t>providing:</a:t>
            </a:r>
          </a:p>
          <a:p>
            <a:pPr lvl="1"/>
            <a:r>
              <a:rPr lang="en-US" dirty="0" smtClean="0"/>
              <a:t>Caching</a:t>
            </a:r>
          </a:p>
          <a:p>
            <a:pPr lvl="2"/>
            <a:r>
              <a:rPr lang="en-US" dirty="0" smtClean="0"/>
              <a:t>Memory </a:t>
            </a:r>
            <a:r>
              <a:rPr lang="en-US" dirty="0"/>
              <a:t>treated as cache for much larger </a:t>
            </a:r>
            <a:r>
              <a:rPr lang="en-US" dirty="0" smtClean="0"/>
              <a:t>disk</a:t>
            </a:r>
          </a:p>
          <a:p>
            <a:pPr lvl="1"/>
            <a:r>
              <a:rPr lang="en-US" dirty="0" smtClean="0"/>
              <a:t>Memory management</a:t>
            </a:r>
          </a:p>
          <a:p>
            <a:pPr lvl="2"/>
            <a:r>
              <a:rPr lang="en-US" dirty="0" smtClean="0"/>
              <a:t>Uniform </a:t>
            </a:r>
            <a:r>
              <a:rPr lang="en-US" dirty="0"/>
              <a:t>address space eases allocation, linking, and </a:t>
            </a:r>
            <a:r>
              <a:rPr lang="en-US" dirty="0" smtClean="0"/>
              <a:t> loading</a:t>
            </a:r>
          </a:p>
          <a:p>
            <a:pPr lvl="1"/>
            <a:r>
              <a:rPr lang="en-US" dirty="0" smtClean="0"/>
              <a:t>Memory protection</a:t>
            </a:r>
          </a:p>
          <a:p>
            <a:pPr lvl="2"/>
            <a:r>
              <a:rPr lang="en-US" dirty="0" smtClean="0"/>
              <a:t>Prevent </a:t>
            </a:r>
            <a:r>
              <a:rPr lang="en-US" dirty="0"/>
              <a:t>processes from interfering with each other by  </a:t>
            </a:r>
            <a:r>
              <a:rPr lang="en-US" dirty="0" smtClean="0"/>
              <a:t>setting </a:t>
            </a:r>
            <a:r>
              <a:rPr lang="en-US" dirty="0"/>
              <a:t>permission bits</a:t>
            </a:r>
          </a:p>
        </p:txBody>
      </p:sp>
    </p:spTree>
    <p:extLst>
      <p:ext uri="{BB962C8B-B14F-4D97-AF65-F5344CB8AC3E}">
        <p14:creationId xmlns:p14="http://schemas.microsoft.com/office/powerpoint/2010/main" val="3537931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Memory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Virtual memory implemented by combination of hardware and </a:t>
            </a:r>
            <a:r>
              <a:rPr lang="en-US" dirty="0" smtClean="0"/>
              <a:t>software</a:t>
            </a:r>
          </a:p>
          <a:p>
            <a:pPr lvl="1"/>
            <a:r>
              <a:rPr lang="en-US" dirty="0" smtClean="0"/>
              <a:t>Operating </a:t>
            </a:r>
            <a:r>
              <a:rPr lang="en-US" dirty="0"/>
              <a:t>system creates page </a:t>
            </a:r>
            <a:r>
              <a:rPr lang="en-US" dirty="0" smtClean="0"/>
              <a:t>tables</a:t>
            </a:r>
          </a:p>
          <a:p>
            <a:pPr lvl="2"/>
            <a:r>
              <a:rPr lang="en-US" dirty="0" smtClean="0"/>
              <a:t>Page </a:t>
            </a:r>
            <a:r>
              <a:rPr lang="en-US" dirty="0"/>
              <a:t>table is array of Page Table Entries (PTEs) that map virtual pages to physical </a:t>
            </a:r>
            <a:r>
              <a:rPr lang="en-US" dirty="0" smtClean="0"/>
              <a:t>pages</a:t>
            </a:r>
          </a:p>
          <a:p>
            <a:pPr lvl="1"/>
            <a:r>
              <a:rPr lang="en-US" dirty="0" smtClean="0"/>
              <a:t>Hardware </a:t>
            </a:r>
            <a:r>
              <a:rPr lang="en-US" dirty="0"/>
              <a:t>Memory Management Unit (MMU) performs address </a:t>
            </a:r>
            <a:r>
              <a:rPr lang="en-US" dirty="0" smtClean="0"/>
              <a:t>translation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962400"/>
            <a:ext cx="4136046" cy="216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9843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 Translation and </a:t>
            </a:r>
            <a:r>
              <a:rPr lang="en-US" dirty="0" smtClean="0"/>
              <a:t>Lookup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</a:t>
            </a:r>
            <a:r>
              <a:rPr lang="en-US" dirty="0"/>
              <a:t>memory access (e.g., </a:t>
            </a:r>
            <a:r>
              <a:rPr lang="en-US" dirty="0" err="1"/>
              <a:t>mov</a:t>
            </a:r>
            <a:r>
              <a:rPr lang="en-US" dirty="0"/>
              <a:t> 0xdeadbeef, %</a:t>
            </a:r>
            <a:r>
              <a:rPr lang="en-US" dirty="0" err="1" smtClean="0"/>
              <a:t>eax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CPU </a:t>
            </a:r>
            <a:r>
              <a:rPr lang="en-US" dirty="0"/>
              <a:t>sends virtual address to </a:t>
            </a:r>
            <a:r>
              <a:rPr lang="en-US" dirty="0" smtClean="0"/>
              <a:t>MMU</a:t>
            </a:r>
          </a:p>
          <a:p>
            <a:pPr lvl="1"/>
            <a:r>
              <a:rPr lang="en-US" dirty="0" smtClean="0"/>
              <a:t>MMU </a:t>
            </a:r>
            <a:r>
              <a:rPr lang="en-US" dirty="0"/>
              <a:t>uses virtual address to index into in-memory </a:t>
            </a:r>
            <a:r>
              <a:rPr lang="en-US" dirty="0" smtClean="0"/>
              <a:t> page tables</a:t>
            </a:r>
          </a:p>
          <a:p>
            <a:pPr lvl="1"/>
            <a:r>
              <a:rPr lang="en-US" dirty="0" smtClean="0"/>
              <a:t>Cache/memory </a:t>
            </a:r>
            <a:r>
              <a:rPr lang="en-US" dirty="0"/>
              <a:t>returns PTE to </a:t>
            </a:r>
            <a:r>
              <a:rPr lang="en-US" dirty="0" smtClean="0"/>
              <a:t>MMU</a:t>
            </a:r>
          </a:p>
          <a:p>
            <a:pPr lvl="1"/>
            <a:r>
              <a:rPr lang="en-US" dirty="0" smtClean="0"/>
              <a:t>MMU </a:t>
            </a:r>
            <a:r>
              <a:rPr lang="en-US" dirty="0"/>
              <a:t>constructs physical address and sends to  </a:t>
            </a:r>
            <a:r>
              <a:rPr lang="en-US" dirty="0" err="1" smtClean="0"/>
              <a:t>mem</a:t>
            </a:r>
            <a:r>
              <a:rPr lang="en-US" dirty="0" smtClean="0"/>
              <a:t>/cache</a:t>
            </a:r>
          </a:p>
          <a:p>
            <a:pPr lvl="1"/>
            <a:r>
              <a:rPr lang="en-US" dirty="0" smtClean="0"/>
              <a:t>Cache/memory </a:t>
            </a:r>
            <a:r>
              <a:rPr lang="en-US" dirty="0"/>
              <a:t>returns requested data word to CPU</a:t>
            </a:r>
          </a:p>
        </p:txBody>
      </p:sp>
    </p:spTree>
    <p:extLst>
      <p:ext uri="{BB962C8B-B14F-4D97-AF65-F5344CB8AC3E}">
        <p14:creationId xmlns:p14="http://schemas.microsoft.com/office/powerpoint/2010/main" val="9777625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5070"/>
            <a:ext cx="8915400" cy="762000"/>
          </a:xfrm>
        </p:spPr>
        <p:txBody>
          <a:bodyPr/>
          <a:lstStyle/>
          <a:p>
            <a:r>
              <a:rPr lang="en-US" dirty="0" smtClean="0"/>
              <a:t>Recall: Address Translation With a Page Table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3285355" y="1840467"/>
            <a:ext cx="2982362" cy="32789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Virtual page number (VPN)</a:t>
            </a:r>
            <a:endParaRPr lang="en-US" sz="1400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6267717" y="18404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Virtual page offset (VPO)</a:t>
            </a:r>
            <a:endParaRPr lang="en-US" sz="1400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53117" y="1207070"/>
            <a:ext cx="1623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53117" y="6031468"/>
            <a:ext cx="1750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address</a:t>
            </a:r>
          </a:p>
        </p:txBody>
      </p:sp>
      <p:cxnSp>
        <p:nvCxnSpPr>
          <p:cNvPr id="24" name="Elbow Connector 23"/>
          <p:cNvCxnSpPr>
            <a:stCxn id="3" idx="1"/>
            <a:endCxn id="8" idx="1"/>
          </p:cNvCxnSpPr>
          <p:nvPr/>
        </p:nvCxnSpPr>
        <p:spPr bwMode="auto">
          <a:xfrm rot="10800000" flipH="1" flipV="1">
            <a:off x="3285355" y="2004412"/>
            <a:ext cx="86762" cy="1664855"/>
          </a:xfrm>
          <a:prstGeom prst="bentConnector3">
            <a:avLst>
              <a:gd name="adj1" fmla="val -41439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5" name="Group 51"/>
          <p:cNvGrpSpPr/>
          <p:nvPr/>
        </p:nvGrpSpPr>
        <p:grpSpPr>
          <a:xfrm>
            <a:off x="3272477" y="2639892"/>
            <a:ext cx="2995240" cy="1791376"/>
            <a:chOff x="3272477" y="2639892"/>
            <a:chExt cx="2995240" cy="1791376"/>
          </a:xfrm>
        </p:grpSpPr>
        <p:sp>
          <p:nvSpPr>
            <p:cNvPr id="5" name="Rectangle 4"/>
            <p:cNvSpPr/>
            <p:nvPr/>
          </p:nvSpPr>
          <p:spPr bwMode="auto">
            <a:xfrm>
              <a:off x="3753117" y="3212068"/>
              <a:ext cx="25146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372117" y="3212068"/>
              <a:ext cx="3810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3753117" y="3516868"/>
              <a:ext cx="2514600" cy="304800"/>
            </a:xfrm>
            <a:prstGeom prst="rect">
              <a:avLst/>
            </a:prstGeom>
            <a:solidFill>
              <a:srgbClr val="D5F1C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372117" y="3516868"/>
              <a:ext cx="381000" cy="304800"/>
            </a:xfrm>
            <a:prstGeom prst="rect">
              <a:avLst/>
            </a:prstGeom>
            <a:solidFill>
              <a:srgbClr val="8DBA84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753117" y="3821668"/>
              <a:ext cx="25146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372117" y="3821668"/>
              <a:ext cx="3810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753117" y="4126468"/>
              <a:ext cx="25146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372117" y="4126468"/>
              <a:ext cx="381000" cy="304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85355" y="2939463"/>
              <a:ext cx="554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Calibri" pitchFamily="34" charset="0"/>
                </a:rPr>
                <a:t>Valid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920703" y="2940531"/>
              <a:ext cx="22708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Calibri" pitchFamily="34" charset="0"/>
                </a:rPr>
                <a:t>Physical page number (PPN)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272477" y="2639892"/>
              <a:ext cx="12954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</a:rPr>
                <a:t>Page table </a:t>
              </a:r>
            </a:p>
          </p:txBody>
        </p:sp>
      </p:grpSp>
      <p:grpSp>
        <p:nvGrpSpPr>
          <p:cNvPr id="16" name="Group 48"/>
          <p:cNvGrpSpPr/>
          <p:nvPr/>
        </p:nvGrpSpPr>
        <p:grpSpPr>
          <a:xfrm>
            <a:off x="453279" y="1633336"/>
            <a:ext cx="2918837" cy="1578731"/>
            <a:chOff x="453279" y="1633336"/>
            <a:chExt cx="2918837" cy="1578731"/>
          </a:xfrm>
        </p:grpSpPr>
        <p:sp>
          <p:nvSpPr>
            <p:cNvPr id="36" name="Rectangle 35"/>
            <p:cNvSpPr/>
            <p:nvPr/>
          </p:nvSpPr>
          <p:spPr bwMode="auto">
            <a:xfrm>
              <a:off x="453279" y="1633336"/>
              <a:ext cx="1524000" cy="719063"/>
            </a:xfrm>
            <a:prstGeom prst="rect">
              <a:avLst/>
            </a:prstGeom>
            <a:solidFill>
              <a:srgbClr val="F1C7C7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lvl="0" algn="ctr"/>
              <a:r>
                <a:rPr lang="en-US" sz="1400" dirty="0" smtClean="0">
                  <a:solidFill>
                    <a:srgbClr val="000000"/>
                  </a:solidFill>
                  <a:latin typeface="Calibri" pitchFamily="34" charset="0"/>
                </a:rPr>
                <a:t>Page table </a:t>
              </a:r>
              <a:br>
                <a:rPr lang="en-US" sz="1400" dirty="0" smtClean="0">
                  <a:solidFill>
                    <a:srgbClr val="000000"/>
                  </a:solidFill>
                  <a:latin typeface="Calibri" pitchFamily="34" charset="0"/>
                </a:rPr>
              </a:br>
              <a:r>
                <a:rPr lang="en-US" sz="1400" dirty="0" smtClean="0">
                  <a:solidFill>
                    <a:srgbClr val="000000"/>
                  </a:solidFill>
                  <a:latin typeface="Calibri" pitchFamily="34" charset="0"/>
                </a:rPr>
                <a:t>base register</a:t>
              </a:r>
            </a:p>
            <a:p>
              <a:pPr lvl="0" algn="ctr"/>
              <a:r>
                <a:rPr lang="en-US" sz="1400" dirty="0" smtClean="0">
                  <a:solidFill>
                    <a:srgbClr val="000000"/>
                  </a:solidFill>
                  <a:latin typeface="Calibri" pitchFamily="34" charset="0"/>
                </a:rPr>
                <a:t>(PTBR)</a:t>
              </a:r>
            </a:p>
          </p:txBody>
        </p:sp>
        <p:cxnSp>
          <p:nvCxnSpPr>
            <p:cNvPr id="40" name="Shape 39"/>
            <p:cNvCxnSpPr>
              <a:stCxn id="36" idx="2"/>
            </p:cNvCxnSpPr>
            <p:nvPr/>
          </p:nvCxnSpPr>
          <p:spPr bwMode="auto">
            <a:xfrm rot="16200000" flipH="1">
              <a:off x="1863863" y="1703814"/>
              <a:ext cx="859669" cy="2156837"/>
            </a:xfrm>
            <a:prstGeom prst="bentConnector2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1195962" y="2667000"/>
              <a:ext cx="15824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990000"/>
                  </a:solidFill>
                  <a:latin typeface="Calibri" pitchFamily="34" charset="0"/>
                </a:rPr>
                <a:t>Page table address </a:t>
              </a:r>
            </a:p>
            <a:p>
              <a:r>
                <a:rPr lang="en-US" sz="1400" dirty="0" smtClean="0">
                  <a:solidFill>
                    <a:srgbClr val="990000"/>
                  </a:solidFill>
                  <a:latin typeface="Calibri" pitchFamily="34" charset="0"/>
                </a:rPr>
                <a:t>for process</a:t>
              </a:r>
            </a:p>
          </p:txBody>
        </p:sp>
      </p:grpSp>
      <p:grpSp>
        <p:nvGrpSpPr>
          <p:cNvPr id="17" name="Group 52"/>
          <p:cNvGrpSpPr/>
          <p:nvPr/>
        </p:nvGrpSpPr>
        <p:grpSpPr>
          <a:xfrm>
            <a:off x="413195" y="3669269"/>
            <a:ext cx="3149422" cy="1441360"/>
            <a:chOff x="413195" y="3669269"/>
            <a:chExt cx="3149422" cy="1441360"/>
          </a:xfrm>
        </p:grpSpPr>
        <p:cxnSp>
          <p:nvCxnSpPr>
            <p:cNvPr id="38" name="Shape 37"/>
            <p:cNvCxnSpPr/>
            <p:nvPr/>
          </p:nvCxnSpPr>
          <p:spPr bwMode="auto">
            <a:xfrm rot="5400000">
              <a:off x="2286267" y="3459719"/>
              <a:ext cx="1066800" cy="1485900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3" name="TextBox 42"/>
            <p:cNvSpPr txBox="1"/>
            <p:nvPr/>
          </p:nvSpPr>
          <p:spPr>
            <a:xfrm>
              <a:off x="413195" y="4371965"/>
              <a:ext cx="1685526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dirty="0" smtClean="0">
                  <a:latin typeface="Calibri" pitchFamily="34" charset="0"/>
                </a:rPr>
                <a:t>Valid bit = 0:</a:t>
              </a:r>
            </a:p>
            <a:p>
              <a:pPr algn="r"/>
              <a:r>
                <a:rPr lang="en-US" sz="1400" dirty="0" smtClean="0">
                  <a:latin typeface="Calibri" pitchFamily="34" charset="0"/>
                </a:rPr>
                <a:t>page not in memory</a:t>
              </a:r>
            </a:p>
            <a:p>
              <a:pPr algn="r"/>
              <a:r>
                <a:rPr lang="en-US" sz="1400" dirty="0" smtClean="0">
                  <a:latin typeface="Calibri" pitchFamily="34" charset="0"/>
                </a:rPr>
                <a:t>(page fault)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8229600" y="1551801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37045" y="1551801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p-1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57354" y="1551801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Calibri" pitchFamily="34" charset="0"/>
              </a:rPr>
              <a:t>p</a:t>
            </a:r>
            <a:endParaRPr lang="en-US" sz="1200" i="1" dirty="0" smtClean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72477" y="1551801"/>
            <a:ext cx="42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n-1</a:t>
            </a:r>
          </a:p>
        </p:txBody>
      </p:sp>
      <p:grpSp>
        <p:nvGrpSpPr>
          <p:cNvPr id="18" name="Group 49"/>
          <p:cNvGrpSpPr/>
          <p:nvPr/>
        </p:nvGrpSpPr>
        <p:grpSpPr>
          <a:xfrm>
            <a:off x="6243241" y="2146062"/>
            <a:ext cx="2291159" cy="3885406"/>
            <a:chOff x="6243241" y="2146062"/>
            <a:chExt cx="2291159" cy="3885406"/>
          </a:xfrm>
        </p:grpSpPr>
        <p:sp>
          <p:nvSpPr>
            <p:cNvPr id="14" name="Rectangle 13"/>
            <p:cNvSpPr/>
            <p:nvPr/>
          </p:nvSpPr>
          <p:spPr bwMode="auto">
            <a:xfrm>
              <a:off x="6267717" y="5726668"/>
              <a:ext cx="21336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r>
                <a:rPr lang="en-US" sz="1400" dirty="0" smtClean="0">
                  <a:latin typeface="+mn-lt"/>
                </a:rPr>
                <a:t>Physical page offset (PPO)</a:t>
              </a:r>
            </a:p>
          </p:txBody>
        </p:sp>
        <p:cxnSp>
          <p:nvCxnSpPr>
            <p:cNvPr id="27" name="Straight Arrow Connector 26"/>
            <p:cNvCxnSpPr>
              <a:stCxn id="4" idx="2"/>
              <a:endCxn id="14" idx="0"/>
            </p:cNvCxnSpPr>
            <p:nvPr/>
          </p:nvCxnSpPr>
          <p:spPr bwMode="auto">
            <a:xfrm rot="5400000">
              <a:off x="5543817" y="3935968"/>
              <a:ext cx="3581400" cy="1588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3" name="TextBox 32"/>
            <p:cNvSpPr txBox="1"/>
            <p:nvPr/>
          </p:nvSpPr>
          <p:spPr>
            <a:xfrm>
              <a:off x="8235796" y="5450463"/>
              <a:ext cx="29860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smtClean="0">
                  <a:latin typeface="Calibri" pitchFamily="34" charset="0"/>
                </a:rPr>
                <a:t>0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43241" y="5450463"/>
              <a:ext cx="4269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smtClean="0">
                  <a:latin typeface="Calibri" pitchFamily="34" charset="0"/>
                </a:rPr>
                <a:t>p-1</a:t>
              </a:r>
            </a:p>
          </p:txBody>
        </p:sp>
      </p:grpSp>
      <p:grpSp>
        <p:nvGrpSpPr>
          <p:cNvPr id="23" name="Group 53"/>
          <p:cNvGrpSpPr/>
          <p:nvPr/>
        </p:nvGrpSpPr>
        <p:grpSpPr>
          <a:xfrm>
            <a:off x="3718528" y="3658394"/>
            <a:ext cx="2606072" cy="2373074"/>
            <a:chOff x="3718528" y="3658394"/>
            <a:chExt cx="2606072" cy="2373074"/>
          </a:xfrm>
        </p:grpSpPr>
        <p:sp>
          <p:nvSpPr>
            <p:cNvPr id="13" name="Rectangle 12"/>
            <p:cNvSpPr/>
            <p:nvPr/>
          </p:nvSpPr>
          <p:spPr bwMode="auto">
            <a:xfrm>
              <a:off x="3753117" y="5726668"/>
              <a:ext cx="2514600" cy="304800"/>
            </a:xfrm>
            <a:prstGeom prst="rect">
              <a:avLst/>
            </a:prstGeom>
            <a:solidFill>
              <a:srgbClr val="D5F1C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lvl="0" algn="ctr"/>
              <a:r>
                <a:rPr lang="en-US" sz="1400" dirty="0" smtClean="0">
                  <a:solidFill>
                    <a:srgbClr val="000000"/>
                  </a:solidFill>
                  <a:latin typeface="Calibri" pitchFamily="34" charset="0"/>
                </a:rPr>
                <a:t>Physical page number (PPN)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 bwMode="auto">
            <a:xfrm rot="5400000">
              <a:off x="3976677" y="4692134"/>
              <a:ext cx="2069068" cy="1588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6022765" y="5450463"/>
              <a:ext cx="30183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err="1" smtClean="0">
                  <a:latin typeface="Calibri" pitchFamily="34" charset="0"/>
                </a:rPr>
                <a:t>p</a:t>
              </a:r>
              <a:endParaRPr lang="en-US" sz="1200" i="1" dirty="0" smtClean="0">
                <a:latin typeface="Calibri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718528" y="5450463"/>
              <a:ext cx="46939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smtClean="0">
                  <a:latin typeface="Calibri" pitchFamily="34" charset="0"/>
                </a:rPr>
                <a:t>m-1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Style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Shell Lab</a:t>
            </a:r>
          </a:p>
          <a:p>
            <a:r>
              <a:rPr lang="en-US" sz="2800" dirty="0" err="1" smtClean="0">
                <a:solidFill>
                  <a:schemeClr val="bg1">
                    <a:lumMod val="50000"/>
                  </a:schemeClr>
                </a:solidFill>
              </a:rPr>
              <a:t>Malloc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 Lab</a:t>
            </a: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800" dirty="0" err="1" smtClean="0">
                <a:solidFill>
                  <a:schemeClr val="bg1">
                    <a:lumMod val="50000"/>
                  </a:schemeClr>
                </a:solidFill>
              </a:rPr>
              <a:t>Malloc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/pointer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review</a:t>
            </a:r>
          </a:p>
          <a:p>
            <a:r>
              <a:rPr lang="en-US" sz="2800" dirty="0" err="1" smtClean="0">
                <a:solidFill>
                  <a:schemeClr val="bg1">
                    <a:lumMod val="50000"/>
                  </a:schemeClr>
                </a:solidFill>
              </a:rPr>
              <a:t>Git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 primer</a:t>
            </a: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Virtual Memory</a:t>
            </a:r>
          </a:p>
          <a:p>
            <a:pPr marL="0" indent="0">
              <a:buNone/>
            </a:pPr>
            <a:endParaRPr lang="en-US" sz="2800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Translating with a k-level Page Table</a:t>
            </a: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1455738" y="2066925"/>
            <a:ext cx="1239837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VPN 1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7213600" y="1825625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>
                <a:solidFill>
                  <a:srgbClr val="000066"/>
                </a:solidFill>
                <a:latin typeface="Helvetica" charset="0"/>
              </a:rPr>
              <a:t>0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6386513" y="1825625"/>
            <a:ext cx="365125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>
                <a:solidFill>
                  <a:srgbClr val="000066"/>
                </a:solidFill>
                <a:latin typeface="Helvetica" charset="0"/>
              </a:rPr>
              <a:t>p-1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1349375" y="1787525"/>
            <a:ext cx="365125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>
                <a:solidFill>
                  <a:srgbClr val="000066"/>
                </a:solidFill>
                <a:latin typeface="Helvetica" charset="0"/>
              </a:rPr>
              <a:t>n-1</a:t>
            </a:r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6435725" y="2066925"/>
            <a:ext cx="919163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VPO</a:t>
            </a: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2705100" y="2066925"/>
            <a:ext cx="123983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VPN 2</a:t>
            </a:r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3949700" y="2066925"/>
            <a:ext cx="123983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...</a:t>
            </a:r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5189538" y="2066925"/>
            <a:ext cx="1239837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VPN k</a:t>
            </a:r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1646238" y="2228850"/>
            <a:ext cx="1587" cy="11938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19" name="Rectangle 11"/>
          <p:cNvSpPr>
            <a:spLocks noChangeArrowheads="1"/>
          </p:cNvSpPr>
          <p:nvPr/>
        </p:nvSpPr>
        <p:spPr bwMode="auto">
          <a:xfrm>
            <a:off x="1989138" y="2965450"/>
            <a:ext cx="520700" cy="7747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0" name="Line 12"/>
          <p:cNvSpPr>
            <a:spLocks noChangeShapeType="1"/>
          </p:cNvSpPr>
          <p:nvPr/>
        </p:nvSpPr>
        <p:spPr bwMode="auto">
          <a:xfrm>
            <a:off x="1646238" y="3422650"/>
            <a:ext cx="34290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1" name="Rectangle 13"/>
          <p:cNvSpPr>
            <a:spLocks noChangeArrowheads="1"/>
          </p:cNvSpPr>
          <p:nvPr/>
        </p:nvSpPr>
        <p:spPr bwMode="auto">
          <a:xfrm>
            <a:off x="1989138" y="3359150"/>
            <a:ext cx="520700" cy="11430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2" name="Line 14"/>
          <p:cNvSpPr>
            <a:spLocks noChangeShapeType="1"/>
          </p:cNvSpPr>
          <p:nvPr/>
        </p:nvSpPr>
        <p:spPr bwMode="auto">
          <a:xfrm>
            <a:off x="2852738" y="2228850"/>
            <a:ext cx="1587" cy="9525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3" name="Rectangle 15"/>
          <p:cNvSpPr>
            <a:spLocks noChangeArrowheads="1"/>
          </p:cNvSpPr>
          <p:nvPr/>
        </p:nvSpPr>
        <p:spPr bwMode="auto">
          <a:xfrm>
            <a:off x="3195638" y="2965450"/>
            <a:ext cx="520700" cy="7747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2852738" y="3181350"/>
            <a:ext cx="34290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5" name="Rectangle 17"/>
          <p:cNvSpPr>
            <a:spLocks noChangeArrowheads="1"/>
          </p:cNvSpPr>
          <p:nvPr/>
        </p:nvSpPr>
        <p:spPr bwMode="auto">
          <a:xfrm>
            <a:off x="3195638" y="3130550"/>
            <a:ext cx="520700" cy="11430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5367338" y="2228850"/>
            <a:ext cx="1587" cy="13335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7" name="Rectangle 19"/>
          <p:cNvSpPr>
            <a:spLocks noChangeArrowheads="1"/>
          </p:cNvSpPr>
          <p:nvPr/>
        </p:nvSpPr>
        <p:spPr bwMode="auto">
          <a:xfrm>
            <a:off x="5710238" y="2965450"/>
            <a:ext cx="520700" cy="7747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>
            <a:off x="5367338" y="3562350"/>
            <a:ext cx="34290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29" name="Rectangle 21"/>
          <p:cNvSpPr>
            <a:spLocks noChangeArrowheads="1"/>
          </p:cNvSpPr>
          <p:nvPr/>
        </p:nvSpPr>
        <p:spPr bwMode="auto">
          <a:xfrm>
            <a:off x="5710238" y="3473450"/>
            <a:ext cx="520700" cy="15240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66"/>
                </a:solidFill>
                <a:latin typeface="Helvetica" charset="0"/>
              </a:rPr>
              <a:t>PPN</a:t>
            </a:r>
          </a:p>
        </p:txBody>
      </p:sp>
      <p:sp>
        <p:nvSpPr>
          <p:cNvPr id="43030" name="Text Box 22"/>
          <p:cNvSpPr txBox="1">
            <a:spLocks noChangeArrowheads="1"/>
          </p:cNvSpPr>
          <p:nvPr/>
        </p:nvSpPr>
        <p:spPr bwMode="auto">
          <a:xfrm>
            <a:off x="7213600" y="4083050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>
                <a:solidFill>
                  <a:srgbClr val="000066"/>
                </a:solidFill>
                <a:latin typeface="Helvetica" charset="0"/>
              </a:rPr>
              <a:t>0</a:t>
            </a:r>
          </a:p>
        </p:txBody>
      </p:sp>
      <p:sp>
        <p:nvSpPr>
          <p:cNvPr id="43031" name="Text Box 23"/>
          <p:cNvSpPr txBox="1">
            <a:spLocks noChangeArrowheads="1"/>
          </p:cNvSpPr>
          <p:nvPr/>
        </p:nvSpPr>
        <p:spPr bwMode="auto">
          <a:xfrm>
            <a:off x="6386513" y="4083050"/>
            <a:ext cx="365125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>
                <a:solidFill>
                  <a:srgbClr val="000066"/>
                </a:solidFill>
                <a:latin typeface="Helvetica" charset="0"/>
              </a:rPr>
              <a:t>p-1</a:t>
            </a:r>
          </a:p>
        </p:txBody>
      </p:sp>
      <p:sp>
        <p:nvSpPr>
          <p:cNvPr id="43032" name="Text Box 24"/>
          <p:cNvSpPr txBox="1">
            <a:spLocks noChangeArrowheads="1"/>
          </p:cNvSpPr>
          <p:nvPr/>
        </p:nvSpPr>
        <p:spPr bwMode="auto">
          <a:xfrm>
            <a:off x="2579688" y="4079875"/>
            <a:ext cx="398462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>
                <a:solidFill>
                  <a:srgbClr val="000066"/>
                </a:solidFill>
                <a:latin typeface="Helvetica" charset="0"/>
              </a:rPr>
              <a:t>m-1</a:t>
            </a:r>
          </a:p>
        </p:txBody>
      </p:sp>
      <p:sp>
        <p:nvSpPr>
          <p:cNvPr id="43033" name="Rectangle 25"/>
          <p:cNvSpPr>
            <a:spLocks noChangeArrowheads="1"/>
          </p:cNvSpPr>
          <p:nvPr/>
        </p:nvSpPr>
        <p:spPr bwMode="auto">
          <a:xfrm>
            <a:off x="6435725" y="4324350"/>
            <a:ext cx="919163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PPO</a:t>
            </a:r>
          </a:p>
        </p:txBody>
      </p:sp>
      <p:sp>
        <p:nvSpPr>
          <p:cNvPr id="43034" name="Rectangle 26"/>
          <p:cNvSpPr>
            <a:spLocks noChangeArrowheads="1"/>
          </p:cNvSpPr>
          <p:nvPr/>
        </p:nvSpPr>
        <p:spPr bwMode="auto">
          <a:xfrm>
            <a:off x="2705100" y="4324350"/>
            <a:ext cx="3724275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PPN</a:t>
            </a:r>
          </a:p>
        </p:txBody>
      </p:sp>
      <p:sp>
        <p:nvSpPr>
          <p:cNvPr id="43035" name="Line 27"/>
          <p:cNvSpPr>
            <a:spLocks noChangeShapeType="1"/>
          </p:cNvSpPr>
          <p:nvPr/>
        </p:nvSpPr>
        <p:spPr bwMode="auto">
          <a:xfrm>
            <a:off x="2395538" y="3422650"/>
            <a:ext cx="30956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36" name="Line 28"/>
          <p:cNvSpPr>
            <a:spLocks noChangeShapeType="1"/>
          </p:cNvSpPr>
          <p:nvPr/>
        </p:nvSpPr>
        <p:spPr bwMode="auto">
          <a:xfrm flipV="1">
            <a:off x="2700338" y="2967038"/>
            <a:ext cx="1587" cy="4603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37" name="Line 29"/>
          <p:cNvSpPr>
            <a:spLocks noChangeShapeType="1"/>
          </p:cNvSpPr>
          <p:nvPr/>
        </p:nvSpPr>
        <p:spPr bwMode="auto">
          <a:xfrm>
            <a:off x="2705100" y="2965450"/>
            <a:ext cx="49053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38" name="Line 30"/>
          <p:cNvSpPr>
            <a:spLocks noChangeShapeType="1"/>
          </p:cNvSpPr>
          <p:nvPr/>
        </p:nvSpPr>
        <p:spPr bwMode="auto">
          <a:xfrm>
            <a:off x="3614738" y="3181350"/>
            <a:ext cx="30956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39" name="Line 31"/>
          <p:cNvSpPr>
            <a:spLocks noChangeShapeType="1"/>
          </p:cNvSpPr>
          <p:nvPr/>
        </p:nvSpPr>
        <p:spPr bwMode="auto">
          <a:xfrm flipV="1">
            <a:off x="3916363" y="2963863"/>
            <a:ext cx="4762" cy="2190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0" name="Line 32"/>
          <p:cNvSpPr>
            <a:spLocks noChangeShapeType="1"/>
          </p:cNvSpPr>
          <p:nvPr/>
        </p:nvSpPr>
        <p:spPr bwMode="auto">
          <a:xfrm>
            <a:off x="3924300" y="2965450"/>
            <a:ext cx="49053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1" name="Text Box 33"/>
          <p:cNvSpPr txBox="1">
            <a:spLocks noChangeArrowheads="1"/>
          </p:cNvSpPr>
          <p:nvPr/>
        </p:nvSpPr>
        <p:spPr bwMode="auto">
          <a:xfrm>
            <a:off x="3525838" y="1636713"/>
            <a:ext cx="2065337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VIRTUAL ADDRESS</a:t>
            </a:r>
          </a:p>
        </p:txBody>
      </p:sp>
      <p:sp>
        <p:nvSpPr>
          <p:cNvPr id="43042" name="Text Box 34"/>
          <p:cNvSpPr txBox="1">
            <a:spLocks noChangeArrowheads="1"/>
          </p:cNvSpPr>
          <p:nvPr/>
        </p:nvSpPr>
        <p:spPr bwMode="auto">
          <a:xfrm>
            <a:off x="4032250" y="4694238"/>
            <a:ext cx="2209800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PHYSICAL ADDRESS</a:t>
            </a:r>
          </a:p>
        </p:txBody>
      </p:sp>
      <p:sp>
        <p:nvSpPr>
          <p:cNvPr id="43043" name="Line 35"/>
          <p:cNvSpPr>
            <a:spLocks noChangeShapeType="1"/>
          </p:cNvSpPr>
          <p:nvPr/>
        </p:nvSpPr>
        <p:spPr bwMode="auto">
          <a:xfrm>
            <a:off x="6888163" y="2571750"/>
            <a:ext cx="1587" cy="17526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4" name="Line 36"/>
          <p:cNvSpPr>
            <a:spLocks noChangeShapeType="1"/>
          </p:cNvSpPr>
          <p:nvPr/>
        </p:nvSpPr>
        <p:spPr bwMode="auto">
          <a:xfrm>
            <a:off x="6383338" y="3543300"/>
            <a:ext cx="22066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5" name="Line 37"/>
          <p:cNvSpPr>
            <a:spLocks noChangeShapeType="1"/>
          </p:cNvSpPr>
          <p:nvPr/>
        </p:nvSpPr>
        <p:spPr bwMode="auto">
          <a:xfrm>
            <a:off x="6599238" y="3548063"/>
            <a:ext cx="1587" cy="5349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6" name="Line 38"/>
          <p:cNvSpPr>
            <a:spLocks noChangeShapeType="1"/>
          </p:cNvSpPr>
          <p:nvPr/>
        </p:nvSpPr>
        <p:spPr bwMode="auto">
          <a:xfrm flipH="1">
            <a:off x="4603750" y="4079875"/>
            <a:ext cx="1997075" cy="31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7" name="Line 39"/>
          <p:cNvSpPr>
            <a:spLocks noChangeShapeType="1"/>
          </p:cNvSpPr>
          <p:nvPr/>
        </p:nvSpPr>
        <p:spPr bwMode="auto">
          <a:xfrm>
            <a:off x="4605338" y="4083050"/>
            <a:ext cx="1587" cy="2413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8" name="Line 40"/>
          <p:cNvSpPr>
            <a:spLocks noChangeShapeType="1"/>
          </p:cNvSpPr>
          <p:nvPr/>
        </p:nvSpPr>
        <p:spPr bwMode="auto">
          <a:xfrm>
            <a:off x="5011738" y="2965450"/>
            <a:ext cx="71120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49" name="Text Box 41"/>
          <p:cNvSpPr txBox="1">
            <a:spLocks noChangeArrowheads="1"/>
          </p:cNvSpPr>
          <p:nvPr/>
        </p:nvSpPr>
        <p:spPr bwMode="auto">
          <a:xfrm>
            <a:off x="4351338" y="2738438"/>
            <a:ext cx="355600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...</a:t>
            </a:r>
          </a:p>
        </p:txBody>
      </p:sp>
      <p:sp>
        <p:nvSpPr>
          <p:cNvPr id="43050" name="Text Box 42"/>
          <p:cNvSpPr txBox="1">
            <a:spLocks noChangeArrowheads="1"/>
          </p:cNvSpPr>
          <p:nvPr/>
        </p:nvSpPr>
        <p:spPr bwMode="auto">
          <a:xfrm>
            <a:off x="4719638" y="2738438"/>
            <a:ext cx="355600" cy="333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solidFill>
                  <a:srgbClr val="000066"/>
                </a:solidFill>
                <a:latin typeface="Helvetica" charset="0"/>
              </a:rPr>
              <a:t>...</a:t>
            </a:r>
          </a:p>
        </p:txBody>
      </p:sp>
      <p:sp>
        <p:nvSpPr>
          <p:cNvPr id="43051" name="Text Box 43"/>
          <p:cNvSpPr txBox="1">
            <a:spLocks noChangeArrowheads="1"/>
          </p:cNvSpPr>
          <p:nvPr/>
        </p:nvSpPr>
        <p:spPr bwMode="auto">
          <a:xfrm>
            <a:off x="1782763" y="2520950"/>
            <a:ext cx="890587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66"/>
                </a:solidFill>
                <a:latin typeface="Helvetica" charset="0"/>
              </a:rPr>
              <a:t>Level 1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66"/>
                </a:solidFill>
                <a:latin typeface="Helvetica" charset="0"/>
              </a:rPr>
              <a:t>page table</a:t>
            </a:r>
          </a:p>
        </p:txBody>
      </p:sp>
      <p:sp>
        <p:nvSpPr>
          <p:cNvPr id="43052" name="Text Box 44"/>
          <p:cNvSpPr txBox="1">
            <a:spLocks noChangeArrowheads="1"/>
          </p:cNvSpPr>
          <p:nvPr/>
        </p:nvSpPr>
        <p:spPr bwMode="auto">
          <a:xfrm>
            <a:off x="3001963" y="2511425"/>
            <a:ext cx="890587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66"/>
                </a:solidFill>
                <a:latin typeface="Helvetica" charset="0"/>
              </a:rPr>
              <a:t>Level 2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66"/>
                </a:solidFill>
                <a:latin typeface="Helvetica" charset="0"/>
              </a:rPr>
              <a:t>page table</a:t>
            </a:r>
          </a:p>
        </p:txBody>
      </p:sp>
      <p:sp>
        <p:nvSpPr>
          <p:cNvPr id="43053" name="Text Box 45"/>
          <p:cNvSpPr txBox="1">
            <a:spLocks noChangeArrowheads="1"/>
          </p:cNvSpPr>
          <p:nvPr/>
        </p:nvSpPr>
        <p:spPr bwMode="auto">
          <a:xfrm>
            <a:off x="5507038" y="2501900"/>
            <a:ext cx="890587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66"/>
                </a:solidFill>
                <a:latin typeface="Helvetica" charset="0"/>
              </a:rPr>
              <a:t>Level 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66"/>
                </a:solidFill>
                <a:latin typeface="Helvetica" charset="0"/>
              </a:rPr>
              <a:t>page table</a:t>
            </a:r>
          </a:p>
        </p:txBody>
      </p:sp>
      <p:sp>
        <p:nvSpPr>
          <p:cNvPr id="43054" name="AutoShape 46"/>
          <p:cNvSpPr>
            <a:spLocks/>
          </p:cNvSpPr>
          <p:nvPr/>
        </p:nvSpPr>
        <p:spPr bwMode="auto">
          <a:xfrm rot="5400000">
            <a:off x="6841331" y="1993107"/>
            <a:ext cx="112713" cy="914400"/>
          </a:xfrm>
          <a:prstGeom prst="rightBrace">
            <a:avLst>
              <a:gd name="adj1" fmla="val 67605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055" name="AutoShape 47"/>
          <p:cNvSpPr>
            <a:spLocks/>
          </p:cNvSpPr>
          <p:nvPr/>
        </p:nvSpPr>
        <p:spPr bwMode="auto">
          <a:xfrm>
            <a:off x="6272213" y="3473450"/>
            <a:ext cx="74612" cy="142875"/>
          </a:xfrm>
          <a:prstGeom prst="rightBrace">
            <a:avLst>
              <a:gd name="adj1" fmla="val 15958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x86 Example Setup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r>
              <a:rPr lang="en-US" dirty="0"/>
              <a:t>size 4KB (2^12 </a:t>
            </a:r>
            <a:r>
              <a:rPr lang="en-US" dirty="0" smtClean="0"/>
              <a:t>Bytes)</a:t>
            </a:r>
          </a:p>
          <a:p>
            <a:r>
              <a:rPr lang="en-US" dirty="0" smtClean="0"/>
              <a:t>Addresses</a:t>
            </a:r>
            <a:r>
              <a:rPr lang="en-US" dirty="0"/>
              <a:t>: 32 bits (12 bit VPO, 20 bit VPN)</a:t>
            </a:r>
          </a:p>
          <a:p>
            <a:r>
              <a:rPr lang="en-US" dirty="0" smtClean="0"/>
              <a:t>Consider </a:t>
            </a:r>
            <a:r>
              <a:rPr lang="en-US" dirty="0"/>
              <a:t>a one-level page table with:</a:t>
            </a:r>
          </a:p>
          <a:p>
            <a:pPr lvl="1"/>
            <a:r>
              <a:rPr lang="en-US" dirty="0" smtClean="0"/>
              <a:t>Base </a:t>
            </a:r>
            <a:r>
              <a:rPr lang="en-US" dirty="0"/>
              <a:t>address: 0x01000000</a:t>
            </a:r>
          </a:p>
          <a:p>
            <a:pPr lvl="1"/>
            <a:r>
              <a:rPr lang="en-US" dirty="0" smtClean="0"/>
              <a:t>4-byte </a:t>
            </a:r>
            <a:r>
              <a:rPr lang="en-US" dirty="0"/>
              <a:t>PTEs</a:t>
            </a:r>
          </a:p>
          <a:p>
            <a:pPr lvl="2"/>
            <a:r>
              <a:rPr lang="en-US" dirty="0" smtClean="0"/>
              <a:t>4KB </a:t>
            </a:r>
            <a:r>
              <a:rPr lang="en-US" dirty="0"/>
              <a:t>aligned (i.e., lowest 12 bits are zero)</a:t>
            </a:r>
          </a:p>
          <a:p>
            <a:pPr lvl="2"/>
            <a:r>
              <a:rPr lang="en-US" dirty="0" smtClean="0"/>
              <a:t>Lowest </a:t>
            </a:r>
            <a:r>
              <a:rPr lang="en-US" dirty="0"/>
              <a:t>3 bits used as permissions</a:t>
            </a:r>
          </a:p>
          <a:p>
            <a:pPr lvl="3"/>
            <a:r>
              <a:rPr lang="en-US" dirty="0" smtClean="0"/>
              <a:t>Bit </a:t>
            </a:r>
            <a:r>
              <a:rPr lang="en-US" dirty="0"/>
              <a:t>0: Present?</a:t>
            </a:r>
          </a:p>
          <a:p>
            <a:pPr lvl="3"/>
            <a:r>
              <a:rPr lang="en-US" dirty="0" smtClean="0"/>
              <a:t>Bit </a:t>
            </a:r>
            <a:r>
              <a:rPr lang="en-US" dirty="0"/>
              <a:t>1: Writeable?</a:t>
            </a:r>
          </a:p>
          <a:p>
            <a:pPr lvl="3"/>
            <a:r>
              <a:rPr lang="en-US" dirty="0" smtClean="0"/>
              <a:t>Bit </a:t>
            </a:r>
            <a:r>
              <a:rPr lang="en-US" dirty="0"/>
              <a:t>2: </a:t>
            </a:r>
            <a:r>
              <a:rPr lang="en-US" dirty="0" err="1"/>
              <a:t>UserAccessible</a:t>
            </a:r>
            <a:r>
              <a:rPr lang="en-US" dirty="0"/>
              <a:t>?</a:t>
            </a:r>
          </a:p>
          <a:p>
            <a:r>
              <a:rPr lang="en-US" dirty="0" smtClean="0"/>
              <a:t>How </a:t>
            </a:r>
            <a:r>
              <a:rPr lang="en-US" dirty="0"/>
              <a:t>big overall?</a:t>
            </a:r>
          </a:p>
          <a:p>
            <a:pPr lvl="1"/>
            <a:r>
              <a:rPr lang="en-US" dirty="0" smtClean="0"/>
              <a:t>2^20 </a:t>
            </a:r>
            <a:r>
              <a:rPr lang="en-US" dirty="0" err="1"/>
              <a:t>indicies</a:t>
            </a:r>
            <a:r>
              <a:rPr lang="en-US" dirty="0"/>
              <a:t>, so 4MB</a:t>
            </a:r>
          </a:p>
        </p:txBody>
      </p:sp>
    </p:spTree>
    <p:extLst>
      <p:ext uri="{BB962C8B-B14F-4D97-AF65-F5344CB8AC3E}">
        <p14:creationId xmlns:p14="http://schemas.microsoft.com/office/powerpoint/2010/main" val="13036327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</a:t>
            </a:r>
            <a:r>
              <a:rPr lang="en-US" dirty="0"/>
              <a:t>the setup from the previous slide, what </a:t>
            </a:r>
            <a:r>
              <a:rPr lang="en-US" dirty="0" smtClean="0"/>
              <a:t> are </a:t>
            </a:r>
            <a:r>
              <a:rPr lang="en-US" dirty="0"/>
              <a:t>the VPN (index), PPO, and VPO of address: </a:t>
            </a:r>
            <a:r>
              <a:rPr lang="en-US" dirty="0" smtClean="0"/>
              <a:t> 0xdeadbeef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966319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r>
              <a:rPr lang="en-US" dirty="0"/>
              <a:t>: </a:t>
            </a:r>
            <a:endParaRPr lang="en-US" dirty="0" smtClean="0"/>
          </a:p>
          <a:p>
            <a:pPr lvl="1"/>
            <a:r>
              <a:rPr lang="en-US" dirty="0" smtClean="0"/>
              <a:t>VPN </a:t>
            </a:r>
            <a:r>
              <a:rPr lang="en-US" dirty="0"/>
              <a:t>(index) = 0xdeadb (1101 1110 1010 1101 </a:t>
            </a:r>
            <a:r>
              <a:rPr lang="en-US" dirty="0" smtClean="0"/>
              <a:t>1011)</a:t>
            </a:r>
          </a:p>
          <a:p>
            <a:pPr lvl="1"/>
            <a:r>
              <a:rPr lang="en-US" dirty="0" smtClean="0"/>
              <a:t>VPO </a:t>
            </a:r>
            <a:r>
              <a:rPr lang="en-US" dirty="0"/>
              <a:t>= PPO = 0xeef </a:t>
            </a:r>
          </a:p>
          <a:p>
            <a:r>
              <a:rPr lang="en-US" dirty="0" smtClean="0"/>
              <a:t>Consider </a:t>
            </a:r>
            <a:r>
              <a:rPr lang="en-US" dirty="0"/>
              <a:t>a page table entry in our example PT:</a:t>
            </a:r>
          </a:p>
          <a:p>
            <a:pPr lvl="1"/>
            <a:r>
              <a:rPr lang="en-US" dirty="0" smtClean="0"/>
              <a:t>Location </a:t>
            </a:r>
            <a:r>
              <a:rPr lang="en-US" dirty="0"/>
              <a:t>of PTE = base + (size * </a:t>
            </a:r>
            <a:r>
              <a:rPr lang="en-US" dirty="0" smtClean="0"/>
              <a:t>index)</a:t>
            </a:r>
          </a:p>
          <a:p>
            <a:pPr lvl="2"/>
            <a:r>
              <a:rPr lang="en-US" dirty="0" smtClean="0"/>
              <a:t>0x0137ab6c </a:t>
            </a:r>
            <a:r>
              <a:rPr lang="en-US" dirty="0"/>
              <a:t>= base + 4 * index</a:t>
            </a:r>
          </a:p>
          <a:p>
            <a:pPr lvl="1"/>
            <a:r>
              <a:rPr lang="en-US" dirty="0" smtClean="0"/>
              <a:t>PTE</a:t>
            </a:r>
            <a:r>
              <a:rPr lang="en-US" dirty="0"/>
              <a:t>: 0x98765007 </a:t>
            </a:r>
          </a:p>
          <a:p>
            <a:pPr lvl="1"/>
            <a:r>
              <a:rPr lang="en-US" dirty="0" smtClean="0"/>
              <a:t>Physical </a:t>
            </a:r>
            <a:r>
              <a:rPr lang="en-US" dirty="0"/>
              <a:t>address: 0x98765eef</a:t>
            </a:r>
          </a:p>
        </p:txBody>
      </p:sp>
    </p:spTree>
    <p:extLst>
      <p:ext uri="{BB962C8B-B14F-4D97-AF65-F5344CB8AC3E}">
        <p14:creationId xmlns:p14="http://schemas.microsoft.com/office/powerpoint/2010/main" val="5018011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099" y="1295400"/>
            <a:ext cx="6934719" cy="4605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19851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12175"/>
            <a:ext cx="7808048" cy="46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25714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423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Style isn’t about best practice, but conformity</a:t>
            </a:r>
          </a:p>
          <a:p>
            <a:r>
              <a:rPr lang="en-US" i="1" dirty="0" smtClean="0"/>
              <a:t>Our </a:t>
            </a:r>
            <a:r>
              <a:rPr lang="en-US" dirty="0" smtClean="0"/>
              <a:t>style guideline is on the course website</a:t>
            </a:r>
          </a:p>
          <a:p>
            <a:r>
              <a:rPr lang="en-US" dirty="0" smtClean="0"/>
              <a:t>Feel free to ask us with style questions</a:t>
            </a:r>
          </a:p>
        </p:txBody>
      </p:sp>
    </p:spTree>
    <p:extLst>
      <p:ext uri="{BB962C8B-B14F-4D97-AF65-F5344CB8AC3E}">
        <p14:creationId xmlns:p14="http://schemas.microsoft.com/office/powerpoint/2010/main" val="368079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Style</a:t>
            </a:r>
          </a:p>
          <a:p>
            <a:r>
              <a:rPr lang="en-US" dirty="0"/>
              <a:t>Shell Lab</a:t>
            </a:r>
          </a:p>
          <a:p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Malloc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Lab</a:t>
            </a:r>
          </a:p>
          <a:p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Malloc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/pointer review</a:t>
            </a:r>
          </a:p>
          <a:p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Git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primer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Virtual Memory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479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990000"/>
                </a:solidFill>
              </a:rPr>
              <a:t>Due Thursday, November 1</a:t>
            </a:r>
            <a:endParaRPr lang="en-US" sz="2800" dirty="0">
              <a:solidFill>
                <a:srgbClr val="99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Some more useful functions…</a:t>
            </a:r>
          </a:p>
          <a:p>
            <a:pPr lvl="1"/>
            <a:r>
              <a:rPr lang="en-US" sz="2800" dirty="0" err="1" smtClean="0"/>
              <a:t>Sigsuspend</a:t>
            </a:r>
            <a:r>
              <a:rPr lang="en-US" sz="2800" dirty="0" smtClean="0"/>
              <a:t>()</a:t>
            </a:r>
          </a:p>
          <a:p>
            <a:pPr lvl="2"/>
            <a:r>
              <a:rPr lang="en-US" sz="2800" dirty="0" smtClean="0"/>
              <a:t>Sleeps a process while waiting for a signal</a:t>
            </a:r>
          </a:p>
          <a:p>
            <a:pPr lvl="2"/>
            <a:r>
              <a:rPr lang="en-US" sz="2800" dirty="0"/>
              <a:t> </a:t>
            </a:r>
            <a:r>
              <a:rPr lang="en-US" sz="2800" dirty="0">
                <a:hlinkClick r:id="rId2"/>
              </a:rPr>
              <a:t>http://</a:t>
            </a:r>
            <a:r>
              <a:rPr lang="en-US" sz="2800" dirty="0" smtClean="0">
                <a:hlinkClick r:id="rId2"/>
              </a:rPr>
              <a:t>www.gnu.org/software/libc/manual/html_node/Sigsuspend.html</a:t>
            </a:r>
            <a:endParaRPr lang="en-US" sz="2800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341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Some more useful functions…</a:t>
            </a:r>
          </a:p>
          <a:p>
            <a:pPr lvl="1"/>
            <a:r>
              <a:rPr lang="en-US" sz="2800" dirty="0" err="1" smtClean="0"/>
              <a:t>Tcsetpgrp</a:t>
            </a:r>
            <a:r>
              <a:rPr lang="en-US" sz="2800" dirty="0"/>
              <a:t>()</a:t>
            </a:r>
          </a:p>
          <a:p>
            <a:pPr lvl="2"/>
            <a:r>
              <a:rPr lang="en-US" sz="2800" dirty="0"/>
              <a:t>Takes file descriptor , process group id</a:t>
            </a:r>
          </a:p>
          <a:p>
            <a:pPr lvl="2"/>
            <a:r>
              <a:rPr lang="en-US" sz="2800" dirty="0"/>
              <a:t>Shifts terminal control by </a:t>
            </a:r>
            <a:r>
              <a:rPr lang="en-US" sz="2800" dirty="0" err="1"/>
              <a:t>fd</a:t>
            </a:r>
            <a:r>
              <a:rPr lang="en-US" sz="2800" dirty="0"/>
              <a:t> to </a:t>
            </a:r>
            <a:r>
              <a:rPr lang="en-US" sz="2800" dirty="0" err="1"/>
              <a:t>pgrp</a:t>
            </a:r>
            <a:r>
              <a:rPr lang="en-US" sz="2800" dirty="0"/>
              <a:t> from calling process</a:t>
            </a:r>
          </a:p>
          <a:p>
            <a:pPr lvl="3"/>
            <a:r>
              <a:rPr lang="en-US" sz="2800" dirty="0" err="1"/>
              <a:t>Eg</a:t>
            </a:r>
            <a:r>
              <a:rPr lang="en-US" sz="2800" dirty="0"/>
              <a:t> routing STDIN to FG job instead of </a:t>
            </a:r>
            <a:r>
              <a:rPr lang="en-US" sz="2800" dirty="0" smtClean="0"/>
              <a:t>shell</a:t>
            </a:r>
          </a:p>
          <a:p>
            <a:pPr lvl="2"/>
            <a:r>
              <a:rPr lang="en-US" sz="2800" dirty="0">
                <a:hlinkClick r:id="rId2"/>
              </a:rPr>
              <a:t>http://www.cs.utah.edu/dept/old/texinfo/glibc-manual-0.02/library_24.html</a:t>
            </a:r>
            <a:endParaRPr lang="en-US" sz="2800" dirty="0" smtClean="0"/>
          </a:p>
          <a:p>
            <a:pPr lvl="2"/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060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Style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Shell Lab</a:t>
            </a:r>
          </a:p>
          <a:p>
            <a:r>
              <a:rPr lang="en-US" dirty="0" err="1"/>
              <a:t>Malloc</a:t>
            </a:r>
            <a:r>
              <a:rPr lang="en-US" dirty="0"/>
              <a:t> Lab</a:t>
            </a:r>
          </a:p>
          <a:p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Malloc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/pointer review</a:t>
            </a:r>
          </a:p>
          <a:p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Git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primer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Virtual Memory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937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Malloc</a:t>
            </a:r>
            <a:r>
              <a:rPr lang="en-US" dirty="0" smtClean="0"/>
              <a:t>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 November 1</a:t>
            </a:r>
            <a:r>
              <a:rPr lang="en-US" baseline="30000" dirty="0" smtClean="0"/>
              <a:t>st</a:t>
            </a:r>
            <a:endParaRPr lang="en-US" dirty="0" smtClean="0"/>
          </a:p>
          <a:p>
            <a:r>
              <a:rPr lang="en-US" dirty="0" smtClean="0"/>
              <a:t>Due November 15</a:t>
            </a:r>
            <a:r>
              <a:rPr lang="en-US" baseline="30000" dirty="0" smtClean="0"/>
              <a:t>th</a:t>
            </a:r>
            <a:endParaRPr lang="en-US" dirty="0" smtClean="0"/>
          </a:p>
          <a:p>
            <a:r>
              <a:rPr lang="en-US" i="1" dirty="0" smtClean="0"/>
              <a:t>Start early</a:t>
            </a:r>
          </a:p>
          <a:p>
            <a:r>
              <a:rPr lang="en-US" dirty="0" smtClean="0"/>
              <a:t>Ask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6963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19251</TotalTime>
  <Words>640</Words>
  <Application>Microsoft Office PowerPoint</Application>
  <PresentationFormat>On-screen Show (4:3)</PresentationFormat>
  <Paragraphs>180</Paragraphs>
  <Slides>26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template2007</vt:lpstr>
      <vt:lpstr>Virtual Memory  15-213 / 18-213: Introduction to Computer Systems  10th Recitation,  October 29th, 2012</vt:lpstr>
      <vt:lpstr>Today  </vt:lpstr>
      <vt:lpstr>Style</vt:lpstr>
      <vt:lpstr>Today</vt:lpstr>
      <vt:lpstr>Shell Lab</vt:lpstr>
      <vt:lpstr>Shell Lab</vt:lpstr>
      <vt:lpstr>Shell Lab</vt:lpstr>
      <vt:lpstr>Today</vt:lpstr>
      <vt:lpstr>Malloc Lab</vt:lpstr>
      <vt:lpstr>Today  </vt:lpstr>
      <vt:lpstr>Malloc/pointer review</vt:lpstr>
      <vt:lpstr>Today  </vt:lpstr>
      <vt:lpstr>Git primer</vt:lpstr>
      <vt:lpstr>Git primer</vt:lpstr>
      <vt:lpstr>Today</vt:lpstr>
      <vt:lpstr>Virtual Memory Abstraction</vt:lpstr>
      <vt:lpstr>Virtual Memory Implementation</vt:lpstr>
      <vt:lpstr>Address Translation and Lookup</vt:lpstr>
      <vt:lpstr>Recall: Address Translation With a Page Table</vt:lpstr>
      <vt:lpstr>Translating with a k-level Page Table</vt:lpstr>
      <vt:lpstr>x86 Example Setup </vt:lpstr>
      <vt:lpstr>Example</vt:lpstr>
      <vt:lpstr>Example 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Grant</cp:lastModifiedBy>
  <cp:revision>583</cp:revision>
  <cp:lastPrinted>2011-10-27T06:06:12Z</cp:lastPrinted>
  <dcterms:created xsi:type="dcterms:W3CDTF">2011-10-27T16:23:00Z</dcterms:created>
  <dcterms:modified xsi:type="dcterms:W3CDTF">2012-10-29T03:36:26Z</dcterms:modified>
</cp:coreProperties>
</file>