
<file path=[Content_Types].xml><?xml version="1.0" encoding="utf-8"?>
<Types xmlns="http://schemas.openxmlformats.org/package/2006/content-types">
  <Override PartName="/ppt/notesSlides/notesSlide24.xml" ContentType="application/vnd.openxmlformats-officedocument.presentationml.notesSlide+xml"/>
  <Default Extension="rels" ContentType="application/vnd.openxmlformats-package.relationships+xml"/>
  <Override PartName="/ppt/slides/slide14.xml" ContentType="application/vnd.openxmlformats-officedocument.presentationml.slide+xml"/>
  <Override PartName="/ppt/notesSlides/notesSlide16.xml" ContentType="application/vnd.openxmlformats-officedocument.presentationml.notes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31.xml" ContentType="application/vnd.openxmlformats-officedocument.presentationml.notesSlide+xml"/>
  <Override PartName="/ppt/notesSlides/notesSlide1.xml" ContentType="application/vnd.openxmlformats-officedocument.presentationml.notesSlide+xml"/>
  <Override PartName="/ppt/slides/slide28.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notesSlides/notesSlide23.xml" ContentType="application/vnd.openxmlformats-officedocument.presentationml.notesSlide+xml"/>
  <Override PartName="/ppt/slides/slide5.xml" ContentType="application/vnd.openxmlformats-officedocument.presentationml.slide+xml"/>
  <Override PartName="/ppt/notesSlides/notesSlide9.xml" ContentType="application/vnd.openxmlformats-officedocument.presentationml.notes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15.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Override PartName="/ppt/slides/slide44.xml" ContentType="application/vnd.openxmlformats-officedocument.presentationml.slide+xml"/>
  <Override PartName="/ppt/notesSlides/notesSlide30.xml" ContentType="application/vnd.openxmlformats-officedocument.presentationml.notesSlide+xml"/>
  <Override PartName="/ppt/handoutMasters/handoutMaster1.xml" ContentType="application/vnd.openxmlformats-officedocument.presentationml.handoutMaster+xml"/>
  <Override PartName="/ppt/slides/slide27.xml" ContentType="application/vnd.openxmlformats-officedocument.presentationml.slide+xml"/>
  <Override PartName="/ppt/notesSlides/notesSlide29.xml" ContentType="application/vnd.openxmlformats-officedocument.presentationml.notesSlide+xml"/>
  <Override PartName="/ppt/slides/slide20.xml" ContentType="application/vnd.openxmlformats-officedocument.presentationml.slide+xml"/>
  <Override PartName="/ppt/slides/slide36.xml" ContentType="application/vnd.openxmlformats-officedocument.presentationml.slide+xml"/>
  <Override PartName="/ppt/notesSlides/notesSlide22.xml" ContentType="application/vnd.openxmlformats-officedocument.presentationml.notesSlide+xml"/>
  <Override PartName="/ppt/slides/slide4.xml" ContentType="application/vnd.openxmlformats-officedocument.presentationml.slide+xml"/>
  <Override PartName="/ppt/slides/slide19.xml" ContentType="application/vnd.openxmlformats-officedocument.presentationml.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s/slide12.xml" ContentType="application/vnd.openxmlformats-officedocument.presentationml.slide+xml"/>
  <Override PartName="/ppt/notesSlides/notesSlide14.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slides/slide43.xml" ContentType="application/vnd.openxmlformats-officedocument.presentationml.slide+xml"/>
  <Override PartName="/ppt/slides/slide26.xml" ContentType="application/vnd.openxmlformats-officedocument.presentationml.slide+xml"/>
  <Override PartName="/ppt/notesSlides/notesSlide28.xml" ContentType="application/vnd.openxmlformats-officedocument.presentationml.notesSlide+xml"/>
  <Override PartName="/ppt/slides/slide35.xml" ContentType="application/vnd.openxmlformats-officedocument.presentationml.slide+xml"/>
  <Override PartName="/ppt/notesSlides/notesSlide21.xml" ContentType="application/vnd.openxmlformats-officedocument.presentationml.notes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5.xml" ContentType="application/vnd.openxmlformats-officedocument.presentationml.notesSlide+xml"/>
  <Override PartName="/ppt/slides/slide42.xml" ContentType="application/vnd.openxmlformats-officedocument.presentationml.slide+xml"/>
  <Override PartName="/ppt/slideLayouts/slideLayout13.xml" ContentType="application/vnd.openxmlformats-officedocument.presentationml.slideLayout+xml"/>
  <Override PartName="/ppt/slides/slide25.xml" ContentType="application/vnd.openxmlformats-officedocument.presentationml.slide+xml"/>
  <Override PartName="/ppt/notesSlides/notesSlide27.xml" ContentType="application/vnd.openxmlformats-officedocument.presentationml.notes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notesSlides/notesSlide20.xml" ContentType="application/vnd.openxmlformats-officedocument.presentationml.notesSlide+xml"/>
  <Override PartName="/ppt/tags/tag1.xml" ContentType="application/vnd.openxmlformats-officedocument.presentationml.tags+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notesSlides/notesSlide19.xml" ContentType="application/vnd.openxmlformats-officedocument.presentationml.notesSlide+xml"/>
  <Override PartName="/ppt/slides/slide10.xml" ContentType="application/vnd.openxmlformats-officedocument.presentationml.slide+xml"/>
  <Override PartName="/ppt/notesSlides/notesSlide12.xml" ContentType="application/vnd.openxmlformats-officedocument.presentationml.notesSlide+xml"/>
  <Override PartName="/docProps/app.xml" ContentType="application/vnd.openxmlformats-officedocument.extended-properties+xml"/>
  <Override PartName="/ppt/notesSlides/notesSlide34.xml" ContentType="application/vnd.openxmlformats-officedocument.presentationml.notesSlide+xml"/>
  <Override PartName="/ppt/notesSlides/notesSlide4.xml" ContentType="application/vnd.openxmlformats-officedocument.presentationml.notesSlide+xml"/>
  <Override PartName="/ppt/slides/slide41.xml" ContentType="application/vnd.openxmlformats-officedocument.presentationml.slide+xml"/>
  <Override PartName="/ppt/theme/theme3.xml" ContentType="application/vnd.openxmlformats-officedocument.theme+xml"/>
  <Override PartName="/ppt/slideLayouts/slideLayout12.xml" ContentType="application/vnd.openxmlformats-officedocument.presentationml.slideLayout+xml"/>
  <Override PartName="/ppt/slides/slide24.xml" ContentType="application/vnd.openxmlformats-officedocument.presentationml.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26.xml" ContentType="application/vnd.openxmlformats-officedocument.presentationml.notes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notesSlides/notesSlide18.xml" ContentType="application/vnd.openxmlformats-officedocument.presentationml.notesSlide+xml"/>
  <Override PartName="/ppt/viewProps.xml" ContentType="application/vnd.openxmlformats-officedocument.presentationml.viewProps+xml"/>
  <Default Extension="jpeg" ContentType="image/jpeg"/>
  <Override PartName="/ppt/notesSlides/notesSlide11.xml" ContentType="application/vnd.openxmlformats-officedocument.presentationml.notesSlide+xml"/>
  <Override PartName="/ppt/slides/slide47.xml" ContentType="application/vnd.openxmlformats-officedocument.presentationml.slide+xml"/>
  <Override PartName="/ppt/notesSlides/notesSlide33.xml" ContentType="application/vnd.openxmlformats-officedocument.presentationml.notes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notesSlides/notesSlide25.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notesSlides/notesSlide17.xml" ContentType="application/vnd.openxmlformats-officedocument.presentationml.notesSlide+xml"/>
  <Override PartName="/ppt/slides/slide46.xml" ContentType="application/vnd.openxmlformats-officedocument.presentationml.slide+xml"/>
  <Override PartName="/ppt/notesSlides/notesSlide32.xml" ContentType="application/vnd.openxmlformats-officedocument.presentationml.notesSlide+xml"/>
  <Override PartName="/ppt/notesSlides/notesSlide2.xml" ContentType="application/vnd.openxmlformats-officedocument.presentationml.notesSlide+xml"/>
  <Override PartName="/ppt/slides/slide29.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Lst>
  <p:notesMasterIdLst>
    <p:notesMasterId r:id="rId49"/>
  </p:notesMasterIdLst>
  <p:handoutMasterIdLst>
    <p:handoutMasterId r:id="rId50"/>
  </p:handoutMasterIdLst>
  <p:sldIdLst>
    <p:sldId id="1144" r:id="rId2"/>
    <p:sldId id="1145" r:id="rId3"/>
    <p:sldId id="1194" r:id="rId4"/>
    <p:sldId id="1182" r:id="rId5"/>
    <p:sldId id="1183" r:id="rId6"/>
    <p:sldId id="1184" r:id="rId7"/>
    <p:sldId id="1185" r:id="rId8"/>
    <p:sldId id="1186" r:id="rId9"/>
    <p:sldId id="1187" r:id="rId10"/>
    <p:sldId id="1188" r:id="rId11"/>
    <p:sldId id="1189" r:id="rId12"/>
    <p:sldId id="1190" r:id="rId13"/>
    <p:sldId id="1191" r:id="rId14"/>
    <p:sldId id="1192" r:id="rId15"/>
    <p:sldId id="1193" r:id="rId16"/>
    <p:sldId id="1195" r:id="rId17"/>
    <p:sldId id="1089" r:id="rId18"/>
    <p:sldId id="1169" r:id="rId19"/>
    <p:sldId id="1152" r:id="rId20"/>
    <p:sldId id="1153" r:id="rId21"/>
    <p:sldId id="1154" r:id="rId22"/>
    <p:sldId id="1155" r:id="rId23"/>
    <p:sldId id="1156" r:id="rId24"/>
    <p:sldId id="1157" r:id="rId25"/>
    <p:sldId id="1158" r:id="rId26"/>
    <p:sldId id="1159" r:id="rId27"/>
    <p:sldId id="1160" r:id="rId28"/>
    <p:sldId id="1161" r:id="rId29"/>
    <p:sldId id="1162" r:id="rId30"/>
    <p:sldId id="1163" r:id="rId31"/>
    <p:sldId id="1164" r:id="rId32"/>
    <p:sldId id="1165" r:id="rId33"/>
    <p:sldId id="1166" r:id="rId34"/>
    <p:sldId id="1167" r:id="rId35"/>
    <p:sldId id="1168" r:id="rId36"/>
    <p:sldId id="1170" r:id="rId37"/>
    <p:sldId id="1181" r:id="rId38"/>
    <p:sldId id="1178" r:id="rId39"/>
    <p:sldId id="1196" r:id="rId40"/>
    <p:sldId id="1171" r:id="rId41"/>
    <p:sldId id="1173" r:id="rId42"/>
    <p:sldId id="1180" r:id="rId43"/>
    <p:sldId id="1172" r:id="rId44"/>
    <p:sldId id="1174" r:id="rId45"/>
    <p:sldId id="1175" r:id="rId46"/>
    <p:sldId id="1176" r:id="rId47"/>
    <p:sldId id="1197" r:id="rId48"/>
  </p:sldIdLst>
  <p:sldSz cx="9144000" cy="6858000" type="screen4x3"/>
  <p:notesSz cx="7302500" cy="9586913"/>
  <p:custDataLst>
    <p:tags r:id="rId52"/>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frameSlides="1"/>
  <p:showPr showNarration="1" useTimings="0">
    <p:present/>
    <p:sldAll/>
    <p:penClr>
      <a:schemeClr val="tx1"/>
    </p:penClr>
  </p:showPr>
  <p:clrMru>
    <a:srgbClr val="D5F1CF"/>
    <a:srgbClr val="F1C7C7"/>
    <a:srgbClr val="F6F5BD"/>
    <a:srgbClr val="990000"/>
    <a:srgbClr val="EDEA77"/>
    <a:srgbClr val="FF9999"/>
    <a:srgbClr val="CDF1C5"/>
    <a:srgbClr val="A8E799"/>
    <a:srgbClr val="CC6600"/>
    <a:srgbClr val="C5FEB8"/>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41" autoAdjust="0"/>
    <p:restoredTop sz="94649" autoAdjust="0"/>
  </p:normalViewPr>
  <p:slideViewPr>
    <p:cSldViewPr snapToObjects="1">
      <p:cViewPr varScale="1">
        <p:scale>
          <a:sx n="90" d="100"/>
          <a:sy n="90" d="100"/>
        </p:scale>
        <p:origin x="-768" y="-11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handoutMaster" Target="handoutMasters/handoutMaster1.xml"/><Relationship Id="rId51" Type="http://schemas.openxmlformats.org/officeDocument/2006/relationships/printerSettings" Target="printerSettings/printerSettings1.bin"/><Relationship Id="rId52" Type="http://schemas.openxmlformats.org/officeDocument/2006/relationships/tags" Target="tags/tag1.xml"/><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r>
              <a:rPr lang="en-US" smtClean="0"/>
              <a:t>I’m going to give a quick overview of how mapreduce works so that I can explain the rationale behind our model for optimal efficiency.  In this diagram, each of the flows represents a single node in the cluster, so just 2 nodes in this diagram.  In Phase 1 of the map-reduce, each node reads it’s data in from disk, and in a pipelined manner, passes the data to the map operator.  After the map finishes, the data is partitioned based on its key value and shuffled out to a destination node.  At it’s destinatiion, a barrier disrupts the pipeline and the node is forced to wait for all its data to be received before continuing.  This is because the last key value to arrive at its destination may in fact be the first to go out in sorted order.  </a:t>
            </a:r>
          </a:p>
        </p:txBody>
      </p:sp>
      <p:sp>
        <p:nvSpPr>
          <p:cNvPr id="38916" name="Slide Number Placeholder 3"/>
          <p:cNvSpPr>
            <a:spLocks noGrp="1"/>
          </p:cNvSpPr>
          <p:nvPr>
            <p:ph type="sldNum" sz="quarter" idx="5"/>
          </p:nvPr>
        </p:nvSpPr>
        <p:spPr>
          <a:noFill/>
        </p:spPr>
        <p:txBody>
          <a:bodyPr/>
          <a:lstStyle/>
          <a:p>
            <a:fld id="{01734A06-278F-A94C-A5E7-AA7CACC051B5}" type="slidenum">
              <a:rPr lang="en-US"/>
              <a:pPr/>
              <a:t>20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40964" name="Slide Number Placeholder 3"/>
          <p:cNvSpPr>
            <a:spLocks noGrp="1"/>
          </p:cNvSpPr>
          <p:nvPr>
            <p:ph type="sldNum" sz="quarter" idx="5"/>
          </p:nvPr>
        </p:nvSpPr>
        <p:spPr>
          <a:noFill/>
        </p:spPr>
        <p:txBody>
          <a:bodyPr/>
          <a:lstStyle/>
          <a:p>
            <a:fld id="{0E6E1F42-A29B-9C46-B702-C676BEE3D93E}" type="slidenum">
              <a:rPr lang="en-US"/>
              <a:pPr/>
              <a:t>21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43012" name="Slide Number Placeholder 3"/>
          <p:cNvSpPr>
            <a:spLocks noGrp="1"/>
          </p:cNvSpPr>
          <p:nvPr>
            <p:ph type="sldNum" sz="quarter" idx="5"/>
          </p:nvPr>
        </p:nvSpPr>
        <p:spPr>
          <a:noFill/>
        </p:spPr>
        <p:txBody>
          <a:bodyPr/>
          <a:lstStyle/>
          <a:p>
            <a:fld id="{72DB3D50-F66B-734D-81FA-349434E8EF84}" type="slidenum">
              <a:rPr lang="en-US"/>
              <a:pPr/>
              <a:t>22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45060" name="Slide Number Placeholder 3"/>
          <p:cNvSpPr>
            <a:spLocks noGrp="1"/>
          </p:cNvSpPr>
          <p:nvPr>
            <p:ph type="sldNum" sz="quarter" idx="5"/>
          </p:nvPr>
        </p:nvSpPr>
        <p:spPr>
          <a:noFill/>
        </p:spPr>
        <p:txBody>
          <a:bodyPr/>
          <a:lstStyle/>
          <a:p>
            <a:fld id="{A1A098B4-F984-B94F-857C-94E48F3D5A5E}" type="slidenum">
              <a:rPr lang="en-US"/>
              <a:pPr/>
              <a:t>23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47108" name="Slide Number Placeholder 3"/>
          <p:cNvSpPr>
            <a:spLocks noGrp="1"/>
          </p:cNvSpPr>
          <p:nvPr>
            <p:ph type="sldNum" sz="quarter" idx="5"/>
          </p:nvPr>
        </p:nvSpPr>
        <p:spPr>
          <a:noFill/>
        </p:spPr>
        <p:txBody>
          <a:bodyPr/>
          <a:lstStyle/>
          <a:p>
            <a:fld id="{28045254-3A0F-D648-86AD-EEA80D288B20}" type="slidenum">
              <a:rPr lang="en-US"/>
              <a:pPr/>
              <a:t>24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49156" name="Slide Number Placeholder 3"/>
          <p:cNvSpPr>
            <a:spLocks noGrp="1"/>
          </p:cNvSpPr>
          <p:nvPr>
            <p:ph type="sldNum" sz="quarter" idx="5"/>
          </p:nvPr>
        </p:nvSpPr>
        <p:spPr>
          <a:noFill/>
        </p:spPr>
        <p:txBody>
          <a:bodyPr/>
          <a:lstStyle/>
          <a:p>
            <a:fld id="{0572242E-DFA0-504D-90CC-C398C045C946}" type="slidenum">
              <a:rPr lang="en-US"/>
              <a:pPr/>
              <a:t>25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a:t>When all the data arrives, we enter phase 2.  In this second phase, the data is sorted, and then the pipeline starts up again as it is passed to the reducer and finally written back to disk.</a:t>
            </a:r>
          </a:p>
        </p:txBody>
      </p:sp>
      <p:sp>
        <p:nvSpPr>
          <p:cNvPr id="51204" name="Slide Number Placeholder 3"/>
          <p:cNvSpPr>
            <a:spLocks noGrp="1"/>
          </p:cNvSpPr>
          <p:nvPr>
            <p:ph type="sldNum" sz="quarter" idx="5"/>
          </p:nvPr>
        </p:nvSpPr>
        <p:spPr>
          <a:noFill/>
        </p:spPr>
        <p:txBody>
          <a:bodyPr/>
          <a:lstStyle/>
          <a:p>
            <a:fld id="{D8656B0A-0DA6-C64A-B6D7-AF67F05177F8}" type="slidenum">
              <a:rPr lang="en-US"/>
              <a:pPr/>
              <a:t>26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53252" name="Slide Number Placeholder 3"/>
          <p:cNvSpPr>
            <a:spLocks noGrp="1"/>
          </p:cNvSpPr>
          <p:nvPr>
            <p:ph type="sldNum" sz="quarter" idx="5"/>
          </p:nvPr>
        </p:nvSpPr>
        <p:spPr>
          <a:noFill/>
        </p:spPr>
        <p:txBody>
          <a:bodyPr/>
          <a:lstStyle/>
          <a:p>
            <a:fld id="{DE1E9F33-C1DF-C443-AE76-3345EE1AB294}" type="slidenum">
              <a:rPr lang="en-US"/>
              <a:pPr/>
              <a:t>27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55300" name="Slide Number Placeholder 3"/>
          <p:cNvSpPr>
            <a:spLocks noGrp="1"/>
          </p:cNvSpPr>
          <p:nvPr>
            <p:ph type="sldNum" sz="quarter" idx="5"/>
          </p:nvPr>
        </p:nvSpPr>
        <p:spPr>
          <a:noFill/>
        </p:spPr>
        <p:txBody>
          <a:bodyPr/>
          <a:lstStyle/>
          <a:p>
            <a:fld id="{747E568C-FEA0-104A-B8BC-E915B829B1CB}" type="slidenum">
              <a:rPr lang="en-US"/>
              <a:pPr/>
              <a:t>28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57348" name="Slide Number Placeholder 3"/>
          <p:cNvSpPr>
            <a:spLocks noGrp="1"/>
          </p:cNvSpPr>
          <p:nvPr>
            <p:ph type="sldNum" sz="quarter" idx="5"/>
          </p:nvPr>
        </p:nvSpPr>
        <p:spPr>
          <a:noFill/>
        </p:spPr>
        <p:txBody>
          <a:bodyPr/>
          <a:lstStyle/>
          <a:p>
            <a:fld id="{1A08B648-D477-864E-ADA4-9918C56B8E50}" type="slidenum">
              <a:rPr lang="en-US"/>
              <a:pPr/>
              <a:t>29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59396" name="Slide Number Placeholder 3"/>
          <p:cNvSpPr>
            <a:spLocks noGrp="1"/>
          </p:cNvSpPr>
          <p:nvPr>
            <p:ph type="sldNum" sz="quarter" idx="5"/>
          </p:nvPr>
        </p:nvSpPr>
        <p:spPr>
          <a:noFill/>
        </p:spPr>
        <p:txBody>
          <a:bodyPr/>
          <a:lstStyle/>
          <a:p>
            <a:fld id="{F84DBA81-E7E4-E845-8197-37EE6994B9F7}" type="slidenum">
              <a:rPr lang="en-US"/>
              <a:pPr/>
              <a:t>30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61444" name="Slide Number Placeholder 3"/>
          <p:cNvSpPr>
            <a:spLocks noGrp="1"/>
          </p:cNvSpPr>
          <p:nvPr>
            <p:ph type="sldNum" sz="quarter" idx="5"/>
          </p:nvPr>
        </p:nvSpPr>
        <p:spPr>
          <a:noFill/>
        </p:spPr>
        <p:txBody>
          <a:bodyPr/>
          <a:lstStyle/>
          <a:p>
            <a:fld id="{3BA2E97C-4B9B-BD46-8831-705663E447B2}" type="slidenum">
              <a:rPr lang="en-US"/>
              <a:pPr/>
              <a:t>31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63492" name="Slide Number Placeholder 3"/>
          <p:cNvSpPr>
            <a:spLocks noGrp="1"/>
          </p:cNvSpPr>
          <p:nvPr>
            <p:ph type="sldNum" sz="quarter" idx="5"/>
          </p:nvPr>
        </p:nvSpPr>
        <p:spPr>
          <a:noFill/>
        </p:spPr>
        <p:txBody>
          <a:bodyPr/>
          <a:lstStyle/>
          <a:p>
            <a:fld id="{BAC713BB-7E29-F44B-BF61-16E595021BA9}" type="slidenum">
              <a:rPr lang="en-US"/>
              <a:pPr/>
              <a:t>32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65540" name="Slide Number Placeholder 3"/>
          <p:cNvSpPr>
            <a:spLocks noGrp="1"/>
          </p:cNvSpPr>
          <p:nvPr>
            <p:ph type="sldNum" sz="quarter" idx="5"/>
          </p:nvPr>
        </p:nvSpPr>
        <p:spPr>
          <a:noFill/>
        </p:spPr>
        <p:txBody>
          <a:bodyPr/>
          <a:lstStyle/>
          <a:p>
            <a:fld id="{4348472B-23B7-AA48-9CDB-E44844621FB5}" type="slidenum">
              <a:rPr lang="en-US"/>
              <a:pPr/>
              <a:t>33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67588" name="Slide Number Placeholder 3"/>
          <p:cNvSpPr>
            <a:spLocks noGrp="1"/>
          </p:cNvSpPr>
          <p:nvPr>
            <p:ph type="sldNum" sz="quarter" idx="5"/>
          </p:nvPr>
        </p:nvSpPr>
        <p:spPr>
          <a:noFill/>
        </p:spPr>
        <p:txBody>
          <a:bodyPr/>
          <a:lstStyle/>
          <a:p>
            <a:fld id="{4F89BF34-A407-AA49-B758-2466022A945B}" type="slidenum">
              <a:rPr lang="en-US"/>
              <a:pPr/>
              <a:t>34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r>
              <a:rPr lang="en-US"/>
              <a:t>Input data dist across all nodes</a:t>
            </a:r>
          </a:p>
          <a:p>
            <a:r>
              <a:rPr lang="en-US"/>
              <a:t>Nodes get data from local disks</a:t>
            </a:r>
          </a:p>
          <a:p>
            <a:r>
              <a:rPr lang="en-US"/>
              <a:t>Output data written with r replicas</a:t>
            </a:r>
          </a:p>
          <a:p>
            <a:r>
              <a:rPr lang="en-US"/>
              <a:t>Unlimited backplane bandwidth</a:t>
            </a:r>
          </a:p>
          <a:p>
            <a:r>
              <a:rPr lang="en-US"/>
              <a:t>One program at once</a:t>
            </a:r>
          </a:p>
          <a:p>
            <a:r>
              <a:rPr lang="en-US"/>
              <a:t>Assume in-memory sort for now</a:t>
            </a:r>
          </a:p>
        </p:txBody>
      </p:sp>
      <p:sp>
        <p:nvSpPr>
          <p:cNvPr id="69636" name="Slide Number Placeholder 3"/>
          <p:cNvSpPr>
            <a:spLocks noGrp="1"/>
          </p:cNvSpPr>
          <p:nvPr>
            <p:ph type="sldNum" sz="quarter" idx="5"/>
          </p:nvPr>
        </p:nvSpPr>
        <p:spPr>
          <a:noFill/>
        </p:spPr>
        <p:txBody>
          <a:bodyPr/>
          <a:lstStyle/>
          <a:p>
            <a:fld id="{BA8D3B0F-DB98-7A4B-AD3A-D8EA4441410C}" type="slidenum">
              <a:rPr lang="en-US"/>
              <a:pPr/>
              <a:t>35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E33EFD07-260B-2645-9229-02C018874BC9}" type="slidenum">
              <a:rPr lang="en-US"/>
              <a:pPr/>
              <a:t>40</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lIns="94795" tIns="47398" rIns="94795" bIns="47398"/>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5777"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75778"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387E4115-03E6-5247-8DE9-3DB5C7CA56B9}" type="slidenum">
              <a:rPr lang="en-US"/>
              <a:pPr/>
              <a:t>41</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lIns="94795" tIns="47398" rIns="94795" bIns="47398"/>
          <a:lstStyle/>
          <a:p>
            <a:pPr eaLnBrk="1" hangingPunct="1"/>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EE5531E6-EEBB-6D4C-8318-A423C22AEB69}" type="slidenum">
              <a:rPr lang="en-US"/>
              <a:pPr/>
              <a:t>43</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lIns="94795" tIns="47398" rIns="94795" bIns="47398"/>
          <a:lstStyle/>
          <a:p>
            <a:pPr eaLnBrk="1" hangingPunct="1"/>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F67C29B-11CB-5F4D-8D1B-4BDEF358EB5E}" type="slidenum">
              <a:rPr lang="en-US"/>
              <a:pPr/>
              <a:t>44</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lIns="94795" tIns="47398" rIns="94795" bIns="47398"/>
          <a:lstStyle/>
          <a:p>
            <a:pPr eaLnBrk="1" hangingPunct="1"/>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49D0E3DB-0F0E-C74F-AB9E-201111557474}" type="slidenum">
              <a:rPr lang="en-US"/>
              <a:pPr/>
              <a:t>45</a:t>
            </a:fld>
            <a:endParaRPr lang="en-US"/>
          </a:p>
        </p:txBody>
      </p:sp>
      <p:sp>
        <p:nvSpPr>
          <p:cNvPr id="43011" name="Slide Image Placeholder 1"/>
          <p:cNvSpPr>
            <a:spLocks noGrp="1" noRot="1" noChangeAspect="1" noTextEdit="1"/>
          </p:cNvSpPr>
          <p:nvPr>
            <p:ph type="sldImg"/>
          </p:nvPr>
        </p:nvSpPr>
        <p:spPr>
          <a:ln/>
        </p:spPr>
      </p:sp>
      <p:sp>
        <p:nvSpPr>
          <p:cNvPr id="43012" name="Notes Placeholder 2"/>
          <p:cNvSpPr>
            <a:spLocks noGrp="1"/>
          </p:cNvSpPr>
          <p:nvPr>
            <p:ph type="body" idx="1"/>
          </p:nvPr>
        </p:nvSpPr>
        <p:spPr>
          <a:xfrm>
            <a:off x="730568" y="4554102"/>
            <a:ext cx="5841366" cy="4313159"/>
          </a:xfrm>
          <a:noFill/>
          <a:ln/>
        </p:spPr>
        <p:txBody>
          <a:bodyPr lIns="96499" tIns="48250" rIns="96499" bIns="48250"/>
          <a:lstStyle/>
          <a:p>
            <a:pPr eaLnBrk="1" hangingPunct="1"/>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D31E8E4E-EBAB-EF48-82D2-3FF93826AB94}" type="slidenum">
              <a:rPr lang="en-US"/>
              <a:pPr/>
              <a:t>46</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lIns="94795" tIns="47398" rIns="94795" bIns="47398"/>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6801"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76802"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77826"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720850"/>
          </a:xfrm>
        </p:spPr>
        <p:txBody>
          <a:bodyPr/>
          <a:lstStyle/>
          <a:p>
            <a:pPr marL="0" indent="0"/>
            <a:r>
              <a:rPr lang="en-US" dirty="0" smtClean="0"/>
              <a:t>Intro to</a:t>
            </a:r>
            <a:r>
              <a:rPr lang="en-US" dirty="0" smtClean="0"/>
              <a:t> Some </a:t>
            </a:r>
            <a:r>
              <a:rPr lang="en-US" dirty="0" smtClean="0"/>
              <a:t>Advanced Topics</a:t>
            </a:r>
            <a:br>
              <a:rPr lang="en-US" dirty="0" smtClean="0"/>
            </a:br>
            <a:r>
              <a:rPr lang="en-US" dirty="0" smtClean="0"/>
              <a:t/>
            </a:r>
            <a:br>
              <a:rPr lang="en-US" dirty="0" smtClean="0"/>
            </a:br>
            <a:r>
              <a:rPr lang="en-US" sz="2000" b="0" dirty="0" smtClean="0"/>
              <a:t>15-213 / 18-213: Introduction to Computer Systems</a:t>
            </a:r>
            <a:r>
              <a:rPr lang="en-US" b="0" dirty="0" smtClean="0"/>
              <a:t/>
            </a:r>
            <a:br>
              <a:rPr lang="en-US" b="0" dirty="0" smtClean="0"/>
            </a:br>
            <a:r>
              <a:rPr lang="en-US" sz="2000" b="0" dirty="0" smtClean="0"/>
              <a:t>27</a:t>
            </a:r>
            <a:r>
              <a:rPr lang="en-US" sz="2000" b="0" baseline="30000" dirty="0" smtClean="0"/>
              <a:t>th</a:t>
            </a:r>
            <a:r>
              <a:rPr lang="en-US" sz="2000" b="0" dirty="0" smtClean="0"/>
              <a:t> Lecture, Dec.</a:t>
            </a:r>
            <a:r>
              <a:rPr lang="en-US" sz="2000" b="0" dirty="0" smtClean="0"/>
              <a:t> 4, 2012</a:t>
            </a:r>
            <a:endParaRPr lang="en-US" sz="2000" b="0" dirty="0" smtClean="0"/>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Dave O’Hallaron, Greg Ganger, and Greg </a:t>
            </a:r>
            <a:r>
              <a:rPr lang="en-US" smtClean="0"/>
              <a:t>Kesden</a:t>
            </a:r>
            <a:endParaRPr lang="en-US"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Compile-time </a:t>
            </a:r>
            <a:r>
              <a:rPr lang="en-US" dirty="0" err="1" smtClean="0"/>
              <a:t>Interpositioning</a:t>
            </a:r>
            <a:endParaRPr lang="en-US" dirty="0"/>
          </a:p>
        </p:txBody>
      </p:sp>
      <p:sp>
        <p:nvSpPr>
          <p:cNvPr id="4" name="Rectangle 3"/>
          <p:cNvSpPr/>
          <p:nvPr/>
        </p:nvSpPr>
        <p:spPr>
          <a:xfrm>
            <a:off x="357018" y="1522273"/>
            <a:ext cx="8558382" cy="1754327"/>
          </a:xfrm>
          <a:prstGeom prst="rect">
            <a:avLst/>
          </a:prstGeom>
          <a:solidFill>
            <a:srgbClr val="F7F5CD"/>
          </a:solidFill>
          <a:ln w="28575" cap="flat" cmpd="sng" algn="ctr">
            <a:solidFill>
              <a:schemeClr val="tx1"/>
            </a:solidFill>
            <a:prstDash val="solid"/>
            <a:round/>
            <a:headEnd type="none" w="med" len="med"/>
            <a:tailEnd type="none" w="med" len="med"/>
          </a:ln>
        </p:spPr>
        <p:txBody>
          <a:bodyPr wrap="square">
            <a:spAutoFit/>
          </a:bodyPr>
          <a:lstStyle/>
          <a:p>
            <a:r>
              <a:rPr lang="en-US" sz="1800" dirty="0" smtClean="0">
                <a:latin typeface="Courier New"/>
                <a:cs typeface="Courier New"/>
              </a:rPr>
              <a:t>#define </a:t>
            </a:r>
            <a:r>
              <a:rPr lang="en-US" sz="1800" dirty="0" err="1" smtClean="0">
                <a:latin typeface="Courier New"/>
                <a:cs typeface="Courier New"/>
              </a:rPr>
              <a:t>malloc(size</a:t>
            </a:r>
            <a:r>
              <a:rPr lang="en-US" sz="1800" dirty="0" smtClean="0">
                <a:latin typeface="Courier New"/>
                <a:cs typeface="Courier New"/>
              </a:rPr>
              <a:t>) </a:t>
            </a:r>
            <a:r>
              <a:rPr lang="en-US" sz="1800" dirty="0" err="1" smtClean="0">
                <a:latin typeface="Courier New"/>
                <a:cs typeface="Courier New"/>
              </a:rPr>
              <a:t>mymalloc(size</a:t>
            </a:r>
            <a:r>
              <a:rPr lang="en-US" sz="1800" dirty="0" smtClean="0">
                <a:latin typeface="Courier New"/>
                <a:cs typeface="Courier New"/>
              </a:rPr>
              <a:t>, __FILE__, __LINE__ )</a:t>
            </a:r>
          </a:p>
          <a:p>
            <a:r>
              <a:rPr lang="en-US" sz="1800" dirty="0" smtClean="0">
                <a:latin typeface="Courier New"/>
                <a:cs typeface="Courier New"/>
              </a:rPr>
              <a:t>#define </a:t>
            </a:r>
            <a:r>
              <a:rPr lang="en-US" sz="1800" dirty="0" err="1" smtClean="0">
                <a:latin typeface="Courier New"/>
                <a:cs typeface="Courier New"/>
              </a:rPr>
              <a:t>free(ptr</a:t>
            </a:r>
            <a:r>
              <a:rPr lang="en-US" sz="1800" dirty="0" smtClean="0">
                <a:latin typeface="Courier New"/>
                <a:cs typeface="Courier New"/>
              </a:rPr>
              <a:t>) </a:t>
            </a:r>
            <a:r>
              <a:rPr lang="en-US" sz="1800" dirty="0" err="1" smtClean="0">
                <a:latin typeface="Courier New"/>
                <a:cs typeface="Courier New"/>
              </a:rPr>
              <a:t>myfree(ptr</a:t>
            </a:r>
            <a:r>
              <a:rPr lang="en-US" sz="1800" dirty="0" smtClean="0">
                <a:latin typeface="Courier New"/>
                <a:cs typeface="Courier New"/>
              </a:rPr>
              <a:t>, __FILE__, __LINE__ )</a:t>
            </a:r>
          </a:p>
          <a:p>
            <a:endParaRPr lang="en-US" sz="1800" dirty="0" smtClean="0">
              <a:latin typeface="Courier New"/>
              <a:cs typeface="Courier New"/>
            </a:endParaRPr>
          </a:p>
          <a:p>
            <a:r>
              <a:rPr lang="en-US" sz="1800" dirty="0" smtClean="0">
                <a:latin typeface="Courier New"/>
                <a:cs typeface="Courier New"/>
              </a:rPr>
              <a:t>void *</a:t>
            </a:r>
            <a:r>
              <a:rPr lang="en-US" sz="1800" dirty="0" err="1" smtClean="0">
                <a:latin typeface="Courier New"/>
                <a:cs typeface="Courier New"/>
              </a:rPr>
              <a:t>mymalloc(size_t</a:t>
            </a:r>
            <a:r>
              <a:rPr lang="en-US" sz="1800" dirty="0" smtClean="0">
                <a:latin typeface="Courier New"/>
                <a:cs typeface="Courier New"/>
              </a:rPr>
              <a:t> size, char *file, </a:t>
            </a:r>
            <a:r>
              <a:rPr lang="en-US" sz="1800" dirty="0" err="1" smtClean="0">
                <a:latin typeface="Courier New"/>
                <a:cs typeface="Courier New"/>
              </a:rPr>
              <a:t>int</a:t>
            </a:r>
            <a:r>
              <a:rPr lang="en-US" sz="1800" dirty="0" smtClean="0">
                <a:latin typeface="Courier New"/>
                <a:cs typeface="Courier New"/>
              </a:rPr>
              <a:t> line);</a:t>
            </a:r>
          </a:p>
          <a:p>
            <a:r>
              <a:rPr lang="en-US" sz="1800" dirty="0" smtClean="0">
                <a:latin typeface="Courier New"/>
                <a:cs typeface="Courier New"/>
              </a:rPr>
              <a:t>void </a:t>
            </a:r>
            <a:r>
              <a:rPr lang="en-US" sz="1800" dirty="0" err="1" smtClean="0">
                <a:latin typeface="Courier New"/>
                <a:cs typeface="Courier New"/>
              </a:rPr>
              <a:t>myfree(void</a:t>
            </a:r>
            <a:r>
              <a:rPr lang="en-US" sz="1800" dirty="0" smtClean="0">
                <a:latin typeface="Courier New"/>
                <a:cs typeface="Courier New"/>
              </a:rPr>
              <a:t> *</a:t>
            </a:r>
            <a:r>
              <a:rPr lang="en-US" sz="1800" dirty="0" err="1" smtClean="0">
                <a:latin typeface="Courier New"/>
                <a:cs typeface="Courier New"/>
              </a:rPr>
              <a:t>ptr</a:t>
            </a:r>
            <a:r>
              <a:rPr lang="en-US" sz="1800" dirty="0" smtClean="0">
                <a:latin typeface="Courier New"/>
                <a:cs typeface="Courier New"/>
              </a:rPr>
              <a:t>, char *file, </a:t>
            </a:r>
            <a:r>
              <a:rPr lang="en-US" sz="1800" dirty="0" err="1" smtClean="0">
                <a:latin typeface="Courier New"/>
                <a:cs typeface="Courier New"/>
              </a:rPr>
              <a:t>int</a:t>
            </a:r>
            <a:r>
              <a:rPr lang="en-US" sz="1800" dirty="0" smtClean="0">
                <a:latin typeface="Courier New"/>
                <a:cs typeface="Courier New"/>
              </a:rPr>
              <a:t> line);</a:t>
            </a:r>
          </a:p>
          <a:p>
            <a:endParaRPr lang="en-US" sz="1800" dirty="0" smtClean="0">
              <a:latin typeface="Courier New"/>
              <a:cs typeface="Courier New"/>
            </a:endParaRPr>
          </a:p>
        </p:txBody>
      </p:sp>
      <p:sp>
        <p:nvSpPr>
          <p:cNvPr id="5" name="TextBox 4"/>
          <p:cNvSpPr txBox="1"/>
          <p:nvPr/>
        </p:nvSpPr>
        <p:spPr>
          <a:xfrm>
            <a:off x="7622558" y="2907268"/>
            <a:ext cx="1292842" cy="369332"/>
          </a:xfrm>
          <a:prstGeom prst="rect">
            <a:avLst/>
          </a:prstGeom>
          <a:noFill/>
        </p:spPr>
        <p:txBody>
          <a:bodyPr wrap="none" rtlCol="0">
            <a:spAutoFit/>
          </a:bodyPr>
          <a:lstStyle/>
          <a:p>
            <a:r>
              <a:rPr lang="en-US" sz="1800" dirty="0" err="1" smtClean="0">
                <a:solidFill>
                  <a:srgbClr val="7F7F7F"/>
                </a:solidFill>
                <a:latin typeface="Courier New"/>
                <a:cs typeface="Courier New"/>
              </a:rPr>
              <a:t>malloc.h</a:t>
            </a:r>
            <a:endParaRPr lang="en-US" sz="1800" dirty="0" smtClean="0">
              <a:solidFill>
                <a:srgbClr val="7F7F7F"/>
              </a:solidFill>
              <a:latin typeface="Courier New"/>
              <a:cs typeface="Courier New"/>
            </a:endParaRPr>
          </a:p>
        </p:txBody>
      </p:sp>
      <p:sp>
        <p:nvSpPr>
          <p:cNvPr id="7" name="Rectangle 6"/>
          <p:cNvSpPr/>
          <p:nvPr/>
        </p:nvSpPr>
        <p:spPr>
          <a:xfrm>
            <a:off x="357017" y="3657600"/>
            <a:ext cx="7592093" cy="2308324"/>
          </a:xfrm>
          <a:prstGeom prst="rect">
            <a:avLst/>
          </a:prstGeom>
          <a:solidFill>
            <a:srgbClr val="E6E6E6"/>
          </a:solidFill>
          <a:ln w="28575" cap="flat" cmpd="sng" algn="ctr">
            <a:solidFill>
              <a:srgbClr val="000000"/>
            </a:solidFill>
            <a:prstDash val="solid"/>
            <a:round/>
            <a:headEnd type="none" w="med" len="med"/>
            <a:tailEnd type="none" w="med" len="med"/>
          </a:ln>
        </p:spPr>
        <p:txBody>
          <a:bodyPr wrap="square">
            <a:spAutoFit/>
          </a:bodyPr>
          <a:lstStyle/>
          <a:p>
            <a:r>
              <a:rPr lang="en-US" sz="1800" dirty="0" err="1" smtClean="0">
                <a:latin typeface="Courier New"/>
                <a:cs typeface="Courier New"/>
              </a:rPr>
              <a:t>linux</a:t>
            </a:r>
            <a:r>
              <a:rPr lang="en-US" sz="1800" dirty="0" smtClean="0">
                <a:latin typeface="Courier New"/>
                <a:cs typeface="Courier New"/>
              </a:rPr>
              <a:t>&gt; make </a:t>
            </a:r>
            <a:r>
              <a:rPr lang="en-US" sz="1800" dirty="0" err="1" smtClean="0">
                <a:latin typeface="Courier New"/>
                <a:cs typeface="Courier New"/>
              </a:rPr>
              <a:t>helloc</a:t>
            </a:r>
            <a:endParaRPr lang="en-US" sz="1800" dirty="0" smtClean="0">
              <a:latin typeface="Courier New"/>
              <a:cs typeface="Courier New"/>
            </a:endParaRPr>
          </a:p>
          <a:p>
            <a:r>
              <a:rPr lang="en-US" sz="1800" dirty="0" err="1" smtClean="0">
                <a:latin typeface="Courier New"/>
                <a:cs typeface="Courier New"/>
              </a:rPr>
              <a:t>gcc</a:t>
            </a:r>
            <a:r>
              <a:rPr lang="en-US" sz="1800" dirty="0" smtClean="0">
                <a:latin typeface="Courier New"/>
                <a:cs typeface="Courier New"/>
              </a:rPr>
              <a:t> -O2 -Wall -DCOMPILETIME -</a:t>
            </a:r>
            <a:r>
              <a:rPr lang="en-US" sz="1800" dirty="0" err="1" smtClean="0">
                <a:latin typeface="Courier New"/>
                <a:cs typeface="Courier New"/>
              </a:rPr>
              <a:t>c</a:t>
            </a:r>
            <a:r>
              <a:rPr lang="en-US" sz="1800" dirty="0" smtClean="0">
                <a:latin typeface="Courier New"/>
                <a:cs typeface="Courier New"/>
              </a:rPr>
              <a:t> </a:t>
            </a:r>
            <a:r>
              <a:rPr lang="en-US" sz="1800" dirty="0" err="1" smtClean="0">
                <a:latin typeface="Courier New"/>
                <a:cs typeface="Courier New"/>
              </a:rPr>
              <a:t>mymalloc.c</a:t>
            </a:r>
            <a:endParaRPr lang="en-US" sz="1800" dirty="0" smtClean="0">
              <a:latin typeface="Courier New"/>
              <a:cs typeface="Courier New"/>
            </a:endParaRPr>
          </a:p>
          <a:p>
            <a:r>
              <a:rPr lang="en-US" sz="1800" dirty="0" err="1" smtClean="0">
                <a:latin typeface="Courier New"/>
                <a:cs typeface="Courier New"/>
              </a:rPr>
              <a:t>gcc</a:t>
            </a:r>
            <a:r>
              <a:rPr lang="en-US" sz="1800" dirty="0" smtClean="0">
                <a:latin typeface="Courier New"/>
                <a:cs typeface="Courier New"/>
              </a:rPr>
              <a:t> -O2 -Wall -I. -</a:t>
            </a:r>
            <a:r>
              <a:rPr lang="en-US" sz="1800" dirty="0" err="1" smtClean="0">
                <a:latin typeface="Courier New"/>
                <a:cs typeface="Courier New"/>
              </a:rPr>
              <a:t>o</a:t>
            </a:r>
            <a:r>
              <a:rPr lang="en-US" sz="1800" dirty="0" smtClean="0">
                <a:latin typeface="Courier New"/>
                <a:cs typeface="Courier New"/>
              </a:rPr>
              <a:t> </a:t>
            </a:r>
            <a:r>
              <a:rPr lang="en-US" sz="1800" dirty="0" err="1" smtClean="0">
                <a:latin typeface="Courier New"/>
                <a:cs typeface="Courier New"/>
              </a:rPr>
              <a:t>helloc</a:t>
            </a:r>
            <a:r>
              <a:rPr lang="en-US" sz="1800" dirty="0" smtClean="0">
                <a:latin typeface="Courier New"/>
                <a:cs typeface="Courier New"/>
              </a:rPr>
              <a:t> </a:t>
            </a:r>
            <a:r>
              <a:rPr lang="en-US" sz="1800" dirty="0" err="1" smtClean="0">
                <a:latin typeface="Courier New"/>
                <a:cs typeface="Courier New"/>
              </a:rPr>
              <a:t>hello.c</a:t>
            </a:r>
            <a:r>
              <a:rPr lang="en-US" sz="1800" dirty="0" smtClean="0">
                <a:latin typeface="Courier New"/>
                <a:cs typeface="Courier New"/>
              </a:rPr>
              <a:t> </a:t>
            </a:r>
            <a:r>
              <a:rPr lang="en-US" sz="1800" dirty="0" err="1" smtClean="0">
                <a:latin typeface="Courier New"/>
                <a:cs typeface="Courier New"/>
              </a:rPr>
              <a:t>mymalloc.o</a:t>
            </a:r>
            <a:endParaRPr lang="en-US" sz="1800" dirty="0" smtClean="0">
              <a:latin typeface="Courier New"/>
              <a:cs typeface="Courier New"/>
            </a:endParaRPr>
          </a:p>
          <a:p>
            <a:r>
              <a:rPr lang="en-US" sz="1800" dirty="0" err="1" smtClean="0">
                <a:latin typeface="Courier New"/>
                <a:cs typeface="Courier New"/>
              </a:rPr>
              <a:t>linux</a:t>
            </a:r>
            <a:r>
              <a:rPr lang="en-US" sz="1800" dirty="0" smtClean="0">
                <a:latin typeface="Courier New"/>
                <a:cs typeface="Courier New"/>
              </a:rPr>
              <a:t>&gt; make </a:t>
            </a:r>
            <a:r>
              <a:rPr lang="en-US" sz="1800" dirty="0" err="1" smtClean="0">
                <a:latin typeface="Courier New"/>
                <a:cs typeface="Courier New"/>
              </a:rPr>
              <a:t>runc</a:t>
            </a:r>
            <a:endParaRPr lang="en-US" sz="1800" dirty="0" smtClean="0">
              <a:latin typeface="Courier New"/>
              <a:cs typeface="Courier New"/>
            </a:endParaRPr>
          </a:p>
          <a:p>
            <a:r>
              <a:rPr lang="en-US" sz="1800" dirty="0" smtClean="0">
                <a:latin typeface="Courier New"/>
                <a:cs typeface="Courier New"/>
              </a:rPr>
              <a:t>./</a:t>
            </a:r>
            <a:r>
              <a:rPr lang="en-US" sz="1800" dirty="0" err="1" smtClean="0">
                <a:latin typeface="Courier New"/>
                <a:cs typeface="Courier New"/>
              </a:rPr>
              <a:t>helloc</a:t>
            </a:r>
            <a:endParaRPr lang="en-US" sz="1800" dirty="0" smtClean="0">
              <a:latin typeface="Courier New"/>
              <a:cs typeface="Courier New"/>
            </a:endParaRPr>
          </a:p>
          <a:p>
            <a:r>
              <a:rPr lang="en-US" sz="1800" dirty="0" smtClean="0">
                <a:latin typeface="Courier New"/>
                <a:cs typeface="Courier New"/>
              </a:rPr>
              <a:t>hello.c:7: malloc(10)=0x501010</a:t>
            </a:r>
          </a:p>
          <a:p>
            <a:r>
              <a:rPr lang="en-US" sz="1800" dirty="0" smtClean="0">
                <a:latin typeface="Courier New"/>
                <a:cs typeface="Courier New"/>
              </a:rPr>
              <a:t>hello.c:7: free(0x501010)</a:t>
            </a:r>
          </a:p>
          <a:p>
            <a:r>
              <a:rPr lang="en-US" sz="1800" dirty="0" smtClean="0">
                <a:latin typeface="Courier New"/>
                <a:cs typeface="Courier New"/>
              </a:rPr>
              <a:t>hello, world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Link-time </a:t>
            </a:r>
            <a:r>
              <a:rPr lang="en-US" dirty="0" err="1" smtClean="0"/>
              <a:t>Interpositioning</a:t>
            </a:r>
            <a:endParaRPr lang="en-US" dirty="0"/>
          </a:p>
        </p:txBody>
      </p:sp>
      <p:sp>
        <p:nvSpPr>
          <p:cNvPr id="4" name="Rectangle 3"/>
          <p:cNvSpPr/>
          <p:nvPr/>
        </p:nvSpPr>
        <p:spPr>
          <a:xfrm>
            <a:off x="357018" y="1600200"/>
            <a:ext cx="8558382" cy="5078314"/>
          </a:xfrm>
          <a:prstGeom prst="rect">
            <a:avLst/>
          </a:prstGeom>
          <a:solidFill>
            <a:srgbClr val="F7F5CD"/>
          </a:solidFill>
          <a:ln w="28575" cap="flat" cmpd="sng" algn="ctr">
            <a:solidFill>
              <a:schemeClr val="tx1"/>
            </a:solidFill>
            <a:prstDash val="solid"/>
            <a:round/>
            <a:headEnd type="none" w="med" len="med"/>
            <a:tailEnd type="none" w="med" len="med"/>
          </a:ln>
        </p:spPr>
        <p:txBody>
          <a:bodyPr wrap="square">
            <a:spAutoFit/>
          </a:bodyPr>
          <a:lstStyle/>
          <a:p>
            <a:r>
              <a:rPr lang="en-US" sz="1800" dirty="0" smtClean="0">
                <a:latin typeface="Courier New"/>
                <a:cs typeface="Courier New"/>
              </a:rPr>
              <a:t>#</a:t>
            </a:r>
            <a:r>
              <a:rPr lang="en-US" sz="1800" dirty="0" err="1" smtClean="0">
                <a:latin typeface="Courier New"/>
                <a:cs typeface="Courier New"/>
              </a:rPr>
              <a:t>ifdef</a:t>
            </a:r>
            <a:r>
              <a:rPr lang="en-US" sz="1800" dirty="0" smtClean="0">
                <a:latin typeface="Courier New"/>
                <a:cs typeface="Courier New"/>
              </a:rPr>
              <a:t> LINKTIME</a:t>
            </a:r>
          </a:p>
          <a:p>
            <a:r>
              <a:rPr lang="en-US" sz="1800" dirty="0" smtClean="0">
                <a:latin typeface="Courier New"/>
                <a:cs typeface="Courier New"/>
              </a:rPr>
              <a:t>/* Link-time interposition of </a:t>
            </a:r>
            <a:r>
              <a:rPr lang="en-US" sz="1800" dirty="0" err="1" smtClean="0">
                <a:latin typeface="Courier New"/>
                <a:cs typeface="Courier New"/>
              </a:rPr>
              <a:t>malloc</a:t>
            </a:r>
            <a:r>
              <a:rPr lang="en-US" sz="1800" dirty="0" smtClean="0">
                <a:latin typeface="Courier New"/>
                <a:cs typeface="Courier New"/>
              </a:rPr>
              <a:t> and free using the static linker's (ld) "--wrap symbol" flag. */</a:t>
            </a:r>
          </a:p>
          <a:p>
            <a:endParaRPr lang="en-US" sz="1800" dirty="0" smtClean="0">
              <a:latin typeface="Courier New"/>
              <a:cs typeface="Courier New"/>
            </a:endParaRPr>
          </a:p>
          <a:p>
            <a:r>
              <a:rPr lang="en-US" sz="1800" dirty="0" smtClean="0">
                <a:latin typeface="Courier New"/>
                <a:cs typeface="Courier New"/>
              </a:rPr>
              <a:t>#include &lt;</a:t>
            </a:r>
            <a:r>
              <a:rPr lang="en-US" sz="1800" dirty="0" err="1" smtClean="0">
                <a:latin typeface="Courier New"/>
                <a:cs typeface="Courier New"/>
              </a:rPr>
              <a:t>stdio.h</a:t>
            </a:r>
            <a:r>
              <a:rPr lang="en-US" sz="1800" dirty="0" smtClean="0">
                <a:latin typeface="Courier New"/>
                <a:cs typeface="Courier New"/>
              </a:rPr>
              <a:t>&gt;</a:t>
            </a:r>
          </a:p>
          <a:p>
            <a:endParaRPr lang="en-US" sz="1800" dirty="0" smtClean="0">
              <a:latin typeface="Courier New"/>
              <a:cs typeface="Courier New"/>
            </a:endParaRPr>
          </a:p>
          <a:p>
            <a:r>
              <a:rPr lang="en-US" sz="1800" dirty="0" smtClean="0">
                <a:latin typeface="Courier New"/>
                <a:cs typeface="Courier New"/>
              </a:rPr>
              <a:t>void *__</a:t>
            </a:r>
            <a:r>
              <a:rPr lang="en-US" sz="1800" dirty="0" err="1" smtClean="0">
                <a:latin typeface="Courier New"/>
                <a:cs typeface="Courier New"/>
              </a:rPr>
              <a:t>real_malloc(size_t</a:t>
            </a:r>
            <a:r>
              <a:rPr lang="en-US" sz="1800" dirty="0" smtClean="0">
                <a:latin typeface="Courier New"/>
                <a:cs typeface="Courier New"/>
              </a:rPr>
              <a:t> size);</a:t>
            </a:r>
          </a:p>
          <a:p>
            <a:r>
              <a:rPr lang="en-US" sz="1800" dirty="0" smtClean="0">
                <a:latin typeface="Courier New"/>
                <a:cs typeface="Courier New"/>
              </a:rPr>
              <a:t>void __</a:t>
            </a:r>
            <a:r>
              <a:rPr lang="en-US" sz="1800" dirty="0" err="1" smtClean="0">
                <a:latin typeface="Courier New"/>
                <a:cs typeface="Courier New"/>
              </a:rPr>
              <a:t>real_free(void</a:t>
            </a:r>
            <a:r>
              <a:rPr lang="en-US" sz="1800" dirty="0" smtClean="0">
                <a:latin typeface="Courier New"/>
                <a:cs typeface="Courier New"/>
              </a:rPr>
              <a:t> *</a:t>
            </a:r>
            <a:r>
              <a:rPr lang="en-US" sz="1800" dirty="0" err="1" smtClean="0">
                <a:latin typeface="Courier New"/>
                <a:cs typeface="Courier New"/>
              </a:rPr>
              <a:t>ptr</a:t>
            </a:r>
            <a:r>
              <a:rPr lang="en-US" sz="1800" dirty="0" smtClean="0">
                <a:latin typeface="Courier New"/>
                <a:cs typeface="Courier New"/>
              </a:rPr>
              <a:t>);</a:t>
            </a:r>
          </a:p>
          <a:p>
            <a:endParaRPr lang="en-US" sz="1800" dirty="0" smtClean="0">
              <a:latin typeface="Courier New"/>
              <a:cs typeface="Courier New"/>
            </a:endParaRPr>
          </a:p>
          <a:p>
            <a:r>
              <a:rPr lang="en-US" sz="1800" dirty="0" smtClean="0">
                <a:latin typeface="Courier New"/>
                <a:cs typeface="Courier New"/>
              </a:rPr>
              <a:t>/*</a:t>
            </a:r>
          </a:p>
          <a:p>
            <a:r>
              <a:rPr lang="en-US" sz="1800" dirty="0" smtClean="0">
                <a:latin typeface="Courier New"/>
                <a:cs typeface="Courier New"/>
              </a:rPr>
              <a:t> * __</a:t>
            </a:r>
            <a:r>
              <a:rPr lang="en-US" sz="1800" dirty="0" err="1" smtClean="0">
                <a:latin typeface="Courier New"/>
                <a:cs typeface="Courier New"/>
              </a:rPr>
              <a:t>wrap_malloc</a:t>
            </a:r>
            <a:r>
              <a:rPr lang="en-US" sz="1800" dirty="0" smtClean="0">
                <a:latin typeface="Courier New"/>
                <a:cs typeface="Courier New"/>
              </a:rPr>
              <a:t> - </a:t>
            </a:r>
            <a:r>
              <a:rPr lang="en-US" sz="1800" dirty="0" err="1" smtClean="0">
                <a:latin typeface="Courier New"/>
                <a:cs typeface="Courier New"/>
              </a:rPr>
              <a:t>malloc</a:t>
            </a:r>
            <a:r>
              <a:rPr lang="en-US" sz="1800" dirty="0" smtClean="0">
                <a:latin typeface="Courier New"/>
                <a:cs typeface="Courier New"/>
              </a:rPr>
              <a:t> wrapper function</a:t>
            </a:r>
          </a:p>
          <a:p>
            <a:r>
              <a:rPr lang="en-US" sz="1800" dirty="0" smtClean="0">
                <a:latin typeface="Courier New"/>
                <a:cs typeface="Courier New"/>
              </a:rPr>
              <a:t> */</a:t>
            </a:r>
          </a:p>
          <a:p>
            <a:r>
              <a:rPr lang="en-US" sz="1800" dirty="0" smtClean="0">
                <a:latin typeface="Courier New"/>
                <a:cs typeface="Courier New"/>
              </a:rPr>
              <a:t>void *__</a:t>
            </a:r>
            <a:r>
              <a:rPr lang="en-US" sz="1800" dirty="0" err="1" smtClean="0">
                <a:latin typeface="Courier New"/>
                <a:cs typeface="Courier New"/>
              </a:rPr>
              <a:t>wrap_malloc(size_t</a:t>
            </a:r>
            <a:r>
              <a:rPr lang="en-US" sz="1800" dirty="0" smtClean="0">
                <a:latin typeface="Courier New"/>
                <a:cs typeface="Courier New"/>
              </a:rPr>
              <a:t> size)</a:t>
            </a:r>
          </a:p>
          <a:p>
            <a:r>
              <a:rPr lang="en-US" sz="1800" dirty="0" smtClean="0">
                <a:latin typeface="Courier New"/>
                <a:cs typeface="Courier New"/>
              </a:rPr>
              <a:t>{</a:t>
            </a:r>
          </a:p>
          <a:p>
            <a:r>
              <a:rPr lang="en-US" sz="1800" dirty="0" smtClean="0">
                <a:latin typeface="Courier New"/>
                <a:cs typeface="Courier New"/>
              </a:rPr>
              <a:t>    void *</a:t>
            </a:r>
            <a:r>
              <a:rPr lang="en-US" sz="1800" dirty="0" err="1" smtClean="0">
                <a:latin typeface="Courier New"/>
                <a:cs typeface="Courier New"/>
              </a:rPr>
              <a:t>ptr</a:t>
            </a:r>
            <a:r>
              <a:rPr lang="en-US" sz="1800" dirty="0" smtClean="0">
                <a:latin typeface="Courier New"/>
                <a:cs typeface="Courier New"/>
              </a:rPr>
              <a:t> = __</a:t>
            </a:r>
            <a:r>
              <a:rPr lang="en-US" sz="1800" dirty="0" err="1" smtClean="0">
                <a:latin typeface="Courier New"/>
                <a:cs typeface="Courier New"/>
              </a:rPr>
              <a:t>real_malloc(size</a:t>
            </a:r>
            <a:r>
              <a:rPr lang="en-US" sz="1800" dirty="0" smtClean="0">
                <a:latin typeface="Courier New"/>
                <a:cs typeface="Courier New"/>
              </a:rPr>
              <a:t>);</a:t>
            </a:r>
          </a:p>
          <a:p>
            <a:r>
              <a:rPr lang="en-US" sz="1800" dirty="0" smtClean="0">
                <a:latin typeface="Courier New"/>
                <a:cs typeface="Courier New"/>
              </a:rPr>
              <a:t>    </a:t>
            </a:r>
            <a:r>
              <a:rPr lang="en-US" sz="1800" dirty="0" err="1" smtClean="0">
                <a:latin typeface="Courier New"/>
                <a:cs typeface="Courier New"/>
              </a:rPr>
              <a:t>printf("malloc(%d</a:t>
            </a:r>
            <a:r>
              <a:rPr lang="en-US" sz="1800" dirty="0" smtClean="0">
                <a:latin typeface="Courier New"/>
                <a:cs typeface="Courier New"/>
              </a:rPr>
              <a:t>) = %</a:t>
            </a:r>
            <a:r>
              <a:rPr lang="en-US" sz="1800" dirty="0" err="1" smtClean="0">
                <a:latin typeface="Courier New"/>
                <a:cs typeface="Courier New"/>
              </a:rPr>
              <a:t>p\n</a:t>
            </a:r>
            <a:r>
              <a:rPr lang="en-US" sz="1800" dirty="0" smtClean="0">
                <a:latin typeface="Courier New"/>
                <a:cs typeface="Courier New"/>
              </a:rPr>
              <a:t>", (</a:t>
            </a:r>
            <a:r>
              <a:rPr lang="en-US" sz="1800" dirty="0" err="1" smtClean="0">
                <a:latin typeface="Courier New"/>
                <a:cs typeface="Courier New"/>
              </a:rPr>
              <a:t>int)size</a:t>
            </a:r>
            <a:r>
              <a:rPr lang="en-US" sz="1800" dirty="0" smtClean="0">
                <a:latin typeface="Courier New"/>
                <a:cs typeface="Courier New"/>
              </a:rPr>
              <a:t>, </a:t>
            </a:r>
            <a:r>
              <a:rPr lang="en-US" sz="1800" dirty="0" err="1" smtClean="0">
                <a:latin typeface="Courier New"/>
                <a:cs typeface="Courier New"/>
              </a:rPr>
              <a:t>ptr</a:t>
            </a:r>
            <a:r>
              <a:rPr lang="en-US" sz="1800" dirty="0" smtClean="0">
                <a:latin typeface="Courier New"/>
                <a:cs typeface="Courier New"/>
              </a:rPr>
              <a:t>);</a:t>
            </a:r>
          </a:p>
          <a:p>
            <a:r>
              <a:rPr lang="en-US" sz="1800" dirty="0" smtClean="0">
                <a:latin typeface="Courier New"/>
                <a:cs typeface="Courier New"/>
              </a:rPr>
              <a:t>    return </a:t>
            </a:r>
            <a:r>
              <a:rPr lang="en-US" sz="1800" dirty="0" err="1" smtClean="0">
                <a:latin typeface="Courier New"/>
                <a:cs typeface="Courier New"/>
              </a:rPr>
              <a:t>ptr</a:t>
            </a:r>
            <a:r>
              <a:rPr lang="en-US" sz="1800" dirty="0" smtClean="0">
                <a:latin typeface="Courier New"/>
                <a:cs typeface="Courier New"/>
              </a:rPr>
              <a:t>;</a:t>
            </a:r>
          </a:p>
          <a:p>
            <a:r>
              <a:rPr lang="en-US" sz="1800" dirty="0" smtClean="0">
                <a:latin typeface="Courier New"/>
                <a:cs typeface="Courier New"/>
              </a:rPr>
              <a:t>}</a:t>
            </a:r>
          </a:p>
        </p:txBody>
      </p:sp>
      <p:sp>
        <p:nvSpPr>
          <p:cNvPr id="5" name="TextBox 4"/>
          <p:cNvSpPr txBox="1"/>
          <p:nvPr/>
        </p:nvSpPr>
        <p:spPr>
          <a:xfrm>
            <a:off x="7345514" y="6309182"/>
            <a:ext cx="1569886" cy="369332"/>
          </a:xfrm>
          <a:prstGeom prst="rect">
            <a:avLst/>
          </a:prstGeom>
          <a:noFill/>
        </p:spPr>
        <p:txBody>
          <a:bodyPr wrap="none" rtlCol="0">
            <a:spAutoFit/>
          </a:bodyPr>
          <a:lstStyle/>
          <a:p>
            <a:r>
              <a:rPr lang="en-US" sz="1800" dirty="0" err="1" smtClean="0">
                <a:solidFill>
                  <a:srgbClr val="7F7F7F"/>
                </a:solidFill>
                <a:latin typeface="Courier New"/>
                <a:cs typeface="Courier New"/>
              </a:rPr>
              <a:t>mymalloc.c</a:t>
            </a:r>
            <a:endParaRPr lang="en-US" sz="1800" dirty="0" smtClean="0">
              <a:solidFill>
                <a:srgbClr val="7F7F7F"/>
              </a:solidFill>
              <a:latin typeface="Courier New"/>
              <a:cs typeface="Courier New"/>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Link-time </a:t>
            </a:r>
            <a:r>
              <a:rPr lang="en-US" dirty="0" err="1" smtClean="0"/>
              <a:t>Interpositioning</a:t>
            </a:r>
            <a:endParaRPr lang="en-US" dirty="0"/>
          </a:p>
        </p:txBody>
      </p:sp>
      <p:sp>
        <p:nvSpPr>
          <p:cNvPr id="3" name="Content Placeholder 2"/>
          <p:cNvSpPr>
            <a:spLocks noGrp="1"/>
          </p:cNvSpPr>
          <p:nvPr>
            <p:ph idx="1"/>
          </p:nvPr>
        </p:nvSpPr>
        <p:spPr>
          <a:xfrm>
            <a:off x="152401" y="4191000"/>
            <a:ext cx="8305799" cy="2066925"/>
          </a:xfrm>
        </p:spPr>
        <p:txBody>
          <a:bodyPr/>
          <a:lstStyle/>
          <a:p>
            <a:r>
              <a:rPr lang="en-US" dirty="0" smtClean="0"/>
              <a:t>The “</a:t>
            </a:r>
            <a:r>
              <a:rPr lang="en-US" dirty="0" smtClean="0">
                <a:latin typeface="Courier New" pitchFamily="49" charset="0"/>
                <a:cs typeface="Courier New" pitchFamily="49" charset="0"/>
              </a:rPr>
              <a:t>-</a:t>
            </a:r>
            <a:r>
              <a:rPr lang="en-US" dirty="0" err="1" smtClean="0">
                <a:latin typeface="Courier New" pitchFamily="49" charset="0"/>
                <a:cs typeface="Courier New" pitchFamily="49" charset="0"/>
              </a:rPr>
              <a:t>Wl</a:t>
            </a:r>
            <a:r>
              <a:rPr lang="en-US" dirty="0" smtClean="0"/>
              <a:t>” flag passes argument to linker</a:t>
            </a:r>
          </a:p>
          <a:p>
            <a:r>
              <a:rPr lang="en-US" dirty="0" smtClean="0"/>
              <a:t>Telling linker “</a:t>
            </a:r>
            <a:r>
              <a:rPr lang="en-US" dirty="0" smtClean="0">
                <a:latin typeface="Courier New"/>
                <a:cs typeface="Courier New"/>
              </a:rPr>
              <a:t>--</a:t>
            </a:r>
            <a:r>
              <a:rPr lang="en-US" dirty="0" err="1" smtClean="0">
                <a:latin typeface="Courier New"/>
                <a:cs typeface="Courier New"/>
              </a:rPr>
              <a:t>wrap,malloc</a:t>
            </a:r>
            <a:r>
              <a:rPr lang="en-US" dirty="0" smtClean="0"/>
              <a:t> ”</a:t>
            </a:r>
            <a:r>
              <a:rPr lang="en-US" dirty="0" smtClean="0">
                <a:latin typeface="Courier New"/>
                <a:cs typeface="Courier New"/>
              </a:rPr>
              <a:t> </a:t>
            </a:r>
            <a:r>
              <a:rPr lang="en-US" dirty="0" smtClean="0"/>
              <a:t>tells it to resolve references in a special way:</a:t>
            </a:r>
          </a:p>
          <a:p>
            <a:pPr lvl="1"/>
            <a:r>
              <a:rPr lang="en-US" dirty="0" smtClean="0"/>
              <a:t>Refs to </a:t>
            </a:r>
            <a:r>
              <a:rPr lang="en-US" dirty="0" err="1" smtClean="0">
                <a:latin typeface="Courier New"/>
                <a:cs typeface="Courier New"/>
              </a:rPr>
              <a:t>malloc</a:t>
            </a:r>
            <a:r>
              <a:rPr lang="en-US" dirty="0" smtClean="0"/>
              <a:t> should be resolved as </a:t>
            </a:r>
            <a:r>
              <a:rPr lang="en-US" dirty="0" smtClean="0">
                <a:latin typeface="Courier New"/>
                <a:cs typeface="Courier New"/>
              </a:rPr>
              <a:t>__</a:t>
            </a:r>
            <a:r>
              <a:rPr lang="en-US" dirty="0" err="1" smtClean="0">
                <a:latin typeface="Courier New"/>
                <a:cs typeface="Courier New"/>
              </a:rPr>
              <a:t>wrap_malloc</a:t>
            </a:r>
            <a:endParaRPr lang="en-US" dirty="0" smtClean="0">
              <a:latin typeface="Courier New"/>
              <a:cs typeface="Courier New"/>
            </a:endParaRPr>
          </a:p>
          <a:p>
            <a:pPr lvl="1"/>
            <a:r>
              <a:rPr lang="en-US" dirty="0" smtClean="0">
                <a:latin typeface="Calibri"/>
                <a:cs typeface="Calibri"/>
              </a:rPr>
              <a:t>Refs to </a:t>
            </a:r>
            <a:r>
              <a:rPr lang="en-US" dirty="0" smtClean="0">
                <a:cs typeface="Courier New"/>
              </a:rPr>
              <a:t> </a:t>
            </a:r>
            <a:r>
              <a:rPr lang="en-US" dirty="0" smtClean="0"/>
              <a:t> </a:t>
            </a:r>
            <a:r>
              <a:rPr lang="en-US" dirty="0" smtClean="0">
                <a:latin typeface="Courier New"/>
                <a:cs typeface="Courier New"/>
              </a:rPr>
              <a:t>__</a:t>
            </a:r>
            <a:r>
              <a:rPr lang="en-US" dirty="0" err="1" smtClean="0">
                <a:latin typeface="Courier New"/>
                <a:cs typeface="Courier New"/>
              </a:rPr>
              <a:t>real_malloc</a:t>
            </a:r>
            <a:r>
              <a:rPr lang="en-US" dirty="0" smtClean="0"/>
              <a:t> should be resolved as </a:t>
            </a:r>
            <a:r>
              <a:rPr lang="en-US" dirty="0" err="1" smtClean="0">
                <a:latin typeface="Courier New"/>
                <a:cs typeface="Courier New"/>
              </a:rPr>
              <a:t>malloc</a:t>
            </a:r>
            <a:endParaRPr lang="en-US" dirty="0"/>
          </a:p>
        </p:txBody>
      </p:sp>
      <p:sp>
        <p:nvSpPr>
          <p:cNvPr id="6" name="Rectangle 5"/>
          <p:cNvSpPr/>
          <p:nvPr/>
        </p:nvSpPr>
        <p:spPr>
          <a:xfrm>
            <a:off x="357018" y="1300877"/>
            <a:ext cx="7896225" cy="2585323"/>
          </a:xfrm>
          <a:prstGeom prst="rect">
            <a:avLst/>
          </a:prstGeom>
          <a:solidFill>
            <a:srgbClr val="E6E6E6"/>
          </a:solidFill>
          <a:ln w="28575" cap="flat" cmpd="sng" algn="ctr">
            <a:solidFill>
              <a:schemeClr val="tx1"/>
            </a:solidFill>
            <a:prstDash val="solid"/>
            <a:round/>
            <a:headEnd type="none" w="med" len="med"/>
            <a:tailEnd type="none" w="med" len="med"/>
          </a:ln>
        </p:spPr>
        <p:txBody>
          <a:bodyPr wrap="square">
            <a:spAutoFit/>
          </a:bodyPr>
          <a:lstStyle/>
          <a:p>
            <a:r>
              <a:rPr lang="en-US" sz="1800" dirty="0" err="1" smtClean="0">
                <a:latin typeface="Courier New"/>
                <a:cs typeface="Courier New"/>
              </a:rPr>
              <a:t>linux</a:t>
            </a:r>
            <a:r>
              <a:rPr lang="en-US" sz="1800" dirty="0" smtClean="0">
                <a:latin typeface="Courier New"/>
                <a:cs typeface="Courier New"/>
              </a:rPr>
              <a:t>&gt; make </a:t>
            </a:r>
            <a:r>
              <a:rPr lang="en-US" sz="1800" dirty="0" err="1" smtClean="0">
                <a:latin typeface="Courier New"/>
                <a:cs typeface="Courier New"/>
              </a:rPr>
              <a:t>hellol</a:t>
            </a:r>
            <a:endParaRPr lang="en-US" sz="1800" dirty="0" smtClean="0">
              <a:latin typeface="Courier New"/>
              <a:cs typeface="Courier New"/>
            </a:endParaRPr>
          </a:p>
          <a:p>
            <a:r>
              <a:rPr lang="en-US" sz="1800" dirty="0" err="1" smtClean="0">
                <a:latin typeface="Courier New"/>
                <a:cs typeface="Courier New"/>
              </a:rPr>
              <a:t>gcc</a:t>
            </a:r>
            <a:r>
              <a:rPr lang="en-US" sz="1800" dirty="0" smtClean="0">
                <a:latin typeface="Courier New"/>
                <a:cs typeface="Courier New"/>
              </a:rPr>
              <a:t> -O2 -Wall -DLINKTIME -</a:t>
            </a:r>
            <a:r>
              <a:rPr lang="en-US" sz="1800" dirty="0" err="1" smtClean="0">
                <a:latin typeface="Courier New"/>
                <a:cs typeface="Courier New"/>
              </a:rPr>
              <a:t>c</a:t>
            </a:r>
            <a:r>
              <a:rPr lang="en-US" sz="1800" dirty="0" smtClean="0">
                <a:latin typeface="Courier New"/>
                <a:cs typeface="Courier New"/>
              </a:rPr>
              <a:t> </a:t>
            </a:r>
            <a:r>
              <a:rPr lang="en-US" sz="1800" dirty="0" err="1" smtClean="0">
                <a:latin typeface="Courier New"/>
                <a:cs typeface="Courier New"/>
              </a:rPr>
              <a:t>mymalloc.c</a:t>
            </a:r>
            <a:endParaRPr lang="en-US" sz="1800" dirty="0" smtClean="0">
              <a:latin typeface="Courier New"/>
              <a:cs typeface="Courier New"/>
            </a:endParaRPr>
          </a:p>
          <a:p>
            <a:r>
              <a:rPr lang="en-US" sz="1800" dirty="0" err="1" smtClean="0">
                <a:latin typeface="Courier New"/>
                <a:cs typeface="Courier New"/>
              </a:rPr>
              <a:t>gcc</a:t>
            </a:r>
            <a:r>
              <a:rPr lang="en-US" sz="1800" dirty="0" smtClean="0">
                <a:latin typeface="Courier New"/>
                <a:cs typeface="Courier New"/>
              </a:rPr>
              <a:t> -O2 -Wall -</a:t>
            </a:r>
            <a:r>
              <a:rPr lang="en-US" sz="1800" dirty="0" err="1" smtClean="0">
                <a:latin typeface="Courier New"/>
                <a:cs typeface="Courier New"/>
              </a:rPr>
              <a:t>Wl,--wrap,malloc</a:t>
            </a:r>
            <a:r>
              <a:rPr lang="en-US" sz="1800" dirty="0" smtClean="0">
                <a:latin typeface="Courier New"/>
                <a:cs typeface="Courier New"/>
              </a:rPr>
              <a:t> -</a:t>
            </a:r>
            <a:r>
              <a:rPr lang="en-US" sz="1800" dirty="0" err="1" smtClean="0">
                <a:latin typeface="Courier New"/>
                <a:cs typeface="Courier New"/>
              </a:rPr>
              <a:t>Wl,--wrap,free</a:t>
            </a:r>
            <a:r>
              <a:rPr lang="en-US" sz="1800" dirty="0" smtClean="0">
                <a:latin typeface="Courier New"/>
                <a:cs typeface="Courier New"/>
              </a:rPr>
              <a:t> \</a:t>
            </a:r>
          </a:p>
          <a:p>
            <a:r>
              <a:rPr lang="en-US" sz="1800" dirty="0" smtClean="0">
                <a:latin typeface="Courier New"/>
                <a:cs typeface="Courier New"/>
              </a:rPr>
              <a:t>-</a:t>
            </a:r>
            <a:r>
              <a:rPr lang="en-US" sz="1800" dirty="0" err="1" smtClean="0">
                <a:latin typeface="Courier New"/>
                <a:cs typeface="Courier New"/>
              </a:rPr>
              <a:t>o</a:t>
            </a:r>
            <a:r>
              <a:rPr lang="en-US" sz="1800" dirty="0" smtClean="0">
                <a:latin typeface="Courier New"/>
                <a:cs typeface="Courier New"/>
              </a:rPr>
              <a:t> </a:t>
            </a:r>
            <a:r>
              <a:rPr lang="en-US" sz="1800" dirty="0" err="1" smtClean="0">
                <a:latin typeface="Courier New"/>
                <a:cs typeface="Courier New"/>
              </a:rPr>
              <a:t>hellol</a:t>
            </a:r>
            <a:r>
              <a:rPr lang="en-US" sz="1800" dirty="0" smtClean="0">
                <a:latin typeface="Courier New"/>
                <a:cs typeface="Courier New"/>
              </a:rPr>
              <a:t> </a:t>
            </a:r>
            <a:r>
              <a:rPr lang="en-US" sz="1800" dirty="0" err="1" smtClean="0">
                <a:latin typeface="Courier New"/>
                <a:cs typeface="Courier New"/>
              </a:rPr>
              <a:t>hello.c</a:t>
            </a:r>
            <a:r>
              <a:rPr lang="en-US" sz="1800" dirty="0" smtClean="0">
                <a:latin typeface="Courier New"/>
                <a:cs typeface="Courier New"/>
              </a:rPr>
              <a:t> </a:t>
            </a:r>
            <a:r>
              <a:rPr lang="en-US" sz="1800" dirty="0" err="1" smtClean="0">
                <a:latin typeface="Courier New"/>
                <a:cs typeface="Courier New"/>
              </a:rPr>
              <a:t>mymalloc.o</a:t>
            </a:r>
            <a:endParaRPr lang="en-US" sz="1800" dirty="0" smtClean="0">
              <a:latin typeface="Courier New"/>
              <a:cs typeface="Courier New"/>
            </a:endParaRPr>
          </a:p>
          <a:p>
            <a:r>
              <a:rPr lang="en-US" sz="1800" dirty="0" err="1" smtClean="0">
                <a:latin typeface="Courier New"/>
                <a:cs typeface="Courier New"/>
              </a:rPr>
              <a:t>linux</a:t>
            </a:r>
            <a:r>
              <a:rPr lang="en-US" sz="1800" dirty="0" smtClean="0">
                <a:latin typeface="Courier New"/>
                <a:cs typeface="Courier New"/>
              </a:rPr>
              <a:t>&gt; make </a:t>
            </a:r>
            <a:r>
              <a:rPr lang="en-US" sz="1800" dirty="0" err="1" smtClean="0">
                <a:latin typeface="Courier New"/>
                <a:cs typeface="Courier New"/>
              </a:rPr>
              <a:t>runl</a:t>
            </a:r>
            <a:endParaRPr lang="en-US" sz="1800" dirty="0" smtClean="0">
              <a:latin typeface="Courier New"/>
              <a:cs typeface="Courier New"/>
            </a:endParaRPr>
          </a:p>
          <a:p>
            <a:r>
              <a:rPr lang="en-US" sz="1800" dirty="0" smtClean="0">
                <a:latin typeface="Courier New"/>
                <a:cs typeface="Courier New"/>
              </a:rPr>
              <a:t>./</a:t>
            </a:r>
            <a:r>
              <a:rPr lang="en-US" sz="1800" dirty="0" err="1" smtClean="0">
                <a:latin typeface="Courier New"/>
                <a:cs typeface="Courier New"/>
              </a:rPr>
              <a:t>hellol</a:t>
            </a:r>
            <a:endParaRPr lang="en-US" sz="1800" dirty="0" smtClean="0">
              <a:latin typeface="Courier New"/>
              <a:cs typeface="Courier New"/>
            </a:endParaRPr>
          </a:p>
          <a:p>
            <a:r>
              <a:rPr lang="en-US" sz="1800" dirty="0" smtClean="0">
                <a:latin typeface="Courier New"/>
                <a:cs typeface="Courier New"/>
              </a:rPr>
              <a:t>malloc(10) = 0x501010</a:t>
            </a:r>
          </a:p>
          <a:p>
            <a:r>
              <a:rPr lang="en-US" sz="1800" dirty="0" smtClean="0">
                <a:latin typeface="Courier New"/>
                <a:cs typeface="Courier New"/>
              </a:rPr>
              <a:t>free(0x501010)</a:t>
            </a:r>
          </a:p>
          <a:p>
            <a:r>
              <a:rPr lang="en-US" sz="1800" dirty="0" smtClean="0">
                <a:latin typeface="Courier New"/>
                <a:cs typeface="Courier New"/>
              </a:rPr>
              <a:t>hello, world</a:t>
            </a:r>
            <a:endParaRPr lang="en-US" sz="1800" dirty="0">
              <a:latin typeface="Courier New"/>
              <a:cs typeface="Courier New"/>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152400" y="287713"/>
            <a:ext cx="7543800" cy="6494087"/>
          </a:xfrm>
          <a:prstGeom prst="rect">
            <a:avLst/>
          </a:prstGeom>
          <a:solidFill>
            <a:srgbClr val="F7F5CD"/>
          </a:solidFill>
          <a:ln w="28575" cap="flat" cmpd="sng" algn="ctr">
            <a:solidFill>
              <a:schemeClr val="tx1"/>
            </a:solidFill>
            <a:prstDash val="solid"/>
            <a:round/>
            <a:headEnd type="none" w="med" len="med"/>
            <a:tailEnd type="none" w="med" len="med"/>
          </a:ln>
        </p:spPr>
        <p:txBody>
          <a:bodyPr wrap="square">
            <a:spAutoFit/>
          </a:bodyPr>
          <a:lstStyle/>
          <a:p>
            <a:r>
              <a:rPr lang="en-US" sz="1600" dirty="0" smtClean="0">
                <a:latin typeface="Courier New"/>
                <a:cs typeface="Courier New"/>
              </a:rPr>
              <a:t>#</a:t>
            </a:r>
            <a:r>
              <a:rPr lang="en-US" sz="1600" dirty="0" err="1" smtClean="0">
                <a:latin typeface="Courier New"/>
                <a:cs typeface="Courier New"/>
              </a:rPr>
              <a:t>ifdef</a:t>
            </a:r>
            <a:r>
              <a:rPr lang="en-US" sz="1600" dirty="0" smtClean="0">
                <a:latin typeface="Courier New"/>
                <a:cs typeface="Courier New"/>
              </a:rPr>
              <a:t> RUNTIME</a:t>
            </a:r>
          </a:p>
          <a:p>
            <a:r>
              <a:rPr lang="en-US" sz="1600" dirty="0" smtClean="0">
                <a:latin typeface="Courier New"/>
                <a:cs typeface="Courier New"/>
              </a:rPr>
              <a:t> /* Run-time interposition of </a:t>
            </a:r>
            <a:r>
              <a:rPr lang="en-US" sz="1600" dirty="0" err="1" smtClean="0">
                <a:latin typeface="Courier New"/>
                <a:cs typeface="Courier New"/>
              </a:rPr>
              <a:t>malloc</a:t>
            </a:r>
            <a:r>
              <a:rPr lang="en-US" sz="1600" dirty="0" smtClean="0">
                <a:latin typeface="Courier New"/>
                <a:cs typeface="Courier New"/>
              </a:rPr>
              <a:t> and free based on</a:t>
            </a:r>
          </a:p>
          <a:p>
            <a:r>
              <a:rPr lang="en-US" sz="1600" dirty="0" smtClean="0">
                <a:latin typeface="Courier New"/>
                <a:cs typeface="Courier New"/>
              </a:rPr>
              <a:t> * dynamic linker's (ld-</a:t>
            </a:r>
            <a:r>
              <a:rPr lang="en-US" sz="1600" dirty="0" err="1" smtClean="0">
                <a:latin typeface="Courier New"/>
                <a:cs typeface="Courier New"/>
              </a:rPr>
              <a:t>linux.so</a:t>
            </a:r>
            <a:r>
              <a:rPr lang="en-US" sz="1600" dirty="0" smtClean="0">
                <a:latin typeface="Courier New"/>
                <a:cs typeface="Courier New"/>
              </a:rPr>
              <a:t>) LD_PRELOAD mechanism */</a:t>
            </a:r>
          </a:p>
          <a:p>
            <a:r>
              <a:rPr lang="en-US" sz="1600" dirty="0" smtClean="0">
                <a:latin typeface="Courier New"/>
                <a:cs typeface="Courier New"/>
              </a:rPr>
              <a:t>#define _GNU_SOURCE</a:t>
            </a:r>
          </a:p>
          <a:p>
            <a:r>
              <a:rPr lang="en-US" sz="1600" dirty="0" smtClean="0">
                <a:latin typeface="Courier New"/>
                <a:cs typeface="Courier New"/>
              </a:rPr>
              <a:t>#include &lt;</a:t>
            </a:r>
            <a:r>
              <a:rPr lang="en-US" sz="1600" dirty="0" err="1" smtClean="0">
                <a:latin typeface="Courier New"/>
                <a:cs typeface="Courier New"/>
              </a:rPr>
              <a:t>stdio.h</a:t>
            </a:r>
            <a:r>
              <a:rPr lang="en-US" sz="1600" dirty="0" smtClean="0">
                <a:latin typeface="Courier New"/>
                <a:cs typeface="Courier New"/>
              </a:rPr>
              <a:t>&gt;</a:t>
            </a:r>
          </a:p>
          <a:p>
            <a:r>
              <a:rPr lang="en-US" sz="1600" dirty="0" smtClean="0">
                <a:latin typeface="Courier New"/>
                <a:cs typeface="Courier New"/>
              </a:rPr>
              <a:t>#include &lt;</a:t>
            </a:r>
            <a:r>
              <a:rPr lang="en-US" sz="1600" dirty="0" err="1" smtClean="0">
                <a:latin typeface="Courier New"/>
                <a:cs typeface="Courier New"/>
              </a:rPr>
              <a:t>stdlib.h</a:t>
            </a:r>
            <a:r>
              <a:rPr lang="en-US" sz="1600" dirty="0" smtClean="0">
                <a:latin typeface="Courier New"/>
                <a:cs typeface="Courier New"/>
              </a:rPr>
              <a:t>&gt;</a:t>
            </a:r>
          </a:p>
          <a:p>
            <a:r>
              <a:rPr lang="en-US" sz="1600" dirty="0" smtClean="0">
                <a:latin typeface="Courier New"/>
                <a:cs typeface="Courier New"/>
              </a:rPr>
              <a:t>#include &lt;</a:t>
            </a:r>
            <a:r>
              <a:rPr lang="en-US" sz="1600" dirty="0" err="1" smtClean="0">
                <a:latin typeface="Courier New"/>
                <a:cs typeface="Courier New"/>
              </a:rPr>
              <a:t>dlfcn.h</a:t>
            </a:r>
            <a:r>
              <a:rPr lang="en-US" sz="1600" dirty="0" smtClean="0">
                <a:latin typeface="Courier New"/>
                <a:cs typeface="Courier New"/>
              </a:rPr>
              <a:t>&gt;</a:t>
            </a:r>
          </a:p>
          <a:p>
            <a:endParaRPr lang="en-US" sz="1600" dirty="0" smtClean="0">
              <a:latin typeface="Courier New"/>
              <a:cs typeface="Courier New"/>
            </a:endParaRPr>
          </a:p>
          <a:p>
            <a:r>
              <a:rPr lang="en-US" sz="1600" dirty="0" smtClean="0">
                <a:latin typeface="Courier New"/>
                <a:cs typeface="Courier New"/>
              </a:rPr>
              <a:t>void *</a:t>
            </a:r>
            <a:r>
              <a:rPr lang="en-US" sz="1600" dirty="0" err="1" smtClean="0">
                <a:latin typeface="Courier New"/>
                <a:cs typeface="Courier New"/>
              </a:rPr>
              <a:t>malloc(size_t</a:t>
            </a:r>
            <a:r>
              <a:rPr lang="en-US" sz="1600" dirty="0" smtClean="0">
                <a:latin typeface="Courier New"/>
                <a:cs typeface="Courier New"/>
              </a:rPr>
              <a:t> size)</a:t>
            </a:r>
          </a:p>
          <a:p>
            <a:r>
              <a:rPr lang="en-US" sz="1600" dirty="0" smtClean="0">
                <a:latin typeface="Courier New"/>
                <a:cs typeface="Courier New"/>
              </a:rPr>
              <a:t>{</a:t>
            </a:r>
          </a:p>
          <a:p>
            <a:r>
              <a:rPr lang="en-US" sz="1600" dirty="0" smtClean="0">
                <a:latin typeface="Courier New"/>
                <a:cs typeface="Courier New"/>
              </a:rPr>
              <a:t>    static void *(*</a:t>
            </a:r>
            <a:r>
              <a:rPr lang="en-US" sz="1600" dirty="0" err="1" smtClean="0">
                <a:latin typeface="Courier New"/>
                <a:cs typeface="Courier New"/>
              </a:rPr>
              <a:t>mallocp)(size_t</a:t>
            </a:r>
            <a:r>
              <a:rPr lang="en-US" sz="1600" dirty="0" smtClean="0">
                <a:latin typeface="Courier New"/>
                <a:cs typeface="Courier New"/>
              </a:rPr>
              <a:t> size);</a:t>
            </a:r>
          </a:p>
          <a:p>
            <a:r>
              <a:rPr lang="en-US" sz="1600" dirty="0" smtClean="0">
                <a:latin typeface="Courier New"/>
                <a:cs typeface="Courier New"/>
              </a:rPr>
              <a:t>    char *error;</a:t>
            </a:r>
          </a:p>
          <a:p>
            <a:r>
              <a:rPr lang="en-US" sz="1600" dirty="0" smtClean="0">
                <a:latin typeface="Courier New"/>
                <a:cs typeface="Courier New"/>
              </a:rPr>
              <a:t>    void *</a:t>
            </a:r>
            <a:r>
              <a:rPr lang="en-US" sz="1600" dirty="0" err="1" smtClean="0">
                <a:latin typeface="Courier New"/>
                <a:cs typeface="Courier New"/>
              </a:rPr>
              <a:t>ptr</a:t>
            </a:r>
            <a:r>
              <a:rPr lang="en-US" sz="1600" dirty="0" smtClean="0">
                <a:latin typeface="Courier New"/>
                <a:cs typeface="Courier New"/>
              </a:rPr>
              <a:t>;</a:t>
            </a:r>
          </a:p>
          <a:p>
            <a:endParaRPr lang="en-US" sz="1600" dirty="0" smtClean="0">
              <a:latin typeface="Courier New"/>
              <a:cs typeface="Courier New"/>
            </a:endParaRPr>
          </a:p>
          <a:p>
            <a:r>
              <a:rPr lang="en-US" sz="1600" dirty="0" smtClean="0">
                <a:latin typeface="Courier New"/>
                <a:cs typeface="Courier New"/>
              </a:rPr>
              <a:t>    /* get address of </a:t>
            </a:r>
            <a:r>
              <a:rPr lang="en-US" sz="1600" dirty="0" err="1" smtClean="0">
                <a:latin typeface="Courier New"/>
                <a:cs typeface="Courier New"/>
              </a:rPr>
              <a:t>libc</a:t>
            </a:r>
            <a:r>
              <a:rPr lang="en-US" sz="1600" dirty="0" smtClean="0">
                <a:latin typeface="Courier New"/>
                <a:cs typeface="Courier New"/>
              </a:rPr>
              <a:t> </a:t>
            </a:r>
            <a:r>
              <a:rPr lang="en-US" sz="1600" dirty="0" err="1" smtClean="0">
                <a:latin typeface="Courier New"/>
                <a:cs typeface="Courier New"/>
              </a:rPr>
              <a:t>malloc</a:t>
            </a:r>
            <a:r>
              <a:rPr lang="en-US" sz="1600" dirty="0" smtClean="0">
                <a:latin typeface="Courier New"/>
                <a:cs typeface="Courier New"/>
              </a:rPr>
              <a:t> */</a:t>
            </a:r>
          </a:p>
          <a:p>
            <a:r>
              <a:rPr lang="en-US" sz="1600" dirty="0" smtClean="0">
                <a:latin typeface="Courier New"/>
                <a:cs typeface="Courier New"/>
              </a:rPr>
              <a:t>    if (!</a:t>
            </a:r>
            <a:r>
              <a:rPr lang="en-US" sz="1600" dirty="0" err="1" smtClean="0">
                <a:latin typeface="Courier New"/>
                <a:cs typeface="Courier New"/>
              </a:rPr>
              <a:t>mallocp</a:t>
            </a:r>
            <a:r>
              <a:rPr lang="en-US" sz="1600" dirty="0" smtClean="0">
                <a:latin typeface="Courier New"/>
                <a:cs typeface="Courier New"/>
              </a:rPr>
              <a:t>) {</a:t>
            </a:r>
          </a:p>
          <a:p>
            <a:r>
              <a:rPr lang="en-US" sz="1600" dirty="0" smtClean="0">
                <a:latin typeface="Courier New"/>
                <a:cs typeface="Courier New"/>
              </a:rPr>
              <a:t>        </a:t>
            </a:r>
            <a:r>
              <a:rPr lang="en-US" sz="1600" dirty="0" err="1" smtClean="0">
                <a:latin typeface="Courier New"/>
                <a:cs typeface="Courier New"/>
              </a:rPr>
              <a:t>mallocp</a:t>
            </a:r>
            <a:r>
              <a:rPr lang="en-US" sz="1600" dirty="0" smtClean="0">
                <a:latin typeface="Courier New"/>
                <a:cs typeface="Courier New"/>
              </a:rPr>
              <a:t> = </a:t>
            </a:r>
            <a:r>
              <a:rPr lang="en-US" sz="1600" dirty="0" err="1" smtClean="0">
                <a:latin typeface="Courier New"/>
                <a:cs typeface="Courier New"/>
              </a:rPr>
              <a:t>dlsym(RTLD_NEXT</a:t>
            </a:r>
            <a:r>
              <a:rPr lang="en-US" sz="1600" dirty="0" smtClean="0">
                <a:latin typeface="Courier New"/>
                <a:cs typeface="Courier New"/>
              </a:rPr>
              <a:t>, "</a:t>
            </a:r>
            <a:r>
              <a:rPr lang="en-US" sz="1600" dirty="0" err="1" smtClean="0">
                <a:latin typeface="Courier New"/>
                <a:cs typeface="Courier New"/>
              </a:rPr>
              <a:t>malloc</a:t>
            </a:r>
            <a:r>
              <a:rPr lang="en-US" sz="1600" dirty="0" smtClean="0">
                <a:latin typeface="Courier New"/>
                <a:cs typeface="Courier New"/>
              </a:rPr>
              <a:t>");</a:t>
            </a:r>
          </a:p>
          <a:p>
            <a:r>
              <a:rPr lang="en-US" sz="1600" dirty="0" smtClean="0">
                <a:latin typeface="Courier New"/>
                <a:cs typeface="Courier New"/>
              </a:rPr>
              <a:t>        if ((error = </a:t>
            </a:r>
            <a:r>
              <a:rPr lang="en-US" sz="1600" dirty="0" err="1" smtClean="0">
                <a:latin typeface="Courier New"/>
                <a:cs typeface="Courier New"/>
              </a:rPr>
              <a:t>dlerror</a:t>
            </a:r>
            <a:r>
              <a:rPr lang="en-US" sz="1600" dirty="0" smtClean="0">
                <a:latin typeface="Courier New"/>
                <a:cs typeface="Courier New"/>
              </a:rPr>
              <a:t>()) != NULL) {</a:t>
            </a:r>
          </a:p>
          <a:p>
            <a:r>
              <a:rPr lang="en-US" sz="1600" dirty="0" smtClean="0">
                <a:latin typeface="Courier New"/>
                <a:cs typeface="Courier New"/>
              </a:rPr>
              <a:t>            </a:t>
            </a:r>
            <a:r>
              <a:rPr lang="en-US" sz="1600" dirty="0" err="1" smtClean="0">
                <a:latin typeface="Courier New"/>
                <a:cs typeface="Courier New"/>
              </a:rPr>
              <a:t>fputs(error</a:t>
            </a:r>
            <a:r>
              <a:rPr lang="en-US" sz="1600" dirty="0" smtClean="0">
                <a:latin typeface="Courier New"/>
                <a:cs typeface="Courier New"/>
              </a:rPr>
              <a:t>, </a:t>
            </a:r>
            <a:r>
              <a:rPr lang="en-US" sz="1600" dirty="0" err="1" smtClean="0">
                <a:latin typeface="Courier New"/>
                <a:cs typeface="Courier New"/>
              </a:rPr>
              <a:t>stderr</a:t>
            </a:r>
            <a:r>
              <a:rPr lang="en-US" sz="1600" dirty="0" smtClean="0">
                <a:latin typeface="Courier New"/>
                <a:cs typeface="Courier New"/>
              </a:rPr>
              <a:t>);</a:t>
            </a:r>
          </a:p>
          <a:p>
            <a:r>
              <a:rPr lang="en-US" sz="1600" dirty="0" smtClean="0">
                <a:latin typeface="Courier New"/>
                <a:cs typeface="Courier New"/>
              </a:rPr>
              <a:t>            exit(1);</a:t>
            </a:r>
          </a:p>
          <a:p>
            <a:r>
              <a:rPr lang="en-US" sz="1600" dirty="0" smtClean="0">
                <a:latin typeface="Courier New"/>
                <a:cs typeface="Courier New"/>
              </a:rPr>
              <a:t>	}</a:t>
            </a:r>
          </a:p>
          <a:p>
            <a:r>
              <a:rPr lang="en-US" sz="1600" dirty="0" smtClean="0">
                <a:latin typeface="Courier New"/>
                <a:cs typeface="Courier New"/>
              </a:rPr>
              <a:t>    }</a:t>
            </a:r>
          </a:p>
          <a:p>
            <a:r>
              <a:rPr lang="en-US" sz="1600" dirty="0" smtClean="0">
                <a:latin typeface="Courier New"/>
                <a:cs typeface="Courier New"/>
              </a:rPr>
              <a:t>    </a:t>
            </a:r>
            <a:r>
              <a:rPr lang="en-US" sz="1600" dirty="0" err="1" smtClean="0">
                <a:latin typeface="Courier New"/>
                <a:cs typeface="Courier New"/>
              </a:rPr>
              <a:t>ptr</a:t>
            </a:r>
            <a:r>
              <a:rPr lang="en-US" sz="1600" dirty="0" smtClean="0">
                <a:latin typeface="Courier New"/>
                <a:cs typeface="Courier New"/>
              </a:rPr>
              <a:t> = </a:t>
            </a:r>
            <a:r>
              <a:rPr lang="en-US" sz="1600" dirty="0" err="1" smtClean="0">
                <a:latin typeface="Courier New"/>
                <a:cs typeface="Courier New"/>
              </a:rPr>
              <a:t>mallocp(size</a:t>
            </a:r>
            <a:r>
              <a:rPr lang="en-US" sz="1600" dirty="0" smtClean="0">
                <a:latin typeface="Courier New"/>
                <a:cs typeface="Courier New"/>
              </a:rPr>
              <a:t>);</a:t>
            </a:r>
          </a:p>
          <a:p>
            <a:r>
              <a:rPr lang="en-US" sz="1600" dirty="0" smtClean="0">
                <a:latin typeface="Courier New"/>
                <a:cs typeface="Courier New"/>
              </a:rPr>
              <a:t>    </a:t>
            </a:r>
            <a:r>
              <a:rPr lang="en-US" sz="1600" dirty="0" err="1" smtClean="0">
                <a:latin typeface="Courier New"/>
                <a:cs typeface="Courier New"/>
              </a:rPr>
              <a:t>printf("malloc(%d</a:t>
            </a:r>
            <a:r>
              <a:rPr lang="en-US" sz="1600" dirty="0" smtClean="0">
                <a:latin typeface="Courier New"/>
                <a:cs typeface="Courier New"/>
              </a:rPr>
              <a:t>) = %</a:t>
            </a:r>
            <a:r>
              <a:rPr lang="en-US" sz="1600" dirty="0" err="1" smtClean="0">
                <a:latin typeface="Courier New"/>
                <a:cs typeface="Courier New"/>
              </a:rPr>
              <a:t>p\n</a:t>
            </a:r>
            <a:r>
              <a:rPr lang="en-US" sz="1600" dirty="0" smtClean="0">
                <a:latin typeface="Courier New"/>
                <a:cs typeface="Courier New"/>
              </a:rPr>
              <a:t>", (</a:t>
            </a:r>
            <a:r>
              <a:rPr lang="en-US" sz="1600" dirty="0" err="1" smtClean="0">
                <a:latin typeface="Courier New"/>
                <a:cs typeface="Courier New"/>
              </a:rPr>
              <a:t>int)size</a:t>
            </a:r>
            <a:r>
              <a:rPr lang="en-US" sz="1600" dirty="0" smtClean="0">
                <a:latin typeface="Courier New"/>
                <a:cs typeface="Courier New"/>
              </a:rPr>
              <a:t>, </a:t>
            </a:r>
            <a:r>
              <a:rPr lang="en-US" sz="1600" dirty="0" err="1" smtClean="0">
                <a:latin typeface="Courier New"/>
                <a:cs typeface="Courier New"/>
              </a:rPr>
              <a:t>ptr</a:t>
            </a:r>
            <a:r>
              <a:rPr lang="en-US" sz="1600" dirty="0" smtClean="0">
                <a:latin typeface="Courier New"/>
                <a:cs typeface="Courier New"/>
              </a:rPr>
              <a:t>);</a:t>
            </a:r>
          </a:p>
          <a:p>
            <a:r>
              <a:rPr lang="en-US" sz="1600" dirty="0" smtClean="0">
                <a:latin typeface="Courier New"/>
                <a:cs typeface="Courier New"/>
              </a:rPr>
              <a:t>    return </a:t>
            </a:r>
            <a:r>
              <a:rPr lang="en-US" sz="1600" dirty="0" err="1" smtClean="0">
                <a:latin typeface="Courier New"/>
                <a:cs typeface="Courier New"/>
              </a:rPr>
              <a:t>ptr</a:t>
            </a:r>
            <a:r>
              <a:rPr lang="en-US" sz="1600" dirty="0" smtClean="0">
                <a:latin typeface="Courier New"/>
                <a:cs typeface="Courier New"/>
              </a:rPr>
              <a:t>;</a:t>
            </a:r>
          </a:p>
          <a:p>
            <a:r>
              <a:rPr lang="en-US" sz="1600" dirty="0" smtClean="0">
                <a:latin typeface="Courier New"/>
                <a:cs typeface="Courier New"/>
              </a:rPr>
              <a:t>}</a:t>
            </a:r>
          </a:p>
        </p:txBody>
      </p:sp>
      <p:sp>
        <p:nvSpPr>
          <p:cNvPr id="2" name="Title 1"/>
          <p:cNvSpPr>
            <a:spLocks noGrp="1"/>
          </p:cNvSpPr>
          <p:nvPr>
            <p:ph type="title"/>
          </p:nvPr>
        </p:nvSpPr>
        <p:spPr>
          <a:xfrm>
            <a:off x="5181600" y="1371600"/>
            <a:ext cx="3657599" cy="1219200"/>
          </a:xfrm>
          <a:solidFill>
            <a:schemeClr val="bg1"/>
          </a:solidFill>
          <a:ln w="28575" cap="flat" cmpd="sng" algn="ctr">
            <a:solidFill>
              <a:schemeClr val="tx1"/>
            </a:solidFill>
            <a:prstDash val="solid"/>
            <a:miter lim="800000"/>
            <a:headEnd type="none" w="med" len="med"/>
            <a:tailEnd type="none" w="med" len="med"/>
          </a:ln>
        </p:spPr>
        <p:txBody>
          <a:bodyPr/>
          <a:lstStyle/>
          <a:p>
            <a:pPr algn="ctr"/>
            <a:r>
              <a:rPr lang="en-US" dirty="0" smtClean="0"/>
              <a:t>Load/Run-time </a:t>
            </a:r>
            <a:br>
              <a:rPr lang="en-US" dirty="0" smtClean="0"/>
            </a:br>
            <a:r>
              <a:rPr lang="en-US" dirty="0" err="1" smtClean="0"/>
              <a:t>Interpositioning</a:t>
            </a:r>
            <a:endParaRPr lang="en-US" dirty="0"/>
          </a:p>
        </p:txBody>
      </p:sp>
      <p:sp>
        <p:nvSpPr>
          <p:cNvPr id="5" name="TextBox 4"/>
          <p:cNvSpPr txBox="1"/>
          <p:nvPr/>
        </p:nvSpPr>
        <p:spPr>
          <a:xfrm>
            <a:off x="6126314" y="6412468"/>
            <a:ext cx="1569886" cy="369332"/>
          </a:xfrm>
          <a:prstGeom prst="rect">
            <a:avLst/>
          </a:prstGeom>
          <a:noFill/>
        </p:spPr>
        <p:txBody>
          <a:bodyPr wrap="none" rtlCol="0">
            <a:spAutoFit/>
          </a:bodyPr>
          <a:lstStyle/>
          <a:p>
            <a:r>
              <a:rPr lang="en-US" sz="1800" dirty="0" err="1" smtClean="0">
                <a:solidFill>
                  <a:srgbClr val="7F7F7F"/>
                </a:solidFill>
                <a:latin typeface="Courier New"/>
                <a:cs typeface="Courier New"/>
              </a:rPr>
              <a:t>mymalloc.c</a:t>
            </a:r>
            <a:endParaRPr lang="en-US" sz="1800" dirty="0" smtClean="0">
              <a:solidFill>
                <a:srgbClr val="7F7F7F"/>
              </a:solidFill>
              <a:latin typeface="Courier New"/>
              <a:cs typeface="Courier New"/>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Load/Run-time </a:t>
            </a:r>
            <a:r>
              <a:rPr lang="en-US" dirty="0" err="1" smtClean="0"/>
              <a:t>Interpositioning</a:t>
            </a:r>
            <a:endParaRPr lang="en-US" dirty="0"/>
          </a:p>
        </p:txBody>
      </p:sp>
      <p:sp>
        <p:nvSpPr>
          <p:cNvPr id="3" name="Content Placeholder 2"/>
          <p:cNvSpPr>
            <a:spLocks noGrp="1"/>
          </p:cNvSpPr>
          <p:nvPr>
            <p:ph idx="1"/>
          </p:nvPr>
        </p:nvSpPr>
        <p:spPr>
          <a:xfrm>
            <a:off x="152401" y="4114800"/>
            <a:ext cx="8305799" cy="1981200"/>
          </a:xfrm>
        </p:spPr>
        <p:txBody>
          <a:bodyPr/>
          <a:lstStyle/>
          <a:p>
            <a:r>
              <a:rPr lang="en-US" dirty="0" smtClean="0"/>
              <a:t> </a:t>
            </a:r>
            <a:r>
              <a:rPr lang="en-US" dirty="0" smtClean="0">
                <a:latin typeface="Courier New"/>
                <a:cs typeface="Courier New"/>
              </a:rPr>
              <a:t>The LD_PRELOAD </a:t>
            </a:r>
            <a:r>
              <a:rPr lang="en-US" dirty="0" smtClean="0"/>
              <a:t>environment variable tells the dynamic linker to resolve unresolved refs (e.g., to </a:t>
            </a:r>
            <a:r>
              <a:rPr lang="en-US" dirty="0" err="1" smtClean="0">
                <a:latin typeface="Courier New"/>
                <a:cs typeface="Courier New"/>
              </a:rPr>
              <a:t>malloc)</a:t>
            </a:r>
            <a:r>
              <a:rPr lang="en-US" dirty="0" err="1" smtClean="0"/>
              <a:t>by</a:t>
            </a:r>
            <a:r>
              <a:rPr lang="en-US" dirty="0" smtClean="0"/>
              <a:t> looking in </a:t>
            </a:r>
            <a:r>
              <a:rPr lang="en-US" dirty="0" err="1" smtClean="0">
                <a:latin typeface="Courier New"/>
                <a:cs typeface="Courier New"/>
              </a:rPr>
              <a:t>libdl.so</a:t>
            </a:r>
            <a:r>
              <a:rPr lang="en-US" dirty="0" smtClean="0"/>
              <a:t> and </a:t>
            </a:r>
            <a:r>
              <a:rPr lang="en-US" dirty="0" err="1" smtClean="0">
                <a:latin typeface="Courier New"/>
                <a:cs typeface="Courier New"/>
              </a:rPr>
              <a:t>mymalloc.so</a:t>
            </a:r>
            <a:r>
              <a:rPr lang="en-US" dirty="0" smtClean="0"/>
              <a:t> first.</a:t>
            </a:r>
          </a:p>
          <a:p>
            <a:pPr lvl="2"/>
            <a:r>
              <a:rPr lang="en-US" b="1" dirty="0" err="1" smtClean="0">
                <a:latin typeface="Courier New"/>
                <a:cs typeface="Courier New"/>
              </a:rPr>
              <a:t>libdl.so</a:t>
            </a:r>
            <a:r>
              <a:rPr lang="en-US" dirty="0" smtClean="0"/>
              <a:t> necessary to resolve references to the </a:t>
            </a:r>
            <a:r>
              <a:rPr lang="en-US" b="1" dirty="0" err="1" smtClean="0">
                <a:latin typeface="Courier New"/>
                <a:cs typeface="Courier New"/>
              </a:rPr>
              <a:t>dlopen</a:t>
            </a:r>
            <a:r>
              <a:rPr lang="en-US" dirty="0" smtClean="0"/>
              <a:t> functions.</a:t>
            </a:r>
            <a:endParaRPr lang="en-US" dirty="0"/>
          </a:p>
        </p:txBody>
      </p:sp>
      <p:sp>
        <p:nvSpPr>
          <p:cNvPr id="6" name="Rectangle 5"/>
          <p:cNvSpPr/>
          <p:nvPr/>
        </p:nvSpPr>
        <p:spPr>
          <a:xfrm>
            <a:off x="152402" y="1300877"/>
            <a:ext cx="8839198" cy="2308324"/>
          </a:xfrm>
          <a:prstGeom prst="rect">
            <a:avLst/>
          </a:prstGeom>
          <a:solidFill>
            <a:srgbClr val="E6E6E6"/>
          </a:solidFill>
          <a:ln w="28575" cap="flat" cmpd="sng" algn="ctr">
            <a:solidFill>
              <a:schemeClr val="tx1"/>
            </a:solidFill>
            <a:prstDash val="solid"/>
            <a:round/>
            <a:headEnd type="none" w="med" len="med"/>
            <a:tailEnd type="none" w="med" len="med"/>
          </a:ln>
        </p:spPr>
        <p:txBody>
          <a:bodyPr wrap="square">
            <a:spAutoFit/>
          </a:bodyPr>
          <a:lstStyle/>
          <a:p>
            <a:r>
              <a:rPr lang="en-US" sz="1800" dirty="0" err="1" smtClean="0">
                <a:latin typeface="Courier New"/>
                <a:cs typeface="Courier New"/>
              </a:rPr>
              <a:t>linux</a:t>
            </a:r>
            <a:r>
              <a:rPr lang="en-US" sz="1800" dirty="0" smtClean="0">
                <a:latin typeface="Courier New"/>
                <a:cs typeface="Courier New"/>
              </a:rPr>
              <a:t>&gt; make </a:t>
            </a:r>
            <a:r>
              <a:rPr lang="en-US" sz="1800" dirty="0" err="1" smtClean="0">
                <a:latin typeface="Courier New"/>
                <a:cs typeface="Courier New"/>
              </a:rPr>
              <a:t>hellor</a:t>
            </a:r>
            <a:r>
              <a:rPr lang="en-US" sz="1800" dirty="0" smtClean="0">
                <a:latin typeface="Courier New"/>
                <a:cs typeface="Courier New"/>
              </a:rPr>
              <a:t> </a:t>
            </a:r>
          </a:p>
          <a:p>
            <a:r>
              <a:rPr lang="en-US" sz="1800" dirty="0" err="1" smtClean="0">
                <a:latin typeface="Courier New"/>
                <a:cs typeface="Courier New"/>
              </a:rPr>
              <a:t>gcc</a:t>
            </a:r>
            <a:r>
              <a:rPr lang="en-US" sz="1800" dirty="0" smtClean="0">
                <a:latin typeface="Courier New"/>
                <a:cs typeface="Courier New"/>
              </a:rPr>
              <a:t> -O2 -Wall -DRUNTIME -shared -</a:t>
            </a:r>
            <a:r>
              <a:rPr lang="en-US" sz="1800" dirty="0" err="1" smtClean="0">
                <a:latin typeface="Courier New"/>
                <a:cs typeface="Courier New"/>
              </a:rPr>
              <a:t>fPIC</a:t>
            </a:r>
            <a:r>
              <a:rPr lang="en-US" sz="1800" dirty="0" smtClean="0">
                <a:latin typeface="Courier New"/>
                <a:cs typeface="Courier New"/>
              </a:rPr>
              <a:t> -</a:t>
            </a:r>
            <a:r>
              <a:rPr lang="en-US" sz="1800" dirty="0" err="1" smtClean="0">
                <a:latin typeface="Courier New"/>
                <a:cs typeface="Courier New"/>
              </a:rPr>
              <a:t>o</a:t>
            </a:r>
            <a:r>
              <a:rPr lang="en-US" sz="1800" dirty="0" smtClean="0">
                <a:latin typeface="Courier New"/>
                <a:cs typeface="Courier New"/>
              </a:rPr>
              <a:t> </a:t>
            </a:r>
            <a:r>
              <a:rPr lang="en-US" sz="1800" dirty="0" err="1" smtClean="0">
                <a:latin typeface="Courier New"/>
                <a:cs typeface="Courier New"/>
              </a:rPr>
              <a:t>mymalloc.so</a:t>
            </a:r>
            <a:r>
              <a:rPr lang="en-US" sz="1800" dirty="0" smtClean="0">
                <a:latin typeface="Courier New"/>
                <a:cs typeface="Courier New"/>
              </a:rPr>
              <a:t> </a:t>
            </a:r>
            <a:r>
              <a:rPr lang="en-US" sz="1800" dirty="0" err="1" smtClean="0">
                <a:latin typeface="Courier New"/>
                <a:cs typeface="Courier New"/>
              </a:rPr>
              <a:t>mymalloc.c</a:t>
            </a:r>
            <a:endParaRPr lang="en-US" sz="1800" dirty="0" smtClean="0">
              <a:latin typeface="Courier New"/>
              <a:cs typeface="Courier New"/>
            </a:endParaRPr>
          </a:p>
          <a:p>
            <a:r>
              <a:rPr lang="en-US" sz="1800" dirty="0" err="1" smtClean="0">
                <a:latin typeface="Courier New"/>
                <a:cs typeface="Courier New"/>
              </a:rPr>
              <a:t>gcc</a:t>
            </a:r>
            <a:r>
              <a:rPr lang="en-US" sz="1800" dirty="0" smtClean="0">
                <a:latin typeface="Courier New"/>
                <a:cs typeface="Courier New"/>
              </a:rPr>
              <a:t> -O2 -Wall -</a:t>
            </a:r>
            <a:r>
              <a:rPr lang="en-US" sz="1800" dirty="0" err="1" smtClean="0">
                <a:latin typeface="Courier New"/>
                <a:cs typeface="Courier New"/>
              </a:rPr>
              <a:t>o</a:t>
            </a:r>
            <a:r>
              <a:rPr lang="en-US" sz="1800" dirty="0" smtClean="0">
                <a:latin typeface="Courier New"/>
                <a:cs typeface="Courier New"/>
              </a:rPr>
              <a:t> </a:t>
            </a:r>
            <a:r>
              <a:rPr lang="en-US" sz="1800" dirty="0" err="1" smtClean="0">
                <a:latin typeface="Courier New"/>
                <a:cs typeface="Courier New"/>
              </a:rPr>
              <a:t>hellor</a:t>
            </a:r>
            <a:r>
              <a:rPr lang="en-US" sz="1800" dirty="0" smtClean="0">
                <a:latin typeface="Courier New"/>
                <a:cs typeface="Courier New"/>
              </a:rPr>
              <a:t> </a:t>
            </a:r>
            <a:r>
              <a:rPr lang="en-US" sz="1800" dirty="0" err="1" smtClean="0">
                <a:latin typeface="Courier New"/>
                <a:cs typeface="Courier New"/>
              </a:rPr>
              <a:t>hello.c</a:t>
            </a:r>
            <a:endParaRPr lang="en-US" sz="1800" dirty="0" smtClean="0">
              <a:latin typeface="Courier New"/>
              <a:cs typeface="Courier New"/>
            </a:endParaRPr>
          </a:p>
          <a:p>
            <a:r>
              <a:rPr lang="en-US" sz="1800" dirty="0" err="1" smtClean="0">
                <a:latin typeface="Courier New"/>
                <a:cs typeface="Courier New"/>
              </a:rPr>
              <a:t>linux</a:t>
            </a:r>
            <a:r>
              <a:rPr lang="en-US" sz="1800" dirty="0" smtClean="0">
                <a:latin typeface="Courier New"/>
                <a:cs typeface="Courier New"/>
              </a:rPr>
              <a:t>&gt; make </a:t>
            </a:r>
            <a:r>
              <a:rPr lang="en-US" sz="1800" dirty="0" err="1" smtClean="0">
                <a:latin typeface="Courier New"/>
                <a:cs typeface="Courier New"/>
              </a:rPr>
              <a:t>runr</a:t>
            </a:r>
            <a:endParaRPr lang="en-US" sz="1800" dirty="0" smtClean="0">
              <a:latin typeface="Courier New"/>
              <a:cs typeface="Courier New"/>
            </a:endParaRPr>
          </a:p>
          <a:p>
            <a:r>
              <a:rPr lang="en-US" sz="1800" dirty="0" smtClean="0">
                <a:latin typeface="Courier New"/>
                <a:cs typeface="Courier New"/>
              </a:rPr>
              <a:t>(LD_PRELOAD="/usr/lib64/libdl.so ./</a:t>
            </a:r>
            <a:r>
              <a:rPr lang="en-US" sz="1800" dirty="0" err="1" smtClean="0">
                <a:latin typeface="Courier New"/>
                <a:cs typeface="Courier New"/>
              </a:rPr>
              <a:t>mymalloc.so</a:t>
            </a:r>
            <a:r>
              <a:rPr lang="en-US" sz="1800" dirty="0" smtClean="0">
                <a:latin typeface="Courier New"/>
                <a:cs typeface="Courier New"/>
              </a:rPr>
              <a:t>" ./</a:t>
            </a:r>
            <a:r>
              <a:rPr lang="en-US" sz="1800" dirty="0" err="1" smtClean="0">
                <a:latin typeface="Courier New"/>
                <a:cs typeface="Courier New"/>
              </a:rPr>
              <a:t>hellor</a:t>
            </a:r>
            <a:r>
              <a:rPr lang="en-US" sz="1800" dirty="0" smtClean="0">
                <a:latin typeface="Courier New"/>
                <a:cs typeface="Courier New"/>
              </a:rPr>
              <a:t>)</a:t>
            </a:r>
          </a:p>
          <a:p>
            <a:r>
              <a:rPr lang="en-US" sz="1800" dirty="0" smtClean="0">
                <a:latin typeface="Courier New"/>
                <a:cs typeface="Courier New"/>
              </a:rPr>
              <a:t>malloc(10) = 0x501010</a:t>
            </a:r>
          </a:p>
          <a:p>
            <a:r>
              <a:rPr lang="en-US" sz="1800" dirty="0" smtClean="0">
                <a:latin typeface="Courier New"/>
                <a:cs typeface="Courier New"/>
              </a:rPr>
              <a:t>free(0x501010)</a:t>
            </a:r>
          </a:p>
          <a:p>
            <a:r>
              <a:rPr lang="en-US" sz="1800" dirty="0" smtClean="0">
                <a:latin typeface="Courier New"/>
                <a:cs typeface="Courier New"/>
              </a:rPr>
              <a:t>hello, world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Interpositioning</a:t>
            </a:r>
            <a:r>
              <a:rPr lang="en-US" dirty="0" smtClean="0"/>
              <a:t> Recap</a:t>
            </a:r>
            <a:endParaRPr lang="en-US" dirty="0"/>
          </a:p>
        </p:txBody>
      </p:sp>
      <p:sp>
        <p:nvSpPr>
          <p:cNvPr id="3" name="Content Placeholder 2"/>
          <p:cNvSpPr>
            <a:spLocks noGrp="1"/>
          </p:cNvSpPr>
          <p:nvPr>
            <p:ph idx="1"/>
          </p:nvPr>
        </p:nvSpPr>
        <p:spPr/>
        <p:txBody>
          <a:bodyPr/>
          <a:lstStyle/>
          <a:p>
            <a:r>
              <a:rPr lang="en-US" dirty="0" smtClean="0"/>
              <a:t>Compile Time</a:t>
            </a:r>
          </a:p>
          <a:p>
            <a:pPr lvl="1"/>
            <a:r>
              <a:rPr lang="en-US" dirty="0" smtClean="0"/>
              <a:t>Apparent calls to </a:t>
            </a:r>
            <a:r>
              <a:rPr lang="en-US" dirty="0" err="1" smtClean="0">
                <a:latin typeface="Courier New"/>
                <a:cs typeface="Courier New"/>
              </a:rPr>
              <a:t>malloc</a:t>
            </a:r>
            <a:r>
              <a:rPr lang="en-US" dirty="0" smtClean="0"/>
              <a:t>/</a:t>
            </a:r>
            <a:r>
              <a:rPr lang="en-US" dirty="0" smtClean="0">
                <a:latin typeface="Courier New"/>
                <a:cs typeface="Courier New"/>
              </a:rPr>
              <a:t>free</a:t>
            </a:r>
            <a:r>
              <a:rPr lang="en-US" dirty="0" smtClean="0"/>
              <a:t> get macro-expanded into calls to </a:t>
            </a:r>
            <a:r>
              <a:rPr lang="en-US" dirty="0" err="1" smtClean="0">
                <a:latin typeface="Courier New"/>
                <a:cs typeface="Courier New"/>
              </a:rPr>
              <a:t>mymalloc</a:t>
            </a:r>
            <a:r>
              <a:rPr lang="en-US" dirty="0" smtClean="0"/>
              <a:t>/</a:t>
            </a:r>
            <a:r>
              <a:rPr lang="en-US" dirty="0" err="1" smtClean="0">
                <a:latin typeface="Courier New"/>
                <a:cs typeface="Courier New"/>
              </a:rPr>
              <a:t>myfree</a:t>
            </a:r>
            <a:endParaRPr lang="en-US" dirty="0" smtClean="0">
              <a:latin typeface="Courier New"/>
              <a:cs typeface="Courier New"/>
            </a:endParaRPr>
          </a:p>
          <a:p>
            <a:r>
              <a:rPr lang="en-US" dirty="0" smtClean="0"/>
              <a:t>Link Time</a:t>
            </a:r>
          </a:p>
          <a:p>
            <a:pPr lvl="1"/>
            <a:r>
              <a:rPr lang="en-US" dirty="0" smtClean="0"/>
              <a:t>Use linker trick to have special name resolutions</a:t>
            </a:r>
          </a:p>
          <a:p>
            <a:pPr lvl="2"/>
            <a:r>
              <a:rPr lang="en-US" dirty="0" err="1" smtClean="0">
                <a:latin typeface="Courier New"/>
                <a:cs typeface="Courier New"/>
              </a:rPr>
              <a:t>malloc</a:t>
            </a:r>
            <a:r>
              <a:rPr lang="en-US" dirty="0" smtClean="0">
                <a:latin typeface="Courier New"/>
                <a:cs typeface="Courier New"/>
              </a:rPr>
              <a:t> </a:t>
            </a:r>
            <a:r>
              <a:rPr lang="en-US" dirty="0" smtClean="0">
                <a:sym typeface="Wingdings" pitchFamily="2" charset="2"/>
              </a:rPr>
              <a:t> </a:t>
            </a:r>
            <a:r>
              <a:rPr lang="en-US" dirty="0" smtClean="0">
                <a:latin typeface="Courier New"/>
                <a:cs typeface="Courier New"/>
                <a:sym typeface="Wingdings" pitchFamily="2" charset="2"/>
              </a:rPr>
              <a:t>__</a:t>
            </a:r>
            <a:r>
              <a:rPr lang="en-US" dirty="0" err="1" smtClean="0">
                <a:latin typeface="Courier New"/>
                <a:cs typeface="Courier New"/>
                <a:sym typeface="Wingdings" pitchFamily="2" charset="2"/>
              </a:rPr>
              <a:t>wrap_malloc</a:t>
            </a:r>
            <a:endParaRPr lang="en-US" dirty="0" smtClean="0">
              <a:latin typeface="Courier New"/>
              <a:cs typeface="Courier New"/>
              <a:sym typeface="Wingdings" pitchFamily="2" charset="2"/>
            </a:endParaRPr>
          </a:p>
          <a:p>
            <a:pPr lvl="2"/>
            <a:r>
              <a:rPr lang="en-US" dirty="0" smtClean="0">
                <a:latin typeface="Courier New"/>
                <a:cs typeface="Courier New"/>
                <a:sym typeface="Wingdings" pitchFamily="2" charset="2"/>
              </a:rPr>
              <a:t>__</a:t>
            </a:r>
            <a:r>
              <a:rPr lang="en-US" dirty="0" err="1" smtClean="0">
                <a:latin typeface="Courier New"/>
                <a:cs typeface="Courier New"/>
                <a:sym typeface="Wingdings" pitchFamily="2" charset="2"/>
              </a:rPr>
              <a:t>real_malloc</a:t>
            </a:r>
            <a:r>
              <a:rPr lang="en-US" dirty="0" smtClean="0">
                <a:sym typeface="Wingdings" pitchFamily="2" charset="2"/>
              </a:rPr>
              <a:t>  </a:t>
            </a:r>
            <a:r>
              <a:rPr lang="en-US" dirty="0" err="1" smtClean="0">
                <a:latin typeface="Courier New"/>
                <a:cs typeface="Courier New"/>
                <a:sym typeface="Wingdings" pitchFamily="2" charset="2"/>
              </a:rPr>
              <a:t>malloc</a:t>
            </a:r>
            <a:endParaRPr lang="en-US" dirty="0" smtClean="0">
              <a:latin typeface="Courier New"/>
              <a:cs typeface="Courier New"/>
              <a:sym typeface="Wingdings" pitchFamily="2" charset="2"/>
            </a:endParaRPr>
          </a:p>
          <a:p>
            <a:r>
              <a:rPr lang="en-US" dirty="0" smtClean="0">
                <a:sym typeface="Wingdings" pitchFamily="2" charset="2"/>
              </a:rPr>
              <a:t>Load/Run </a:t>
            </a:r>
            <a:r>
              <a:rPr lang="en-US" dirty="0" smtClean="0">
                <a:sym typeface="Wingdings" pitchFamily="2" charset="2"/>
              </a:rPr>
              <a:t>Time</a:t>
            </a:r>
            <a:endParaRPr lang="en-US" dirty="0" smtClean="0">
              <a:sym typeface="Wingdings" pitchFamily="2" charset="2"/>
            </a:endParaRPr>
          </a:p>
          <a:p>
            <a:pPr lvl="1"/>
            <a:r>
              <a:rPr lang="en-US" dirty="0" smtClean="0">
                <a:sym typeface="Wingdings" pitchFamily="2" charset="2"/>
              </a:rPr>
              <a:t>Implement custom version of </a:t>
            </a:r>
            <a:r>
              <a:rPr lang="en-US" dirty="0" err="1" smtClean="0">
                <a:latin typeface="Courier New"/>
                <a:cs typeface="Courier New"/>
                <a:sym typeface="Wingdings" pitchFamily="2" charset="2"/>
              </a:rPr>
              <a:t>malloc</a:t>
            </a:r>
            <a:r>
              <a:rPr lang="en-US" dirty="0" smtClean="0">
                <a:sym typeface="Wingdings" pitchFamily="2" charset="2"/>
              </a:rPr>
              <a:t>/</a:t>
            </a:r>
            <a:r>
              <a:rPr lang="en-US" dirty="0" smtClean="0">
                <a:latin typeface="Courier New"/>
                <a:cs typeface="Courier New"/>
                <a:sym typeface="Wingdings" pitchFamily="2" charset="2"/>
              </a:rPr>
              <a:t>free</a:t>
            </a:r>
            <a:r>
              <a:rPr lang="en-US" dirty="0" smtClean="0">
                <a:sym typeface="Wingdings" pitchFamily="2" charset="2"/>
              </a:rPr>
              <a:t> that use dynamic linking to load library </a:t>
            </a:r>
            <a:r>
              <a:rPr lang="en-US" dirty="0" err="1" smtClean="0">
                <a:latin typeface="Courier New"/>
                <a:cs typeface="Courier New"/>
                <a:sym typeface="Wingdings" pitchFamily="2" charset="2"/>
              </a:rPr>
              <a:t>malloc</a:t>
            </a:r>
            <a:r>
              <a:rPr lang="en-US" dirty="0" smtClean="0">
                <a:sym typeface="Wingdings" pitchFamily="2" charset="2"/>
              </a:rPr>
              <a:t>/</a:t>
            </a:r>
            <a:r>
              <a:rPr lang="en-US" dirty="0" smtClean="0">
                <a:latin typeface="Courier New"/>
                <a:cs typeface="Courier New"/>
                <a:sym typeface="Wingdings" pitchFamily="2" charset="2"/>
              </a:rPr>
              <a:t>free</a:t>
            </a:r>
            <a:r>
              <a:rPr lang="en-US" dirty="0" smtClean="0">
                <a:sym typeface="Wingdings" pitchFamily="2" charset="2"/>
              </a:rPr>
              <a:t> under different names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r>
              <a:rPr lang="en-US" b="1" dirty="0" smtClean="0">
                <a:solidFill>
                  <a:schemeClr val="bg1">
                    <a:lumMod val="50000"/>
                  </a:schemeClr>
                </a:solidFill>
              </a:rPr>
              <a:t>Library </a:t>
            </a:r>
            <a:r>
              <a:rPr lang="en-US" b="1" dirty="0" err="1" smtClean="0">
                <a:solidFill>
                  <a:schemeClr val="bg1">
                    <a:lumMod val="50000"/>
                  </a:schemeClr>
                </a:solidFill>
              </a:rPr>
              <a:t>interpositioning</a:t>
            </a:r>
            <a:endParaRPr lang="en-US" b="1" dirty="0" smtClean="0">
              <a:solidFill>
                <a:schemeClr val="bg1">
                  <a:lumMod val="50000"/>
                </a:schemeClr>
              </a:solidFill>
            </a:endParaRPr>
          </a:p>
          <a:p>
            <a:r>
              <a:rPr lang="en-US" b="1" dirty="0" smtClean="0"/>
              <a:t>Map-reduce</a:t>
            </a:r>
          </a:p>
          <a:p>
            <a:r>
              <a:rPr lang="en-US" dirty="0" smtClean="0">
                <a:solidFill>
                  <a:srgbClr val="7F7F7F"/>
                </a:solidFill>
              </a:rPr>
              <a:t>Virtual </a:t>
            </a:r>
            <a:r>
              <a:rPr lang="en-US" dirty="0" smtClean="0">
                <a:solidFill>
                  <a:srgbClr val="7F7F7F"/>
                </a:solidFill>
              </a:rPr>
              <a:t>Machines</a:t>
            </a:r>
          </a:p>
          <a:p>
            <a:r>
              <a:rPr lang="en-US" b="1" dirty="0" smtClean="0">
                <a:solidFill>
                  <a:srgbClr val="7F7F7F"/>
                </a:solidFill>
              </a:rPr>
              <a:t>Cloud Computing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1266" name="Rectangle 2"/>
          <p:cNvSpPr>
            <a:spLocks noGrp="1" noChangeArrowheads="1"/>
          </p:cNvSpPr>
          <p:nvPr>
            <p:ph type="title"/>
          </p:nvPr>
        </p:nvSpPr>
        <p:spPr>
          <a:xfrm>
            <a:off x="457200" y="304800"/>
            <a:ext cx="8534400" cy="573088"/>
          </a:xfrm>
        </p:spPr>
        <p:txBody>
          <a:bodyPr/>
          <a:lstStyle/>
          <a:p>
            <a:pPr eaLnBrk="1" hangingPunct="1">
              <a:defRPr/>
            </a:pPr>
            <a:r>
              <a:rPr lang="en-US" dirty="0" smtClean="0"/>
              <a:t>Parallel</a:t>
            </a:r>
            <a:r>
              <a:rPr lang="en-US" dirty="0" smtClean="0"/>
              <a:t> Programming </a:t>
            </a:r>
            <a:r>
              <a:rPr lang="en-US" dirty="0" smtClean="0"/>
              <a:t>B</a:t>
            </a:r>
            <a:r>
              <a:rPr lang="en-US" dirty="0" smtClean="0"/>
              <a:t>uilding </a:t>
            </a:r>
            <a:r>
              <a:rPr lang="en-US" dirty="0" smtClean="0"/>
              <a:t>B</a:t>
            </a:r>
            <a:r>
              <a:rPr lang="en-US" dirty="0" smtClean="0"/>
              <a:t>locks </a:t>
            </a:r>
            <a:endParaRPr lang="en-US" dirty="0" smtClean="0"/>
          </a:p>
        </p:txBody>
      </p:sp>
      <p:sp>
        <p:nvSpPr>
          <p:cNvPr id="651267" name="Rectangle 3"/>
          <p:cNvSpPr>
            <a:spLocks noGrp="1" noChangeArrowheads="1"/>
          </p:cNvSpPr>
          <p:nvPr>
            <p:ph type="body" idx="1"/>
          </p:nvPr>
        </p:nvSpPr>
        <p:spPr>
          <a:xfrm>
            <a:off x="304800" y="1143000"/>
            <a:ext cx="8686800" cy="5486400"/>
          </a:xfrm>
        </p:spPr>
        <p:txBody>
          <a:bodyPr lIns="90487" tIns="44450" rIns="90487" bIns="44450"/>
          <a:lstStyle/>
          <a:p>
            <a:pPr eaLnBrk="1" hangingPunct="1">
              <a:defRPr/>
            </a:pPr>
            <a:r>
              <a:rPr lang="en-US" dirty="0" smtClean="0"/>
              <a:t>Not usually done fully “by hand”</a:t>
            </a:r>
          </a:p>
          <a:p>
            <a:pPr lvl="1" eaLnBrk="1" hangingPunct="1">
              <a:defRPr/>
            </a:pPr>
            <a:r>
              <a:rPr lang="en-US" dirty="0" smtClean="0"/>
              <a:t>Major parallel programming exploits building blocks</a:t>
            </a:r>
          </a:p>
          <a:p>
            <a:pPr lvl="1" eaLnBrk="1" hangingPunct="1">
              <a:defRPr/>
            </a:pPr>
            <a:r>
              <a:rPr lang="en-US" dirty="0" smtClean="0"/>
              <a:t>For programming efficiency and portability</a:t>
            </a:r>
          </a:p>
          <a:p>
            <a:pPr eaLnBrk="1" hangingPunct="1">
              <a:defRPr/>
            </a:pPr>
            <a:r>
              <a:rPr lang="en-US" dirty="0" smtClean="0"/>
              <a:t>Example: </a:t>
            </a:r>
            <a:r>
              <a:rPr lang="en-US" dirty="0" err="1" smtClean="0"/>
              <a:t>OpenMP</a:t>
            </a:r>
            <a:endParaRPr lang="en-US" dirty="0" smtClean="0"/>
          </a:p>
          <a:p>
            <a:pPr lvl="1" eaLnBrk="1" hangingPunct="1">
              <a:defRPr/>
            </a:pPr>
            <a:r>
              <a:rPr lang="en-US" dirty="0" smtClean="0"/>
              <a:t>API and framework for parallel execution</a:t>
            </a:r>
          </a:p>
          <a:p>
            <a:pPr lvl="1" eaLnBrk="1" hangingPunct="1">
              <a:defRPr/>
            </a:pPr>
            <a:r>
              <a:rPr lang="en-US" dirty="0" smtClean="0"/>
              <a:t>for “shared memory” parallel programming</a:t>
            </a:r>
          </a:p>
          <a:p>
            <a:pPr lvl="2" eaLnBrk="1" hangingPunct="1">
              <a:defRPr/>
            </a:pPr>
            <a:r>
              <a:rPr lang="en-US" dirty="0" smtClean="0"/>
              <a:t>such as many-core systems</a:t>
            </a:r>
          </a:p>
          <a:p>
            <a:pPr>
              <a:defRPr/>
            </a:pPr>
            <a:r>
              <a:rPr lang="en-US" dirty="0" smtClean="0"/>
              <a:t>Example: MPI (Message Passing Interface)</a:t>
            </a:r>
          </a:p>
          <a:p>
            <a:pPr lvl="1">
              <a:defRPr/>
            </a:pPr>
            <a:r>
              <a:rPr lang="en-US" dirty="0" smtClean="0"/>
              <a:t>API and middleware for multi-machine parallel execution</a:t>
            </a:r>
          </a:p>
          <a:p>
            <a:pPr>
              <a:defRPr/>
            </a:pPr>
            <a:r>
              <a:rPr lang="en-US" dirty="0" smtClean="0"/>
              <a:t>Example: OpenGL</a:t>
            </a:r>
          </a:p>
          <a:p>
            <a:pPr lvl="1">
              <a:defRPr/>
            </a:pPr>
            <a:r>
              <a:rPr lang="en-US" dirty="0" smtClean="0"/>
              <a:t>API and framework for high-performance graphics</a:t>
            </a:r>
          </a:p>
          <a:p>
            <a:pPr lvl="1">
              <a:defRPr/>
            </a:pPr>
            <a:r>
              <a:rPr lang="en-US" dirty="0" smtClean="0"/>
              <a:t>includes mapping to popular graphics accelerators and “</a:t>
            </a:r>
            <a:r>
              <a:rPr lang="en-US" dirty="0" err="1" smtClean="0"/>
              <a:t>GPUs</a:t>
            </a:r>
            <a:r>
              <a:rPr lang="en-US" dirty="0" smtClean="0"/>
              <a:t>”</a:t>
            </a:r>
          </a:p>
          <a:p>
            <a:pPr>
              <a:defRPr/>
            </a:pPr>
            <a:r>
              <a:rPr lang="en-US" dirty="0" smtClean="0"/>
              <a:t>Example: Map-Reduce…</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1266" name="Rectangle 2"/>
          <p:cNvSpPr>
            <a:spLocks noGrp="1" noChangeArrowheads="1"/>
          </p:cNvSpPr>
          <p:nvPr>
            <p:ph type="title"/>
          </p:nvPr>
        </p:nvSpPr>
        <p:spPr>
          <a:xfrm>
            <a:off x="457200" y="304800"/>
            <a:ext cx="8534400" cy="573088"/>
          </a:xfrm>
        </p:spPr>
        <p:txBody>
          <a:bodyPr/>
          <a:lstStyle/>
          <a:p>
            <a:pPr eaLnBrk="1" hangingPunct="1">
              <a:defRPr/>
            </a:pPr>
            <a:r>
              <a:rPr lang="en-US" dirty="0" smtClean="0"/>
              <a:t>Map-Reduce Programming</a:t>
            </a:r>
          </a:p>
        </p:txBody>
      </p:sp>
      <p:sp>
        <p:nvSpPr>
          <p:cNvPr id="651267" name="Rectangle 3"/>
          <p:cNvSpPr>
            <a:spLocks noGrp="1" noChangeArrowheads="1"/>
          </p:cNvSpPr>
          <p:nvPr>
            <p:ph type="body" idx="1"/>
          </p:nvPr>
        </p:nvSpPr>
        <p:spPr>
          <a:xfrm>
            <a:off x="304800" y="1143000"/>
            <a:ext cx="8686800" cy="5486400"/>
          </a:xfrm>
        </p:spPr>
        <p:txBody>
          <a:bodyPr lIns="90487" tIns="44450" rIns="90487" bIns="44450"/>
          <a:lstStyle/>
          <a:p>
            <a:pPr eaLnBrk="1" hangingPunct="1">
              <a:defRPr/>
            </a:pPr>
            <a:r>
              <a:rPr lang="en-US" dirty="0" smtClean="0"/>
              <a:t>Easy-to-use API for data-parallel programs</a:t>
            </a:r>
          </a:p>
          <a:p>
            <a:pPr lvl="1" eaLnBrk="1" hangingPunct="1">
              <a:defRPr/>
            </a:pPr>
            <a:r>
              <a:rPr lang="en-US" dirty="0" smtClean="0"/>
              <a:t>“data-parallel” means that different data processed in parallel</a:t>
            </a:r>
          </a:p>
          <a:p>
            <a:pPr lvl="2">
              <a:defRPr/>
            </a:pPr>
            <a:r>
              <a:rPr lang="en-US" sz="1800" dirty="0" smtClean="0"/>
              <a:t>by the same sub-program</a:t>
            </a:r>
          </a:p>
          <a:p>
            <a:pPr lvl="1" eaLnBrk="1" hangingPunct="1">
              <a:defRPr/>
            </a:pPr>
            <a:r>
              <a:rPr lang="en-US" dirty="0" smtClean="0"/>
              <a:t>partial results can then be combined</a:t>
            </a:r>
          </a:p>
          <a:p>
            <a:pPr eaLnBrk="1" hangingPunct="1">
              <a:defRPr/>
            </a:pPr>
            <a:r>
              <a:rPr lang="en-US" dirty="0" smtClean="0"/>
              <a:t>Programmer writes two functions</a:t>
            </a:r>
          </a:p>
          <a:p>
            <a:pPr lvl="1" eaLnBrk="1" hangingPunct="1">
              <a:defRPr/>
            </a:pPr>
            <a:r>
              <a:rPr lang="en-US" dirty="0" smtClean="0"/>
              <a:t>Map(k1, v1): </a:t>
            </a:r>
            <a:r>
              <a:rPr lang="en-US" dirty="0" smtClean="0">
                <a:sym typeface="Wingdings"/>
              </a:rPr>
              <a:t>outputs a list of [k2, v2] pairs</a:t>
            </a:r>
          </a:p>
          <a:p>
            <a:pPr lvl="2">
              <a:defRPr/>
            </a:pPr>
            <a:r>
              <a:rPr lang="en-US" sz="1800" dirty="0" smtClean="0">
                <a:sym typeface="Wingdings"/>
              </a:rPr>
              <a:t>common (but not required) for map functions to filter the input</a:t>
            </a:r>
            <a:endParaRPr lang="en-US" sz="1800" dirty="0" smtClean="0"/>
          </a:p>
          <a:p>
            <a:pPr lvl="1" eaLnBrk="1" hangingPunct="1">
              <a:defRPr/>
            </a:pPr>
            <a:r>
              <a:rPr lang="en-US" dirty="0" smtClean="0"/>
              <a:t>Reduce(k2, list of v2 values): outputs a list of values (call it v3)</a:t>
            </a:r>
          </a:p>
          <a:p>
            <a:pPr>
              <a:defRPr/>
            </a:pPr>
            <a:r>
              <a:rPr lang="en-US" dirty="0" smtClean="0"/>
              <a:t>Easy to make parallel</a:t>
            </a:r>
          </a:p>
          <a:p>
            <a:pPr lvl="1">
              <a:defRPr/>
            </a:pPr>
            <a:r>
              <a:rPr lang="en-US" dirty="0" smtClean="0"/>
              <a:t>Map instances can execute in any order</a:t>
            </a:r>
          </a:p>
          <a:p>
            <a:pPr lvl="1">
              <a:defRPr/>
            </a:pPr>
            <a:r>
              <a:rPr lang="en-US" dirty="0" smtClean="0"/>
              <a:t>Reduce instances can execute in any order (after all maps finish)</a:t>
            </a:r>
          </a:p>
          <a:p>
            <a:pPr>
              <a:defRPr/>
            </a:pPr>
            <a:r>
              <a:rPr lang="en-US" dirty="0" smtClean="0"/>
              <a:t>Described by a 2004 Google paper</a:t>
            </a:r>
          </a:p>
          <a:p>
            <a:pPr lvl="1">
              <a:defRPr/>
            </a:pPr>
            <a:r>
              <a:rPr lang="en-US" dirty="0" smtClean="0"/>
              <a:t>Used extensively by Google, </a:t>
            </a:r>
            <a:r>
              <a:rPr lang="en-US" dirty="0" err="1" smtClean="0"/>
              <a:t>Facebook</a:t>
            </a:r>
            <a:r>
              <a:rPr lang="en-US" dirty="0" smtClean="0"/>
              <a:t>, Twitter, etc.</a:t>
            </a:r>
          </a:p>
          <a:p>
            <a:pPr lvl="1">
              <a:defRPr/>
            </a:pPr>
            <a:r>
              <a:rPr lang="en-US" dirty="0" smtClean="0"/>
              <a:t>Most use the open source (Apache) implementation called </a:t>
            </a:r>
            <a:r>
              <a:rPr lang="en-US" dirty="0" err="1" smtClean="0"/>
              <a:t>Hadoop</a:t>
            </a:r>
            <a:endParaRPr lang="en-US"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a:xfrm>
            <a:off x="304800" y="435678"/>
            <a:ext cx="8786982" cy="762000"/>
          </a:xfrm>
        </p:spPr>
        <p:txBody>
          <a:bodyPr/>
          <a:lstStyle/>
          <a:p>
            <a:r>
              <a:rPr lang="en-US" dirty="0" smtClean="0"/>
              <a:t>M-R Example:</a:t>
            </a:r>
            <a:r>
              <a:rPr lang="en-US" dirty="0" smtClean="0"/>
              <a:t> Word </a:t>
            </a:r>
            <a:r>
              <a:rPr lang="en-US" dirty="0" smtClean="0"/>
              <a:t>F</a:t>
            </a:r>
            <a:r>
              <a:rPr lang="en-US" dirty="0" smtClean="0"/>
              <a:t>requency </a:t>
            </a:r>
            <a:r>
              <a:rPr lang="en-US" dirty="0" smtClean="0"/>
              <a:t>in</a:t>
            </a:r>
            <a:r>
              <a:rPr lang="en-US" dirty="0" smtClean="0"/>
              <a:t> Web </a:t>
            </a:r>
            <a:r>
              <a:rPr lang="en-US" dirty="0" smtClean="0"/>
              <a:t>P</a:t>
            </a:r>
            <a:r>
              <a:rPr lang="en-US" dirty="0" smtClean="0"/>
              <a:t>ages</a:t>
            </a:r>
            <a:endParaRPr lang="en-US" dirty="0"/>
          </a:p>
        </p:txBody>
      </p:sp>
      <p:sp>
        <p:nvSpPr>
          <p:cNvPr id="6" name="Content Placeholder 5"/>
          <p:cNvSpPr>
            <a:spLocks noGrp="1"/>
          </p:cNvSpPr>
          <p:nvPr>
            <p:ph idx="1"/>
          </p:nvPr>
        </p:nvSpPr>
        <p:spPr>
          <a:xfrm>
            <a:off x="5029200" y="1819276"/>
            <a:ext cx="4673333" cy="1838324"/>
          </a:xfrm>
        </p:spPr>
        <p:txBody>
          <a:bodyPr/>
          <a:lstStyle/>
          <a:p>
            <a:r>
              <a:rPr lang="en-US" dirty="0" smtClean="0"/>
              <a:t>Input and output Strings</a:t>
            </a:r>
          </a:p>
          <a:p>
            <a:pPr lvl="1"/>
            <a:r>
              <a:rPr lang="en-US" dirty="0" smtClean="0"/>
              <a:t>Java pseudo-code here</a:t>
            </a:r>
          </a:p>
          <a:p>
            <a:r>
              <a:rPr lang="en-US" dirty="0" smtClean="0"/>
              <a:t>Map breaks out each word</a:t>
            </a:r>
          </a:p>
          <a:p>
            <a:r>
              <a:rPr lang="en-US" dirty="0" smtClean="0"/>
              <a:t>Reduce counts occurrences</a:t>
            </a:r>
          </a:p>
          <a:p>
            <a:pPr lvl="1"/>
            <a:r>
              <a:rPr lang="en-US" dirty="0" err="1" smtClean="0"/>
              <a:t>Iterator</a:t>
            </a:r>
            <a:r>
              <a:rPr lang="en-US" dirty="0" smtClean="0"/>
              <a:t> provides the value list</a:t>
            </a:r>
          </a:p>
        </p:txBody>
      </p:sp>
      <p:sp>
        <p:nvSpPr>
          <p:cNvPr id="775172" name="Rectangle 4"/>
          <p:cNvSpPr>
            <a:spLocks noChangeArrowheads="1"/>
          </p:cNvSpPr>
          <p:nvPr/>
        </p:nvSpPr>
        <p:spPr bwMode="auto">
          <a:xfrm>
            <a:off x="357018" y="1600200"/>
            <a:ext cx="4332190" cy="1628651"/>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2000" dirty="0" smtClean="0"/>
              <a:t>void </a:t>
            </a:r>
            <a:r>
              <a:rPr lang="en-US" sz="2000" dirty="0" err="1" smtClean="0"/>
              <a:t>map(String</a:t>
            </a:r>
            <a:r>
              <a:rPr lang="en-US" sz="2000" dirty="0" smtClean="0"/>
              <a:t> name, String document):  </a:t>
            </a:r>
          </a:p>
          <a:p>
            <a:pPr>
              <a:lnSpc>
                <a:spcPct val="100000"/>
              </a:lnSpc>
              <a:tabLst>
                <a:tab pos="914400" algn="l"/>
                <a:tab pos="2286000" algn="l"/>
              </a:tabLst>
            </a:pPr>
            <a:r>
              <a:rPr lang="en-US" sz="2000" i="1" dirty="0" smtClean="0"/>
              <a:t>   // name: document name  </a:t>
            </a:r>
          </a:p>
          <a:p>
            <a:pPr>
              <a:lnSpc>
                <a:spcPct val="100000"/>
              </a:lnSpc>
              <a:tabLst>
                <a:tab pos="914400" algn="l"/>
                <a:tab pos="2286000" algn="l"/>
              </a:tabLst>
            </a:pPr>
            <a:r>
              <a:rPr lang="en-US" sz="2000" i="1" dirty="0" smtClean="0"/>
              <a:t>   // document: document contents</a:t>
            </a:r>
          </a:p>
          <a:p>
            <a:pPr>
              <a:lnSpc>
                <a:spcPct val="100000"/>
              </a:lnSpc>
              <a:tabLst>
                <a:tab pos="914400" algn="l"/>
                <a:tab pos="2286000" algn="l"/>
              </a:tabLst>
            </a:pPr>
            <a:r>
              <a:rPr lang="en-US" sz="2000" i="1" dirty="0" smtClean="0"/>
              <a:t>   for each word </a:t>
            </a:r>
            <a:r>
              <a:rPr lang="en-US" sz="2000" i="1" dirty="0" err="1" smtClean="0">
                <a:solidFill>
                  <a:srgbClr val="FF0000"/>
                </a:solidFill>
              </a:rPr>
              <a:t>w</a:t>
            </a:r>
            <a:r>
              <a:rPr lang="en-US" sz="2000" i="1" dirty="0" smtClean="0"/>
              <a:t> in document:</a:t>
            </a:r>
          </a:p>
          <a:p>
            <a:pPr>
              <a:lnSpc>
                <a:spcPct val="100000"/>
              </a:lnSpc>
              <a:tabLst>
                <a:tab pos="914400" algn="l"/>
                <a:tab pos="2286000" algn="l"/>
              </a:tabLst>
            </a:pPr>
            <a:r>
              <a:rPr lang="en-US" sz="2000" i="1" dirty="0" smtClean="0"/>
              <a:t>       </a:t>
            </a:r>
            <a:r>
              <a:rPr lang="en-US" sz="2000" i="1" dirty="0" err="1" smtClean="0"/>
              <a:t>EmitIntermediate(</a:t>
            </a:r>
            <a:r>
              <a:rPr lang="en-US" sz="2000" i="1" dirty="0" err="1" smtClean="0">
                <a:solidFill>
                  <a:srgbClr val="FF0000"/>
                </a:solidFill>
              </a:rPr>
              <a:t>w</a:t>
            </a:r>
            <a:r>
              <a:rPr lang="en-US" sz="2000" i="1" dirty="0" smtClean="0"/>
              <a:t>, </a:t>
            </a:r>
            <a:r>
              <a:rPr lang="en-US" sz="2000" i="1" dirty="0" smtClean="0">
                <a:solidFill>
                  <a:srgbClr val="FF0000"/>
                </a:solidFill>
              </a:rPr>
              <a:t>"1"</a:t>
            </a:r>
            <a:r>
              <a:rPr lang="en-US" sz="2000" i="1" dirty="0" smtClean="0"/>
              <a:t>);</a:t>
            </a:r>
            <a:endParaRPr lang="en-US" sz="2000" dirty="0">
              <a:latin typeface="Courier New" pitchFamily="49" charset="0"/>
            </a:endParaRPr>
          </a:p>
        </p:txBody>
      </p:sp>
      <p:sp>
        <p:nvSpPr>
          <p:cNvPr id="5" name="Rectangle 4"/>
          <p:cNvSpPr>
            <a:spLocks noChangeArrowheads="1"/>
          </p:cNvSpPr>
          <p:nvPr/>
        </p:nvSpPr>
        <p:spPr bwMode="auto">
          <a:xfrm>
            <a:off x="357018" y="4114800"/>
            <a:ext cx="5375544" cy="2244204"/>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2000" dirty="0" smtClean="0"/>
              <a:t>void </a:t>
            </a:r>
            <a:r>
              <a:rPr lang="en-US" sz="2000" dirty="0" err="1" smtClean="0"/>
              <a:t>reduce(String</a:t>
            </a:r>
            <a:r>
              <a:rPr lang="en-US" sz="2000" dirty="0" smtClean="0"/>
              <a:t> word, </a:t>
            </a:r>
            <a:r>
              <a:rPr lang="en-US" sz="2000" dirty="0" err="1" smtClean="0"/>
              <a:t>Iterator</a:t>
            </a:r>
            <a:r>
              <a:rPr lang="en-US" sz="2000" dirty="0" smtClean="0"/>
              <a:t> </a:t>
            </a:r>
            <a:r>
              <a:rPr lang="en-US" sz="2000" dirty="0" err="1" smtClean="0"/>
              <a:t>partialCounts</a:t>
            </a:r>
            <a:r>
              <a:rPr lang="en-US" sz="2000" dirty="0" smtClean="0"/>
              <a:t>):  </a:t>
            </a:r>
          </a:p>
          <a:p>
            <a:pPr>
              <a:lnSpc>
                <a:spcPct val="100000"/>
              </a:lnSpc>
              <a:tabLst>
                <a:tab pos="914400" algn="l"/>
                <a:tab pos="2286000" algn="l"/>
              </a:tabLst>
            </a:pPr>
            <a:r>
              <a:rPr lang="en-US" sz="2000" i="1" dirty="0" smtClean="0"/>
              <a:t>  // word: a word  </a:t>
            </a:r>
          </a:p>
          <a:p>
            <a:pPr>
              <a:lnSpc>
                <a:spcPct val="100000"/>
              </a:lnSpc>
              <a:tabLst>
                <a:tab pos="914400" algn="l"/>
                <a:tab pos="2286000" algn="l"/>
              </a:tabLst>
            </a:pPr>
            <a:r>
              <a:rPr lang="en-US" sz="2000" i="1" dirty="0" smtClean="0"/>
              <a:t>  // </a:t>
            </a:r>
            <a:r>
              <a:rPr lang="en-US" sz="2000" i="1" dirty="0" err="1" smtClean="0"/>
              <a:t>partialCounts</a:t>
            </a:r>
            <a:r>
              <a:rPr lang="en-US" sz="2000" i="1" dirty="0" smtClean="0"/>
              <a:t>: a list of aggregated partial counts</a:t>
            </a:r>
          </a:p>
          <a:p>
            <a:pPr>
              <a:lnSpc>
                <a:spcPct val="100000"/>
              </a:lnSpc>
              <a:tabLst>
                <a:tab pos="914400" algn="l"/>
                <a:tab pos="2286000" algn="l"/>
              </a:tabLst>
            </a:pPr>
            <a:r>
              <a:rPr lang="en-US" sz="2000" i="1" dirty="0" smtClean="0"/>
              <a:t>   </a:t>
            </a:r>
            <a:r>
              <a:rPr lang="en-US" sz="2000" i="1" dirty="0" err="1" smtClean="0"/>
              <a:t>int</a:t>
            </a:r>
            <a:r>
              <a:rPr lang="en-US" sz="2000" i="1" dirty="0" smtClean="0"/>
              <a:t> sum = 0;</a:t>
            </a:r>
          </a:p>
          <a:p>
            <a:pPr>
              <a:lnSpc>
                <a:spcPct val="100000"/>
              </a:lnSpc>
              <a:tabLst>
                <a:tab pos="914400" algn="l"/>
                <a:tab pos="2286000" algn="l"/>
              </a:tabLst>
            </a:pPr>
            <a:r>
              <a:rPr lang="en-US" sz="2000" i="1" dirty="0" smtClean="0"/>
              <a:t>   for each pc in </a:t>
            </a:r>
            <a:r>
              <a:rPr lang="en-US" sz="2000" i="1" dirty="0" err="1" smtClean="0"/>
              <a:t>partialCounts</a:t>
            </a:r>
            <a:r>
              <a:rPr lang="en-US" sz="2000" i="1" dirty="0" smtClean="0"/>
              <a:t>:</a:t>
            </a:r>
          </a:p>
          <a:p>
            <a:pPr>
              <a:lnSpc>
                <a:spcPct val="100000"/>
              </a:lnSpc>
              <a:tabLst>
                <a:tab pos="914400" algn="l"/>
                <a:tab pos="2286000" algn="l"/>
              </a:tabLst>
            </a:pPr>
            <a:r>
              <a:rPr lang="en-US" sz="2000" i="1" dirty="0" smtClean="0"/>
              <a:t>       sum += </a:t>
            </a:r>
            <a:r>
              <a:rPr lang="en-US" sz="2000" i="1" dirty="0" err="1" smtClean="0"/>
              <a:t>ParseInt(pc</a:t>
            </a:r>
            <a:r>
              <a:rPr lang="en-US" sz="2000" i="1" dirty="0" smtClean="0"/>
              <a:t>);</a:t>
            </a:r>
          </a:p>
          <a:p>
            <a:pPr>
              <a:lnSpc>
                <a:spcPct val="100000"/>
              </a:lnSpc>
              <a:tabLst>
                <a:tab pos="914400" algn="l"/>
                <a:tab pos="2286000" algn="l"/>
              </a:tabLst>
            </a:pPr>
            <a:r>
              <a:rPr lang="en-US" sz="2000" i="1" dirty="0" smtClean="0"/>
              <a:t>   </a:t>
            </a:r>
            <a:r>
              <a:rPr lang="en-US" sz="2000" i="1" dirty="0" err="1" smtClean="0"/>
              <a:t>Emit(word</a:t>
            </a:r>
            <a:r>
              <a:rPr lang="en-US" sz="2000" i="1" dirty="0" smtClean="0"/>
              <a:t>, </a:t>
            </a:r>
            <a:r>
              <a:rPr lang="en-US" sz="2000" i="1" dirty="0" err="1" smtClean="0"/>
              <a:t>AsString(sum</a:t>
            </a:r>
            <a:r>
              <a:rPr lang="en-US" sz="2000" i="1" dirty="0" smtClean="0"/>
              <a:t>));</a:t>
            </a:r>
            <a:endParaRPr lang="en-US" sz="2000" dirty="0">
              <a:latin typeface="Courier New" pitchFamily="49"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r>
              <a:rPr lang="en-US" b="1" dirty="0" smtClean="0"/>
              <a:t>Library </a:t>
            </a:r>
            <a:r>
              <a:rPr lang="en-US" b="1" dirty="0" err="1" smtClean="0"/>
              <a:t>interpositioning</a:t>
            </a:r>
            <a:endParaRPr lang="en-US" b="1" dirty="0" smtClean="0"/>
          </a:p>
          <a:p>
            <a:r>
              <a:rPr lang="en-US" b="1" dirty="0" smtClean="0">
                <a:solidFill>
                  <a:schemeClr val="bg1">
                    <a:lumMod val="50000"/>
                  </a:schemeClr>
                </a:solidFill>
              </a:rPr>
              <a:t>Map-reduce</a:t>
            </a:r>
          </a:p>
          <a:p>
            <a:r>
              <a:rPr lang="en-US" dirty="0" smtClean="0">
                <a:solidFill>
                  <a:srgbClr val="7F7F7F"/>
                </a:solidFill>
              </a:rPr>
              <a:t>Virtual </a:t>
            </a:r>
            <a:r>
              <a:rPr lang="en-US" dirty="0" smtClean="0">
                <a:solidFill>
                  <a:srgbClr val="7F7F7F"/>
                </a:solidFill>
              </a:rPr>
              <a:t>Machines</a:t>
            </a:r>
          </a:p>
          <a:p>
            <a:r>
              <a:rPr lang="en-US" b="1" dirty="0" smtClean="0">
                <a:solidFill>
                  <a:srgbClr val="7F7F7F"/>
                </a:solidFill>
              </a:rPr>
              <a:t>Cloud Computing</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37891"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dirty="0"/>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dirty="0"/>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dirty="0"/>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dirty="0"/>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dirty="0"/>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dirty="0"/>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dirty="0"/>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dirty="0"/>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dirty="0"/>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dirty="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dirty="0"/>
                </a:p>
              </p:txBody>
            </p:sp>
          </p:grpSp>
        </p:grpSp>
      </p:grpSp>
      <p:cxnSp>
        <p:nvCxnSpPr>
          <p:cNvPr id="37894"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37895" name="TextBox 9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1: read, map and shuffle data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39939"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39942"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5" name="Oval 84"/>
          <p:cNvSpPr>
            <a:spLocks noChangeArrowheads="1"/>
          </p:cNvSpPr>
          <p:nvPr/>
        </p:nvSpPr>
        <p:spPr bwMode="auto">
          <a:xfrm>
            <a:off x="1536700" y="22987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solidFill>
                <a:srgbClr val="FF0000"/>
              </a:solidFill>
            </a:endParaRPr>
          </a:p>
        </p:txBody>
      </p:sp>
      <p:sp>
        <p:nvSpPr>
          <p:cNvPr id="91" name="Oval 90"/>
          <p:cNvSpPr>
            <a:spLocks noChangeArrowheads="1"/>
          </p:cNvSpPr>
          <p:nvPr/>
        </p:nvSpPr>
        <p:spPr bwMode="auto">
          <a:xfrm>
            <a:off x="1536700" y="35941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39945" name="TextBox 9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1: read, map and shuffle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 calcmode="lin" valueType="num">
                                      <p:cBhvr additive="base">
                                        <p:cTn id="7" dur="500" fill="hold"/>
                                        <p:tgtEl>
                                          <p:spTgt spid="85"/>
                                        </p:tgtEl>
                                        <p:attrNameLst>
                                          <p:attrName>ppt_x</p:attrName>
                                        </p:attrNameLst>
                                      </p:cBhvr>
                                      <p:tavLst>
                                        <p:tav tm="0">
                                          <p:val>
                                            <p:strVal val="0-#ppt_w/2"/>
                                          </p:val>
                                        </p:tav>
                                        <p:tav tm="100000">
                                          <p:val>
                                            <p:strVal val="#ppt_x"/>
                                          </p:val>
                                        </p:tav>
                                      </p:tavLst>
                                    </p:anim>
                                    <p:anim calcmode="lin" valueType="num">
                                      <p:cBhvr additive="base">
                                        <p:cTn id="8" dur="500" fill="hold"/>
                                        <p:tgtEl>
                                          <p:spTgt spid="85"/>
                                        </p:tgtEl>
                                        <p:attrNameLst>
                                          <p:attrName>ppt_y</p:attrName>
                                        </p:attrNameLst>
                                      </p:cBhvr>
                                      <p:tavLst>
                                        <p:tav tm="0">
                                          <p:val>
                                            <p:strVal val="#ppt_y"/>
                                          </p:val>
                                        </p:tav>
                                        <p:tav tm="100000">
                                          <p:val>
                                            <p:strVal val="#ppt_y"/>
                                          </p:val>
                                        </p:tav>
                                      </p:tavLst>
                                    </p:anim>
                                  </p:childTnLst>
                                </p:cTn>
                              </p:par>
                              <p:par>
                                <p:cTn id="9" presetID="2" presetClass="entr" presetSubtype="8" accel="50000" decel="50000" fill="hold" nodeType="withEffect">
                                  <p:stCondLst>
                                    <p:cond delay="0"/>
                                  </p:stCondLst>
                                  <p:childTnLst>
                                    <p:set>
                                      <p:cBhvr>
                                        <p:cTn id="10" dur="1" fill="hold">
                                          <p:stCondLst>
                                            <p:cond delay="0"/>
                                          </p:stCondLst>
                                        </p:cTn>
                                        <p:tgtEl>
                                          <p:spTgt spid="91"/>
                                        </p:tgtEl>
                                        <p:attrNameLst>
                                          <p:attrName>style.visibility</p:attrName>
                                        </p:attrNameLst>
                                      </p:cBhvr>
                                      <p:to>
                                        <p:strVal val="visible"/>
                                      </p:to>
                                    </p:set>
                                    <p:anim calcmode="lin" valueType="num">
                                      <p:cBhvr additive="base">
                                        <p:cTn id="11" dur="500" fill="hold"/>
                                        <p:tgtEl>
                                          <p:spTgt spid="91"/>
                                        </p:tgtEl>
                                        <p:attrNameLst>
                                          <p:attrName>ppt_x</p:attrName>
                                        </p:attrNameLst>
                                      </p:cBhvr>
                                      <p:tavLst>
                                        <p:tav tm="0">
                                          <p:val>
                                            <p:strVal val="0-#ppt_w/2"/>
                                          </p:val>
                                        </p:tav>
                                        <p:tav tm="100000">
                                          <p:val>
                                            <p:strVal val="#ppt_x"/>
                                          </p:val>
                                        </p:tav>
                                      </p:tavLst>
                                    </p:anim>
                                    <p:anim calcmode="lin" valueType="num">
                                      <p:cBhvr additive="base">
                                        <p:cTn id="12" dur="500" fill="hold"/>
                                        <p:tgtEl>
                                          <p:spTgt spid="9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41987"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41990"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5" name="Oval 84"/>
          <p:cNvSpPr>
            <a:spLocks noChangeArrowheads="1"/>
          </p:cNvSpPr>
          <p:nvPr/>
        </p:nvSpPr>
        <p:spPr bwMode="auto">
          <a:xfrm>
            <a:off x="1536700" y="22987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1511300" y="22987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1511300" y="35941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1536700" y="35941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41995" name="TextBox 9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1: read, map and shuffle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withEffect">
                                  <p:stCondLst>
                                    <p:cond delay="0"/>
                                  </p:stCondLst>
                                  <p:childTnLst>
                                    <p:animMotion origin="layout" path="M -1.11111E-6 7.40741E-7 L 0.16806 7.40741E-7 " pathEditMode="relative" rAng="0" ptsTypes="AA">
                                      <p:cBhvr>
                                        <p:cTn id="6" dur="500" fill="hold"/>
                                        <p:tgtEl>
                                          <p:spTgt spid="85"/>
                                        </p:tgtEl>
                                        <p:attrNameLst>
                                          <p:attrName>ppt_x</p:attrName>
                                          <p:attrName>ppt_y</p:attrName>
                                        </p:attrNameLst>
                                      </p:cBhvr>
                                      <p:rCtr x="84" y="0"/>
                                    </p:animMotion>
                                  </p:childTnLst>
                                </p:cTn>
                              </p:par>
                              <p:par>
                                <p:cTn id="7" presetID="0" presetClass="path" presetSubtype="0" accel="50000" decel="50000" fill="hold" nodeType="withEffect">
                                  <p:stCondLst>
                                    <p:cond delay="0"/>
                                  </p:stCondLst>
                                  <p:childTnLst>
                                    <p:animMotion origin="layout" path="M -1.11111E-6 7.40741E-7 L 0.16806 7.40741E-7 " pathEditMode="relative" rAng="0" ptsTypes="AA">
                                      <p:cBhvr>
                                        <p:cTn id="8" dur="500" fill="hold"/>
                                        <p:tgtEl>
                                          <p:spTgt spid="92"/>
                                        </p:tgtEl>
                                        <p:attrNameLst>
                                          <p:attrName>ppt_x</p:attrName>
                                          <p:attrName>ppt_y</p:attrName>
                                        </p:attrNameLst>
                                      </p:cBhvr>
                                      <p:rCtr x="84" y="0"/>
                                    </p:animMotion>
                                  </p:childTnLst>
                                </p:cTn>
                              </p:par>
                              <p:par>
                                <p:cTn id="9" presetID="2" presetClass="entr" presetSubtype="8" accel="50000" decel="50000" fill="hold" nodeType="withEffect">
                                  <p:stCondLst>
                                    <p:cond delay="0"/>
                                  </p:stCondLst>
                                  <p:childTnLst>
                                    <p:set>
                                      <p:cBhvr>
                                        <p:cTn id="10" dur="1" fill="hold">
                                          <p:stCondLst>
                                            <p:cond delay="0"/>
                                          </p:stCondLst>
                                        </p:cTn>
                                        <p:tgtEl>
                                          <p:spTgt spid="90"/>
                                        </p:tgtEl>
                                        <p:attrNameLst>
                                          <p:attrName>style.visibility</p:attrName>
                                        </p:attrNameLst>
                                      </p:cBhvr>
                                      <p:to>
                                        <p:strVal val="visible"/>
                                      </p:to>
                                    </p:set>
                                    <p:anim calcmode="lin" valueType="num">
                                      <p:cBhvr additive="base">
                                        <p:cTn id="11" dur="500" fill="hold"/>
                                        <p:tgtEl>
                                          <p:spTgt spid="90"/>
                                        </p:tgtEl>
                                        <p:attrNameLst>
                                          <p:attrName>ppt_x</p:attrName>
                                        </p:attrNameLst>
                                      </p:cBhvr>
                                      <p:tavLst>
                                        <p:tav tm="0">
                                          <p:val>
                                            <p:strVal val="0-#ppt_w/2"/>
                                          </p:val>
                                        </p:tav>
                                        <p:tav tm="100000">
                                          <p:val>
                                            <p:strVal val="#ppt_x"/>
                                          </p:val>
                                        </p:tav>
                                      </p:tavLst>
                                    </p:anim>
                                    <p:anim calcmode="lin" valueType="num">
                                      <p:cBhvr additive="base">
                                        <p:cTn id="12" dur="500" fill="hold"/>
                                        <p:tgtEl>
                                          <p:spTgt spid="90"/>
                                        </p:tgtEl>
                                        <p:attrNameLst>
                                          <p:attrName>ppt_y</p:attrName>
                                        </p:attrNameLst>
                                      </p:cBhvr>
                                      <p:tavLst>
                                        <p:tav tm="0">
                                          <p:val>
                                            <p:strVal val="#ppt_y"/>
                                          </p:val>
                                        </p:tav>
                                        <p:tav tm="100000">
                                          <p:val>
                                            <p:strVal val="#ppt_y"/>
                                          </p:val>
                                        </p:tav>
                                      </p:tavLst>
                                    </p:anim>
                                  </p:childTnLst>
                                </p:cTn>
                              </p:par>
                              <p:par>
                                <p:cTn id="13" presetID="2" presetClass="entr" presetSubtype="8" accel="50000" decel="50000" fill="hold" nodeType="withEffect">
                                  <p:stCondLst>
                                    <p:cond delay="0"/>
                                  </p:stCondLst>
                                  <p:childTnLst>
                                    <p:set>
                                      <p:cBhvr>
                                        <p:cTn id="14" dur="1" fill="hold">
                                          <p:stCondLst>
                                            <p:cond delay="0"/>
                                          </p:stCondLst>
                                        </p:cTn>
                                        <p:tgtEl>
                                          <p:spTgt spid="91"/>
                                        </p:tgtEl>
                                        <p:attrNameLst>
                                          <p:attrName>style.visibility</p:attrName>
                                        </p:attrNameLst>
                                      </p:cBhvr>
                                      <p:to>
                                        <p:strVal val="visible"/>
                                      </p:to>
                                    </p:set>
                                    <p:anim calcmode="lin" valueType="num">
                                      <p:cBhvr additive="base">
                                        <p:cTn id="15" dur="500" fill="hold"/>
                                        <p:tgtEl>
                                          <p:spTgt spid="91"/>
                                        </p:tgtEl>
                                        <p:attrNameLst>
                                          <p:attrName>ppt_x</p:attrName>
                                        </p:attrNameLst>
                                      </p:cBhvr>
                                      <p:tavLst>
                                        <p:tav tm="0">
                                          <p:val>
                                            <p:strVal val="0-#ppt_w/2"/>
                                          </p:val>
                                        </p:tav>
                                        <p:tav tm="100000">
                                          <p:val>
                                            <p:strVal val="#ppt_x"/>
                                          </p:val>
                                        </p:tav>
                                      </p:tavLst>
                                    </p:anim>
                                    <p:anim calcmode="lin" valueType="num">
                                      <p:cBhvr additive="base">
                                        <p:cTn id="16" dur="500" fill="hold"/>
                                        <p:tgtEl>
                                          <p:spTgt spid="9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44035"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44038"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5" name="Oval 84"/>
          <p:cNvSpPr>
            <a:spLocks noChangeArrowheads="1"/>
          </p:cNvSpPr>
          <p:nvPr/>
        </p:nvSpPr>
        <p:spPr bwMode="auto">
          <a:xfrm>
            <a:off x="1536700" y="22987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6" name="Oval 85"/>
          <p:cNvSpPr>
            <a:spLocks noChangeArrowheads="1"/>
          </p:cNvSpPr>
          <p:nvPr/>
        </p:nvSpPr>
        <p:spPr bwMode="auto">
          <a:xfrm>
            <a:off x="31750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9" name="Oval 88"/>
          <p:cNvSpPr>
            <a:spLocks noChangeArrowheads="1"/>
          </p:cNvSpPr>
          <p:nvPr/>
        </p:nvSpPr>
        <p:spPr bwMode="auto">
          <a:xfrm>
            <a:off x="3175000" y="25527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7" name="Oval 86"/>
          <p:cNvSpPr>
            <a:spLocks noChangeArrowheads="1"/>
          </p:cNvSpPr>
          <p:nvPr/>
        </p:nvSpPr>
        <p:spPr bwMode="auto">
          <a:xfrm>
            <a:off x="1485900" y="23114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4" name="Oval 93"/>
          <p:cNvSpPr>
            <a:spLocks noChangeArrowheads="1"/>
          </p:cNvSpPr>
          <p:nvPr/>
        </p:nvSpPr>
        <p:spPr bwMode="auto">
          <a:xfrm>
            <a:off x="1536700" y="35941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5" name="Oval 94"/>
          <p:cNvSpPr>
            <a:spLocks noChangeArrowheads="1"/>
          </p:cNvSpPr>
          <p:nvPr/>
        </p:nvSpPr>
        <p:spPr bwMode="auto">
          <a:xfrm>
            <a:off x="1511300" y="35941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6" name="Oval 95"/>
          <p:cNvSpPr>
            <a:spLocks noChangeArrowheads="1"/>
          </p:cNvSpPr>
          <p:nvPr/>
        </p:nvSpPr>
        <p:spPr bwMode="auto">
          <a:xfrm>
            <a:off x="3175000" y="3454400"/>
            <a:ext cx="241300" cy="2286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7" name="Oval 96"/>
          <p:cNvSpPr>
            <a:spLocks noChangeArrowheads="1"/>
          </p:cNvSpPr>
          <p:nvPr/>
        </p:nvSpPr>
        <p:spPr bwMode="auto">
          <a:xfrm>
            <a:off x="3175000" y="3657600"/>
            <a:ext cx="241300" cy="2286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44047" name="TextBox 97"/>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1: read, map and shuffle data </a:t>
            </a:r>
          </a:p>
        </p:txBody>
      </p:sp>
      <p:sp>
        <p:nvSpPr>
          <p:cNvPr id="88" name="TextBox 87"/>
          <p:cNvSpPr txBox="1"/>
          <p:nvPr/>
        </p:nvSpPr>
        <p:spPr>
          <a:xfrm>
            <a:off x="3117850" y="2851150"/>
            <a:ext cx="1235075" cy="523875"/>
          </a:xfrm>
          <a:prstGeom prst="rect">
            <a:avLst/>
          </a:prstGeom>
          <a:noFill/>
        </p:spPr>
        <p:txBody>
          <a:bodyPr wrap="none">
            <a:spAutoFit/>
          </a:bodyPr>
          <a:lstStyle/>
          <a:p>
            <a:pPr>
              <a:defRPr/>
            </a:pPr>
            <a:r>
              <a:rPr lang="en-US" sz="2800" dirty="0">
                <a:solidFill>
                  <a:schemeClr val="accent1">
                    <a:lumMod val="75000"/>
                  </a:schemeClr>
                </a:solidFill>
              </a:rPr>
              <a:t>shuffle</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withEffect">
                                  <p:stCondLst>
                                    <p:cond delay="0"/>
                                  </p:stCondLst>
                                  <p:childTnLst>
                                    <p:animMotion origin="layout" path="M -1.11111E-6 7.40741E-7 L 0.16806 7.40741E-7 " pathEditMode="relative" rAng="0" ptsTypes="AA">
                                      <p:cBhvr>
                                        <p:cTn id="6" dur="500" fill="hold"/>
                                        <p:tgtEl>
                                          <p:spTgt spid="85"/>
                                        </p:tgtEl>
                                        <p:attrNameLst>
                                          <p:attrName>ppt_x</p:attrName>
                                          <p:attrName>ppt_y</p:attrName>
                                        </p:attrNameLst>
                                      </p:cBhvr>
                                      <p:rCtr x="84" y="0"/>
                                    </p:animMotion>
                                  </p:childTnLst>
                                </p:cTn>
                              </p:par>
                              <p:par>
                                <p:cTn id="7" presetID="1" presetClass="entr" presetSubtype="0" fill="hold" grpId="0" nodeType="withEffect">
                                  <p:stCondLst>
                                    <p:cond delay="0"/>
                                  </p:stCondLst>
                                  <p:childTnLst>
                                    <p:set>
                                      <p:cBhvr>
                                        <p:cTn id="8" dur="1" fill="hold">
                                          <p:stCondLst>
                                            <p:cond delay="0"/>
                                          </p:stCondLst>
                                        </p:cTn>
                                        <p:tgtEl>
                                          <p:spTgt spid="8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9"/>
                                        </p:tgtEl>
                                        <p:attrNameLst>
                                          <p:attrName>style.visibility</p:attrName>
                                        </p:attrNameLst>
                                      </p:cBhvr>
                                      <p:to>
                                        <p:strVal val="visible"/>
                                      </p:to>
                                    </p:set>
                                  </p:childTnLst>
                                </p:cTn>
                              </p:par>
                              <p:par>
                                <p:cTn id="11" presetID="2" presetClass="entr" presetSubtype="8" fill="hold" grpId="0" nodeType="withEffect">
                                  <p:stCondLst>
                                    <p:cond delay="0"/>
                                  </p:stCondLst>
                                  <p:childTnLst>
                                    <p:set>
                                      <p:cBhvr>
                                        <p:cTn id="12" dur="1" fill="hold">
                                          <p:stCondLst>
                                            <p:cond delay="0"/>
                                          </p:stCondLst>
                                        </p:cTn>
                                        <p:tgtEl>
                                          <p:spTgt spid="87"/>
                                        </p:tgtEl>
                                        <p:attrNameLst>
                                          <p:attrName>style.visibility</p:attrName>
                                        </p:attrNameLst>
                                      </p:cBhvr>
                                      <p:to>
                                        <p:strVal val="visible"/>
                                      </p:to>
                                    </p:set>
                                    <p:anim calcmode="lin" valueType="num">
                                      <p:cBhvr additive="base">
                                        <p:cTn id="13" dur="500" fill="hold"/>
                                        <p:tgtEl>
                                          <p:spTgt spid="87"/>
                                        </p:tgtEl>
                                        <p:attrNameLst>
                                          <p:attrName>ppt_x</p:attrName>
                                        </p:attrNameLst>
                                      </p:cBhvr>
                                      <p:tavLst>
                                        <p:tav tm="0">
                                          <p:val>
                                            <p:strVal val="0-#ppt_w/2"/>
                                          </p:val>
                                        </p:tav>
                                        <p:tav tm="100000">
                                          <p:val>
                                            <p:strVal val="#ppt_x"/>
                                          </p:val>
                                        </p:tav>
                                      </p:tavLst>
                                    </p:anim>
                                    <p:anim calcmode="lin" valueType="num">
                                      <p:cBhvr additive="base">
                                        <p:cTn id="14" dur="500" fill="hold"/>
                                        <p:tgtEl>
                                          <p:spTgt spid="87"/>
                                        </p:tgtEl>
                                        <p:attrNameLst>
                                          <p:attrName>ppt_y</p:attrName>
                                        </p:attrNameLst>
                                      </p:cBhvr>
                                      <p:tavLst>
                                        <p:tav tm="0">
                                          <p:val>
                                            <p:strVal val="#ppt_y"/>
                                          </p:val>
                                        </p:tav>
                                        <p:tav tm="100000">
                                          <p:val>
                                            <p:strVal val="#ppt_y"/>
                                          </p:val>
                                        </p:tav>
                                      </p:tavLst>
                                    </p:anim>
                                  </p:childTnLst>
                                </p:cTn>
                              </p:par>
                              <p:par>
                                <p:cTn id="15" presetID="0" presetClass="path" presetSubtype="0" accel="50000" decel="50000" fill="hold" grpId="1" nodeType="withEffect">
                                  <p:stCondLst>
                                    <p:cond delay="0"/>
                                  </p:stCondLst>
                                  <p:childTnLst>
                                    <p:animMotion origin="layout" path="M -0.00626 -0.00093 L 0.11874 -0.00093 " pathEditMode="relative" ptsTypes="AA">
                                      <p:cBhvr>
                                        <p:cTn id="16" dur="500" fill="hold"/>
                                        <p:tgtEl>
                                          <p:spTgt spid="86"/>
                                        </p:tgtEl>
                                        <p:attrNameLst>
                                          <p:attrName>ppt_x</p:attrName>
                                          <p:attrName>ppt_y</p:attrName>
                                        </p:attrNameLst>
                                      </p:cBhvr>
                                    </p:animMotion>
                                  </p:childTnLst>
                                </p:cTn>
                              </p:par>
                              <p:par>
                                <p:cTn id="17" presetID="0" presetClass="path" presetSubtype="0" accel="50000" decel="50000" fill="hold" grpId="1" nodeType="withEffect">
                                  <p:stCondLst>
                                    <p:cond delay="0"/>
                                  </p:stCondLst>
                                  <p:childTnLst>
                                    <p:animMotion origin="layout" path="M -0.00625 -0.03056 L 0.11458 0.13056 " pathEditMode="relative" rAng="0" ptsTypes="AA">
                                      <p:cBhvr>
                                        <p:cTn id="18" dur="500" fill="hold"/>
                                        <p:tgtEl>
                                          <p:spTgt spid="89"/>
                                        </p:tgtEl>
                                        <p:attrNameLst>
                                          <p:attrName>ppt_x</p:attrName>
                                          <p:attrName>ppt_y</p:attrName>
                                        </p:attrNameLst>
                                      </p:cBhvr>
                                      <p:rCtr x="60" y="81"/>
                                    </p:animMotion>
                                  </p:childTnLst>
                                </p:cTn>
                              </p:par>
                              <p:par>
                                <p:cTn id="19" presetID="2" presetClass="entr" presetSubtype="8" accel="50000" decel="50000" fill="hold" nodeType="withEffect">
                                  <p:stCondLst>
                                    <p:cond delay="0"/>
                                  </p:stCondLst>
                                  <p:childTnLst>
                                    <p:set>
                                      <p:cBhvr>
                                        <p:cTn id="20" dur="1" fill="hold">
                                          <p:stCondLst>
                                            <p:cond delay="0"/>
                                          </p:stCondLst>
                                        </p:cTn>
                                        <p:tgtEl>
                                          <p:spTgt spid="95"/>
                                        </p:tgtEl>
                                        <p:attrNameLst>
                                          <p:attrName>style.visibility</p:attrName>
                                        </p:attrNameLst>
                                      </p:cBhvr>
                                      <p:to>
                                        <p:strVal val="visible"/>
                                      </p:to>
                                    </p:set>
                                    <p:anim calcmode="lin" valueType="num">
                                      <p:cBhvr additive="base">
                                        <p:cTn id="21" dur="500" fill="hold"/>
                                        <p:tgtEl>
                                          <p:spTgt spid="95"/>
                                        </p:tgtEl>
                                        <p:attrNameLst>
                                          <p:attrName>ppt_x</p:attrName>
                                        </p:attrNameLst>
                                      </p:cBhvr>
                                      <p:tavLst>
                                        <p:tav tm="0">
                                          <p:val>
                                            <p:strVal val="0-#ppt_w/2"/>
                                          </p:val>
                                        </p:tav>
                                        <p:tav tm="100000">
                                          <p:val>
                                            <p:strVal val="#ppt_x"/>
                                          </p:val>
                                        </p:tav>
                                      </p:tavLst>
                                    </p:anim>
                                    <p:anim calcmode="lin" valueType="num">
                                      <p:cBhvr additive="base">
                                        <p:cTn id="22" dur="500" fill="hold"/>
                                        <p:tgtEl>
                                          <p:spTgt spid="95"/>
                                        </p:tgtEl>
                                        <p:attrNameLst>
                                          <p:attrName>ppt_y</p:attrName>
                                        </p:attrNameLst>
                                      </p:cBhvr>
                                      <p:tavLst>
                                        <p:tav tm="0">
                                          <p:val>
                                            <p:strVal val="#ppt_y"/>
                                          </p:val>
                                        </p:tav>
                                        <p:tav tm="100000">
                                          <p:val>
                                            <p:strVal val="#ppt_y"/>
                                          </p:val>
                                        </p:tav>
                                      </p:tavLst>
                                    </p:anim>
                                  </p:childTnLst>
                                </p:cTn>
                              </p:par>
                              <p:par>
                                <p:cTn id="23" presetID="2" presetClass="entr" presetSubtype="8" accel="50000" decel="50000" fill="hold" grpId="0" nodeType="withEffect">
                                  <p:stCondLst>
                                    <p:cond delay="0"/>
                                  </p:stCondLst>
                                  <p:childTnLst>
                                    <p:set>
                                      <p:cBhvr>
                                        <p:cTn id="24" dur="1" fill="hold">
                                          <p:stCondLst>
                                            <p:cond delay="0"/>
                                          </p:stCondLst>
                                        </p:cTn>
                                        <p:tgtEl>
                                          <p:spTgt spid="94"/>
                                        </p:tgtEl>
                                        <p:attrNameLst>
                                          <p:attrName>style.visibility</p:attrName>
                                        </p:attrNameLst>
                                      </p:cBhvr>
                                      <p:to>
                                        <p:strVal val="visible"/>
                                      </p:to>
                                    </p:set>
                                    <p:anim calcmode="lin" valueType="num">
                                      <p:cBhvr additive="base">
                                        <p:cTn id="25" dur="500" fill="hold"/>
                                        <p:tgtEl>
                                          <p:spTgt spid="94"/>
                                        </p:tgtEl>
                                        <p:attrNameLst>
                                          <p:attrName>ppt_x</p:attrName>
                                        </p:attrNameLst>
                                      </p:cBhvr>
                                      <p:tavLst>
                                        <p:tav tm="0">
                                          <p:val>
                                            <p:strVal val="0-#ppt_w/2"/>
                                          </p:val>
                                        </p:tav>
                                        <p:tav tm="100000">
                                          <p:val>
                                            <p:strVal val="#ppt_x"/>
                                          </p:val>
                                        </p:tav>
                                      </p:tavLst>
                                    </p:anim>
                                    <p:anim calcmode="lin" valueType="num">
                                      <p:cBhvr additive="base">
                                        <p:cTn id="26" dur="500" fill="hold"/>
                                        <p:tgtEl>
                                          <p:spTgt spid="94"/>
                                        </p:tgtEl>
                                        <p:attrNameLst>
                                          <p:attrName>ppt_y</p:attrName>
                                        </p:attrNameLst>
                                      </p:cBhvr>
                                      <p:tavLst>
                                        <p:tav tm="0">
                                          <p:val>
                                            <p:strVal val="#ppt_y"/>
                                          </p:val>
                                        </p:tav>
                                        <p:tav tm="100000">
                                          <p:val>
                                            <p:strVal val="#ppt_y"/>
                                          </p:val>
                                        </p:tav>
                                      </p:tavLst>
                                    </p:anim>
                                  </p:childTnLst>
                                </p:cTn>
                              </p:par>
                              <p:par>
                                <p:cTn id="27" presetID="0" presetClass="path" presetSubtype="0" accel="50000" decel="50000" fill="hold" nodeType="withEffect">
                                  <p:stCondLst>
                                    <p:cond delay="0"/>
                                  </p:stCondLst>
                                  <p:childTnLst>
                                    <p:animMotion origin="layout" path="M -1.11111E-6 7.40741E-7 L 0.16806 7.40741E-7 " pathEditMode="relative" rAng="0" ptsTypes="AA">
                                      <p:cBhvr>
                                        <p:cTn id="28" dur="500" fill="hold"/>
                                        <p:tgtEl>
                                          <p:spTgt spid="94"/>
                                        </p:tgtEl>
                                        <p:attrNameLst>
                                          <p:attrName>ppt_x</p:attrName>
                                          <p:attrName>ppt_y</p:attrName>
                                        </p:attrNameLst>
                                      </p:cBhvr>
                                      <p:rCtr x="84" y="0"/>
                                    </p:animMotion>
                                  </p:childTnLst>
                                </p:cTn>
                              </p:par>
                              <p:par>
                                <p:cTn id="29" presetID="1" presetClass="entr" presetSubtype="0" fill="hold" grpId="0" nodeType="withEffect">
                                  <p:stCondLst>
                                    <p:cond delay="0"/>
                                  </p:stCondLst>
                                  <p:childTnLst>
                                    <p:set>
                                      <p:cBhvr>
                                        <p:cTn id="30" dur="1" fill="hold">
                                          <p:stCondLst>
                                            <p:cond delay="0"/>
                                          </p:stCondLst>
                                        </p:cTn>
                                        <p:tgtEl>
                                          <p:spTgt spid="9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7"/>
                                        </p:tgtEl>
                                        <p:attrNameLst>
                                          <p:attrName>style.visibility</p:attrName>
                                        </p:attrNameLst>
                                      </p:cBhvr>
                                      <p:to>
                                        <p:strVal val="visible"/>
                                      </p:to>
                                    </p:set>
                                  </p:childTnLst>
                                </p:cTn>
                              </p:par>
                              <p:par>
                                <p:cTn id="33" presetID="0" presetClass="path" presetSubtype="0" accel="50000" decel="50000" fill="hold" grpId="1" nodeType="withEffect">
                                  <p:stCondLst>
                                    <p:cond delay="0"/>
                                  </p:stCondLst>
                                  <p:childTnLst>
                                    <p:animMotion origin="layout" path="M -0.00625 -0.00185 L 0.11597 -0.00185 " pathEditMode="relative" rAng="0" ptsTypes="AA">
                                      <p:cBhvr>
                                        <p:cTn id="34" dur="500" fill="hold"/>
                                        <p:tgtEl>
                                          <p:spTgt spid="97"/>
                                        </p:tgtEl>
                                        <p:attrNameLst>
                                          <p:attrName>ppt_x</p:attrName>
                                          <p:attrName>ppt_y</p:attrName>
                                        </p:attrNameLst>
                                      </p:cBhvr>
                                      <p:rCtr x="61" y="0"/>
                                    </p:animMotion>
                                  </p:childTnLst>
                                </p:cTn>
                              </p:par>
                              <p:par>
                                <p:cTn id="35" presetID="0" presetClass="path" presetSubtype="0" accel="50000" decel="50000" fill="hold" grpId="1" nodeType="withEffect">
                                  <p:stCondLst>
                                    <p:cond delay="0"/>
                                  </p:stCondLst>
                                  <p:childTnLst>
                                    <p:animMotion origin="layout" path="M -0.00626 0.02778 L 0.1118 -0.12963 " pathEditMode="relative" ptsTypes="AA">
                                      <p:cBhvr>
                                        <p:cTn id="36" dur="500" fill="hold"/>
                                        <p:tgtEl>
                                          <p:spTgt spid="9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6" grpId="1" animBg="1"/>
      <p:bldP spid="89" grpId="0" animBg="1"/>
      <p:bldP spid="89" grpId="1" animBg="1"/>
      <p:bldP spid="87" grpId="0" animBg="1"/>
      <p:bldP spid="94" grpId="0" animBg="1"/>
      <p:bldP spid="96" grpId="0" animBg="1"/>
      <p:bldP spid="96" grpId="1" animBg="1"/>
      <p:bldP spid="97" grpId="0" animBg="1"/>
      <p:bldP spid="97" grpId="1" animBg="1"/>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46083"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46084"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46087"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5" name="Oval 84"/>
          <p:cNvSpPr>
            <a:spLocks noChangeArrowheads="1"/>
          </p:cNvSpPr>
          <p:nvPr/>
        </p:nvSpPr>
        <p:spPr bwMode="auto">
          <a:xfrm>
            <a:off x="1536700" y="22987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6" name="Oval 85"/>
          <p:cNvSpPr>
            <a:spLocks noChangeArrowheads="1"/>
          </p:cNvSpPr>
          <p:nvPr/>
        </p:nvSpPr>
        <p:spPr bwMode="auto">
          <a:xfrm>
            <a:off x="31750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9" name="Oval 88"/>
          <p:cNvSpPr>
            <a:spLocks noChangeArrowheads="1"/>
          </p:cNvSpPr>
          <p:nvPr/>
        </p:nvSpPr>
        <p:spPr bwMode="auto">
          <a:xfrm>
            <a:off x="3175000" y="25527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4" name="Oval 93"/>
          <p:cNvSpPr>
            <a:spLocks noChangeArrowheads="1"/>
          </p:cNvSpPr>
          <p:nvPr/>
        </p:nvSpPr>
        <p:spPr bwMode="auto">
          <a:xfrm>
            <a:off x="1536700" y="3594100"/>
            <a:ext cx="330200" cy="3302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6" name="Oval 95"/>
          <p:cNvSpPr>
            <a:spLocks noChangeArrowheads="1"/>
          </p:cNvSpPr>
          <p:nvPr/>
        </p:nvSpPr>
        <p:spPr bwMode="auto">
          <a:xfrm>
            <a:off x="3175000" y="3454400"/>
            <a:ext cx="241300" cy="2286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7" name="Oval 96"/>
          <p:cNvSpPr>
            <a:spLocks noChangeArrowheads="1"/>
          </p:cNvSpPr>
          <p:nvPr/>
        </p:nvSpPr>
        <p:spPr bwMode="auto">
          <a:xfrm>
            <a:off x="3175000" y="3657600"/>
            <a:ext cx="241300" cy="2286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8" name="Oval 87"/>
          <p:cNvSpPr>
            <a:spLocks noChangeArrowheads="1"/>
          </p:cNvSpPr>
          <p:nvPr/>
        </p:nvSpPr>
        <p:spPr bwMode="auto">
          <a:xfrm>
            <a:off x="42926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42926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42926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2926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46098" name="TextBox 9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1: read, map and shuffle data </a:t>
            </a:r>
          </a:p>
        </p:txBody>
      </p:sp>
      <p:sp>
        <p:nvSpPr>
          <p:cNvPr id="87" name="TextBox 86"/>
          <p:cNvSpPr txBox="1"/>
          <p:nvPr/>
        </p:nvSpPr>
        <p:spPr>
          <a:xfrm>
            <a:off x="3117850" y="2851150"/>
            <a:ext cx="1235075" cy="523875"/>
          </a:xfrm>
          <a:prstGeom prst="rect">
            <a:avLst/>
          </a:prstGeom>
          <a:noFill/>
        </p:spPr>
        <p:txBody>
          <a:bodyPr wrap="none">
            <a:spAutoFit/>
          </a:bodyPr>
          <a:lstStyle/>
          <a:p>
            <a:pPr>
              <a:defRPr/>
            </a:pPr>
            <a:r>
              <a:rPr lang="en-US" sz="2800" dirty="0">
                <a:solidFill>
                  <a:schemeClr val="accent1">
                    <a:lumMod val="75000"/>
                  </a:schemeClr>
                </a:solidFill>
              </a:rPr>
              <a:t>shuffle</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withEffect">
                                  <p:stCondLst>
                                    <p:cond delay="0"/>
                                  </p:stCondLst>
                                  <p:childTnLst>
                                    <p:animMotion origin="layout" path="M -1.11111E-6 7.40741E-7 L 0.16806 7.40741E-7 " pathEditMode="relative" rAng="0" ptsTypes="AA">
                                      <p:cBhvr>
                                        <p:cTn id="6" dur="500" fill="hold"/>
                                        <p:tgtEl>
                                          <p:spTgt spid="85"/>
                                        </p:tgtEl>
                                        <p:attrNameLst>
                                          <p:attrName>ppt_x</p:attrName>
                                          <p:attrName>ppt_y</p:attrName>
                                        </p:attrNameLst>
                                      </p:cBhvr>
                                      <p:rCtr x="84" y="0"/>
                                    </p:animMotion>
                                  </p:childTnLst>
                                </p:cTn>
                              </p:par>
                              <p:par>
                                <p:cTn id="7" presetID="1" presetClass="entr" presetSubtype="0" fill="hold" grpId="0" nodeType="withEffect">
                                  <p:stCondLst>
                                    <p:cond delay="0"/>
                                  </p:stCondLst>
                                  <p:childTnLst>
                                    <p:set>
                                      <p:cBhvr>
                                        <p:cTn id="8" dur="1" fill="hold">
                                          <p:stCondLst>
                                            <p:cond delay="0"/>
                                          </p:stCondLst>
                                        </p:cTn>
                                        <p:tgtEl>
                                          <p:spTgt spid="8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9"/>
                                        </p:tgtEl>
                                        <p:attrNameLst>
                                          <p:attrName>style.visibility</p:attrName>
                                        </p:attrNameLst>
                                      </p:cBhvr>
                                      <p:to>
                                        <p:strVal val="visible"/>
                                      </p:to>
                                    </p:set>
                                  </p:childTnLst>
                                </p:cTn>
                              </p:par>
                              <p:par>
                                <p:cTn id="11" presetID="0" presetClass="path" presetSubtype="0" accel="50000" decel="50000" fill="hold" grpId="1" nodeType="withEffect">
                                  <p:stCondLst>
                                    <p:cond delay="0"/>
                                  </p:stCondLst>
                                  <p:childTnLst>
                                    <p:animMotion origin="layout" path="M -0.00626 -0.00093 L 0.11874 -0.00093 " pathEditMode="relative" ptsTypes="AA">
                                      <p:cBhvr>
                                        <p:cTn id="12" dur="500" fill="hold"/>
                                        <p:tgtEl>
                                          <p:spTgt spid="86"/>
                                        </p:tgtEl>
                                        <p:attrNameLst>
                                          <p:attrName>ppt_x</p:attrName>
                                          <p:attrName>ppt_y</p:attrName>
                                        </p:attrNameLst>
                                      </p:cBhvr>
                                    </p:animMotion>
                                  </p:childTnLst>
                                </p:cTn>
                              </p:par>
                              <p:par>
                                <p:cTn id="13" presetID="0" presetClass="path" presetSubtype="0" accel="50000" decel="50000" fill="hold" grpId="1" nodeType="withEffect">
                                  <p:stCondLst>
                                    <p:cond delay="0"/>
                                  </p:stCondLst>
                                  <p:childTnLst>
                                    <p:animMotion origin="layout" path="M -0.00625 -0.03056 L 0.11458 0.13056 " pathEditMode="relative" rAng="0" ptsTypes="AA">
                                      <p:cBhvr>
                                        <p:cTn id="14" dur="500" fill="hold"/>
                                        <p:tgtEl>
                                          <p:spTgt spid="89"/>
                                        </p:tgtEl>
                                        <p:attrNameLst>
                                          <p:attrName>ppt_x</p:attrName>
                                          <p:attrName>ppt_y</p:attrName>
                                        </p:attrNameLst>
                                      </p:cBhvr>
                                      <p:rCtr x="60" y="81"/>
                                    </p:animMotion>
                                  </p:childTnLst>
                                </p:cTn>
                              </p:par>
                              <p:par>
                                <p:cTn id="15" presetID="2" presetClass="entr" presetSubtype="8" accel="50000" decel="50000" fill="hold" grpId="0" nodeType="withEffect">
                                  <p:stCondLst>
                                    <p:cond delay="0"/>
                                  </p:stCondLst>
                                  <p:childTnLst>
                                    <p:set>
                                      <p:cBhvr>
                                        <p:cTn id="16" dur="1" fill="hold">
                                          <p:stCondLst>
                                            <p:cond delay="0"/>
                                          </p:stCondLst>
                                        </p:cTn>
                                        <p:tgtEl>
                                          <p:spTgt spid="94"/>
                                        </p:tgtEl>
                                        <p:attrNameLst>
                                          <p:attrName>style.visibility</p:attrName>
                                        </p:attrNameLst>
                                      </p:cBhvr>
                                      <p:to>
                                        <p:strVal val="visible"/>
                                      </p:to>
                                    </p:set>
                                    <p:anim calcmode="lin" valueType="num">
                                      <p:cBhvr additive="base">
                                        <p:cTn id="17" dur="500" fill="hold"/>
                                        <p:tgtEl>
                                          <p:spTgt spid="94"/>
                                        </p:tgtEl>
                                        <p:attrNameLst>
                                          <p:attrName>ppt_x</p:attrName>
                                        </p:attrNameLst>
                                      </p:cBhvr>
                                      <p:tavLst>
                                        <p:tav tm="0">
                                          <p:val>
                                            <p:strVal val="0-#ppt_w/2"/>
                                          </p:val>
                                        </p:tav>
                                        <p:tav tm="100000">
                                          <p:val>
                                            <p:strVal val="#ppt_x"/>
                                          </p:val>
                                        </p:tav>
                                      </p:tavLst>
                                    </p:anim>
                                    <p:anim calcmode="lin" valueType="num">
                                      <p:cBhvr additive="base">
                                        <p:cTn id="18" dur="500" fill="hold"/>
                                        <p:tgtEl>
                                          <p:spTgt spid="94"/>
                                        </p:tgtEl>
                                        <p:attrNameLst>
                                          <p:attrName>ppt_y</p:attrName>
                                        </p:attrNameLst>
                                      </p:cBhvr>
                                      <p:tavLst>
                                        <p:tav tm="0">
                                          <p:val>
                                            <p:strVal val="#ppt_y"/>
                                          </p:val>
                                        </p:tav>
                                        <p:tav tm="100000">
                                          <p:val>
                                            <p:strVal val="#ppt_y"/>
                                          </p:val>
                                        </p:tav>
                                      </p:tavLst>
                                    </p:anim>
                                  </p:childTnLst>
                                </p:cTn>
                              </p:par>
                              <p:par>
                                <p:cTn id="19" presetID="0" presetClass="path" presetSubtype="0" accel="50000" decel="50000" fill="hold" nodeType="withEffect">
                                  <p:stCondLst>
                                    <p:cond delay="0"/>
                                  </p:stCondLst>
                                  <p:childTnLst>
                                    <p:animMotion origin="layout" path="M -1.11111E-6 7.40741E-7 L 0.16806 7.40741E-7 " pathEditMode="relative" rAng="0" ptsTypes="AA">
                                      <p:cBhvr>
                                        <p:cTn id="20" dur="500" fill="hold"/>
                                        <p:tgtEl>
                                          <p:spTgt spid="94"/>
                                        </p:tgtEl>
                                        <p:attrNameLst>
                                          <p:attrName>ppt_x</p:attrName>
                                          <p:attrName>ppt_y</p:attrName>
                                        </p:attrNameLst>
                                      </p:cBhvr>
                                      <p:rCtr x="84" y="0"/>
                                    </p:animMotion>
                                  </p:childTnLst>
                                </p:cTn>
                              </p:par>
                              <p:par>
                                <p:cTn id="21" presetID="1" presetClass="entr" presetSubtype="0" fill="hold" grpId="0" nodeType="withEffect">
                                  <p:stCondLst>
                                    <p:cond delay="0"/>
                                  </p:stCondLst>
                                  <p:childTnLst>
                                    <p:set>
                                      <p:cBhvr>
                                        <p:cTn id="22" dur="1" fill="hold">
                                          <p:stCondLst>
                                            <p:cond delay="0"/>
                                          </p:stCondLst>
                                        </p:cTn>
                                        <p:tgtEl>
                                          <p:spTgt spid="9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7"/>
                                        </p:tgtEl>
                                        <p:attrNameLst>
                                          <p:attrName>style.visibility</p:attrName>
                                        </p:attrNameLst>
                                      </p:cBhvr>
                                      <p:to>
                                        <p:strVal val="visible"/>
                                      </p:to>
                                    </p:set>
                                  </p:childTnLst>
                                </p:cTn>
                              </p:par>
                              <p:par>
                                <p:cTn id="25" presetID="0" presetClass="path" presetSubtype="0" accel="50000" decel="50000" fill="hold" grpId="1" nodeType="withEffect">
                                  <p:stCondLst>
                                    <p:cond delay="0"/>
                                  </p:stCondLst>
                                  <p:childTnLst>
                                    <p:animMotion origin="layout" path="M -0.00625 -0.00185 L 0.11597 -0.00185 " pathEditMode="relative" rAng="0" ptsTypes="AA">
                                      <p:cBhvr>
                                        <p:cTn id="26" dur="500" fill="hold"/>
                                        <p:tgtEl>
                                          <p:spTgt spid="97"/>
                                        </p:tgtEl>
                                        <p:attrNameLst>
                                          <p:attrName>ppt_x</p:attrName>
                                          <p:attrName>ppt_y</p:attrName>
                                        </p:attrNameLst>
                                      </p:cBhvr>
                                      <p:rCtr x="61" y="0"/>
                                    </p:animMotion>
                                  </p:childTnLst>
                                </p:cTn>
                              </p:par>
                              <p:par>
                                <p:cTn id="27" presetID="0" presetClass="path" presetSubtype="0" accel="50000" decel="50000" fill="hold" grpId="1" nodeType="withEffect">
                                  <p:stCondLst>
                                    <p:cond delay="0"/>
                                  </p:stCondLst>
                                  <p:childTnLst>
                                    <p:animMotion origin="layout" path="M -0.00626 0.02778 L 0.1118 -0.12963 " pathEditMode="relative" ptsTypes="AA">
                                      <p:cBhvr>
                                        <p:cTn id="28" dur="500" fill="hold"/>
                                        <p:tgtEl>
                                          <p:spTgt spid="96"/>
                                        </p:tgtEl>
                                        <p:attrNameLst>
                                          <p:attrName>ppt_x</p:attrName>
                                          <p:attrName>ppt_y</p:attrName>
                                        </p:attrNameLst>
                                      </p:cBhvr>
                                    </p:animMotion>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6" grpId="1" animBg="1"/>
      <p:bldP spid="89" grpId="0" animBg="1"/>
      <p:bldP spid="89" grpId="1" animBg="1"/>
      <p:bldP spid="94" grpId="0" animBg="1"/>
      <p:bldP spid="96" grpId="0" animBg="1"/>
      <p:bldP spid="96" grpId="1" animBg="1"/>
      <p:bldP spid="97" grpId="0" animBg="1"/>
      <p:bldP spid="97" grpId="1" animBg="1"/>
      <p:bldP spid="88" grpId="0" animBg="1"/>
      <p:bldP spid="90" grpId="0" animBg="1"/>
      <p:bldP spid="91" grpId="0" animBg="1"/>
      <p:bldP spid="92" grpId="0" animBg="1"/>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32" name="Content Placeholder 2"/>
          <p:cNvSpPr txBox="1">
            <a:spLocks/>
          </p:cNvSpPr>
          <p:nvPr/>
        </p:nvSpPr>
        <p:spPr bwMode="auto">
          <a:xfrm>
            <a:off x="838200" y="1257300"/>
            <a:ext cx="7772400" cy="4648200"/>
          </a:xfrm>
          <a:prstGeom prst="rect">
            <a:avLst/>
          </a:prstGeom>
          <a:noFill/>
          <a:ln w="9525">
            <a:noFill/>
            <a:miter lim="800000"/>
            <a:headEnd/>
            <a:tailEnd/>
          </a:ln>
        </p:spPr>
        <p:txBody>
          <a:bodyPr/>
          <a:lstStyle/>
          <a:p>
            <a:pPr marL="342900" indent="-342900" eaLnBrk="0" hangingPunct="0">
              <a:spcBef>
                <a:spcPct val="20000"/>
              </a:spcBef>
              <a:buFontTx/>
              <a:buChar char="•"/>
              <a:defRPr/>
            </a:pPr>
            <a:endParaRPr lang="en-US" sz="2800" kern="0" dirty="0">
              <a:latin typeface="+mn-lt"/>
            </a:endParaRPr>
          </a:p>
          <a:p>
            <a:pPr marL="342900" indent="-342900" eaLnBrk="0" hangingPunct="0">
              <a:spcBef>
                <a:spcPct val="20000"/>
              </a:spcBef>
              <a:buFontTx/>
              <a:buChar char="•"/>
              <a:defRPr/>
            </a:pPr>
            <a:endParaRPr lang="en-US" sz="2800" kern="0" dirty="0">
              <a:latin typeface="+mn-lt"/>
            </a:endParaRPr>
          </a:p>
          <a:p>
            <a:pPr marL="342900" indent="-342900" eaLnBrk="0" hangingPunct="0">
              <a:spcBef>
                <a:spcPct val="20000"/>
              </a:spcBef>
              <a:buFontTx/>
              <a:buChar char="•"/>
              <a:defRPr/>
            </a:pPr>
            <a:endParaRPr lang="en-US" sz="2800" kern="0" dirty="0">
              <a:latin typeface="+mn-lt"/>
            </a:endParaRPr>
          </a:p>
          <a:p>
            <a:pPr marL="342900" indent="-342900" eaLnBrk="0" hangingPunct="0">
              <a:spcBef>
                <a:spcPct val="20000"/>
              </a:spcBef>
              <a:buFontTx/>
              <a:buChar char="•"/>
              <a:defRPr/>
            </a:pPr>
            <a:endParaRPr lang="en-US" sz="2800" kern="0" dirty="0">
              <a:latin typeface="+mn-lt"/>
            </a:endParaRPr>
          </a:p>
          <a:p>
            <a:pPr marL="342900" indent="-342900" eaLnBrk="0" hangingPunct="0">
              <a:spcBef>
                <a:spcPct val="20000"/>
              </a:spcBef>
              <a:buFontTx/>
              <a:buChar char="•"/>
              <a:defRPr/>
            </a:pPr>
            <a:endParaRPr lang="en-US" sz="2800" kern="0" dirty="0">
              <a:latin typeface="+mn-lt"/>
            </a:endParaRPr>
          </a:p>
          <a:p>
            <a:pPr marL="342900" indent="-342900" eaLnBrk="0" hangingPunct="0">
              <a:spcBef>
                <a:spcPct val="20000"/>
              </a:spcBef>
              <a:defRPr/>
            </a:pPr>
            <a:endParaRPr lang="en-US" sz="2800" kern="0" dirty="0">
              <a:latin typeface="+mn-lt"/>
            </a:endParaRPr>
          </a:p>
          <a:p>
            <a:pPr marL="342900" indent="-342900" eaLnBrk="0" hangingPunct="0">
              <a:spcBef>
                <a:spcPct val="20000"/>
              </a:spcBef>
              <a:defRPr/>
            </a:pPr>
            <a:endParaRPr lang="en-US" sz="2800" kern="0" dirty="0">
              <a:latin typeface="+mn-lt"/>
            </a:endParaRPr>
          </a:p>
          <a:p>
            <a:pPr marL="342900" indent="-342900" eaLnBrk="0" hangingPunct="0">
              <a:spcBef>
                <a:spcPct val="20000"/>
              </a:spcBef>
              <a:buFontTx/>
              <a:buChar char="•"/>
              <a:defRPr/>
            </a:pPr>
            <a:r>
              <a:rPr lang="en-US" sz="2800" kern="0" dirty="0"/>
              <a:t>Sort introduces barrier that disrupts pipeline</a:t>
            </a:r>
          </a:p>
        </p:txBody>
      </p:sp>
      <p:sp>
        <p:nvSpPr>
          <p:cNvPr id="48132"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48135"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6" name="Oval 85"/>
          <p:cNvSpPr>
            <a:spLocks noChangeArrowheads="1"/>
          </p:cNvSpPr>
          <p:nvPr/>
        </p:nvSpPr>
        <p:spPr bwMode="auto">
          <a:xfrm>
            <a:off x="31750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9" name="Oval 88"/>
          <p:cNvSpPr>
            <a:spLocks noChangeArrowheads="1"/>
          </p:cNvSpPr>
          <p:nvPr/>
        </p:nvSpPr>
        <p:spPr bwMode="auto">
          <a:xfrm>
            <a:off x="3175000" y="25527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6" name="Oval 95"/>
          <p:cNvSpPr>
            <a:spLocks noChangeArrowheads="1"/>
          </p:cNvSpPr>
          <p:nvPr/>
        </p:nvSpPr>
        <p:spPr bwMode="auto">
          <a:xfrm>
            <a:off x="3175000" y="3454400"/>
            <a:ext cx="241300" cy="2286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7" name="Oval 96"/>
          <p:cNvSpPr>
            <a:spLocks noChangeArrowheads="1"/>
          </p:cNvSpPr>
          <p:nvPr/>
        </p:nvSpPr>
        <p:spPr bwMode="auto">
          <a:xfrm>
            <a:off x="3175000" y="3657600"/>
            <a:ext cx="241300" cy="2286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8" name="Oval 87"/>
          <p:cNvSpPr>
            <a:spLocks noChangeArrowheads="1"/>
          </p:cNvSpPr>
          <p:nvPr/>
        </p:nvSpPr>
        <p:spPr bwMode="auto">
          <a:xfrm>
            <a:off x="42926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42926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42926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2926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3" name="Oval 92"/>
          <p:cNvSpPr>
            <a:spLocks noChangeArrowheads="1"/>
          </p:cNvSpPr>
          <p:nvPr/>
        </p:nvSpPr>
        <p:spPr bwMode="auto">
          <a:xfrm>
            <a:off x="40005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8" name="Oval 97"/>
          <p:cNvSpPr>
            <a:spLocks noChangeArrowheads="1"/>
          </p:cNvSpPr>
          <p:nvPr/>
        </p:nvSpPr>
        <p:spPr bwMode="auto">
          <a:xfrm>
            <a:off x="40005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9" name="Oval 98"/>
          <p:cNvSpPr>
            <a:spLocks noChangeArrowheads="1"/>
          </p:cNvSpPr>
          <p:nvPr/>
        </p:nvSpPr>
        <p:spPr bwMode="auto">
          <a:xfrm>
            <a:off x="40005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0" name="Oval 99"/>
          <p:cNvSpPr>
            <a:spLocks noChangeArrowheads="1"/>
          </p:cNvSpPr>
          <p:nvPr/>
        </p:nvSpPr>
        <p:spPr bwMode="auto">
          <a:xfrm>
            <a:off x="40005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48148" name="TextBox 10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1: read, map and shuffle data </a:t>
            </a:r>
          </a:p>
        </p:txBody>
      </p:sp>
      <p:sp>
        <p:nvSpPr>
          <p:cNvPr id="87" name="TextBox 86"/>
          <p:cNvSpPr txBox="1"/>
          <p:nvPr/>
        </p:nvSpPr>
        <p:spPr>
          <a:xfrm>
            <a:off x="3117850" y="2851150"/>
            <a:ext cx="1235075" cy="523875"/>
          </a:xfrm>
          <a:prstGeom prst="rect">
            <a:avLst/>
          </a:prstGeom>
          <a:noFill/>
        </p:spPr>
        <p:txBody>
          <a:bodyPr wrap="none">
            <a:spAutoFit/>
          </a:bodyPr>
          <a:lstStyle/>
          <a:p>
            <a:pPr>
              <a:defRPr/>
            </a:pPr>
            <a:r>
              <a:rPr lang="en-US" sz="2800" dirty="0">
                <a:solidFill>
                  <a:schemeClr val="accent1">
                    <a:lumMod val="75000"/>
                  </a:schemeClr>
                </a:solidFill>
              </a:rPr>
              <a:t>shuffle</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9"/>
                                        </p:tgtEl>
                                        <p:attrNameLst>
                                          <p:attrName>style.visibility</p:attrName>
                                        </p:attrNameLst>
                                      </p:cBhvr>
                                      <p:to>
                                        <p:strVal val="visible"/>
                                      </p:to>
                                    </p:set>
                                  </p:childTnLst>
                                </p:cTn>
                              </p:par>
                              <p:par>
                                <p:cTn id="9" presetID="0" presetClass="path" presetSubtype="0" accel="50000" decel="50000" fill="hold" grpId="1" nodeType="withEffect">
                                  <p:stCondLst>
                                    <p:cond delay="0"/>
                                  </p:stCondLst>
                                  <p:childTnLst>
                                    <p:animMotion origin="layout" path="M -0.00626 -0.00093 L 0.11874 -0.00093 " pathEditMode="relative" ptsTypes="AA">
                                      <p:cBhvr>
                                        <p:cTn id="10" dur="500" fill="hold"/>
                                        <p:tgtEl>
                                          <p:spTgt spid="86"/>
                                        </p:tgtEl>
                                        <p:attrNameLst>
                                          <p:attrName>ppt_x</p:attrName>
                                          <p:attrName>ppt_y</p:attrName>
                                        </p:attrNameLst>
                                      </p:cBhvr>
                                    </p:animMotion>
                                  </p:childTnLst>
                                </p:cTn>
                              </p:par>
                              <p:par>
                                <p:cTn id="11" presetID="0" presetClass="path" presetSubtype="0" accel="50000" decel="50000" fill="hold" grpId="1" nodeType="withEffect">
                                  <p:stCondLst>
                                    <p:cond delay="0"/>
                                  </p:stCondLst>
                                  <p:childTnLst>
                                    <p:animMotion origin="layout" path="M -0.00625 -0.03056 L 0.11458 0.13056 " pathEditMode="relative" rAng="0" ptsTypes="AA">
                                      <p:cBhvr>
                                        <p:cTn id="12" dur="500" fill="hold"/>
                                        <p:tgtEl>
                                          <p:spTgt spid="89"/>
                                        </p:tgtEl>
                                        <p:attrNameLst>
                                          <p:attrName>ppt_x</p:attrName>
                                          <p:attrName>ppt_y</p:attrName>
                                        </p:attrNameLst>
                                      </p:cBhvr>
                                      <p:rCtr x="60" y="81"/>
                                    </p:animMotion>
                                  </p:childTnLst>
                                </p:cTn>
                              </p:par>
                              <p:par>
                                <p:cTn id="13" presetID="1" presetClass="entr" presetSubtype="0" fill="hold" grpId="0" nodeType="withEffect">
                                  <p:stCondLst>
                                    <p:cond delay="0"/>
                                  </p:stCondLst>
                                  <p:childTnLst>
                                    <p:set>
                                      <p:cBhvr>
                                        <p:cTn id="14" dur="1" fill="hold">
                                          <p:stCondLst>
                                            <p:cond delay="0"/>
                                          </p:stCondLst>
                                        </p:cTn>
                                        <p:tgtEl>
                                          <p:spTgt spid="9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7"/>
                                        </p:tgtEl>
                                        <p:attrNameLst>
                                          <p:attrName>style.visibility</p:attrName>
                                        </p:attrNameLst>
                                      </p:cBhvr>
                                      <p:to>
                                        <p:strVal val="visible"/>
                                      </p:to>
                                    </p:set>
                                  </p:childTnLst>
                                </p:cTn>
                              </p:par>
                              <p:par>
                                <p:cTn id="17" presetID="0" presetClass="path" presetSubtype="0" accel="50000" decel="50000" fill="hold" grpId="1" nodeType="withEffect">
                                  <p:stCondLst>
                                    <p:cond delay="0"/>
                                  </p:stCondLst>
                                  <p:childTnLst>
                                    <p:animMotion origin="layout" path="M -0.00625 -0.00185 L 0.11597 -0.00185 " pathEditMode="relative" rAng="0" ptsTypes="AA">
                                      <p:cBhvr>
                                        <p:cTn id="18" dur="500" fill="hold"/>
                                        <p:tgtEl>
                                          <p:spTgt spid="97"/>
                                        </p:tgtEl>
                                        <p:attrNameLst>
                                          <p:attrName>ppt_x</p:attrName>
                                          <p:attrName>ppt_y</p:attrName>
                                        </p:attrNameLst>
                                      </p:cBhvr>
                                      <p:rCtr x="61" y="0"/>
                                    </p:animMotion>
                                  </p:childTnLst>
                                </p:cTn>
                              </p:par>
                              <p:par>
                                <p:cTn id="19" presetID="0" presetClass="path" presetSubtype="0" accel="50000" decel="50000" fill="hold" grpId="1" nodeType="withEffect">
                                  <p:stCondLst>
                                    <p:cond delay="0"/>
                                  </p:stCondLst>
                                  <p:childTnLst>
                                    <p:animMotion origin="layout" path="M -0.00626 0.02778 L 0.1118 -0.12963 " pathEditMode="relative" ptsTypes="AA">
                                      <p:cBhvr>
                                        <p:cTn id="20" dur="500" fill="hold"/>
                                        <p:tgtEl>
                                          <p:spTgt spid="96"/>
                                        </p:tgtEl>
                                        <p:attrNameLst>
                                          <p:attrName>ppt_x</p:attrName>
                                          <p:attrName>ppt_y</p:attrName>
                                        </p:attrNameLst>
                                      </p:cBhvr>
                                    </p:animMotion>
                                  </p:childTnLst>
                                </p:cTn>
                              </p:par>
                              <p:par>
                                <p:cTn id="21" presetID="1" presetClass="entr" presetSubtype="0" fill="hold" grpId="0" nodeType="withEffect">
                                  <p:stCondLst>
                                    <p:cond delay="0"/>
                                  </p:stCondLst>
                                  <p:childTnLst>
                                    <p:set>
                                      <p:cBhvr>
                                        <p:cTn id="22" dur="1" fill="hold">
                                          <p:stCondLst>
                                            <p:cond delay="0"/>
                                          </p:stCondLst>
                                        </p:cTn>
                                        <p:tgtEl>
                                          <p:spTgt spid="8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6" grpId="1" animBg="1"/>
      <p:bldP spid="89" grpId="0" animBg="1"/>
      <p:bldP spid="89" grpId="1" animBg="1"/>
      <p:bldP spid="96" grpId="0" animBg="1"/>
      <p:bldP spid="96" grpId="1" animBg="1"/>
      <p:bldP spid="97" grpId="0" animBg="1"/>
      <p:bldP spid="97" grpId="1" animBg="1"/>
      <p:bldP spid="88" grpId="0" animBg="1"/>
      <p:bldP spid="90" grpId="0" animBg="1"/>
      <p:bldP spid="91" grpId="0" animBg="1"/>
      <p:bldP spid="92" grpId="0" animBg="1"/>
      <p:bldP spid="93" grpId="0" animBg="1"/>
      <p:bldP spid="98" grpId="0" animBg="1"/>
      <p:bldP spid="99" grpId="0" animBg="1"/>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50179"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a:p>
            <a:pPr marL="342900" indent="-342900" eaLnBrk="0" hangingPunct="0">
              <a:spcBef>
                <a:spcPct val="20000"/>
              </a:spcBef>
              <a:buFontTx/>
              <a:buChar char="•"/>
            </a:pPr>
            <a:r>
              <a:rPr lang="en-US" sz="2800"/>
              <a:t>Sort introduces barrier that disrupts pipeline</a:t>
            </a:r>
          </a:p>
        </p:txBody>
      </p:sp>
      <p:sp>
        <p:nvSpPr>
          <p:cNvPr id="50180"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50183"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8" name="Oval 87"/>
          <p:cNvSpPr>
            <a:spLocks noChangeArrowheads="1"/>
          </p:cNvSpPr>
          <p:nvPr/>
        </p:nvSpPr>
        <p:spPr bwMode="auto">
          <a:xfrm>
            <a:off x="42926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42926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42926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2926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3" name="Oval 92"/>
          <p:cNvSpPr>
            <a:spLocks noChangeArrowheads="1"/>
          </p:cNvSpPr>
          <p:nvPr/>
        </p:nvSpPr>
        <p:spPr bwMode="auto">
          <a:xfrm>
            <a:off x="40005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8" name="Oval 97"/>
          <p:cNvSpPr>
            <a:spLocks noChangeArrowheads="1"/>
          </p:cNvSpPr>
          <p:nvPr/>
        </p:nvSpPr>
        <p:spPr bwMode="auto">
          <a:xfrm>
            <a:off x="40005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9" name="Oval 98"/>
          <p:cNvSpPr>
            <a:spLocks noChangeArrowheads="1"/>
          </p:cNvSpPr>
          <p:nvPr/>
        </p:nvSpPr>
        <p:spPr bwMode="auto">
          <a:xfrm>
            <a:off x="40005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0" name="Oval 99"/>
          <p:cNvSpPr>
            <a:spLocks noChangeArrowheads="1"/>
          </p:cNvSpPr>
          <p:nvPr/>
        </p:nvSpPr>
        <p:spPr bwMode="auto">
          <a:xfrm>
            <a:off x="40005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5" name="Oval 104"/>
          <p:cNvSpPr>
            <a:spLocks noChangeArrowheads="1"/>
          </p:cNvSpPr>
          <p:nvPr/>
        </p:nvSpPr>
        <p:spPr bwMode="auto">
          <a:xfrm>
            <a:off x="42926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6" name="Oval 105"/>
          <p:cNvSpPr>
            <a:spLocks noChangeArrowheads="1"/>
          </p:cNvSpPr>
          <p:nvPr/>
        </p:nvSpPr>
        <p:spPr bwMode="auto">
          <a:xfrm>
            <a:off x="42926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7" name="Oval 106"/>
          <p:cNvSpPr>
            <a:spLocks noChangeArrowheads="1"/>
          </p:cNvSpPr>
          <p:nvPr/>
        </p:nvSpPr>
        <p:spPr bwMode="auto">
          <a:xfrm>
            <a:off x="40005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8" name="Oval 107"/>
          <p:cNvSpPr>
            <a:spLocks noChangeArrowheads="1"/>
          </p:cNvSpPr>
          <p:nvPr/>
        </p:nvSpPr>
        <p:spPr bwMode="auto">
          <a:xfrm>
            <a:off x="4000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50196" name="TextBox 11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1: read, map and shuffle data </a:t>
            </a:r>
          </a:p>
        </p:txBody>
      </p:sp>
      <p:sp>
        <p:nvSpPr>
          <p:cNvPr id="87" name="TextBox 86"/>
          <p:cNvSpPr txBox="1"/>
          <p:nvPr/>
        </p:nvSpPr>
        <p:spPr>
          <a:xfrm>
            <a:off x="3117850" y="2851150"/>
            <a:ext cx="1235075" cy="523875"/>
          </a:xfrm>
          <a:prstGeom prst="rect">
            <a:avLst/>
          </a:prstGeom>
          <a:noFill/>
        </p:spPr>
        <p:txBody>
          <a:bodyPr wrap="none">
            <a:spAutoFit/>
          </a:bodyPr>
          <a:lstStyle/>
          <a:p>
            <a:pPr>
              <a:defRPr/>
            </a:pPr>
            <a:r>
              <a:rPr lang="en-US" sz="2800" dirty="0">
                <a:solidFill>
                  <a:schemeClr val="accent1">
                    <a:lumMod val="75000"/>
                  </a:schemeClr>
                </a:solidFill>
              </a:rPr>
              <a:t>shuffle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animBg="1"/>
      <p:bldP spid="90" grpId="0" animBg="1"/>
      <p:bldP spid="91" grpId="0" animBg="1"/>
      <p:bldP spid="92" grpId="0" animBg="1"/>
      <p:bldP spid="93" grpId="0" animBg="1"/>
      <p:bldP spid="98" grpId="0" animBg="1"/>
      <p:bldP spid="99" grpId="0" animBg="1"/>
      <p:bldP spid="100" grpId="0" animBg="1"/>
      <p:bldP spid="105" grpId="0" animBg="1"/>
      <p:bldP spid="106" grpId="0" animBg="1"/>
      <p:bldP spid="107" grpId="0" animBg="1"/>
      <p:bldP spid="108" grpId="0" animBg="1"/>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52227"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a:p>
            <a:pPr marL="342900" indent="-342900" eaLnBrk="0" hangingPunct="0">
              <a:spcBef>
                <a:spcPct val="20000"/>
              </a:spcBef>
              <a:buFontTx/>
              <a:buChar char="•"/>
            </a:pPr>
            <a:r>
              <a:rPr lang="en-US" sz="2800"/>
              <a:t>Sort introduces barrier that disrupts pipeline</a:t>
            </a:r>
          </a:p>
        </p:txBody>
      </p:sp>
      <p:sp>
        <p:nvSpPr>
          <p:cNvPr id="52228"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52231"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8" name="Oval 87"/>
          <p:cNvSpPr>
            <a:spLocks noChangeArrowheads="1"/>
          </p:cNvSpPr>
          <p:nvPr/>
        </p:nvSpPr>
        <p:spPr bwMode="auto">
          <a:xfrm>
            <a:off x="42926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42926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42926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2926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3" name="Oval 92"/>
          <p:cNvSpPr>
            <a:spLocks noChangeArrowheads="1"/>
          </p:cNvSpPr>
          <p:nvPr/>
        </p:nvSpPr>
        <p:spPr bwMode="auto">
          <a:xfrm>
            <a:off x="40005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8" name="Oval 97"/>
          <p:cNvSpPr>
            <a:spLocks noChangeArrowheads="1"/>
          </p:cNvSpPr>
          <p:nvPr/>
        </p:nvSpPr>
        <p:spPr bwMode="auto">
          <a:xfrm>
            <a:off x="40005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9" name="Oval 98"/>
          <p:cNvSpPr>
            <a:spLocks noChangeArrowheads="1"/>
          </p:cNvSpPr>
          <p:nvPr/>
        </p:nvSpPr>
        <p:spPr bwMode="auto">
          <a:xfrm>
            <a:off x="40005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0" name="Oval 99"/>
          <p:cNvSpPr>
            <a:spLocks noChangeArrowheads="1"/>
          </p:cNvSpPr>
          <p:nvPr/>
        </p:nvSpPr>
        <p:spPr bwMode="auto">
          <a:xfrm>
            <a:off x="40005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5" name="Oval 104"/>
          <p:cNvSpPr>
            <a:spLocks noChangeArrowheads="1"/>
          </p:cNvSpPr>
          <p:nvPr/>
        </p:nvSpPr>
        <p:spPr bwMode="auto">
          <a:xfrm>
            <a:off x="42926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6" name="Oval 105"/>
          <p:cNvSpPr>
            <a:spLocks noChangeArrowheads="1"/>
          </p:cNvSpPr>
          <p:nvPr/>
        </p:nvSpPr>
        <p:spPr bwMode="auto">
          <a:xfrm>
            <a:off x="42926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7" name="Oval 106"/>
          <p:cNvSpPr>
            <a:spLocks noChangeArrowheads="1"/>
          </p:cNvSpPr>
          <p:nvPr/>
        </p:nvSpPr>
        <p:spPr bwMode="auto">
          <a:xfrm>
            <a:off x="40005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8" name="Oval 107"/>
          <p:cNvSpPr>
            <a:spLocks noChangeArrowheads="1"/>
          </p:cNvSpPr>
          <p:nvPr/>
        </p:nvSpPr>
        <p:spPr bwMode="auto">
          <a:xfrm>
            <a:off x="4000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6" name="Oval 85"/>
          <p:cNvSpPr>
            <a:spLocks noChangeArrowheads="1"/>
          </p:cNvSpPr>
          <p:nvPr/>
        </p:nvSpPr>
        <p:spPr bwMode="auto">
          <a:xfrm>
            <a:off x="48895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7" name="Oval 86"/>
          <p:cNvSpPr>
            <a:spLocks noChangeArrowheads="1"/>
          </p:cNvSpPr>
          <p:nvPr/>
        </p:nvSpPr>
        <p:spPr bwMode="auto">
          <a:xfrm>
            <a:off x="48895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9" name="Oval 88"/>
          <p:cNvSpPr>
            <a:spLocks noChangeArrowheads="1"/>
          </p:cNvSpPr>
          <p:nvPr/>
        </p:nvSpPr>
        <p:spPr bwMode="auto">
          <a:xfrm>
            <a:off x="48895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4" name="Oval 93"/>
          <p:cNvSpPr>
            <a:spLocks noChangeArrowheads="1"/>
          </p:cNvSpPr>
          <p:nvPr/>
        </p:nvSpPr>
        <p:spPr bwMode="auto">
          <a:xfrm>
            <a:off x="48895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5" name="Oval 94"/>
          <p:cNvSpPr>
            <a:spLocks noChangeArrowheads="1"/>
          </p:cNvSpPr>
          <p:nvPr/>
        </p:nvSpPr>
        <p:spPr bwMode="auto">
          <a:xfrm>
            <a:off x="45974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6" name="Oval 95"/>
          <p:cNvSpPr>
            <a:spLocks noChangeArrowheads="1"/>
          </p:cNvSpPr>
          <p:nvPr/>
        </p:nvSpPr>
        <p:spPr bwMode="auto">
          <a:xfrm>
            <a:off x="45974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7" name="Oval 96"/>
          <p:cNvSpPr>
            <a:spLocks noChangeArrowheads="1"/>
          </p:cNvSpPr>
          <p:nvPr/>
        </p:nvSpPr>
        <p:spPr bwMode="auto">
          <a:xfrm>
            <a:off x="45974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1" name="Oval 100"/>
          <p:cNvSpPr>
            <a:spLocks noChangeArrowheads="1"/>
          </p:cNvSpPr>
          <p:nvPr/>
        </p:nvSpPr>
        <p:spPr bwMode="auto">
          <a:xfrm>
            <a:off x="45974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2" name="Oval 101"/>
          <p:cNvSpPr>
            <a:spLocks noChangeArrowheads="1"/>
          </p:cNvSpPr>
          <p:nvPr/>
        </p:nvSpPr>
        <p:spPr bwMode="auto">
          <a:xfrm>
            <a:off x="48895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3" name="Oval 102"/>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4" name="Oval 103"/>
          <p:cNvSpPr>
            <a:spLocks noChangeArrowheads="1"/>
          </p:cNvSpPr>
          <p:nvPr/>
        </p:nvSpPr>
        <p:spPr bwMode="auto">
          <a:xfrm>
            <a:off x="45974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9" name="Oval 108"/>
          <p:cNvSpPr>
            <a:spLocks noChangeArrowheads="1"/>
          </p:cNvSpPr>
          <p:nvPr/>
        </p:nvSpPr>
        <p:spPr bwMode="auto">
          <a:xfrm>
            <a:off x="45974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52256" name="TextBox 109"/>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8"/>
                                        </p:tgtEl>
                                        <p:attrNameLst>
                                          <p:attrName>style.visibility</p:attrName>
                                        </p:attrNameLst>
                                      </p:cBhvr>
                                      <p:to>
                                        <p:strVal val="visible"/>
                                      </p:to>
                                    </p:set>
                                  </p:childTnLst>
                                </p:cTn>
                              </p:par>
                              <p:par>
                                <p:cTn id="29" presetID="10" presetClass="exit" presetSubtype="0" fill="hold" grpId="1" nodeType="withEffect">
                                  <p:stCondLst>
                                    <p:cond delay="0"/>
                                  </p:stCondLst>
                                  <p:childTnLst>
                                    <p:animEffect transition="out" filter="fade">
                                      <p:cBhvr>
                                        <p:cTn id="30" dur="500"/>
                                        <p:tgtEl>
                                          <p:spTgt spid="105"/>
                                        </p:tgtEl>
                                      </p:cBhvr>
                                    </p:animEffect>
                                    <p:set>
                                      <p:cBhvr>
                                        <p:cTn id="31" dur="1" fill="hold">
                                          <p:stCondLst>
                                            <p:cond delay="499"/>
                                          </p:stCondLst>
                                        </p:cTn>
                                        <p:tgtEl>
                                          <p:spTgt spid="105"/>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88"/>
                                        </p:tgtEl>
                                      </p:cBhvr>
                                    </p:animEffect>
                                    <p:set>
                                      <p:cBhvr>
                                        <p:cTn id="34" dur="1" fill="hold">
                                          <p:stCondLst>
                                            <p:cond delay="499"/>
                                          </p:stCondLst>
                                        </p:cTn>
                                        <p:tgtEl>
                                          <p:spTgt spid="88"/>
                                        </p:tgtEl>
                                        <p:attrNameLst>
                                          <p:attrName>style.visibility</p:attrName>
                                        </p:attrNameLst>
                                      </p:cBhvr>
                                      <p:to>
                                        <p:strVal val="hidden"/>
                                      </p:to>
                                    </p:set>
                                  </p:childTnLst>
                                </p:cTn>
                              </p:par>
                              <p:par>
                                <p:cTn id="35" presetID="10" presetClass="exit" presetSubtype="0" fill="hold" grpId="1" nodeType="withEffect">
                                  <p:stCondLst>
                                    <p:cond delay="0"/>
                                  </p:stCondLst>
                                  <p:childTnLst>
                                    <p:animEffect transition="out" filter="fade">
                                      <p:cBhvr>
                                        <p:cTn id="36" dur="500"/>
                                        <p:tgtEl>
                                          <p:spTgt spid="99"/>
                                        </p:tgtEl>
                                      </p:cBhvr>
                                    </p:animEffect>
                                    <p:set>
                                      <p:cBhvr>
                                        <p:cTn id="37" dur="1" fill="hold">
                                          <p:stCondLst>
                                            <p:cond delay="499"/>
                                          </p:stCondLst>
                                        </p:cTn>
                                        <p:tgtEl>
                                          <p:spTgt spid="99"/>
                                        </p:tgtEl>
                                        <p:attrNameLst>
                                          <p:attrName>style.visibility</p:attrName>
                                        </p:attrNameLst>
                                      </p:cBhvr>
                                      <p:to>
                                        <p:strVal val="hidden"/>
                                      </p:to>
                                    </p:set>
                                  </p:childTnLst>
                                </p:cTn>
                              </p:par>
                              <p:par>
                                <p:cTn id="38" presetID="10" presetClass="exit" presetSubtype="0" fill="hold" grpId="1" nodeType="withEffect">
                                  <p:stCondLst>
                                    <p:cond delay="0"/>
                                  </p:stCondLst>
                                  <p:childTnLst>
                                    <p:animEffect transition="out" filter="fade">
                                      <p:cBhvr>
                                        <p:cTn id="39" dur="500"/>
                                        <p:tgtEl>
                                          <p:spTgt spid="100"/>
                                        </p:tgtEl>
                                      </p:cBhvr>
                                    </p:animEffect>
                                    <p:set>
                                      <p:cBhvr>
                                        <p:cTn id="40" dur="1" fill="hold">
                                          <p:stCondLst>
                                            <p:cond delay="499"/>
                                          </p:stCondLst>
                                        </p:cTn>
                                        <p:tgtEl>
                                          <p:spTgt spid="100"/>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90"/>
                                        </p:tgtEl>
                                      </p:cBhvr>
                                    </p:animEffect>
                                    <p:set>
                                      <p:cBhvr>
                                        <p:cTn id="43" dur="1" fill="hold">
                                          <p:stCondLst>
                                            <p:cond delay="499"/>
                                          </p:stCondLst>
                                        </p:cTn>
                                        <p:tgtEl>
                                          <p:spTgt spid="90"/>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92"/>
                                        </p:tgtEl>
                                      </p:cBhvr>
                                    </p:animEffect>
                                    <p:set>
                                      <p:cBhvr>
                                        <p:cTn id="46" dur="1" fill="hold">
                                          <p:stCondLst>
                                            <p:cond delay="499"/>
                                          </p:stCondLst>
                                        </p:cTn>
                                        <p:tgtEl>
                                          <p:spTgt spid="92"/>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91"/>
                                        </p:tgtEl>
                                      </p:cBhvr>
                                    </p:animEffect>
                                    <p:set>
                                      <p:cBhvr>
                                        <p:cTn id="49" dur="1" fill="hold">
                                          <p:stCondLst>
                                            <p:cond delay="499"/>
                                          </p:stCondLst>
                                        </p:cTn>
                                        <p:tgtEl>
                                          <p:spTgt spid="91"/>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93"/>
                                        </p:tgtEl>
                                      </p:cBhvr>
                                    </p:animEffect>
                                    <p:set>
                                      <p:cBhvr>
                                        <p:cTn id="52" dur="1" fill="hold">
                                          <p:stCondLst>
                                            <p:cond delay="499"/>
                                          </p:stCondLst>
                                        </p:cTn>
                                        <p:tgtEl>
                                          <p:spTgt spid="93"/>
                                        </p:tgtEl>
                                        <p:attrNameLst>
                                          <p:attrName>style.visibility</p:attrName>
                                        </p:attrNameLst>
                                      </p:cBhvr>
                                      <p:to>
                                        <p:strVal val="hidden"/>
                                      </p:to>
                                    </p:set>
                                  </p:childTnLst>
                                </p:cTn>
                              </p:par>
                              <p:par>
                                <p:cTn id="53" presetID="10" presetClass="exit" presetSubtype="0" fill="hold" grpId="1" nodeType="withEffect">
                                  <p:stCondLst>
                                    <p:cond delay="0"/>
                                  </p:stCondLst>
                                  <p:childTnLst>
                                    <p:animEffect transition="out" filter="fade">
                                      <p:cBhvr>
                                        <p:cTn id="54" dur="500"/>
                                        <p:tgtEl>
                                          <p:spTgt spid="108"/>
                                        </p:tgtEl>
                                      </p:cBhvr>
                                    </p:animEffect>
                                    <p:set>
                                      <p:cBhvr>
                                        <p:cTn id="55" dur="1" fill="hold">
                                          <p:stCondLst>
                                            <p:cond delay="499"/>
                                          </p:stCondLst>
                                        </p:cTn>
                                        <p:tgtEl>
                                          <p:spTgt spid="108"/>
                                        </p:tgtEl>
                                        <p:attrNameLst>
                                          <p:attrName>style.visibility</p:attrName>
                                        </p:attrNameLst>
                                      </p:cBhvr>
                                      <p:to>
                                        <p:strVal val="hidden"/>
                                      </p:to>
                                    </p:set>
                                  </p:childTnLst>
                                </p:cTn>
                              </p:par>
                              <p:par>
                                <p:cTn id="56" presetID="10" presetClass="exit" presetSubtype="0" fill="hold" grpId="1" nodeType="withEffect">
                                  <p:stCondLst>
                                    <p:cond delay="0"/>
                                  </p:stCondLst>
                                  <p:childTnLst>
                                    <p:animEffect transition="out" filter="fade">
                                      <p:cBhvr>
                                        <p:cTn id="57" dur="500"/>
                                        <p:tgtEl>
                                          <p:spTgt spid="106"/>
                                        </p:tgtEl>
                                      </p:cBhvr>
                                    </p:animEffect>
                                    <p:set>
                                      <p:cBhvr>
                                        <p:cTn id="58" dur="1" fill="hold">
                                          <p:stCondLst>
                                            <p:cond delay="499"/>
                                          </p:stCondLst>
                                        </p:cTn>
                                        <p:tgtEl>
                                          <p:spTgt spid="106"/>
                                        </p:tgtEl>
                                        <p:attrNameLst>
                                          <p:attrName>style.visibility</p:attrName>
                                        </p:attrNameLst>
                                      </p:cBhvr>
                                      <p:to>
                                        <p:strVal val="hidden"/>
                                      </p:to>
                                    </p:set>
                                  </p:childTnLst>
                                </p:cTn>
                              </p:par>
                              <p:par>
                                <p:cTn id="59" presetID="10" presetClass="exit" presetSubtype="0" fill="hold" grpId="1" nodeType="withEffect">
                                  <p:stCondLst>
                                    <p:cond delay="0"/>
                                  </p:stCondLst>
                                  <p:childTnLst>
                                    <p:animEffect transition="out" filter="fade">
                                      <p:cBhvr>
                                        <p:cTn id="60" dur="500"/>
                                        <p:tgtEl>
                                          <p:spTgt spid="98"/>
                                        </p:tgtEl>
                                      </p:cBhvr>
                                    </p:animEffect>
                                    <p:set>
                                      <p:cBhvr>
                                        <p:cTn id="61" dur="1" fill="hold">
                                          <p:stCondLst>
                                            <p:cond delay="499"/>
                                          </p:stCondLst>
                                        </p:cTn>
                                        <p:tgtEl>
                                          <p:spTgt spid="98"/>
                                        </p:tgtEl>
                                        <p:attrNameLst>
                                          <p:attrName>style.visibility</p:attrName>
                                        </p:attrNameLst>
                                      </p:cBhvr>
                                      <p:to>
                                        <p:strVal val="hidden"/>
                                      </p:to>
                                    </p:set>
                                  </p:childTnLst>
                                </p:cTn>
                              </p:par>
                              <p:par>
                                <p:cTn id="62" presetID="10" presetClass="exit" presetSubtype="0" fill="hold" grpId="1" nodeType="withEffect">
                                  <p:stCondLst>
                                    <p:cond delay="0"/>
                                  </p:stCondLst>
                                  <p:childTnLst>
                                    <p:animEffect transition="out" filter="fade">
                                      <p:cBhvr>
                                        <p:cTn id="63" dur="500"/>
                                        <p:tgtEl>
                                          <p:spTgt spid="107"/>
                                        </p:tgtEl>
                                      </p:cBhvr>
                                    </p:animEffect>
                                    <p:set>
                                      <p:cBhvr>
                                        <p:cTn id="64" dur="1" fill="hold">
                                          <p:stCondLst>
                                            <p:cond delay="499"/>
                                          </p:stCondLst>
                                        </p:cTn>
                                        <p:tgtEl>
                                          <p:spTgt spid="107"/>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8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8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94"/>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95"/>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6"/>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97"/>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01"/>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0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03"/>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04"/>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09"/>
                                        </p:tgtEl>
                                        <p:attrNameLst>
                                          <p:attrName>style.visibility</p:attrName>
                                        </p:attrNameLst>
                                      </p:cBhvr>
                                      <p:to>
                                        <p:strVal val="visible"/>
                                      </p:to>
                                    </p:set>
                                  </p:childTnLst>
                                </p:cTn>
                              </p:par>
                              <p:par>
                                <p:cTn id="89" presetID="10" presetClass="entr" presetSubtype="0" fill="hold" grpId="1" nodeType="withEffect">
                                  <p:stCondLst>
                                    <p:cond delay="0"/>
                                  </p:stCondLst>
                                  <p:childTnLst>
                                    <p:set>
                                      <p:cBhvr>
                                        <p:cTn id="90" dur="1" fill="hold">
                                          <p:stCondLst>
                                            <p:cond delay="0"/>
                                          </p:stCondLst>
                                        </p:cTn>
                                        <p:tgtEl>
                                          <p:spTgt spid="94"/>
                                        </p:tgtEl>
                                        <p:attrNameLst>
                                          <p:attrName>style.visibility</p:attrName>
                                        </p:attrNameLst>
                                      </p:cBhvr>
                                      <p:to>
                                        <p:strVal val="visible"/>
                                      </p:to>
                                    </p:set>
                                    <p:animEffect transition="in" filter="fade">
                                      <p:cBhvr>
                                        <p:cTn id="91" dur="500"/>
                                        <p:tgtEl>
                                          <p:spTgt spid="94"/>
                                        </p:tgtEl>
                                      </p:cBhvr>
                                    </p:animEffect>
                                  </p:childTnLst>
                                </p:cTn>
                              </p:par>
                              <p:par>
                                <p:cTn id="92" presetID="10" presetClass="entr" presetSubtype="0" fill="hold" grpId="1" nodeType="withEffect">
                                  <p:stCondLst>
                                    <p:cond delay="0"/>
                                  </p:stCondLst>
                                  <p:childTnLst>
                                    <p:set>
                                      <p:cBhvr>
                                        <p:cTn id="93" dur="1" fill="hold">
                                          <p:stCondLst>
                                            <p:cond delay="0"/>
                                          </p:stCondLst>
                                        </p:cTn>
                                        <p:tgtEl>
                                          <p:spTgt spid="87"/>
                                        </p:tgtEl>
                                        <p:attrNameLst>
                                          <p:attrName>style.visibility</p:attrName>
                                        </p:attrNameLst>
                                      </p:cBhvr>
                                      <p:to>
                                        <p:strVal val="visible"/>
                                      </p:to>
                                    </p:set>
                                    <p:animEffect transition="in" filter="fade">
                                      <p:cBhvr>
                                        <p:cTn id="94" dur="500"/>
                                        <p:tgtEl>
                                          <p:spTgt spid="87"/>
                                        </p:tgtEl>
                                      </p:cBhvr>
                                    </p:animEffect>
                                  </p:childTnLst>
                                </p:cTn>
                              </p:par>
                              <p:par>
                                <p:cTn id="95" presetID="10" presetClass="entr" presetSubtype="0" fill="hold" grpId="1" nodeType="withEffect">
                                  <p:stCondLst>
                                    <p:cond delay="0"/>
                                  </p:stCondLst>
                                  <p:childTnLst>
                                    <p:set>
                                      <p:cBhvr>
                                        <p:cTn id="96" dur="1" fill="hold">
                                          <p:stCondLst>
                                            <p:cond delay="0"/>
                                          </p:stCondLst>
                                        </p:cTn>
                                        <p:tgtEl>
                                          <p:spTgt spid="102"/>
                                        </p:tgtEl>
                                        <p:attrNameLst>
                                          <p:attrName>style.visibility</p:attrName>
                                        </p:attrNameLst>
                                      </p:cBhvr>
                                      <p:to>
                                        <p:strVal val="visible"/>
                                      </p:to>
                                    </p:set>
                                    <p:animEffect transition="in" filter="fade">
                                      <p:cBhvr>
                                        <p:cTn id="97" dur="500"/>
                                        <p:tgtEl>
                                          <p:spTgt spid="102"/>
                                        </p:tgtEl>
                                      </p:cBhvr>
                                    </p:animEffect>
                                  </p:childTnLst>
                                </p:cTn>
                              </p:par>
                              <p:par>
                                <p:cTn id="98" presetID="10" presetClass="entr" presetSubtype="0" fill="hold" grpId="1" nodeType="withEffect">
                                  <p:stCondLst>
                                    <p:cond delay="0"/>
                                  </p:stCondLst>
                                  <p:childTnLst>
                                    <p:set>
                                      <p:cBhvr>
                                        <p:cTn id="99" dur="1" fill="hold">
                                          <p:stCondLst>
                                            <p:cond delay="0"/>
                                          </p:stCondLst>
                                        </p:cTn>
                                        <p:tgtEl>
                                          <p:spTgt spid="96"/>
                                        </p:tgtEl>
                                        <p:attrNameLst>
                                          <p:attrName>style.visibility</p:attrName>
                                        </p:attrNameLst>
                                      </p:cBhvr>
                                      <p:to>
                                        <p:strVal val="visible"/>
                                      </p:to>
                                    </p:set>
                                    <p:animEffect transition="in" filter="fade">
                                      <p:cBhvr>
                                        <p:cTn id="100" dur="500"/>
                                        <p:tgtEl>
                                          <p:spTgt spid="96"/>
                                        </p:tgtEl>
                                      </p:cBhvr>
                                    </p:animEffect>
                                  </p:childTnLst>
                                </p:cTn>
                              </p:par>
                              <p:par>
                                <p:cTn id="101" presetID="10" presetClass="entr" presetSubtype="0" fill="hold" grpId="1" nodeType="withEffect">
                                  <p:stCondLst>
                                    <p:cond delay="0"/>
                                  </p:stCondLst>
                                  <p:childTnLst>
                                    <p:set>
                                      <p:cBhvr>
                                        <p:cTn id="102" dur="1" fill="hold">
                                          <p:stCondLst>
                                            <p:cond delay="0"/>
                                          </p:stCondLst>
                                        </p:cTn>
                                        <p:tgtEl>
                                          <p:spTgt spid="103"/>
                                        </p:tgtEl>
                                        <p:attrNameLst>
                                          <p:attrName>style.visibility</p:attrName>
                                        </p:attrNameLst>
                                      </p:cBhvr>
                                      <p:to>
                                        <p:strVal val="visible"/>
                                      </p:to>
                                    </p:set>
                                    <p:animEffect transition="in" filter="fade">
                                      <p:cBhvr>
                                        <p:cTn id="103" dur="500"/>
                                        <p:tgtEl>
                                          <p:spTgt spid="103"/>
                                        </p:tgtEl>
                                      </p:cBhvr>
                                    </p:animEffect>
                                  </p:childTnLst>
                                </p:cTn>
                              </p:par>
                              <p:par>
                                <p:cTn id="104" presetID="10" presetClass="entr" presetSubtype="0" fill="hold" grpId="1" nodeType="withEffect">
                                  <p:stCondLst>
                                    <p:cond delay="0"/>
                                  </p:stCondLst>
                                  <p:childTnLst>
                                    <p:set>
                                      <p:cBhvr>
                                        <p:cTn id="105" dur="1" fill="hold">
                                          <p:stCondLst>
                                            <p:cond delay="0"/>
                                          </p:stCondLst>
                                        </p:cTn>
                                        <p:tgtEl>
                                          <p:spTgt spid="89"/>
                                        </p:tgtEl>
                                        <p:attrNameLst>
                                          <p:attrName>style.visibility</p:attrName>
                                        </p:attrNameLst>
                                      </p:cBhvr>
                                      <p:to>
                                        <p:strVal val="visible"/>
                                      </p:to>
                                    </p:set>
                                    <p:animEffect transition="in" filter="fade">
                                      <p:cBhvr>
                                        <p:cTn id="106" dur="500"/>
                                        <p:tgtEl>
                                          <p:spTgt spid="89"/>
                                        </p:tgtEl>
                                      </p:cBhvr>
                                    </p:animEffect>
                                  </p:childTnLst>
                                </p:cTn>
                              </p:par>
                              <p:par>
                                <p:cTn id="107" presetID="10" presetClass="entr" presetSubtype="0" fill="hold" grpId="1" nodeType="withEffect">
                                  <p:stCondLst>
                                    <p:cond delay="0"/>
                                  </p:stCondLst>
                                  <p:childTnLst>
                                    <p:set>
                                      <p:cBhvr>
                                        <p:cTn id="108" dur="1" fill="hold">
                                          <p:stCondLst>
                                            <p:cond delay="0"/>
                                          </p:stCondLst>
                                        </p:cTn>
                                        <p:tgtEl>
                                          <p:spTgt spid="109"/>
                                        </p:tgtEl>
                                        <p:attrNameLst>
                                          <p:attrName>style.visibility</p:attrName>
                                        </p:attrNameLst>
                                      </p:cBhvr>
                                      <p:to>
                                        <p:strVal val="visible"/>
                                      </p:to>
                                    </p:set>
                                    <p:animEffect transition="in" filter="fade">
                                      <p:cBhvr>
                                        <p:cTn id="109" dur="500"/>
                                        <p:tgtEl>
                                          <p:spTgt spid="109"/>
                                        </p:tgtEl>
                                      </p:cBhvr>
                                    </p:animEffect>
                                  </p:childTnLst>
                                </p:cTn>
                              </p:par>
                              <p:par>
                                <p:cTn id="110" presetID="10" presetClass="entr" presetSubtype="0" fill="hold" grpId="1" nodeType="withEffect">
                                  <p:stCondLst>
                                    <p:cond delay="0"/>
                                  </p:stCondLst>
                                  <p:childTnLst>
                                    <p:set>
                                      <p:cBhvr>
                                        <p:cTn id="111" dur="1" fill="hold">
                                          <p:stCondLst>
                                            <p:cond delay="0"/>
                                          </p:stCondLst>
                                        </p:cTn>
                                        <p:tgtEl>
                                          <p:spTgt spid="97"/>
                                        </p:tgtEl>
                                        <p:attrNameLst>
                                          <p:attrName>style.visibility</p:attrName>
                                        </p:attrNameLst>
                                      </p:cBhvr>
                                      <p:to>
                                        <p:strVal val="visible"/>
                                      </p:to>
                                    </p:set>
                                    <p:animEffect transition="in" filter="fade">
                                      <p:cBhvr>
                                        <p:cTn id="112" dur="500"/>
                                        <p:tgtEl>
                                          <p:spTgt spid="97"/>
                                        </p:tgtEl>
                                      </p:cBhvr>
                                    </p:animEffect>
                                  </p:childTnLst>
                                </p:cTn>
                              </p:par>
                              <p:par>
                                <p:cTn id="113" presetID="10" presetClass="entr" presetSubtype="0" fill="hold" grpId="1" nodeType="withEffect">
                                  <p:stCondLst>
                                    <p:cond delay="0"/>
                                  </p:stCondLst>
                                  <p:childTnLst>
                                    <p:set>
                                      <p:cBhvr>
                                        <p:cTn id="114" dur="1" fill="hold">
                                          <p:stCondLst>
                                            <p:cond delay="0"/>
                                          </p:stCondLst>
                                        </p:cTn>
                                        <p:tgtEl>
                                          <p:spTgt spid="95"/>
                                        </p:tgtEl>
                                        <p:attrNameLst>
                                          <p:attrName>style.visibility</p:attrName>
                                        </p:attrNameLst>
                                      </p:cBhvr>
                                      <p:to>
                                        <p:strVal val="visible"/>
                                      </p:to>
                                    </p:set>
                                    <p:animEffect transition="in" filter="fade">
                                      <p:cBhvr>
                                        <p:cTn id="115" dur="500"/>
                                        <p:tgtEl>
                                          <p:spTgt spid="95"/>
                                        </p:tgtEl>
                                      </p:cBhvr>
                                    </p:animEffect>
                                  </p:childTnLst>
                                </p:cTn>
                              </p:par>
                              <p:par>
                                <p:cTn id="116" presetID="10" presetClass="entr" presetSubtype="0" fill="hold" grpId="1" nodeType="withEffect">
                                  <p:stCondLst>
                                    <p:cond delay="0"/>
                                  </p:stCondLst>
                                  <p:childTnLst>
                                    <p:set>
                                      <p:cBhvr>
                                        <p:cTn id="117" dur="1" fill="hold">
                                          <p:stCondLst>
                                            <p:cond delay="0"/>
                                          </p:stCondLst>
                                        </p:cTn>
                                        <p:tgtEl>
                                          <p:spTgt spid="104"/>
                                        </p:tgtEl>
                                        <p:attrNameLst>
                                          <p:attrName>style.visibility</p:attrName>
                                        </p:attrNameLst>
                                      </p:cBhvr>
                                      <p:to>
                                        <p:strVal val="visible"/>
                                      </p:to>
                                    </p:set>
                                    <p:animEffect transition="in" filter="fade">
                                      <p:cBhvr>
                                        <p:cTn id="118" dur="500"/>
                                        <p:tgtEl>
                                          <p:spTgt spid="104"/>
                                        </p:tgtEl>
                                      </p:cBhvr>
                                    </p:animEffect>
                                  </p:childTnLst>
                                </p:cTn>
                              </p:par>
                              <p:par>
                                <p:cTn id="119" presetID="10" presetClass="entr" presetSubtype="0" fill="hold" grpId="1" nodeType="withEffect">
                                  <p:stCondLst>
                                    <p:cond delay="0"/>
                                  </p:stCondLst>
                                  <p:childTnLst>
                                    <p:set>
                                      <p:cBhvr>
                                        <p:cTn id="120" dur="1" fill="hold">
                                          <p:stCondLst>
                                            <p:cond delay="0"/>
                                          </p:stCondLst>
                                        </p:cTn>
                                        <p:tgtEl>
                                          <p:spTgt spid="101"/>
                                        </p:tgtEl>
                                        <p:attrNameLst>
                                          <p:attrName>style.visibility</p:attrName>
                                        </p:attrNameLst>
                                      </p:cBhvr>
                                      <p:to>
                                        <p:strVal val="visible"/>
                                      </p:to>
                                    </p:set>
                                    <p:animEffect transition="in" filter="fade">
                                      <p:cBhvr>
                                        <p:cTn id="121" dur="500"/>
                                        <p:tgtEl>
                                          <p:spTgt spid="101"/>
                                        </p:tgtEl>
                                      </p:cBhvr>
                                    </p:animEffect>
                                  </p:childTnLst>
                                </p:cTn>
                              </p:par>
                              <p:par>
                                <p:cTn id="122" presetID="10" presetClass="entr" presetSubtype="0" fill="hold" grpId="1" nodeType="withEffect">
                                  <p:stCondLst>
                                    <p:cond delay="0"/>
                                  </p:stCondLst>
                                  <p:childTnLst>
                                    <p:set>
                                      <p:cBhvr>
                                        <p:cTn id="123" dur="1" fill="hold">
                                          <p:stCondLst>
                                            <p:cond delay="0"/>
                                          </p:stCondLst>
                                        </p:cTn>
                                        <p:tgtEl>
                                          <p:spTgt spid="86"/>
                                        </p:tgtEl>
                                        <p:attrNameLst>
                                          <p:attrName>style.visibility</p:attrName>
                                        </p:attrNameLst>
                                      </p:cBhvr>
                                      <p:to>
                                        <p:strVal val="visible"/>
                                      </p:to>
                                    </p:set>
                                    <p:animEffect transition="in" filter="fade">
                                      <p:cBhvr>
                                        <p:cTn id="124"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animBg="1"/>
      <p:bldP spid="88" grpId="1" animBg="1"/>
      <p:bldP spid="90" grpId="0" animBg="1"/>
      <p:bldP spid="90" grpId="1" animBg="1"/>
      <p:bldP spid="91" grpId="0" animBg="1"/>
      <p:bldP spid="91" grpId="1" animBg="1"/>
      <p:bldP spid="92" grpId="0" animBg="1"/>
      <p:bldP spid="92" grpId="1" animBg="1"/>
      <p:bldP spid="93" grpId="0" animBg="1"/>
      <p:bldP spid="93" grpId="1" animBg="1"/>
      <p:bldP spid="98" grpId="0" animBg="1"/>
      <p:bldP spid="98" grpId="1" animBg="1"/>
      <p:bldP spid="99" grpId="0" animBg="1"/>
      <p:bldP spid="99" grpId="1" animBg="1"/>
      <p:bldP spid="100" grpId="0" animBg="1"/>
      <p:bldP spid="100" grpId="1" animBg="1"/>
      <p:bldP spid="105" grpId="0" animBg="1"/>
      <p:bldP spid="105" grpId="1" animBg="1"/>
      <p:bldP spid="106" grpId="0" animBg="1"/>
      <p:bldP spid="106" grpId="1" animBg="1"/>
      <p:bldP spid="107" grpId="0" animBg="1"/>
      <p:bldP spid="107" grpId="1" animBg="1"/>
      <p:bldP spid="108" grpId="0" animBg="1"/>
      <p:bldP spid="108" grpId="1" animBg="1"/>
      <p:bldP spid="86" grpId="0" animBg="1"/>
      <p:bldP spid="86" grpId="1" animBg="1"/>
      <p:bldP spid="87" grpId="0" animBg="1"/>
      <p:bldP spid="87" grpId="1" animBg="1"/>
      <p:bldP spid="89" grpId="0" animBg="1"/>
      <p:bldP spid="89" grpId="1" animBg="1"/>
      <p:bldP spid="94" grpId="0" animBg="1"/>
      <p:bldP spid="94" grpId="1" animBg="1"/>
      <p:bldP spid="95" grpId="0" animBg="1"/>
      <p:bldP spid="95" grpId="1" animBg="1"/>
      <p:bldP spid="96" grpId="0" animBg="1"/>
      <p:bldP spid="96" grpId="1" animBg="1"/>
      <p:bldP spid="97" grpId="0" animBg="1"/>
      <p:bldP spid="97" grpId="1" animBg="1"/>
      <p:bldP spid="101" grpId="0" animBg="1"/>
      <p:bldP spid="101" grpId="1" animBg="1"/>
      <p:bldP spid="102" grpId="0" animBg="1"/>
      <p:bldP spid="102" grpId="1" animBg="1"/>
      <p:bldP spid="103" grpId="0" animBg="1"/>
      <p:bldP spid="103" grpId="1" animBg="1"/>
      <p:bldP spid="104" grpId="0" animBg="1"/>
      <p:bldP spid="104" grpId="1" animBg="1"/>
      <p:bldP spid="109" grpId="0" animBg="1"/>
      <p:bldP spid="109" grpId="1" animBg="1"/>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54275"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54276"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54279"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6" name="Oval 85"/>
          <p:cNvSpPr>
            <a:spLocks noChangeArrowheads="1"/>
          </p:cNvSpPr>
          <p:nvPr/>
        </p:nvSpPr>
        <p:spPr bwMode="auto">
          <a:xfrm>
            <a:off x="48895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7" name="Oval 86"/>
          <p:cNvSpPr>
            <a:spLocks noChangeArrowheads="1"/>
          </p:cNvSpPr>
          <p:nvPr/>
        </p:nvSpPr>
        <p:spPr bwMode="auto">
          <a:xfrm>
            <a:off x="48895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9" name="Oval 88"/>
          <p:cNvSpPr>
            <a:spLocks noChangeArrowheads="1"/>
          </p:cNvSpPr>
          <p:nvPr/>
        </p:nvSpPr>
        <p:spPr bwMode="auto">
          <a:xfrm>
            <a:off x="48895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4" name="Oval 93"/>
          <p:cNvSpPr>
            <a:spLocks noChangeArrowheads="1"/>
          </p:cNvSpPr>
          <p:nvPr/>
        </p:nvSpPr>
        <p:spPr bwMode="auto">
          <a:xfrm>
            <a:off x="48895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5" name="Oval 94"/>
          <p:cNvSpPr>
            <a:spLocks noChangeArrowheads="1"/>
          </p:cNvSpPr>
          <p:nvPr/>
        </p:nvSpPr>
        <p:spPr bwMode="auto">
          <a:xfrm>
            <a:off x="48895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7" name="Oval 96"/>
          <p:cNvSpPr>
            <a:spLocks noChangeArrowheads="1"/>
          </p:cNvSpPr>
          <p:nvPr/>
        </p:nvSpPr>
        <p:spPr bwMode="auto">
          <a:xfrm>
            <a:off x="45974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1" name="Oval 100"/>
          <p:cNvSpPr>
            <a:spLocks noChangeArrowheads="1"/>
          </p:cNvSpPr>
          <p:nvPr/>
        </p:nvSpPr>
        <p:spPr bwMode="auto">
          <a:xfrm>
            <a:off x="45974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3" name="Oval 102"/>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4" name="Oval 103"/>
          <p:cNvSpPr>
            <a:spLocks noChangeArrowheads="1"/>
          </p:cNvSpPr>
          <p:nvPr/>
        </p:nvSpPr>
        <p:spPr bwMode="auto">
          <a:xfrm>
            <a:off x="45974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9" name="Oval 108"/>
          <p:cNvSpPr>
            <a:spLocks noChangeArrowheads="1"/>
          </p:cNvSpPr>
          <p:nvPr/>
        </p:nvSpPr>
        <p:spPr bwMode="auto">
          <a:xfrm>
            <a:off x="45974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3" name="Oval 92"/>
          <p:cNvSpPr>
            <a:spLocks noChangeArrowheads="1"/>
          </p:cNvSpPr>
          <p:nvPr/>
        </p:nvSpPr>
        <p:spPr bwMode="auto">
          <a:xfrm>
            <a:off x="48895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54292" name="TextBox 97"/>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9"/>
                                        </p:tgtEl>
                                        <p:attrNameLst>
                                          <p:attrName>style.visibility</p:attrName>
                                        </p:attrNameLst>
                                      </p:cBhvr>
                                      <p:to>
                                        <p:strVal val="visible"/>
                                      </p:to>
                                    </p:set>
                                  </p:childTnLst>
                                </p:cTn>
                              </p:par>
                              <p:par>
                                <p:cTn id="25" presetID="0" presetClass="path" presetSubtype="0" accel="50000" decel="50000" fill="hold" grpId="1" nodeType="withEffect">
                                  <p:stCondLst>
                                    <p:cond delay="0"/>
                                  </p:stCondLst>
                                  <p:childTnLst>
                                    <p:animMotion origin="layout" path="M 0.00069 -0.00093 L 0.18125 -0.00093 " pathEditMode="relative" ptsTypes="AA">
                                      <p:cBhvr>
                                        <p:cTn id="26" dur="500" fill="hold"/>
                                        <p:tgtEl>
                                          <p:spTgt spid="95"/>
                                        </p:tgtEl>
                                        <p:attrNameLst>
                                          <p:attrName>ppt_x</p:attrName>
                                          <p:attrName>ppt_y</p:attrName>
                                        </p:attrNameLst>
                                      </p:cBhvr>
                                    </p:animMotion>
                                  </p:childTnLst>
                                </p:cTn>
                              </p:par>
                              <p:par>
                                <p:cTn id="27" presetID="1" presetClass="entr" presetSubtype="0" fill="hold" grpId="0" nodeType="withEffect">
                                  <p:stCondLst>
                                    <p:cond delay="0"/>
                                  </p:stCondLst>
                                  <p:childTnLst>
                                    <p:set>
                                      <p:cBhvr>
                                        <p:cTn id="28" dur="1" fill="hold">
                                          <p:stCondLst>
                                            <p:cond delay="0"/>
                                          </p:stCondLst>
                                        </p:cTn>
                                        <p:tgtEl>
                                          <p:spTgt spid="92"/>
                                        </p:tgtEl>
                                        <p:attrNameLst>
                                          <p:attrName>style.visibility</p:attrName>
                                        </p:attrNameLst>
                                      </p:cBhvr>
                                      <p:to>
                                        <p:strVal val="visible"/>
                                      </p:to>
                                    </p:set>
                                  </p:childTnLst>
                                </p:cTn>
                              </p:par>
                              <p:par>
                                <p:cTn id="29" presetID="0" presetClass="path" presetSubtype="0" accel="50000" decel="50000" fill="hold" grpId="1" nodeType="withEffect">
                                  <p:stCondLst>
                                    <p:cond delay="0"/>
                                  </p:stCondLst>
                                  <p:childTnLst>
                                    <p:animMotion origin="layout" path="M 0.00069 -0.00093 L 0.18125 -0.00093 " pathEditMode="relative" ptsTypes="AA">
                                      <p:cBhvr>
                                        <p:cTn id="30" dur="500" fill="hold"/>
                                        <p:tgtEl>
                                          <p:spTgt spid="92"/>
                                        </p:tgtEl>
                                        <p:attrNameLst>
                                          <p:attrName>ppt_x</p:attrName>
                                          <p:attrName>ppt_y</p:attrName>
                                        </p:attrNameLst>
                                      </p:cBhvr>
                                    </p:animMotion>
                                  </p:childTnLst>
                                </p:cTn>
                              </p:par>
                              <p:par>
                                <p:cTn id="31" presetID="1" presetClass="entr" presetSubtype="0" fill="hold" grpId="0" nodeType="withEffect">
                                  <p:stCondLst>
                                    <p:cond delay="0"/>
                                  </p:stCondLst>
                                  <p:childTnLst>
                                    <p:set>
                                      <p:cBhvr>
                                        <p:cTn id="32"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7" grpId="0" animBg="1"/>
      <p:bldP spid="89" grpId="0" animBg="1"/>
      <p:bldP spid="94" grpId="0" animBg="1"/>
      <p:bldP spid="95" grpId="0" animBg="1"/>
      <p:bldP spid="95" grpId="1" animBg="1"/>
      <p:bldP spid="97" grpId="0" animBg="1"/>
      <p:bldP spid="101" grpId="0" animBg="1"/>
      <p:bldP spid="103" grpId="0" animBg="1"/>
      <p:bldP spid="104" grpId="0" animBg="1"/>
      <p:bldP spid="109" grpId="0" animBg="1"/>
      <p:bldP spid="92" grpId="0" animBg="1"/>
      <p:bldP spid="92" grpId="1" animBg="1"/>
      <p:bldP spid="93" grpId="0" animBg="1"/>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56323"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56324"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56327"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6" name="Oval 85"/>
          <p:cNvSpPr>
            <a:spLocks noChangeArrowheads="1"/>
          </p:cNvSpPr>
          <p:nvPr/>
        </p:nvSpPr>
        <p:spPr bwMode="auto">
          <a:xfrm>
            <a:off x="48895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7" name="Oval 86"/>
          <p:cNvSpPr>
            <a:spLocks noChangeArrowheads="1"/>
          </p:cNvSpPr>
          <p:nvPr/>
        </p:nvSpPr>
        <p:spPr bwMode="auto">
          <a:xfrm>
            <a:off x="48895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9" name="Oval 88"/>
          <p:cNvSpPr>
            <a:spLocks noChangeArrowheads="1"/>
          </p:cNvSpPr>
          <p:nvPr/>
        </p:nvSpPr>
        <p:spPr bwMode="auto">
          <a:xfrm>
            <a:off x="48895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4" name="Oval 93"/>
          <p:cNvSpPr>
            <a:spLocks noChangeArrowheads="1"/>
          </p:cNvSpPr>
          <p:nvPr/>
        </p:nvSpPr>
        <p:spPr bwMode="auto">
          <a:xfrm>
            <a:off x="48895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5" name="Oval 94"/>
          <p:cNvSpPr>
            <a:spLocks noChangeArrowheads="1"/>
          </p:cNvSpPr>
          <p:nvPr/>
        </p:nvSpPr>
        <p:spPr bwMode="auto">
          <a:xfrm>
            <a:off x="48895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3" name="Oval 102"/>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4" name="Oval 103"/>
          <p:cNvSpPr>
            <a:spLocks noChangeArrowheads="1"/>
          </p:cNvSpPr>
          <p:nvPr/>
        </p:nvSpPr>
        <p:spPr bwMode="auto">
          <a:xfrm>
            <a:off x="65278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5" name="Oval 84"/>
          <p:cNvSpPr>
            <a:spLocks noChangeArrowheads="1"/>
          </p:cNvSpPr>
          <p:nvPr/>
        </p:nvSpPr>
        <p:spPr bwMode="auto">
          <a:xfrm>
            <a:off x="48895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8" name="Oval 87"/>
          <p:cNvSpPr>
            <a:spLocks noChangeArrowheads="1"/>
          </p:cNvSpPr>
          <p:nvPr/>
        </p:nvSpPr>
        <p:spPr bwMode="auto">
          <a:xfrm>
            <a:off x="65278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45974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45974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56340" name="TextBox 9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4"/>
                                        </p:tgtEl>
                                        <p:attrNameLst>
                                          <p:attrName>style.visibility</p:attrName>
                                        </p:attrNameLst>
                                      </p:cBhvr>
                                      <p:to>
                                        <p:strVal val="visible"/>
                                      </p:to>
                                    </p:set>
                                  </p:childTnLst>
                                </p:cTn>
                              </p:par>
                              <p:par>
                                <p:cTn id="19" presetID="0" presetClass="path" presetSubtype="0" accel="50000" decel="50000" fill="hold" grpId="1" nodeType="withEffect">
                                  <p:stCondLst>
                                    <p:cond delay="0"/>
                                  </p:stCondLst>
                                  <p:childTnLst>
                                    <p:animMotion origin="layout" path="M 0.00069 -0.00093 L 0.18125 -0.00093 " pathEditMode="relative" ptsTypes="AA">
                                      <p:cBhvr>
                                        <p:cTn id="20" dur="500" fill="hold"/>
                                        <p:tgtEl>
                                          <p:spTgt spid="95"/>
                                        </p:tgtEl>
                                        <p:attrNameLst>
                                          <p:attrName>ppt_x</p:attrName>
                                          <p:attrName>ppt_y</p:attrName>
                                        </p:attrNameLst>
                                      </p:cBhvr>
                                    </p:animMotion>
                                  </p:childTnLst>
                                </p:cTn>
                              </p:par>
                              <p:par>
                                <p:cTn id="21" presetID="1" presetClass="entr" presetSubtype="0" fill="hold" grpId="0" nodeType="withEffect">
                                  <p:stCondLst>
                                    <p:cond delay="0"/>
                                  </p:stCondLst>
                                  <p:childTnLst>
                                    <p:set>
                                      <p:cBhvr>
                                        <p:cTn id="22" dur="1" fill="hold">
                                          <p:stCondLst>
                                            <p:cond delay="0"/>
                                          </p:stCondLst>
                                        </p:cTn>
                                        <p:tgtEl>
                                          <p:spTgt spid="92"/>
                                        </p:tgtEl>
                                        <p:attrNameLst>
                                          <p:attrName>style.visibility</p:attrName>
                                        </p:attrNameLst>
                                      </p:cBhvr>
                                      <p:to>
                                        <p:strVal val="visible"/>
                                      </p:to>
                                    </p:set>
                                  </p:childTnLst>
                                </p:cTn>
                              </p:par>
                              <p:par>
                                <p:cTn id="23" presetID="0" presetClass="path" presetSubtype="0" accel="50000" decel="50000" fill="hold" grpId="1" nodeType="withEffect">
                                  <p:stCondLst>
                                    <p:cond delay="0"/>
                                  </p:stCondLst>
                                  <p:childTnLst>
                                    <p:animMotion origin="layout" path="M 0.00069 -0.00093 L 0.18125 -0.00093 " pathEditMode="relative" ptsTypes="AA">
                                      <p:cBhvr>
                                        <p:cTn id="24" dur="500" fill="hold"/>
                                        <p:tgtEl>
                                          <p:spTgt spid="92"/>
                                        </p:tgtEl>
                                        <p:attrNameLst>
                                          <p:attrName>ppt_x</p:attrName>
                                          <p:attrName>ppt_y</p:attrName>
                                        </p:attrNameLst>
                                      </p:cBhvr>
                                    </p:animMotion>
                                  </p:childTnLst>
                                </p:cTn>
                              </p:par>
                              <p:par>
                                <p:cTn id="25" presetID="1" presetClass="entr" presetSubtype="0" fill="hold" grpId="0" nodeType="withEffect">
                                  <p:stCondLst>
                                    <p:cond delay="0"/>
                                  </p:stCondLst>
                                  <p:childTnLst>
                                    <p:set>
                                      <p:cBhvr>
                                        <p:cTn id="26" dur="1" fill="hold">
                                          <p:stCondLst>
                                            <p:cond delay="0"/>
                                          </p:stCondLst>
                                        </p:cTn>
                                        <p:tgtEl>
                                          <p:spTgt spid="85"/>
                                        </p:tgtEl>
                                        <p:attrNameLst>
                                          <p:attrName>style.visibility</p:attrName>
                                        </p:attrNameLst>
                                      </p:cBhvr>
                                      <p:to>
                                        <p:strVal val="visible"/>
                                      </p:to>
                                    </p:set>
                                  </p:childTnLst>
                                </p:cTn>
                              </p:par>
                              <p:par>
                                <p:cTn id="27" presetID="0" presetClass="path" presetSubtype="0" accel="50000" decel="50000" fill="hold" grpId="1" nodeType="withEffect">
                                  <p:stCondLst>
                                    <p:cond delay="0"/>
                                  </p:stCondLst>
                                  <p:childTnLst>
                                    <p:animMotion origin="layout" path="M 0.00209 -0.00093 L 0.18125 -0.00093 " pathEditMode="relative" ptsTypes="AA">
                                      <p:cBhvr>
                                        <p:cTn id="28" dur="500" fill="hold"/>
                                        <p:tgtEl>
                                          <p:spTgt spid="104"/>
                                        </p:tgtEl>
                                        <p:attrNameLst>
                                          <p:attrName>ppt_x</p:attrName>
                                          <p:attrName>ppt_y</p:attrName>
                                        </p:attrNameLst>
                                      </p:cBhvr>
                                    </p:animMotion>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par>
                                <p:cTn id="31" presetID="0" presetClass="path" presetSubtype="0" accel="50000" decel="50000" fill="hold" grpId="1" nodeType="withEffect">
                                  <p:stCondLst>
                                    <p:cond delay="0"/>
                                  </p:stCondLst>
                                  <p:childTnLst>
                                    <p:animMotion origin="layout" path="M 0.00209 -0.00093 L 0.18125 -0.00093 " pathEditMode="relative" ptsTypes="AA">
                                      <p:cBhvr>
                                        <p:cTn id="32" dur="500" fill="hold"/>
                                        <p:tgtEl>
                                          <p:spTgt spid="88"/>
                                        </p:tgtEl>
                                        <p:attrNameLst>
                                          <p:attrName>ppt_x</p:attrName>
                                          <p:attrName>ppt_y</p:attrName>
                                        </p:attrNameLst>
                                      </p:cBhvr>
                                    </p:animMotion>
                                  </p:childTnLst>
                                </p:cTn>
                              </p:par>
                              <p:par>
                                <p:cTn id="33" presetID="1" presetClass="entr" presetSubtype="0" fill="hold" grpId="0" nodeType="withEffect">
                                  <p:stCondLst>
                                    <p:cond delay="0"/>
                                  </p:stCondLst>
                                  <p:childTnLst>
                                    <p:set>
                                      <p:cBhvr>
                                        <p:cTn id="34" dur="1" fill="hold">
                                          <p:stCondLst>
                                            <p:cond delay="0"/>
                                          </p:stCondLst>
                                        </p:cTn>
                                        <p:tgtEl>
                                          <p:spTgt spid="9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7" grpId="0" animBg="1"/>
      <p:bldP spid="89" grpId="0" animBg="1"/>
      <p:bldP spid="94" grpId="0" animBg="1"/>
      <p:bldP spid="95" grpId="0" animBg="1"/>
      <p:bldP spid="95" grpId="1" animBg="1"/>
      <p:bldP spid="103" grpId="0" animBg="1"/>
      <p:bldP spid="104" grpId="0" animBg="1"/>
      <p:bldP spid="104" grpId="1" animBg="1"/>
      <p:bldP spid="92" grpId="0" animBg="1"/>
      <p:bldP spid="92" grpId="1" animBg="1"/>
      <p:bldP spid="85" grpId="0" animBg="1"/>
      <p:bldP spid="88" grpId="0" animBg="1"/>
      <p:bldP spid="88" grpId="1" animBg="1"/>
      <p:bldP spid="90" grpId="0" animBg="1"/>
      <p:bldP spid="91"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5" name="Rectangle 1"/>
          <p:cNvSpPr>
            <a:spLocks noGrp="1" noChangeArrowheads="1"/>
          </p:cNvSpPr>
          <p:nvPr>
            <p:ph type="title" idx="4294967295"/>
          </p:nvPr>
        </p:nvSpPr>
        <p:spPr>
          <a:xfrm>
            <a:off x="350838" y="285750"/>
            <a:ext cx="8716962" cy="78105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Dynamic Linking at Load-</a:t>
            </a:r>
            <a:r>
              <a:rPr lang="en-GB" dirty="0" smtClean="0"/>
              <a:t>time </a:t>
            </a:r>
            <a:r>
              <a:rPr lang="en-GB" dirty="0" smtClean="0"/>
              <a:t>(review)</a:t>
            </a:r>
            <a:endParaRPr lang="en-GB" dirty="0"/>
          </a:p>
        </p:txBody>
      </p:sp>
      <p:sp>
        <p:nvSpPr>
          <p:cNvPr id="36866" name="Line 2"/>
          <p:cNvSpPr>
            <a:spLocks noChangeShapeType="1"/>
          </p:cNvSpPr>
          <p:nvPr/>
        </p:nvSpPr>
        <p:spPr bwMode="auto">
          <a:xfrm>
            <a:off x="2620963" y="1247500"/>
            <a:ext cx="1587" cy="381000"/>
          </a:xfrm>
          <a:prstGeom prst="line">
            <a:avLst/>
          </a:prstGeom>
          <a:noFill/>
          <a:ln w="3240">
            <a:solidFill>
              <a:srgbClr val="000066"/>
            </a:solidFill>
            <a:miter lim="800000"/>
            <a:headEnd/>
            <a:tailEnd type="triangle" w="med" len="med"/>
          </a:ln>
          <a:effectLst/>
        </p:spPr>
        <p:txBody>
          <a:bodyPr/>
          <a:lstStyle/>
          <a:p>
            <a:endParaRPr lang="en-US"/>
          </a:p>
        </p:txBody>
      </p:sp>
      <p:sp>
        <p:nvSpPr>
          <p:cNvPr id="36867" name="Rectangle 3"/>
          <p:cNvSpPr>
            <a:spLocks noChangeArrowheads="1"/>
          </p:cNvSpPr>
          <p:nvPr/>
        </p:nvSpPr>
        <p:spPr bwMode="auto">
          <a:xfrm>
            <a:off x="2454275" y="1657075"/>
            <a:ext cx="1676400" cy="574675"/>
          </a:xfrm>
          <a:prstGeom prst="rect">
            <a:avLst/>
          </a:prstGeom>
          <a:solidFill>
            <a:schemeClr val="accent2">
              <a:lumMod val="20000"/>
              <a:lumOff val="80000"/>
            </a:schemeClr>
          </a:solidFill>
          <a:ln w="32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ea typeface="msgothic" charset="0"/>
                <a:cs typeface="msgothic" charset="0"/>
              </a:rPr>
              <a:t>Translators </a:t>
            </a:r>
            <a:endParaRPr lang="en-GB" sz="1600" b="1" dirty="0" smtClean="0">
              <a:latin typeface="Calibri" pitchFamily="34" charset="0"/>
              <a:ea typeface="msgothic" charset="0"/>
              <a:cs typeface="msgothic" charset="0"/>
            </a:endParaRP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ea typeface="msgothic" charset="0"/>
                <a:cs typeface="msgothic" charset="0"/>
              </a:rPr>
              <a:t>(</a:t>
            </a:r>
            <a:r>
              <a:rPr lang="en-GB" sz="1600" b="1" dirty="0" err="1">
                <a:latin typeface="Courier New" pitchFamily="49" charset="0"/>
                <a:ea typeface="msgothic" charset="0"/>
                <a:cs typeface="msgothic" charset="0"/>
              </a:rPr>
              <a:t>cpp</a:t>
            </a:r>
            <a:r>
              <a:rPr lang="en-GB" sz="1600" b="1" dirty="0">
                <a:latin typeface="Calibri" pitchFamily="34" charset="0"/>
                <a:ea typeface="msgothic" charset="0"/>
                <a:cs typeface="msgothic" charset="0"/>
              </a:rPr>
              <a:t>, </a:t>
            </a:r>
            <a:r>
              <a:rPr lang="en-GB" sz="1600" b="1" dirty="0">
                <a:latin typeface="Courier New" pitchFamily="49" charset="0"/>
                <a:ea typeface="msgothic" charset="0"/>
                <a:cs typeface="msgothic" charset="0"/>
              </a:rPr>
              <a:t>cc1</a:t>
            </a:r>
            <a:r>
              <a:rPr lang="en-GB" sz="1600" b="1" dirty="0">
                <a:latin typeface="Calibri" pitchFamily="34" charset="0"/>
                <a:ea typeface="msgothic" charset="0"/>
                <a:cs typeface="msgothic" charset="0"/>
              </a:rPr>
              <a:t>, </a:t>
            </a:r>
            <a:r>
              <a:rPr lang="en-GB" sz="1600" b="1" dirty="0">
                <a:latin typeface="Courier New" pitchFamily="49" charset="0"/>
                <a:ea typeface="msgothic" charset="0"/>
                <a:cs typeface="msgothic" charset="0"/>
              </a:rPr>
              <a:t>as</a:t>
            </a:r>
            <a:r>
              <a:rPr lang="en-GB" sz="1600" b="1" dirty="0">
                <a:latin typeface="Calibri" pitchFamily="34" charset="0"/>
                <a:ea typeface="msgothic" charset="0"/>
                <a:cs typeface="msgothic" charset="0"/>
              </a:rPr>
              <a:t>)</a:t>
            </a:r>
          </a:p>
        </p:txBody>
      </p:sp>
      <p:sp>
        <p:nvSpPr>
          <p:cNvPr id="36868" name="Text Box 4"/>
          <p:cNvSpPr txBox="1">
            <a:spLocks noChangeArrowheads="1"/>
          </p:cNvSpPr>
          <p:nvPr/>
        </p:nvSpPr>
        <p:spPr bwMode="auto">
          <a:xfrm>
            <a:off x="2081213" y="1010963"/>
            <a:ext cx="1045777" cy="32964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main2.c</a:t>
            </a:r>
          </a:p>
        </p:txBody>
      </p:sp>
      <p:sp>
        <p:nvSpPr>
          <p:cNvPr id="36869" name="Text Box 5"/>
          <p:cNvSpPr txBox="1">
            <a:spLocks noChangeArrowheads="1"/>
          </p:cNvSpPr>
          <p:nvPr/>
        </p:nvSpPr>
        <p:spPr bwMode="auto">
          <a:xfrm>
            <a:off x="2757488" y="2568300"/>
            <a:ext cx="1045777" cy="32964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main2.o</a:t>
            </a:r>
          </a:p>
        </p:txBody>
      </p:sp>
      <p:sp>
        <p:nvSpPr>
          <p:cNvPr id="36870" name="Line 6"/>
          <p:cNvSpPr>
            <a:spLocks noChangeShapeType="1"/>
          </p:cNvSpPr>
          <p:nvPr/>
        </p:nvSpPr>
        <p:spPr bwMode="auto">
          <a:xfrm>
            <a:off x="3292475" y="2238100"/>
            <a:ext cx="1588" cy="381000"/>
          </a:xfrm>
          <a:prstGeom prst="line">
            <a:avLst/>
          </a:prstGeom>
          <a:noFill/>
          <a:ln w="3240">
            <a:solidFill>
              <a:srgbClr val="000066"/>
            </a:solidFill>
            <a:miter lim="800000"/>
            <a:headEnd/>
            <a:tailEnd type="triangle" w="med" len="med"/>
          </a:ln>
          <a:effectLst/>
        </p:spPr>
        <p:txBody>
          <a:bodyPr/>
          <a:lstStyle/>
          <a:p>
            <a:endParaRPr lang="en-US"/>
          </a:p>
        </p:txBody>
      </p:sp>
      <p:sp>
        <p:nvSpPr>
          <p:cNvPr id="36871" name="Text Box 7"/>
          <p:cNvSpPr txBox="1">
            <a:spLocks noChangeArrowheads="1"/>
          </p:cNvSpPr>
          <p:nvPr/>
        </p:nvSpPr>
        <p:spPr bwMode="auto">
          <a:xfrm>
            <a:off x="4359275" y="1949175"/>
            <a:ext cx="1662934" cy="561117"/>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libc.so</a:t>
            </a:r>
          </a:p>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libvector.so</a:t>
            </a:r>
          </a:p>
        </p:txBody>
      </p:sp>
      <p:sp>
        <p:nvSpPr>
          <p:cNvPr id="36872" name="Rectangle 8"/>
          <p:cNvSpPr>
            <a:spLocks noChangeArrowheads="1"/>
          </p:cNvSpPr>
          <p:nvPr/>
        </p:nvSpPr>
        <p:spPr bwMode="auto">
          <a:xfrm>
            <a:off x="2454275" y="3225525"/>
            <a:ext cx="3028950" cy="341313"/>
          </a:xfrm>
          <a:prstGeom prst="rect">
            <a:avLst/>
          </a:prstGeom>
          <a:solidFill>
            <a:schemeClr val="accent2">
              <a:lumMod val="20000"/>
              <a:lumOff val="80000"/>
            </a:schemeClr>
          </a:solidFill>
          <a:ln w="32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ea typeface="msgothic" charset="0"/>
                <a:cs typeface="msgothic" charset="0"/>
              </a:rPr>
              <a:t>Linker (</a:t>
            </a:r>
            <a:r>
              <a:rPr lang="en-GB" sz="1600" b="1" dirty="0">
                <a:latin typeface="Courier New" pitchFamily="49" charset="0"/>
                <a:ea typeface="msgothic" charset="0"/>
                <a:cs typeface="msgothic" charset="0"/>
              </a:rPr>
              <a:t>ld</a:t>
            </a:r>
            <a:r>
              <a:rPr lang="en-GB" sz="1600" b="1" dirty="0">
                <a:latin typeface="Calibri" pitchFamily="34" charset="0"/>
                <a:ea typeface="msgothic" charset="0"/>
                <a:cs typeface="msgothic" charset="0"/>
              </a:rPr>
              <a:t>)</a:t>
            </a:r>
          </a:p>
        </p:txBody>
      </p:sp>
      <p:sp>
        <p:nvSpPr>
          <p:cNvPr id="36873" name="Text Box 9"/>
          <p:cNvSpPr txBox="1">
            <a:spLocks noChangeArrowheads="1"/>
          </p:cNvSpPr>
          <p:nvPr/>
        </p:nvSpPr>
        <p:spPr bwMode="auto">
          <a:xfrm>
            <a:off x="3041650" y="3974825"/>
            <a:ext cx="428620" cy="32964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p2</a:t>
            </a:r>
          </a:p>
        </p:txBody>
      </p:sp>
      <p:sp>
        <p:nvSpPr>
          <p:cNvPr id="36874" name="Line 10"/>
          <p:cNvSpPr>
            <a:spLocks noChangeShapeType="1"/>
          </p:cNvSpPr>
          <p:nvPr/>
        </p:nvSpPr>
        <p:spPr bwMode="auto">
          <a:xfrm>
            <a:off x="3292475" y="3609700"/>
            <a:ext cx="1588" cy="381000"/>
          </a:xfrm>
          <a:prstGeom prst="line">
            <a:avLst/>
          </a:prstGeom>
          <a:noFill/>
          <a:ln w="3240">
            <a:solidFill>
              <a:srgbClr val="000066"/>
            </a:solidFill>
            <a:miter lim="800000"/>
            <a:headEnd/>
            <a:tailEnd type="triangle" w="med" len="med"/>
          </a:ln>
          <a:effectLst/>
        </p:spPr>
        <p:txBody>
          <a:bodyPr/>
          <a:lstStyle/>
          <a:p>
            <a:endParaRPr lang="en-US"/>
          </a:p>
        </p:txBody>
      </p:sp>
      <p:sp>
        <p:nvSpPr>
          <p:cNvPr id="36875" name="Line 11"/>
          <p:cNvSpPr>
            <a:spLocks noChangeShapeType="1"/>
          </p:cNvSpPr>
          <p:nvPr/>
        </p:nvSpPr>
        <p:spPr bwMode="auto">
          <a:xfrm>
            <a:off x="3292475" y="4295500"/>
            <a:ext cx="1588" cy="457200"/>
          </a:xfrm>
          <a:prstGeom prst="line">
            <a:avLst/>
          </a:prstGeom>
          <a:noFill/>
          <a:ln w="3240">
            <a:solidFill>
              <a:srgbClr val="000066"/>
            </a:solidFill>
            <a:miter lim="800000"/>
            <a:headEnd/>
            <a:tailEnd type="triangle" w="med" len="med"/>
          </a:ln>
          <a:effectLst/>
        </p:spPr>
        <p:txBody>
          <a:bodyPr/>
          <a:lstStyle/>
          <a:p>
            <a:endParaRPr lang="en-US"/>
          </a:p>
        </p:txBody>
      </p:sp>
      <p:sp>
        <p:nvSpPr>
          <p:cNvPr id="36876" name="Rectangle 12"/>
          <p:cNvSpPr>
            <a:spLocks noChangeArrowheads="1"/>
          </p:cNvSpPr>
          <p:nvPr/>
        </p:nvSpPr>
        <p:spPr bwMode="auto">
          <a:xfrm>
            <a:off x="2454275" y="6124300"/>
            <a:ext cx="3200400" cy="341313"/>
          </a:xfrm>
          <a:prstGeom prst="rect">
            <a:avLst/>
          </a:prstGeom>
          <a:solidFill>
            <a:schemeClr val="accent2">
              <a:lumMod val="20000"/>
              <a:lumOff val="80000"/>
            </a:schemeClr>
          </a:solidFill>
          <a:ln w="32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ea typeface="msgothic" charset="0"/>
                <a:cs typeface="msgothic" charset="0"/>
              </a:rPr>
              <a:t>Dynamic linker (</a:t>
            </a:r>
            <a:r>
              <a:rPr lang="en-GB" sz="1600" b="1" dirty="0">
                <a:latin typeface="Courier New" pitchFamily="49" charset="0"/>
                <a:ea typeface="msgothic" charset="0"/>
                <a:cs typeface="msgothic" charset="0"/>
              </a:rPr>
              <a:t>ld-linux.so</a:t>
            </a:r>
            <a:r>
              <a:rPr lang="en-GB" sz="1600" b="1" dirty="0">
                <a:latin typeface="Calibri" pitchFamily="34" charset="0"/>
                <a:ea typeface="msgothic" charset="0"/>
                <a:cs typeface="msgothic" charset="0"/>
              </a:rPr>
              <a:t>)</a:t>
            </a:r>
          </a:p>
        </p:txBody>
      </p:sp>
      <p:sp>
        <p:nvSpPr>
          <p:cNvPr id="36877" name="Line 13"/>
          <p:cNvSpPr>
            <a:spLocks noChangeShapeType="1"/>
          </p:cNvSpPr>
          <p:nvPr/>
        </p:nvSpPr>
        <p:spPr bwMode="auto">
          <a:xfrm>
            <a:off x="3292475" y="5133700"/>
            <a:ext cx="1588" cy="990600"/>
          </a:xfrm>
          <a:prstGeom prst="line">
            <a:avLst/>
          </a:prstGeom>
          <a:noFill/>
          <a:ln w="3240">
            <a:solidFill>
              <a:srgbClr val="000066"/>
            </a:solidFill>
            <a:miter lim="800000"/>
            <a:headEnd/>
            <a:tailEnd type="triangle" w="med" len="med"/>
          </a:ln>
          <a:effectLst/>
        </p:spPr>
        <p:txBody>
          <a:bodyPr/>
          <a:lstStyle/>
          <a:p>
            <a:endParaRPr lang="en-US"/>
          </a:p>
        </p:txBody>
      </p:sp>
      <p:sp>
        <p:nvSpPr>
          <p:cNvPr id="36878" name="Line 14"/>
          <p:cNvSpPr>
            <a:spLocks noChangeShapeType="1"/>
          </p:cNvSpPr>
          <p:nvPr/>
        </p:nvSpPr>
        <p:spPr bwMode="auto">
          <a:xfrm>
            <a:off x="3292475" y="2847700"/>
            <a:ext cx="1588" cy="381000"/>
          </a:xfrm>
          <a:prstGeom prst="line">
            <a:avLst/>
          </a:prstGeom>
          <a:noFill/>
          <a:ln w="3240">
            <a:solidFill>
              <a:srgbClr val="000066"/>
            </a:solidFill>
            <a:miter lim="800000"/>
            <a:headEnd/>
            <a:tailEnd type="triangle" w="med" len="med"/>
          </a:ln>
          <a:effectLst/>
        </p:spPr>
        <p:txBody>
          <a:bodyPr/>
          <a:lstStyle/>
          <a:p>
            <a:endParaRPr lang="en-US"/>
          </a:p>
        </p:txBody>
      </p:sp>
      <p:sp>
        <p:nvSpPr>
          <p:cNvPr id="36879" name="Text Box 15"/>
          <p:cNvSpPr txBox="1">
            <a:spLocks noChangeArrowheads="1"/>
          </p:cNvSpPr>
          <p:nvPr/>
        </p:nvSpPr>
        <p:spPr bwMode="auto">
          <a:xfrm>
            <a:off x="5254625" y="2542900"/>
            <a:ext cx="2609850" cy="577082"/>
          </a:xfrm>
          <a:prstGeom prst="rect">
            <a:avLst/>
          </a:prstGeom>
          <a:noFill/>
          <a:ln w="9525">
            <a:noFill/>
            <a:round/>
            <a:headEnd/>
            <a:tailEnd/>
          </a:ln>
          <a:effectLst/>
        </p:spPr>
        <p:txBody>
          <a:bodyPr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a:solidFill>
                  <a:schemeClr val="tx1">
                    <a:lumMod val="50000"/>
                    <a:lumOff val="50000"/>
                  </a:schemeClr>
                </a:solidFill>
                <a:latin typeface="Calibri" pitchFamily="34" charset="0"/>
                <a:ea typeface="msgothic" charset="0"/>
                <a:cs typeface="msgothic" charset="0"/>
              </a:rPr>
              <a:t>Relocation and symbol  table info</a:t>
            </a:r>
          </a:p>
        </p:txBody>
      </p:sp>
      <p:sp>
        <p:nvSpPr>
          <p:cNvPr id="36880" name="Line 16"/>
          <p:cNvSpPr>
            <a:spLocks noChangeShapeType="1"/>
          </p:cNvSpPr>
          <p:nvPr/>
        </p:nvSpPr>
        <p:spPr bwMode="auto">
          <a:xfrm>
            <a:off x="5180013" y="2542900"/>
            <a:ext cx="1587" cy="685800"/>
          </a:xfrm>
          <a:prstGeom prst="line">
            <a:avLst/>
          </a:prstGeom>
          <a:noFill/>
          <a:ln w="3240">
            <a:solidFill>
              <a:srgbClr val="000066"/>
            </a:solidFill>
            <a:miter lim="800000"/>
            <a:headEnd/>
            <a:tailEnd type="triangle" w="med" len="med"/>
          </a:ln>
          <a:effectLst/>
        </p:spPr>
        <p:txBody>
          <a:bodyPr/>
          <a:lstStyle/>
          <a:p>
            <a:endParaRPr lang="en-US"/>
          </a:p>
        </p:txBody>
      </p:sp>
      <p:sp>
        <p:nvSpPr>
          <p:cNvPr id="36881" name="Text Box 17"/>
          <p:cNvSpPr txBox="1">
            <a:spLocks noChangeArrowheads="1"/>
          </p:cNvSpPr>
          <p:nvPr/>
        </p:nvSpPr>
        <p:spPr bwMode="auto">
          <a:xfrm>
            <a:off x="4352925" y="4844775"/>
            <a:ext cx="1662934" cy="561117"/>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libc.so</a:t>
            </a:r>
          </a:p>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libvector.so</a:t>
            </a:r>
          </a:p>
        </p:txBody>
      </p:sp>
      <p:sp>
        <p:nvSpPr>
          <p:cNvPr id="36882" name="Text Box 18"/>
          <p:cNvSpPr txBox="1">
            <a:spLocks noChangeArrowheads="1"/>
          </p:cNvSpPr>
          <p:nvPr/>
        </p:nvSpPr>
        <p:spPr bwMode="auto">
          <a:xfrm>
            <a:off x="5254625" y="5559150"/>
            <a:ext cx="1771650" cy="335799"/>
          </a:xfrm>
          <a:prstGeom prst="rect">
            <a:avLst/>
          </a:prstGeom>
          <a:noFill/>
          <a:ln w="9525">
            <a:noFill/>
            <a:round/>
            <a:headEnd/>
            <a:tailEnd/>
          </a:ln>
          <a:effectLst/>
        </p:spPr>
        <p:txBody>
          <a:bodyPr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a:solidFill>
                  <a:schemeClr val="tx1">
                    <a:lumMod val="50000"/>
                    <a:lumOff val="50000"/>
                  </a:schemeClr>
                </a:solidFill>
                <a:latin typeface="Calibri" pitchFamily="34" charset="0"/>
                <a:ea typeface="msgothic" charset="0"/>
                <a:cs typeface="msgothic" charset="0"/>
              </a:rPr>
              <a:t>Code and data</a:t>
            </a:r>
          </a:p>
        </p:txBody>
      </p:sp>
      <p:sp>
        <p:nvSpPr>
          <p:cNvPr id="36883" name="Line 19"/>
          <p:cNvSpPr>
            <a:spLocks noChangeShapeType="1"/>
          </p:cNvSpPr>
          <p:nvPr/>
        </p:nvSpPr>
        <p:spPr bwMode="auto">
          <a:xfrm>
            <a:off x="5173663" y="5438500"/>
            <a:ext cx="1587" cy="685800"/>
          </a:xfrm>
          <a:prstGeom prst="line">
            <a:avLst/>
          </a:prstGeom>
          <a:noFill/>
          <a:ln w="3240">
            <a:solidFill>
              <a:srgbClr val="000066"/>
            </a:solidFill>
            <a:miter lim="800000"/>
            <a:headEnd/>
            <a:tailEnd type="triangle" w="med" len="med"/>
          </a:ln>
          <a:effectLst/>
        </p:spPr>
        <p:txBody>
          <a:bodyPr/>
          <a:lstStyle/>
          <a:p>
            <a:endParaRPr lang="en-US"/>
          </a:p>
        </p:txBody>
      </p:sp>
      <p:sp>
        <p:nvSpPr>
          <p:cNvPr id="36884" name="Text Box 20"/>
          <p:cNvSpPr txBox="1">
            <a:spLocks noChangeArrowheads="1"/>
          </p:cNvSpPr>
          <p:nvPr/>
        </p:nvSpPr>
        <p:spPr bwMode="auto">
          <a:xfrm>
            <a:off x="-228600" y="3873224"/>
            <a:ext cx="2514600" cy="577082"/>
          </a:xfrm>
          <a:prstGeom prst="rect">
            <a:avLst/>
          </a:prstGeom>
          <a:noFill/>
          <a:ln w="9525">
            <a:noFill/>
            <a:round/>
            <a:headEnd/>
            <a:tailEnd/>
          </a:ln>
          <a:effectLst/>
        </p:spPr>
        <p:txBody>
          <a:bodyPr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a:solidFill>
                  <a:srgbClr val="990000"/>
                </a:solidFill>
                <a:latin typeface="Calibri" pitchFamily="34" charset="0"/>
                <a:ea typeface="msgothic" charset="0"/>
                <a:cs typeface="msgothic" charset="0"/>
              </a:rPr>
              <a:t>Partially linked </a:t>
            </a:r>
            <a:endParaRPr lang="en-GB" sz="1600" b="1" i="1" dirty="0" smtClean="0">
              <a:solidFill>
                <a:srgbClr val="990000"/>
              </a:solidFill>
              <a:latin typeface="Calibri" pitchFamily="34" charset="0"/>
              <a:ea typeface="msgothic" charset="0"/>
              <a:cs typeface="msgothic" charset="0"/>
            </a:endParaRPr>
          </a:p>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smtClean="0">
                <a:solidFill>
                  <a:srgbClr val="990000"/>
                </a:solidFill>
                <a:latin typeface="Calibri" pitchFamily="34" charset="0"/>
                <a:ea typeface="msgothic" charset="0"/>
                <a:cs typeface="msgothic" charset="0"/>
              </a:rPr>
              <a:t>executable </a:t>
            </a:r>
            <a:r>
              <a:rPr lang="en-GB" sz="1600" b="1" i="1" dirty="0">
                <a:solidFill>
                  <a:srgbClr val="990000"/>
                </a:solidFill>
                <a:latin typeface="Calibri" pitchFamily="34" charset="0"/>
                <a:ea typeface="msgothic" charset="0"/>
                <a:cs typeface="msgothic" charset="0"/>
              </a:rPr>
              <a:t>object file</a:t>
            </a:r>
          </a:p>
        </p:txBody>
      </p:sp>
      <p:sp>
        <p:nvSpPr>
          <p:cNvPr id="36885" name="Text Box 21"/>
          <p:cNvSpPr txBox="1">
            <a:spLocks noChangeArrowheads="1"/>
          </p:cNvSpPr>
          <p:nvPr/>
        </p:nvSpPr>
        <p:spPr bwMode="auto">
          <a:xfrm>
            <a:off x="914400" y="2451355"/>
            <a:ext cx="1371600" cy="577082"/>
          </a:xfrm>
          <a:prstGeom prst="rect">
            <a:avLst/>
          </a:prstGeom>
          <a:noFill/>
          <a:ln w="9525">
            <a:noFill/>
            <a:round/>
            <a:headEnd/>
            <a:tailEnd/>
          </a:ln>
          <a:effectLst/>
        </p:spPr>
        <p:txBody>
          <a:bodyPr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err="1">
                <a:solidFill>
                  <a:srgbClr val="990000"/>
                </a:solidFill>
                <a:latin typeface="Calibri" pitchFamily="34" charset="0"/>
                <a:ea typeface="msgothic" charset="0"/>
                <a:cs typeface="msgothic" charset="0"/>
              </a:rPr>
              <a:t>Relocatable</a:t>
            </a:r>
            <a:endParaRPr lang="en-GB" sz="1600" b="1" i="1" dirty="0">
              <a:solidFill>
                <a:srgbClr val="990000"/>
              </a:solidFill>
              <a:latin typeface="Calibri" pitchFamily="34" charset="0"/>
              <a:ea typeface="msgothic" charset="0"/>
              <a:cs typeface="msgothic" charset="0"/>
            </a:endParaRPr>
          </a:p>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a:solidFill>
                  <a:srgbClr val="990000"/>
                </a:solidFill>
                <a:latin typeface="Calibri" pitchFamily="34" charset="0"/>
                <a:ea typeface="msgothic" charset="0"/>
                <a:cs typeface="msgothic" charset="0"/>
              </a:rPr>
              <a:t>object file</a:t>
            </a:r>
          </a:p>
        </p:txBody>
      </p:sp>
      <p:sp>
        <p:nvSpPr>
          <p:cNvPr id="36886" name="Text Box 22"/>
          <p:cNvSpPr txBox="1">
            <a:spLocks noChangeArrowheads="1"/>
          </p:cNvSpPr>
          <p:nvPr/>
        </p:nvSpPr>
        <p:spPr bwMode="auto">
          <a:xfrm>
            <a:off x="533400" y="5887233"/>
            <a:ext cx="1752600" cy="818367"/>
          </a:xfrm>
          <a:prstGeom prst="rect">
            <a:avLst/>
          </a:prstGeom>
          <a:noFill/>
          <a:ln w="9525">
            <a:noFill/>
            <a:round/>
            <a:headEnd/>
            <a:tailEnd/>
          </a:ln>
          <a:effectLst/>
        </p:spPr>
        <p:txBody>
          <a:bodyPr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a:solidFill>
                  <a:srgbClr val="990000"/>
                </a:solidFill>
                <a:latin typeface="Calibri" pitchFamily="34" charset="0"/>
                <a:ea typeface="msgothic" charset="0"/>
                <a:cs typeface="msgothic" charset="0"/>
              </a:rPr>
              <a:t>Fully linked </a:t>
            </a:r>
          </a:p>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a:solidFill>
                  <a:srgbClr val="990000"/>
                </a:solidFill>
                <a:latin typeface="Calibri" pitchFamily="34" charset="0"/>
                <a:ea typeface="msgothic" charset="0"/>
                <a:cs typeface="msgothic" charset="0"/>
              </a:rPr>
              <a:t>executable</a:t>
            </a:r>
          </a:p>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i="1" dirty="0">
                <a:solidFill>
                  <a:srgbClr val="990000"/>
                </a:solidFill>
                <a:latin typeface="Calibri" pitchFamily="34" charset="0"/>
                <a:ea typeface="msgothic" charset="0"/>
                <a:cs typeface="msgothic" charset="0"/>
              </a:rPr>
              <a:t>in memory</a:t>
            </a:r>
          </a:p>
        </p:txBody>
      </p:sp>
      <p:sp>
        <p:nvSpPr>
          <p:cNvPr id="36887" name="Line 23"/>
          <p:cNvSpPr>
            <a:spLocks noChangeShapeType="1"/>
          </p:cNvSpPr>
          <p:nvPr/>
        </p:nvSpPr>
        <p:spPr bwMode="auto">
          <a:xfrm>
            <a:off x="3783013" y="1247500"/>
            <a:ext cx="1587" cy="381000"/>
          </a:xfrm>
          <a:prstGeom prst="line">
            <a:avLst/>
          </a:prstGeom>
          <a:noFill/>
          <a:ln w="3240">
            <a:solidFill>
              <a:srgbClr val="000066"/>
            </a:solidFill>
            <a:miter lim="800000"/>
            <a:headEnd/>
            <a:tailEnd type="triangle" w="med" len="med"/>
          </a:ln>
          <a:effectLst/>
        </p:spPr>
        <p:txBody>
          <a:bodyPr/>
          <a:lstStyle/>
          <a:p>
            <a:endParaRPr lang="en-US"/>
          </a:p>
        </p:txBody>
      </p:sp>
      <p:sp>
        <p:nvSpPr>
          <p:cNvPr id="36888" name="Text Box 24"/>
          <p:cNvSpPr txBox="1">
            <a:spLocks noChangeArrowheads="1"/>
          </p:cNvSpPr>
          <p:nvPr/>
        </p:nvSpPr>
        <p:spPr bwMode="auto">
          <a:xfrm>
            <a:off x="3184525" y="1010963"/>
            <a:ext cx="1169209" cy="32964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vector.h</a:t>
            </a:r>
          </a:p>
        </p:txBody>
      </p:sp>
      <p:sp>
        <p:nvSpPr>
          <p:cNvPr id="36889" name="Rectangle 25"/>
          <p:cNvSpPr>
            <a:spLocks noChangeArrowheads="1"/>
          </p:cNvSpPr>
          <p:nvPr/>
        </p:nvSpPr>
        <p:spPr bwMode="auto">
          <a:xfrm>
            <a:off x="2454275" y="4749525"/>
            <a:ext cx="1657350" cy="574675"/>
          </a:xfrm>
          <a:prstGeom prst="rect">
            <a:avLst/>
          </a:prstGeom>
          <a:solidFill>
            <a:schemeClr val="accent2">
              <a:lumMod val="20000"/>
              <a:lumOff val="80000"/>
            </a:schemeClr>
          </a:solidFill>
          <a:ln w="32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ea typeface="msgothic" charset="0"/>
                <a:cs typeface="msgothic" charset="0"/>
              </a:rPr>
              <a:t>Loader (</a:t>
            </a:r>
            <a:r>
              <a:rPr lang="en-GB" sz="1600" b="1" dirty="0" err="1">
                <a:latin typeface="Courier New" pitchFamily="49" charset="0"/>
                <a:ea typeface="msgothic" charset="0"/>
                <a:cs typeface="msgothic" charset="0"/>
              </a:rPr>
              <a:t>execve</a:t>
            </a:r>
            <a:r>
              <a:rPr lang="en-GB" sz="1600" b="1" dirty="0">
                <a:latin typeface="Calibri" pitchFamily="34" charset="0"/>
                <a:ea typeface="msgothic" charset="0"/>
                <a:cs typeface="msgothic" charset="0"/>
              </a:rPr>
              <a:t>)</a:t>
            </a:r>
          </a:p>
        </p:txBody>
      </p:sp>
      <p:sp>
        <p:nvSpPr>
          <p:cNvPr id="36890" name="Text Box 26"/>
          <p:cNvSpPr txBox="1">
            <a:spLocks noChangeArrowheads="1"/>
          </p:cNvSpPr>
          <p:nvPr/>
        </p:nvSpPr>
        <p:spPr bwMode="auto">
          <a:xfrm>
            <a:off x="4689475" y="1047475"/>
            <a:ext cx="4501851" cy="561117"/>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solidFill>
                  <a:srgbClr val="990000"/>
                </a:solidFill>
                <a:latin typeface="Courier New" pitchFamily="49" charset="0"/>
                <a:ea typeface="msgothic" charset="0"/>
                <a:cs typeface="msgothic" charset="0"/>
              </a:rPr>
              <a:t>unix&gt; gcc -shared -o libvector.so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solidFill>
                  <a:srgbClr val="990000"/>
                </a:solidFill>
                <a:latin typeface="Courier New" pitchFamily="49" charset="0"/>
                <a:ea typeface="msgothic" charset="0"/>
                <a:cs typeface="msgothic" charset="0"/>
              </a:rPr>
              <a:t>     addvec.c multvec.c</a:t>
            </a:r>
          </a:p>
        </p:txBody>
      </p:sp>
      <p:sp>
        <p:nvSpPr>
          <p:cNvPr id="36891" name="Line 27"/>
          <p:cNvSpPr>
            <a:spLocks noChangeShapeType="1"/>
          </p:cNvSpPr>
          <p:nvPr/>
        </p:nvSpPr>
        <p:spPr bwMode="auto">
          <a:xfrm flipH="1">
            <a:off x="5715000" y="1574799"/>
            <a:ext cx="460375" cy="609600"/>
          </a:xfrm>
          <a:prstGeom prst="line">
            <a:avLst/>
          </a:prstGeom>
          <a:noFill/>
          <a:ln w="25560">
            <a:solidFill>
              <a:schemeClr val="tx1"/>
            </a:solidFill>
            <a:miter lim="800000"/>
            <a:headEnd/>
            <a:tailEnd type="triangle" w="med" len="med"/>
          </a:ln>
          <a:effectLst/>
        </p:spPr>
        <p:txBody>
          <a:bodyP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58371"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58372"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58375"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6" name="Oval 85"/>
          <p:cNvSpPr>
            <a:spLocks noChangeArrowheads="1"/>
          </p:cNvSpPr>
          <p:nvPr/>
        </p:nvSpPr>
        <p:spPr bwMode="auto">
          <a:xfrm>
            <a:off x="4889500" y="2108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7" name="Oval 86"/>
          <p:cNvSpPr>
            <a:spLocks noChangeArrowheads="1"/>
          </p:cNvSpPr>
          <p:nvPr/>
        </p:nvSpPr>
        <p:spPr bwMode="auto">
          <a:xfrm>
            <a:off x="4889500" y="34163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9" name="Oval 88"/>
          <p:cNvSpPr>
            <a:spLocks noChangeArrowheads="1"/>
          </p:cNvSpPr>
          <p:nvPr/>
        </p:nvSpPr>
        <p:spPr bwMode="auto">
          <a:xfrm>
            <a:off x="48895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4" name="Oval 93"/>
          <p:cNvSpPr>
            <a:spLocks noChangeArrowheads="1"/>
          </p:cNvSpPr>
          <p:nvPr/>
        </p:nvSpPr>
        <p:spPr bwMode="auto">
          <a:xfrm>
            <a:off x="48895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5" name="Oval 94"/>
          <p:cNvSpPr>
            <a:spLocks noChangeArrowheads="1"/>
          </p:cNvSpPr>
          <p:nvPr/>
        </p:nvSpPr>
        <p:spPr bwMode="auto">
          <a:xfrm>
            <a:off x="48895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3" name="Oval 102"/>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4" name="Oval 103"/>
          <p:cNvSpPr>
            <a:spLocks noChangeArrowheads="1"/>
          </p:cNvSpPr>
          <p:nvPr/>
        </p:nvSpPr>
        <p:spPr bwMode="auto">
          <a:xfrm>
            <a:off x="65278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5" name="Oval 84"/>
          <p:cNvSpPr>
            <a:spLocks noChangeArrowheads="1"/>
          </p:cNvSpPr>
          <p:nvPr/>
        </p:nvSpPr>
        <p:spPr bwMode="auto">
          <a:xfrm>
            <a:off x="48895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8" name="Oval 87"/>
          <p:cNvSpPr>
            <a:spLocks noChangeArrowheads="1"/>
          </p:cNvSpPr>
          <p:nvPr/>
        </p:nvSpPr>
        <p:spPr bwMode="auto">
          <a:xfrm>
            <a:off x="65278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81407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81407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58388" name="TextBox 9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4"/>
                                        </p:tgtEl>
                                        <p:attrNameLst>
                                          <p:attrName>style.visibility</p:attrName>
                                        </p:attrNameLst>
                                      </p:cBhvr>
                                      <p:to>
                                        <p:strVal val="visible"/>
                                      </p:to>
                                    </p:set>
                                  </p:childTnLst>
                                </p:cTn>
                              </p:par>
                              <p:par>
                                <p:cTn id="19" presetID="0" presetClass="path" presetSubtype="0" accel="50000" decel="50000" fill="hold" grpId="1" nodeType="withEffect">
                                  <p:stCondLst>
                                    <p:cond delay="0"/>
                                  </p:stCondLst>
                                  <p:childTnLst>
                                    <p:animMotion origin="layout" path="M 0.00069 -0.00093 L 0.18125 -0.00093 " pathEditMode="relative" ptsTypes="AA">
                                      <p:cBhvr>
                                        <p:cTn id="20" dur="500" fill="hold"/>
                                        <p:tgtEl>
                                          <p:spTgt spid="95"/>
                                        </p:tgtEl>
                                        <p:attrNameLst>
                                          <p:attrName>ppt_x</p:attrName>
                                          <p:attrName>ppt_y</p:attrName>
                                        </p:attrNameLst>
                                      </p:cBhvr>
                                    </p:animMotion>
                                  </p:childTnLst>
                                </p:cTn>
                              </p:par>
                              <p:par>
                                <p:cTn id="21" presetID="1" presetClass="entr" presetSubtype="0" fill="hold" grpId="0" nodeType="withEffect">
                                  <p:stCondLst>
                                    <p:cond delay="0"/>
                                  </p:stCondLst>
                                  <p:childTnLst>
                                    <p:set>
                                      <p:cBhvr>
                                        <p:cTn id="22" dur="1" fill="hold">
                                          <p:stCondLst>
                                            <p:cond delay="0"/>
                                          </p:stCondLst>
                                        </p:cTn>
                                        <p:tgtEl>
                                          <p:spTgt spid="92"/>
                                        </p:tgtEl>
                                        <p:attrNameLst>
                                          <p:attrName>style.visibility</p:attrName>
                                        </p:attrNameLst>
                                      </p:cBhvr>
                                      <p:to>
                                        <p:strVal val="visible"/>
                                      </p:to>
                                    </p:set>
                                  </p:childTnLst>
                                </p:cTn>
                              </p:par>
                              <p:par>
                                <p:cTn id="23" presetID="0" presetClass="path" presetSubtype="0" accel="50000" decel="50000" fill="hold" grpId="1" nodeType="withEffect">
                                  <p:stCondLst>
                                    <p:cond delay="0"/>
                                  </p:stCondLst>
                                  <p:childTnLst>
                                    <p:animMotion origin="layout" path="M 0.00069 -0.00093 L 0.18125 -0.00093 " pathEditMode="relative" ptsTypes="AA">
                                      <p:cBhvr>
                                        <p:cTn id="24" dur="500" fill="hold"/>
                                        <p:tgtEl>
                                          <p:spTgt spid="92"/>
                                        </p:tgtEl>
                                        <p:attrNameLst>
                                          <p:attrName>ppt_x</p:attrName>
                                          <p:attrName>ppt_y</p:attrName>
                                        </p:attrNameLst>
                                      </p:cBhvr>
                                    </p:animMotion>
                                  </p:childTnLst>
                                </p:cTn>
                              </p:par>
                              <p:par>
                                <p:cTn id="25" presetID="1" presetClass="entr" presetSubtype="0" fill="hold" grpId="0" nodeType="withEffect">
                                  <p:stCondLst>
                                    <p:cond delay="0"/>
                                  </p:stCondLst>
                                  <p:childTnLst>
                                    <p:set>
                                      <p:cBhvr>
                                        <p:cTn id="26" dur="1" fill="hold">
                                          <p:stCondLst>
                                            <p:cond delay="0"/>
                                          </p:stCondLst>
                                        </p:cTn>
                                        <p:tgtEl>
                                          <p:spTgt spid="85"/>
                                        </p:tgtEl>
                                        <p:attrNameLst>
                                          <p:attrName>style.visibility</p:attrName>
                                        </p:attrNameLst>
                                      </p:cBhvr>
                                      <p:to>
                                        <p:strVal val="visible"/>
                                      </p:to>
                                    </p:set>
                                  </p:childTnLst>
                                </p:cTn>
                              </p:par>
                              <p:par>
                                <p:cTn id="27" presetID="0" presetClass="path" presetSubtype="0" accel="50000" decel="50000" fill="hold" grpId="1" nodeType="withEffect">
                                  <p:stCondLst>
                                    <p:cond delay="0"/>
                                  </p:stCondLst>
                                  <p:childTnLst>
                                    <p:animMotion origin="layout" path="M 0.00209 -0.00093 L 0.18125 -0.00093 " pathEditMode="relative" ptsTypes="AA">
                                      <p:cBhvr>
                                        <p:cTn id="28" dur="500" fill="hold"/>
                                        <p:tgtEl>
                                          <p:spTgt spid="104"/>
                                        </p:tgtEl>
                                        <p:attrNameLst>
                                          <p:attrName>ppt_x</p:attrName>
                                          <p:attrName>ppt_y</p:attrName>
                                        </p:attrNameLst>
                                      </p:cBhvr>
                                    </p:animMotion>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par>
                                <p:cTn id="31" presetID="0" presetClass="path" presetSubtype="0" accel="50000" decel="50000" fill="hold" grpId="1" nodeType="withEffect">
                                  <p:stCondLst>
                                    <p:cond delay="0"/>
                                  </p:stCondLst>
                                  <p:childTnLst>
                                    <p:animMotion origin="layout" path="M 0.00209 -0.00093 L 0.18125 -0.00093 " pathEditMode="relative" ptsTypes="AA">
                                      <p:cBhvr>
                                        <p:cTn id="32" dur="500" fill="hold"/>
                                        <p:tgtEl>
                                          <p:spTgt spid="88"/>
                                        </p:tgtEl>
                                        <p:attrNameLst>
                                          <p:attrName>ppt_x</p:attrName>
                                          <p:attrName>ppt_y</p:attrName>
                                        </p:attrNameLst>
                                      </p:cBhvr>
                                    </p:animMotion>
                                  </p:childTnLst>
                                </p:cTn>
                              </p:par>
                              <p:par>
                                <p:cTn id="33" presetID="1" presetClass="entr" presetSubtype="0" fill="hold" grpId="0" nodeType="withEffect">
                                  <p:stCondLst>
                                    <p:cond delay="0"/>
                                  </p:stCondLst>
                                  <p:childTnLst>
                                    <p:set>
                                      <p:cBhvr>
                                        <p:cTn id="34" dur="1" fill="hold">
                                          <p:stCondLst>
                                            <p:cond delay="0"/>
                                          </p:stCondLst>
                                        </p:cTn>
                                        <p:tgtEl>
                                          <p:spTgt spid="9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1"/>
                                        </p:tgtEl>
                                        <p:attrNameLst>
                                          <p:attrName>style.visibility</p:attrName>
                                        </p:attrNameLst>
                                      </p:cBhvr>
                                      <p:to>
                                        <p:strVal val="visible"/>
                                      </p:to>
                                    </p:set>
                                  </p:childTnLst>
                                </p:cTn>
                              </p:par>
                              <p:par>
                                <p:cTn id="37" presetID="2" presetClass="exit" presetSubtype="2" accel="50000" decel="50000" fill="hold" grpId="1" nodeType="withEffect">
                                  <p:stCondLst>
                                    <p:cond delay="0"/>
                                  </p:stCondLst>
                                  <p:childTnLst>
                                    <p:anim calcmode="lin" valueType="num">
                                      <p:cBhvr additive="base">
                                        <p:cTn id="38" dur="500"/>
                                        <p:tgtEl>
                                          <p:spTgt spid="91"/>
                                        </p:tgtEl>
                                        <p:attrNameLst>
                                          <p:attrName>ppt_x</p:attrName>
                                        </p:attrNameLst>
                                      </p:cBhvr>
                                      <p:tavLst>
                                        <p:tav tm="0">
                                          <p:val>
                                            <p:strVal val="ppt_x"/>
                                          </p:val>
                                        </p:tav>
                                        <p:tav tm="100000">
                                          <p:val>
                                            <p:strVal val="1+ppt_w/2"/>
                                          </p:val>
                                        </p:tav>
                                      </p:tavLst>
                                    </p:anim>
                                    <p:anim calcmode="lin" valueType="num">
                                      <p:cBhvr additive="base">
                                        <p:cTn id="39" dur="500"/>
                                        <p:tgtEl>
                                          <p:spTgt spid="91"/>
                                        </p:tgtEl>
                                        <p:attrNameLst>
                                          <p:attrName>ppt_y</p:attrName>
                                        </p:attrNameLst>
                                      </p:cBhvr>
                                      <p:tavLst>
                                        <p:tav tm="0">
                                          <p:val>
                                            <p:strVal val="ppt_y"/>
                                          </p:val>
                                        </p:tav>
                                        <p:tav tm="100000">
                                          <p:val>
                                            <p:strVal val="ppt_y"/>
                                          </p:val>
                                        </p:tav>
                                      </p:tavLst>
                                    </p:anim>
                                    <p:set>
                                      <p:cBhvr>
                                        <p:cTn id="40" dur="1" fill="hold">
                                          <p:stCondLst>
                                            <p:cond delay="499"/>
                                          </p:stCondLst>
                                        </p:cTn>
                                        <p:tgtEl>
                                          <p:spTgt spid="91"/>
                                        </p:tgtEl>
                                        <p:attrNameLst>
                                          <p:attrName>style.visibility</p:attrName>
                                        </p:attrNameLst>
                                      </p:cBhvr>
                                      <p:to>
                                        <p:strVal val="hidden"/>
                                      </p:to>
                                    </p:set>
                                  </p:childTnLst>
                                </p:cTn>
                              </p:par>
                              <p:par>
                                <p:cTn id="41" presetID="2" presetClass="exit" presetSubtype="2" accel="50000" decel="50000" fill="hold" grpId="1" nodeType="withEffect">
                                  <p:stCondLst>
                                    <p:cond delay="0"/>
                                  </p:stCondLst>
                                  <p:childTnLst>
                                    <p:anim calcmode="lin" valueType="num">
                                      <p:cBhvr additive="base">
                                        <p:cTn id="42" dur="500"/>
                                        <p:tgtEl>
                                          <p:spTgt spid="90"/>
                                        </p:tgtEl>
                                        <p:attrNameLst>
                                          <p:attrName>ppt_x</p:attrName>
                                        </p:attrNameLst>
                                      </p:cBhvr>
                                      <p:tavLst>
                                        <p:tav tm="0">
                                          <p:val>
                                            <p:strVal val="ppt_x"/>
                                          </p:val>
                                        </p:tav>
                                        <p:tav tm="100000">
                                          <p:val>
                                            <p:strVal val="1+ppt_w/2"/>
                                          </p:val>
                                        </p:tav>
                                      </p:tavLst>
                                    </p:anim>
                                    <p:anim calcmode="lin" valueType="num">
                                      <p:cBhvr additive="base">
                                        <p:cTn id="43" dur="500"/>
                                        <p:tgtEl>
                                          <p:spTgt spid="90"/>
                                        </p:tgtEl>
                                        <p:attrNameLst>
                                          <p:attrName>ppt_y</p:attrName>
                                        </p:attrNameLst>
                                      </p:cBhvr>
                                      <p:tavLst>
                                        <p:tav tm="0">
                                          <p:val>
                                            <p:strVal val="ppt_y"/>
                                          </p:val>
                                        </p:tav>
                                        <p:tav tm="100000">
                                          <p:val>
                                            <p:strVal val="ppt_y"/>
                                          </p:val>
                                        </p:tav>
                                      </p:tavLst>
                                    </p:anim>
                                    <p:set>
                                      <p:cBhvr>
                                        <p:cTn id="44" dur="1" fill="hold">
                                          <p:stCondLst>
                                            <p:cond delay="499"/>
                                          </p:stCondLst>
                                        </p:cTn>
                                        <p:tgtEl>
                                          <p:spTgt spid="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7" grpId="0" animBg="1"/>
      <p:bldP spid="89" grpId="0" animBg="1"/>
      <p:bldP spid="94" grpId="0" animBg="1"/>
      <p:bldP spid="95" grpId="0" animBg="1"/>
      <p:bldP spid="95" grpId="1" animBg="1"/>
      <p:bldP spid="103" grpId="0" animBg="1"/>
      <p:bldP spid="104" grpId="0" animBg="1"/>
      <p:bldP spid="104" grpId="1" animBg="1"/>
      <p:bldP spid="92" grpId="0" animBg="1"/>
      <p:bldP spid="92" grpId="1" animBg="1"/>
      <p:bldP spid="85" grpId="0" animBg="1"/>
      <p:bldP spid="88" grpId="0" animBg="1"/>
      <p:bldP spid="88" grpId="1" animBg="1"/>
      <p:bldP spid="90" grpId="0" animBg="1"/>
      <p:bldP spid="90" grpId="1" animBg="1"/>
      <p:bldP spid="91" grpId="0" animBg="1"/>
      <p:bldP spid="91" grpId="1" animBg="1"/>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60419"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60420"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60423"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9" name="Oval 88"/>
          <p:cNvSpPr>
            <a:spLocks noChangeArrowheads="1"/>
          </p:cNvSpPr>
          <p:nvPr/>
        </p:nvSpPr>
        <p:spPr bwMode="auto">
          <a:xfrm>
            <a:off x="4889500" y="25654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4" name="Oval 93"/>
          <p:cNvSpPr>
            <a:spLocks noChangeArrowheads="1"/>
          </p:cNvSpPr>
          <p:nvPr/>
        </p:nvSpPr>
        <p:spPr bwMode="auto">
          <a:xfrm>
            <a:off x="4889500" y="3873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5" name="Oval 94"/>
          <p:cNvSpPr>
            <a:spLocks noChangeArrowheads="1"/>
          </p:cNvSpPr>
          <p:nvPr/>
        </p:nvSpPr>
        <p:spPr bwMode="auto">
          <a:xfrm>
            <a:off x="48895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3" name="Oval 102"/>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4" name="Oval 103"/>
          <p:cNvSpPr>
            <a:spLocks noChangeArrowheads="1"/>
          </p:cNvSpPr>
          <p:nvPr/>
        </p:nvSpPr>
        <p:spPr bwMode="auto">
          <a:xfrm>
            <a:off x="65278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5" name="Oval 84"/>
          <p:cNvSpPr>
            <a:spLocks noChangeArrowheads="1"/>
          </p:cNvSpPr>
          <p:nvPr/>
        </p:nvSpPr>
        <p:spPr bwMode="auto">
          <a:xfrm>
            <a:off x="48895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8" name="Oval 87"/>
          <p:cNvSpPr>
            <a:spLocks noChangeArrowheads="1"/>
          </p:cNvSpPr>
          <p:nvPr/>
        </p:nvSpPr>
        <p:spPr bwMode="auto">
          <a:xfrm>
            <a:off x="65278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81407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81407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60434" name="TextBox 9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4"/>
                                        </p:tgtEl>
                                        <p:attrNameLst>
                                          <p:attrName>style.visibility</p:attrName>
                                        </p:attrNameLst>
                                      </p:cBhvr>
                                      <p:to>
                                        <p:strVal val="visible"/>
                                      </p:to>
                                    </p:set>
                                  </p:childTnLst>
                                </p:cTn>
                              </p:par>
                              <p:par>
                                <p:cTn id="15" presetID="0" presetClass="path" presetSubtype="0" accel="50000" decel="50000" fill="hold" grpId="1" nodeType="withEffect">
                                  <p:stCondLst>
                                    <p:cond delay="0"/>
                                  </p:stCondLst>
                                  <p:childTnLst>
                                    <p:animMotion origin="layout" path="M 0.00069 -0.00093 L 0.18125 -0.00093 " pathEditMode="relative" ptsTypes="AA">
                                      <p:cBhvr>
                                        <p:cTn id="16" dur="500" fill="hold"/>
                                        <p:tgtEl>
                                          <p:spTgt spid="95"/>
                                        </p:tgtEl>
                                        <p:attrNameLst>
                                          <p:attrName>ppt_x</p:attrName>
                                          <p:attrName>ppt_y</p:attrName>
                                        </p:attrNameLst>
                                      </p:cBhvr>
                                    </p:animMotion>
                                  </p:childTnLst>
                                </p:cTn>
                              </p:par>
                              <p:par>
                                <p:cTn id="17" presetID="1" presetClass="entr" presetSubtype="0" fill="hold" grpId="0" nodeType="withEffect">
                                  <p:stCondLst>
                                    <p:cond delay="0"/>
                                  </p:stCondLst>
                                  <p:childTnLst>
                                    <p:set>
                                      <p:cBhvr>
                                        <p:cTn id="18" dur="1" fill="hold">
                                          <p:stCondLst>
                                            <p:cond delay="0"/>
                                          </p:stCondLst>
                                        </p:cTn>
                                        <p:tgtEl>
                                          <p:spTgt spid="92"/>
                                        </p:tgtEl>
                                        <p:attrNameLst>
                                          <p:attrName>style.visibility</p:attrName>
                                        </p:attrNameLst>
                                      </p:cBhvr>
                                      <p:to>
                                        <p:strVal val="visible"/>
                                      </p:to>
                                    </p:set>
                                  </p:childTnLst>
                                </p:cTn>
                              </p:par>
                              <p:par>
                                <p:cTn id="19" presetID="0" presetClass="path" presetSubtype="0" accel="50000" decel="50000" fill="hold" grpId="1" nodeType="withEffect">
                                  <p:stCondLst>
                                    <p:cond delay="0"/>
                                  </p:stCondLst>
                                  <p:childTnLst>
                                    <p:animMotion origin="layout" path="M 0.00069 -0.00093 L 0.18125 -0.00093 " pathEditMode="relative" ptsTypes="AA">
                                      <p:cBhvr>
                                        <p:cTn id="20" dur="500" fill="hold"/>
                                        <p:tgtEl>
                                          <p:spTgt spid="92"/>
                                        </p:tgtEl>
                                        <p:attrNameLst>
                                          <p:attrName>ppt_x</p:attrName>
                                          <p:attrName>ppt_y</p:attrName>
                                        </p:attrNameLst>
                                      </p:cBhvr>
                                    </p:animMotion>
                                  </p:childTnLst>
                                </p:cTn>
                              </p:par>
                              <p:par>
                                <p:cTn id="21" presetID="1" presetClass="entr" presetSubtype="0" fill="hold" grpId="0" nodeType="withEffect">
                                  <p:stCondLst>
                                    <p:cond delay="0"/>
                                  </p:stCondLst>
                                  <p:childTnLst>
                                    <p:set>
                                      <p:cBhvr>
                                        <p:cTn id="22" dur="1" fill="hold">
                                          <p:stCondLst>
                                            <p:cond delay="0"/>
                                          </p:stCondLst>
                                        </p:cTn>
                                        <p:tgtEl>
                                          <p:spTgt spid="85"/>
                                        </p:tgtEl>
                                        <p:attrNameLst>
                                          <p:attrName>style.visibility</p:attrName>
                                        </p:attrNameLst>
                                      </p:cBhvr>
                                      <p:to>
                                        <p:strVal val="visible"/>
                                      </p:to>
                                    </p:set>
                                  </p:childTnLst>
                                </p:cTn>
                              </p:par>
                              <p:par>
                                <p:cTn id="23" presetID="0" presetClass="path" presetSubtype="0" accel="50000" decel="50000" fill="hold" grpId="1" nodeType="withEffect">
                                  <p:stCondLst>
                                    <p:cond delay="0"/>
                                  </p:stCondLst>
                                  <p:childTnLst>
                                    <p:animMotion origin="layout" path="M 0.00209 -0.00093 L 0.18125 -0.00093 " pathEditMode="relative" ptsTypes="AA">
                                      <p:cBhvr>
                                        <p:cTn id="24" dur="500" fill="hold"/>
                                        <p:tgtEl>
                                          <p:spTgt spid="104"/>
                                        </p:tgtEl>
                                        <p:attrNameLst>
                                          <p:attrName>ppt_x</p:attrName>
                                          <p:attrName>ppt_y</p:attrName>
                                        </p:attrNameLst>
                                      </p:cBhvr>
                                    </p:animMotion>
                                  </p:childTnLst>
                                </p:cTn>
                              </p:par>
                              <p:par>
                                <p:cTn id="25" presetID="1" presetClass="entr" presetSubtype="0" fill="hold" grpId="0" nodeType="withEffect">
                                  <p:stCondLst>
                                    <p:cond delay="0"/>
                                  </p:stCondLst>
                                  <p:childTnLst>
                                    <p:set>
                                      <p:cBhvr>
                                        <p:cTn id="26" dur="1" fill="hold">
                                          <p:stCondLst>
                                            <p:cond delay="0"/>
                                          </p:stCondLst>
                                        </p:cTn>
                                        <p:tgtEl>
                                          <p:spTgt spid="88"/>
                                        </p:tgtEl>
                                        <p:attrNameLst>
                                          <p:attrName>style.visibility</p:attrName>
                                        </p:attrNameLst>
                                      </p:cBhvr>
                                      <p:to>
                                        <p:strVal val="visible"/>
                                      </p:to>
                                    </p:set>
                                  </p:childTnLst>
                                </p:cTn>
                              </p:par>
                              <p:par>
                                <p:cTn id="27" presetID="0" presetClass="path" presetSubtype="0" accel="50000" decel="50000" fill="hold" grpId="1" nodeType="withEffect">
                                  <p:stCondLst>
                                    <p:cond delay="0"/>
                                  </p:stCondLst>
                                  <p:childTnLst>
                                    <p:animMotion origin="layout" path="M 0.00209 -0.00093 L 0.18125 -0.00093 " pathEditMode="relative" ptsTypes="AA">
                                      <p:cBhvr>
                                        <p:cTn id="28" dur="500" fill="hold"/>
                                        <p:tgtEl>
                                          <p:spTgt spid="88"/>
                                        </p:tgtEl>
                                        <p:attrNameLst>
                                          <p:attrName>ppt_x</p:attrName>
                                          <p:attrName>ppt_y</p:attrName>
                                        </p:attrNameLst>
                                      </p:cBhvr>
                                    </p:animMotion>
                                  </p:childTnLst>
                                </p:cTn>
                              </p:par>
                              <p:par>
                                <p:cTn id="29" presetID="1" presetClass="entr" presetSubtype="0" fill="hold" grpId="0" nodeType="withEffect">
                                  <p:stCondLst>
                                    <p:cond delay="0"/>
                                  </p:stCondLst>
                                  <p:childTnLst>
                                    <p:set>
                                      <p:cBhvr>
                                        <p:cTn id="30" dur="1" fill="hold">
                                          <p:stCondLst>
                                            <p:cond delay="0"/>
                                          </p:stCondLst>
                                        </p:cTn>
                                        <p:tgtEl>
                                          <p:spTgt spid="9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1"/>
                                        </p:tgtEl>
                                        <p:attrNameLst>
                                          <p:attrName>style.visibility</p:attrName>
                                        </p:attrNameLst>
                                      </p:cBhvr>
                                      <p:to>
                                        <p:strVal val="visible"/>
                                      </p:to>
                                    </p:set>
                                  </p:childTnLst>
                                </p:cTn>
                              </p:par>
                              <p:par>
                                <p:cTn id="33" presetID="2" presetClass="exit" presetSubtype="2" accel="50000" decel="50000" fill="hold" grpId="1" nodeType="withEffect">
                                  <p:stCondLst>
                                    <p:cond delay="0"/>
                                  </p:stCondLst>
                                  <p:childTnLst>
                                    <p:anim calcmode="lin" valueType="num">
                                      <p:cBhvr additive="base">
                                        <p:cTn id="34" dur="500"/>
                                        <p:tgtEl>
                                          <p:spTgt spid="91"/>
                                        </p:tgtEl>
                                        <p:attrNameLst>
                                          <p:attrName>ppt_x</p:attrName>
                                        </p:attrNameLst>
                                      </p:cBhvr>
                                      <p:tavLst>
                                        <p:tav tm="0">
                                          <p:val>
                                            <p:strVal val="ppt_x"/>
                                          </p:val>
                                        </p:tav>
                                        <p:tav tm="100000">
                                          <p:val>
                                            <p:strVal val="1+ppt_w/2"/>
                                          </p:val>
                                        </p:tav>
                                      </p:tavLst>
                                    </p:anim>
                                    <p:anim calcmode="lin" valueType="num">
                                      <p:cBhvr additive="base">
                                        <p:cTn id="35" dur="500"/>
                                        <p:tgtEl>
                                          <p:spTgt spid="91"/>
                                        </p:tgtEl>
                                        <p:attrNameLst>
                                          <p:attrName>ppt_y</p:attrName>
                                        </p:attrNameLst>
                                      </p:cBhvr>
                                      <p:tavLst>
                                        <p:tav tm="0">
                                          <p:val>
                                            <p:strVal val="ppt_y"/>
                                          </p:val>
                                        </p:tav>
                                        <p:tav tm="100000">
                                          <p:val>
                                            <p:strVal val="ppt_y"/>
                                          </p:val>
                                        </p:tav>
                                      </p:tavLst>
                                    </p:anim>
                                    <p:set>
                                      <p:cBhvr>
                                        <p:cTn id="36" dur="1" fill="hold">
                                          <p:stCondLst>
                                            <p:cond delay="499"/>
                                          </p:stCondLst>
                                        </p:cTn>
                                        <p:tgtEl>
                                          <p:spTgt spid="91"/>
                                        </p:tgtEl>
                                        <p:attrNameLst>
                                          <p:attrName>style.visibility</p:attrName>
                                        </p:attrNameLst>
                                      </p:cBhvr>
                                      <p:to>
                                        <p:strVal val="hidden"/>
                                      </p:to>
                                    </p:set>
                                  </p:childTnLst>
                                </p:cTn>
                              </p:par>
                              <p:par>
                                <p:cTn id="37" presetID="2" presetClass="exit" presetSubtype="2" accel="50000" decel="50000" fill="hold" grpId="1" nodeType="withEffect">
                                  <p:stCondLst>
                                    <p:cond delay="0"/>
                                  </p:stCondLst>
                                  <p:childTnLst>
                                    <p:anim calcmode="lin" valueType="num">
                                      <p:cBhvr additive="base">
                                        <p:cTn id="38" dur="500"/>
                                        <p:tgtEl>
                                          <p:spTgt spid="90"/>
                                        </p:tgtEl>
                                        <p:attrNameLst>
                                          <p:attrName>ppt_x</p:attrName>
                                        </p:attrNameLst>
                                      </p:cBhvr>
                                      <p:tavLst>
                                        <p:tav tm="0">
                                          <p:val>
                                            <p:strVal val="ppt_x"/>
                                          </p:val>
                                        </p:tav>
                                        <p:tav tm="100000">
                                          <p:val>
                                            <p:strVal val="1+ppt_w/2"/>
                                          </p:val>
                                        </p:tav>
                                      </p:tavLst>
                                    </p:anim>
                                    <p:anim calcmode="lin" valueType="num">
                                      <p:cBhvr additive="base">
                                        <p:cTn id="39" dur="500"/>
                                        <p:tgtEl>
                                          <p:spTgt spid="90"/>
                                        </p:tgtEl>
                                        <p:attrNameLst>
                                          <p:attrName>ppt_y</p:attrName>
                                        </p:attrNameLst>
                                      </p:cBhvr>
                                      <p:tavLst>
                                        <p:tav tm="0">
                                          <p:val>
                                            <p:strVal val="ppt_y"/>
                                          </p:val>
                                        </p:tav>
                                        <p:tav tm="100000">
                                          <p:val>
                                            <p:strVal val="ppt_y"/>
                                          </p:val>
                                        </p:tav>
                                      </p:tavLst>
                                    </p:anim>
                                    <p:set>
                                      <p:cBhvr>
                                        <p:cTn id="40" dur="1" fill="hold">
                                          <p:stCondLst>
                                            <p:cond delay="499"/>
                                          </p:stCondLst>
                                        </p:cTn>
                                        <p:tgtEl>
                                          <p:spTgt spid="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94" grpId="0" animBg="1"/>
      <p:bldP spid="95" grpId="0" animBg="1"/>
      <p:bldP spid="95" grpId="1" animBg="1"/>
      <p:bldP spid="103" grpId="0" animBg="1"/>
      <p:bldP spid="104" grpId="0" animBg="1"/>
      <p:bldP spid="104" grpId="1" animBg="1"/>
      <p:bldP spid="92" grpId="0" animBg="1"/>
      <p:bldP spid="92" grpId="1" animBg="1"/>
      <p:bldP spid="85" grpId="0" animBg="1"/>
      <p:bldP spid="88" grpId="0" animBg="1"/>
      <p:bldP spid="88" grpId="1" animBg="1"/>
      <p:bldP spid="90" grpId="0" animBg="1"/>
      <p:bldP spid="90" grpId="1" animBg="1"/>
      <p:bldP spid="91" grpId="0" animBg="1"/>
      <p:bldP spid="91" grpId="1" animBg="1"/>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62467"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62468"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62471"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95" name="Oval 94"/>
          <p:cNvSpPr>
            <a:spLocks noChangeArrowheads="1"/>
          </p:cNvSpPr>
          <p:nvPr/>
        </p:nvSpPr>
        <p:spPr bwMode="auto">
          <a:xfrm>
            <a:off x="48895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3" name="Oval 102"/>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4" name="Oval 103"/>
          <p:cNvSpPr>
            <a:spLocks noChangeArrowheads="1"/>
          </p:cNvSpPr>
          <p:nvPr/>
        </p:nvSpPr>
        <p:spPr bwMode="auto">
          <a:xfrm>
            <a:off x="65278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5" name="Oval 84"/>
          <p:cNvSpPr>
            <a:spLocks noChangeArrowheads="1"/>
          </p:cNvSpPr>
          <p:nvPr/>
        </p:nvSpPr>
        <p:spPr bwMode="auto">
          <a:xfrm>
            <a:off x="48895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8" name="Oval 87"/>
          <p:cNvSpPr>
            <a:spLocks noChangeArrowheads="1"/>
          </p:cNvSpPr>
          <p:nvPr/>
        </p:nvSpPr>
        <p:spPr bwMode="auto">
          <a:xfrm>
            <a:off x="65278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0" name="Oval 89"/>
          <p:cNvSpPr>
            <a:spLocks noChangeArrowheads="1"/>
          </p:cNvSpPr>
          <p:nvPr/>
        </p:nvSpPr>
        <p:spPr bwMode="auto">
          <a:xfrm>
            <a:off x="81407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1" name="Oval 90"/>
          <p:cNvSpPr>
            <a:spLocks noChangeArrowheads="1"/>
          </p:cNvSpPr>
          <p:nvPr/>
        </p:nvSpPr>
        <p:spPr bwMode="auto">
          <a:xfrm>
            <a:off x="81407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62480" name="TextBox 92"/>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4"/>
                                        </p:tgtEl>
                                        <p:attrNameLst>
                                          <p:attrName>style.visibility</p:attrName>
                                        </p:attrNameLst>
                                      </p:cBhvr>
                                      <p:to>
                                        <p:strVal val="visible"/>
                                      </p:to>
                                    </p:set>
                                  </p:childTnLst>
                                </p:cTn>
                              </p:par>
                              <p:par>
                                <p:cTn id="11" presetID="0" presetClass="path" presetSubtype="0" accel="50000" decel="50000" fill="hold" grpId="1" nodeType="withEffect">
                                  <p:stCondLst>
                                    <p:cond delay="0"/>
                                  </p:stCondLst>
                                  <p:childTnLst>
                                    <p:animMotion origin="layout" path="M 0.00069 -0.00093 L 0.18125 -0.00093 " pathEditMode="relative" ptsTypes="AA">
                                      <p:cBhvr>
                                        <p:cTn id="12" dur="500" fill="hold"/>
                                        <p:tgtEl>
                                          <p:spTgt spid="95"/>
                                        </p:tgtEl>
                                        <p:attrNameLst>
                                          <p:attrName>ppt_x</p:attrName>
                                          <p:attrName>ppt_y</p:attrName>
                                        </p:attrNameLst>
                                      </p:cBhvr>
                                    </p:animMotion>
                                  </p:childTnLst>
                                </p:cTn>
                              </p:par>
                              <p:par>
                                <p:cTn id="13" presetID="1" presetClass="entr" presetSubtype="0" fill="hold" grpId="0" nodeType="withEffect">
                                  <p:stCondLst>
                                    <p:cond delay="0"/>
                                  </p:stCondLst>
                                  <p:childTnLst>
                                    <p:set>
                                      <p:cBhvr>
                                        <p:cTn id="14" dur="1" fill="hold">
                                          <p:stCondLst>
                                            <p:cond delay="0"/>
                                          </p:stCondLst>
                                        </p:cTn>
                                        <p:tgtEl>
                                          <p:spTgt spid="92"/>
                                        </p:tgtEl>
                                        <p:attrNameLst>
                                          <p:attrName>style.visibility</p:attrName>
                                        </p:attrNameLst>
                                      </p:cBhvr>
                                      <p:to>
                                        <p:strVal val="visible"/>
                                      </p:to>
                                    </p:set>
                                  </p:childTnLst>
                                </p:cTn>
                              </p:par>
                              <p:par>
                                <p:cTn id="15" presetID="0" presetClass="path" presetSubtype="0" accel="50000" decel="50000" fill="hold" grpId="1" nodeType="withEffect">
                                  <p:stCondLst>
                                    <p:cond delay="0"/>
                                  </p:stCondLst>
                                  <p:childTnLst>
                                    <p:animMotion origin="layout" path="M 0.00069 -0.00093 L 0.18125 -0.00093 " pathEditMode="relative" ptsTypes="AA">
                                      <p:cBhvr>
                                        <p:cTn id="16" dur="500" fill="hold"/>
                                        <p:tgtEl>
                                          <p:spTgt spid="92"/>
                                        </p:tgtEl>
                                        <p:attrNameLst>
                                          <p:attrName>ppt_x</p:attrName>
                                          <p:attrName>ppt_y</p:attrName>
                                        </p:attrNameLst>
                                      </p:cBhvr>
                                    </p:animMotion>
                                  </p:childTnLst>
                                </p:cTn>
                              </p:par>
                              <p:par>
                                <p:cTn id="17" presetID="1" presetClass="entr" presetSubtype="0" fill="hold" grpId="0" nodeType="withEffect">
                                  <p:stCondLst>
                                    <p:cond delay="0"/>
                                  </p:stCondLst>
                                  <p:childTnLst>
                                    <p:set>
                                      <p:cBhvr>
                                        <p:cTn id="18" dur="1" fill="hold">
                                          <p:stCondLst>
                                            <p:cond delay="0"/>
                                          </p:stCondLst>
                                        </p:cTn>
                                        <p:tgtEl>
                                          <p:spTgt spid="85"/>
                                        </p:tgtEl>
                                        <p:attrNameLst>
                                          <p:attrName>style.visibility</p:attrName>
                                        </p:attrNameLst>
                                      </p:cBhvr>
                                      <p:to>
                                        <p:strVal val="visible"/>
                                      </p:to>
                                    </p:set>
                                  </p:childTnLst>
                                </p:cTn>
                              </p:par>
                              <p:par>
                                <p:cTn id="19" presetID="0" presetClass="path" presetSubtype="0" accel="50000" decel="50000" fill="hold" grpId="1" nodeType="withEffect">
                                  <p:stCondLst>
                                    <p:cond delay="0"/>
                                  </p:stCondLst>
                                  <p:childTnLst>
                                    <p:animMotion origin="layout" path="M 0.00209 -0.00093 L 0.18125 -0.00093 " pathEditMode="relative" ptsTypes="AA">
                                      <p:cBhvr>
                                        <p:cTn id="20" dur="500" fill="hold"/>
                                        <p:tgtEl>
                                          <p:spTgt spid="104"/>
                                        </p:tgtEl>
                                        <p:attrNameLst>
                                          <p:attrName>ppt_x</p:attrName>
                                          <p:attrName>ppt_y</p:attrName>
                                        </p:attrNameLst>
                                      </p:cBhvr>
                                    </p:animMotion>
                                  </p:childTnLst>
                                </p:cTn>
                              </p:par>
                              <p:par>
                                <p:cTn id="21" presetID="1" presetClass="entr" presetSubtype="0" fill="hold" grpId="0" nodeType="withEffect">
                                  <p:stCondLst>
                                    <p:cond delay="0"/>
                                  </p:stCondLst>
                                  <p:childTnLst>
                                    <p:set>
                                      <p:cBhvr>
                                        <p:cTn id="22" dur="1" fill="hold">
                                          <p:stCondLst>
                                            <p:cond delay="0"/>
                                          </p:stCondLst>
                                        </p:cTn>
                                        <p:tgtEl>
                                          <p:spTgt spid="88"/>
                                        </p:tgtEl>
                                        <p:attrNameLst>
                                          <p:attrName>style.visibility</p:attrName>
                                        </p:attrNameLst>
                                      </p:cBhvr>
                                      <p:to>
                                        <p:strVal val="visible"/>
                                      </p:to>
                                    </p:set>
                                  </p:childTnLst>
                                </p:cTn>
                              </p:par>
                              <p:par>
                                <p:cTn id="23" presetID="0" presetClass="path" presetSubtype="0" accel="50000" decel="50000" fill="hold" grpId="1" nodeType="withEffect">
                                  <p:stCondLst>
                                    <p:cond delay="0"/>
                                  </p:stCondLst>
                                  <p:childTnLst>
                                    <p:animMotion origin="layout" path="M 0.00209 -0.00093 L 0.18125 -0.00093 " pathEditMode="relative" ptsTypes="AA">
                                      <p:cBhvr>
                                        <p:cTn id="24" dur="500" fill="hold"/>
                                        <p:tgtEl>
                                          <p:spTgt spid="88"/>
                                        </p:tgtEl>
                                        <p:attrNameLst>
                                          <p:attrName>ppt_x</p:attrName>
                                          <p:attrName>ppt_y</p:attrName>
                                        </p:attrNameLst>
                                      </p:cBhvr>
                                    </p:animMotion>
                                  </p:childTnLst>
                                </p:cTn>
                              </p:par>
                              <p:par>
                                <p:cTn id="25" presetID="1" presetClass="entr" presetSubtype="0" fill="hold" grpId="0" nodeType="withEffect">
                                  <p:stCondLst>
                                    <p:cond delay="0"/>
                                  </p:stCondLst>
                                  <p:childTnLst>
                                    <p:set>
                                      <p:cBhvr>
                                        <p:cTn id="26" dur="1" fill="hold">
                                          <p:stCondLst>
                                            <p:cond delay="0"/>
                                          </p:stCondLst>
                                        </p:cTn>
                                        <p:tgtEl>
                                          <p:spTgt spid="9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1"/>
                                        </p:tgtEl>
                                        <p:attrNameLst>
                                          <p:attrName>style.visibility</p:attrName>
                                        </p:attrNameLst>
                                      </p:cBhvr>
                                      <p:to>
                                        <p:strVal val="visible"/>
                                      </p:to>
                                    </p:set>
                                  </p:childTnLst>
                                </p:cTn>
                              </p:par>
                              <p:par>
                                <p:cTn id="29" presetID="2" presetClass="exit" presetSubtype="2" accel="50000" decel="50000" fill="hold" grpId="1" nodeType="withEffect">
                                  <p:stCondLst>
                                    <p:cond delay="0"/>
                                  </p:stCondLst>
                                  <p:childTnLst>
                                    <p:anim calcmode="lin" valueType="num">
                                      <p:cBhvr additive="base">
                                        <p:cTn id="30" dur="500"/>
                                        <p:tgtEl>
                                          <p:spTgt spid="91"/>
                                        </p:tgtEl>
                                        <p:attrNameLst>
                                          <p:attrName>ppt_x</p:attrName>
                                        </p:attrNameLst>
                                      </p:cBhvr>
                                      <p:tavLst>
                                        <p:tav tm="0">
                                          <p:val>
                                            <p:strVal val="ppt_x"/>
                                          </p:val>
                                        </p:tav>
                                        <p:tav tm="100000">
                                          <p:val>
                                            <p:strVal val="1+ppt_w/2"/>
                                          </p:val>
                                        </p:tav>
                                      </p:tavLst>
                                    </p:anim>
                                    <p:anim calcmode="lin" valueType="num">
                                      <p:cBhvr additive="base">
                                        <p:cTn id="31" dur="500"/>
                                        <p:tgtEl>
                                          <p:spTgt spid="91"/>
                                        </p:tgtEl>
                                        <p:attrNameLst>
                                          <p:attrName>ppt_y</p:attrName>
                                        </p:attrNameLst>
                                      </p:cBhvr>
                                      <p:tavLst>
                                        <p:tav tm="0">
                                          <p:val>
                                            <p:strVal val="ppt_y"/>
                                          </p:val>
                                        </p:tav>
                                        <p:tav tm="100000">
                                          <p:val>
                                            <p:strVal val="ppt_y"/>
                                          </p:val>
                                        </p:tav>
                                      </p:tavLst>
                                    </p:anim>
                                    <p:set>
                                      <p:cBhvr>
                                        <p:cTn id="32" dur="1" fill="hold">
                                          <p:stCondLst>
                                            <p:cond delay="499"/>
                                          </p:stCondLst>
                                        </p:cTn>
                                        <p:tgtEl>
                                          <p:spTgt spid="91"/>
                                        </p:tgtEl>
                                        <p:attrNameLst>
                                          <p:attrName>style.visibility</p:attrName>
                                        </p:attrNameLst>
                                      </p:cBhvr>
                                      <p:to>
                                        <p:strVal val="hidden"/>
                                      </p:to>
                                    </p:set>
                                  </p:childTnLst>
                                </p:cTn>
                              </p:par>
                              <p:par>
                                <p:cTn id="33" presetID="2" presetClass="exit" presetSubtype="2" accel="50000" decel="50000" fill="hold" grpId="1" nodeType="withEffect">
                                  <p:stCondLst>
                                    <p:cond delay="0"/>
                                  </p:stCondLst>
                                  <p:childTnLst>
                                    <p:anim calcmode="lin" valueType="num">
                                      <p:cBhvr additive="base">
                                        <p:cTn id="34" dur="500"/>
                                        <p:tgtEl>
                                          <p:spTgt spid="90"/>
                                        </p:tgtEl>
                                        <p:attrNameLst>
                                          <p:attrName>ppt_x</p:attrName>
                                        </p:attrNameLst>
                                      </p:cBhvr>
                                      <p:tavLst>
                                        <p:tav tm="0">
                                          <p:val>
                                            <p:strVal val="ppt_x"/>
                                          </p:val>
                                        </p:tav>
                                        <p:tav tm="100000">
                                          <p:val>
                                            <p:strVal val="1+ppt_w/2"/>
                                          </p:val>
                                        </p:tav>
                                      </p:tavLst>
                                    </p:anim>
                                    <p:anim calcmode="lin" valueType="num">
                                      <p:cBhvr additive="base">
                                        <p:cTn id="35" dur="500"/>
                                        <p:tgtEl>
                                          <p:spTgt spid="90"/>
                                        </p:tgtEl>
                                        <p:attrNameLst>
                                          <p:attrName>ppt_y</p:attrName>
                                        </p:attrNameLst>
                                      </p:cBhvr>
                                      <p:tavLst>
                                        <p:tav tm="0">
                                          <p:val>
                                            <p:strVal val="ppt_y"/>
                                          </p:val>
                                        </p:tav>
                                        <p:tav tm="100000">
                                          <p:val>
                                            <p:strVal val="ppt_y"/>
                                          </p:val>
                                        </p:tav>
                                      </p:tavLst>
                                    </p:anim>
                                    <p:set>
                                      <p:cBhvr>
                                        <p:cTn id="36" dur="1" fill="hold">
                                          <p:stCondLst>
                                            <p:cond delay="499"/>
                                          </p:stCondLst>
                                        </p:cTn>
                                        <p:tgtEl>
                                          <p:spTgt spid="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animBg="1"/>
      <p:bldP spid="95" grpId="1" animBg="1"/>
      <p:bldP spid="103" grpId="0" animBg="1"/>
      <p:bldP spid="104" grpId="0" animBg="1"/>
      <p:bldP spid="104" grpId="1" animBg="1"/>
      <p:bldP spid="92" grpId="0" animBg="1"/>
      <p:bldP spid="92" grpId="1" animBg="1"/>
      <p:bldP spid="85" grpId="0" animBg="1"/>
      <p:bldP spid="88" grpId="0" animBg="1"/>
      <p:bldP spid="88" grpId="1" animBg="1"/>
      <p:bldP spid="90" grpId="0" animBg="1"/>
      <p:bldP spid="90" grpId="1" animBg="1"/>
      <p:bldP spid="91" grpId="0" animBg="1"/>
      <p:bldP spid="91" grpId="1" animBg="1"/>
    </p:bld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64515"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64516"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64519"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95" name="Oval 94"/>
          <p:cNvSpPr>
            <a:spLocks noChangeArrowheads="1"/>
          </p:cNvSpPr>
          <p:nvPr/>
        </p:nvSpPr>
        <p:spPr bwMode="auto">
          <a:xfrm>
            <a:off x="48895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104" name="Oval 103"/>
          <p:cNvSpPr>
            <a:spLocks noChangeArrowheads="1"/>
          </p:cNvSpPr>
          <p:nvPr/>
        </p:nvSpPr>
        <p:spPr bwMode="auto">
          <a:xfrm>
            <a:off x="65278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92" name="Oval 91"/>
          <p:cNvSpPr>
            <a:spLocks noChangeArrowheads="1"/>
          </p:cNvSpPr>
          <p:nvPr/>
        </p:nvSpPr>
        <p:spPr bwMode="auto">
          <a:xfrm>
            <a:off x="48895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8" name="Oval 87"/>
          <p:cNvSpPr>
            <a:spLocks noChangeArrowheads="1"/>
          </p:cNvSpPr>
          <p:nvPr/>
        </p:nvSpPr>
        <p:spPr bwMode="auto">
          <a:xfrm>
            <a:off x="65278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6" name="Oval 85"/>
          <p:cNvSpPr>
            <a:spLocks noChangeArrowheads="1"/>
          </p:cNvSpPr>
          <p:nvPr/>
        </p:nvSpPr>
        <p:spPr bwMode="auto">
          <a:xfrm>
            <a:off x="81407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7" name="Oval 86"/>
          <p:cNvSpPr>
            <a:spLocks noChangeArrowheads="1"/>
          </p:cNvSpPr>
          <p:nvPr/>
        </p:nvSpPr>
        <p:spPr bwMode="auto">
          <a:xfrm>
            <a:off x="81407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64526" name="TextBox 88"/>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4"/>
                                        </p:tgtEl>
                                        <p:attrNameLst>
                                          <p:attrName>style.visibility</p:attrName>
                                        </p:attrNameLst>
                                      </p:cBhvr>
                                      <p:to>
                                        <p:strVal val="visible"/>
                                      </p:to>
                                    </p:set>
                                  </p:childTnLst>
                                </p:cTn>
                              </p:par>
                              <p:par>
                                <p:cTn id="9" presetID="0" presetClass="path" presetSubtype="0" accel="50000" decel="50000" fill="hold" grpId="1" nodeType="withEffect">
                                  <p:stCondLst>
                                    <p:cond delay="0"/>
                                  </p:stCondLst>
                                  <p:childTnLst>
                                    <p:animMotion origin="layout" path="M 0.00069 -0.00093 L 0.18125 -0.00093 " pathEditMode="relative" ptsTypes="AA">
                                      <p:cBhvr>
                                        <p:cTn id="10" dur="500" fill="hold"/>
                                        <p:tgtEl>
                                          <p:spTgt spid="95"/>
                                        </p:tgtEl>
                                        <p:attrNameLst>
                                          <p:attrName>ppt_x</p:attrName>
                                          <p:attrName>ppt_y</p:attrName>
                                        </p:attrNameLst>
                                      </p:cBhvr>
                                    </p:animMotion>
                                  </p:childTnLst>
                                </p:cTn>
                              </p:par>
                              <p:par>
                                <p:cTn id="11" presetID="1" presetClass="entr" presetSubtype="0" fill="hold" grpId="0" nodeType="withEffect">
                                  <p:stCondLst>
                                    <p:cond delay="0"/>
                                  </p:stCondLst>
                                  <p:childTnLst>
                                    <p:set>
                                      <p:cBhvr>
                                        <p:cTn id="12" dur="1" fill="hold">
                                          <p:stCondLst>
                                            <p:cond delay="0"/>
                                          </p:stCondLst>
                                        </p:cTn>
                                        <p:tgtEl>
                                          <p:spTgt spid="92"/>
                                        </p:tgtEl>
                                        <p:attrNameLst>
                                          <p:attrName>style.visibility</p:attrName>
                                        </p:attrNameLst>
                                      </p:cBhvr>
                                      <p:to>
                                        <p:strVal val="visible"/>
                                      </p:to>
                                    </p:set>
                                  </p:childTnLst>
                                </p:cTn>
                              </p:par>
                              <p:par>
                                <p:cTn id="13" presetID="0" presetClass="path" presetSubtype="0" accel="50000" decel="50000" fill="hold" grpId="1" nodeType="withEffect">
                                  <p:stCondLst>
                                    <p:cond delay="0"/>
                                  </p:stCondLst>
                                  <p:childTnLst>
                                    <p:animMotion origin="layout" path="M 0.00069 -0.00093 L 0.18125 -0.00093 " pathEditMode="relative" ptsTypes="AA">
                                      <p:cBhvr>
                                        <p:cTn id="14" dur="500" fill="hold"/>
                                        <p:tgtEl>
                                          <p:spTgt spid="92"/>
                                        </p:tgtEl>
                                        <p:attrNameLst>
                                          <p:attrName>ppt_x</p:attrName>
                                          <p:attrName>ppt_y</p:attrName>
                                        </p:attrNameLst>
                                      </p:cBhvr>
                                    </p:animMotion>
                                  </p:childTnLst>
                                </p:cTn>
                              </p:par>
                              <p:par>
                                <p:cTn id="15" presetID="0" presetClass="path" presetSubtype="0" accel="50000" decel="50000" fill="hold" grpId="1" nodeType="withEffect">
                                  <p:stCondLst>
                                    <p:cond delay="0"/>
                                  </p:stCondLst>
                                  <p:childTnLst>
                                    <p:animMotion origin="layout" path="M 0.00209 -0.00093 L 0.18125 -0.00093 " pathEditMode="relative" ptsTypes="AA">
                                      <p:cBhvr>
                                        <p:cTn id="16" dur="500" fill="hold"/>
                                        <p:tgtEl>
                                          <p:spTgt spid="104"/>
                                        </p:tgtEl>
                                        <p:attrNameLst>
                                          <p:attrName>ppt_x</p:attrName>
                                          <p:attrName>ppt_y</p:attrName>
                                        </p:attrNameLst>
                                      </p:cBhvr>
                                    </p:animMotion>
                                  </p:childTnLst>
                                </p:cTn>
                              </p:par>
                              <p:par>
                                <p:cTn id="17" presetID="1" presetClass="entr" presetSubtype="0" fill="hold" grpId="0" nodeType="withEffect">
                                  <p:stCondLst>
                                    <p:cond delay="0"/>
                                  </p:stCondLst>
                                  <p:childTnLst>
                                    <p:set>
                                      <p:cBhvr>
                                        <p:cTn id="18" dur="1" fill="hold">
                                          <p:stCondLst>
                                            <p:cond delay="0"/>
                                          </p:stCondLst>
                                        </p:cTn>
                                        <p:tgtEl>
                                          <p:spTgt spid="88"/>
                                        </p:tgtEl>
                                        <p:attrNameLst>
                                          <p:attrName>style.visibility</p:attrName>
                                        </p:attrNameLst>
                                      </p:cBhvr>
                                      <p:to>
                                        <p:strVal val="visible"/>
                                      </p:to>
                                    </p:set>
                                  </p:childTnLst>
                                </p:cTn>
                              </p:par>
                              <p:par>
                                <p:cTn id="19" presetID="0" presetClass="path" presetSubtype="0" accel="50000" decel="50000" fill="hold" grpId="1" nodeType="withEffect">
                                  <p:stCondLst>
                                    <p:cond delay="0"/>
                                  </p:stCondLst>
                                  <p:childTnLst>
                                    <p:animMotion origin="layout" path="M 0.00209 -0.00093 L 0.18125 -0.00093 " pathEditMode="relative" ptsTypes="AA">
                                      <p:cBhvr>
                                        <p:cTn id="20" dur="500" fill="hold"/>
                                        <p:tgtEl>
                                          <p:spTgt spid="88"/>
                                        </p:tgtEl>
                                        <p:attrNameLst>
                                          <p:attrName>ppt_x</p:attrName>
                                          <p:attrName>ppt_y</p:attrName>
                                        </p:attrNameLst>
                                      </p:cBhvr>
                                    </p:animMotion>
                                  </p:childTnLst>
                                </p:cTn>
                              </p:par>
                              <p:par>
                                <p:cTn id="21" presetID="1" presetClass="entr" presetSubtype="0" fill="hold" grpId="0" nodeType="withEffect">
                                  <p:stCondLst>
                                    <p:cond delay="0"/>
                                  </p:stCondLst>
                                  <p:childTnLst>
                                    <p:set>
                                      <p:cBhvr>
                                        <p:cTn id="22" dur="1" fill="hold">
                                          <p:stCondLst>
                                            <p:cond delay="0"/>
                                          </p:stCondLst>
                                        </p:cTn>
                                        <p:tgtEl>
                                          <p:spTgt spid="8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7"/>
                                        </p:tgtEl>
                                        <p:attrNameLst>
                                          <p:attrName>style.visibility</p:attrName>
                                        </p:attrNameLst>
                                      </p:cBhvr>
                                      <p:to>
                                        <p:strVal val="visible"/>
                                      </p:to>
                                    </p:set>
                                  </p:childTnLst>
                                </p:cTn>
                              </p:par>
                              <p:par>
                                <p:cTn id="25" presetID="2" presetClass="exit" presetSubtype="2" accel="50000" decel="50000" fill="hold" grpId="1" nodeType="withEffect">
                                  <p:stCondLst>
                                    <p:cond delay="0"/>
                                  </p:stCondLst>
                                  <p:childTnLst>
                                    <p:anim calcmode="lin" valueType="num">
                                      <p:cBhvr additive="base">
                                        <p:cTn id="26" dur="500"/>
                                        <p:tgtEl>
                                          <p:spTgt spid="87"/>
                                        </p:tgtEl>
                                        <p:attrNameLst>
                                          <p:attrName>ppt_x</p:attrName>
                                        </p:attrNameLst>
                                      </p:cBhvr>
                                      <p:tavLst>
                                        <p:tav tm="0">
                                          <p:val>
                                            <p:strVal val="ppt_x"/>
                                          </p:val>
                                        </p:tav>
                                        <p:tav tm="100000">
                                          <p:val>
                                            <p:strVal val="1+ppt_w/2"/>
                                          </p:val>
                                        </p:tav>
                                      </p:tavLst>
                                    </p:anim>
                                    <p:anim calcmode="lin" valueType="num">
                                      <p:cBhvr additive="base">
                                        <p:cTn id="27" dur="500"/>
                                        <p:tgtEl>
                                          <p:spTgt spid="87"/>
                                        </p:tgtEl>
                                        <p:attrNameLst>
                                          <p:attrName>ppt_y</p:attrName>
                                        </p:attrNameLst>
                                      </p:cBhvr>
                                      <p:tavLst>
                                        <p:tav tm="0">
                                          <p:val>
                                            <p:strVal val="ppt_y"/>
                                          </p:val>
                                        </p:tav>
                                        <p:tav tm="100000">
                                          <p:val>
                                            <p:strVal val="ppt_y"/>
                                          </p:val>
                                        </p:tav>
                                      </p:tavLst>
                                    </p:anim>
                                    <p:set>
                                      <p:cBhvr>
                                        <p:cTn id="28" dur="1" fill="hold">
                                          <p:stCondLst>
                                            <p:cond delay="499"/>
                                          </p:stCondLst>
                                        </p:cTn>
                                        <p:tgtEl>
                                          <p:spTgt spid="87"/>
                                        </p:tgtEl>
                                        <p:attrNameLst>
                                          <p:attrName>style.visibility</p:attrName>
                                        </p:attrNameLst>
                                      </p:cBhvr>
                                      <p:to>
                                        <p:strVal val="hidden"/>
                                      </p:to>
                                    </p:set>
                                  </p:childTnLst>
                                </p:cTn>
                              </p:par>
                              <p:par>
                                <p:cTn id="29" presetID="2" presetClass="exit" presetSubtype="2" accel="50000" decel="50000" fill="hold" grpId="1" nodeType="withEffect">
                                  <p:stCondLst>
                                    <p:cond delay="0"/>
                                  </p:stCondLst>
                                  <p:childTnLst>
                                    <p:anim calcmode="lin" valueType="num">
                                      <p:cBhvr additive="base">
                                        <p:cTn id="30" dur="500"/>
                                        <p:tgtEl>
                                          <p:spTgt spid="86"/>
                                        </p:tgtEl>
                                        <p:attrNameLst>
                                          <p:attrName>ppt_x</p:attrName>
                                        </p:attrNameLst>
                                      </p:cBhvr>
                                      <p:tavLst>
                                        <p:tav tm="0">
                                          <p:val>
                                            <p:strVal val="ppt_x"/>
                                          </p:val>
                                        </p:tav>
                                        <p:tav tm="100000">
                                          <p:val>
                                            <p:strVal val="1+ppt_w/2"/>
                                          </p:val>
                                        </p:tav>
                                      </p:tavLst>
                                    </p:anim>
                                    <p:anim calcmode="lin" valueType="num">
                                      <p:cBhvr additive="base">
                                        <p:cTn id="31" dur="500"/>
                                        <p:tgtEl>
                                          <p:spTgt spid="86"/>
                                        </p:tgtEl>
                                        <p:attrNameLst>
                                          <p:attrName>ppt_y</p:attrName>
                                        </p:attrNameLst>
                                      </p:cBhvr>
                                      <p:tavLst>
                                        <p:tav tm="0">
                                          <p:val>
                                            <p:strVal val="ppt_y"/>
                                          </p:val>
                                        </p:tav>
                                        <p:tav tm="100000">
                                          <p:val>
                                            <p:strVal val="ppt_y"/>
                                          </p:val>
                                        </p:tav>
                                      </p:tavLst>
                                    </p:anim>
                                    <p:set>
                                      <p:cBhvr>
                                        <p:cTn id="32" dur="1" fill="hold">
                                          <p:stCondLst>
                                            <p:cond delay="499"/>
                                          </p:stCondLst>
                                        </p:cTn>
                                        <p:tgtEl>
                                          <p:spTgt spid="8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animBg="1"/>
      <p:bldP spid="95" grpId="1" animBg="1"/>
      <p:bldP spid="104" grpId="0" animBg="1"/>
      <p:bldP spid="104" grpId="1" animBg="1"/>
      <p:bldP spid="92" grpId="0" animBg="1"/>
      <p:bldP spid="92" grpId="1" animBg="1"/>
      <p:bldP spid="88" grpId="0" animBg="1"/>
      <p:bldP spid="88" grpId="1" animBg="1"/>
      <p:bldP spid="86" grpId="0" animBg="1"/>
      <p:bldP spid="86" grpId="1" animBg="1"/>
      <p:bldP spid="87" grpId="0" animBg="1"/>
      <p:bldP spid="87" grpId="1" animBg="1"/>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66563"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66564"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66567"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104" name="Oval 103"/>
          <p:cNvSpPr>
            <a:spLocks noChangeArrowheads="1"/>
          </p:cNvSpPr>
          <p:nvPr/>
        </p:nvSpPr>
        <p:spPr bwMode="auto">
          <a:xfrm>
            <a:off x="6527800" y="23622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8" name="Oval 87"/>
          <p:cNvSpPr>
            <a:spLocks noChangeArrowheads="1"/>
          </p:cNvSpPr>
          <p:nvPr/>
        </p:nvSpPr>
        <p:spPr bwMode="auto">
          <a:xfrm>
            <a:off x="65278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5" name="Oval 84"/>
          <p:cNvSpPr>
            <a:spLocks noChangeArrowheads="1"/>
          </p:cNvSpPr>
          <p:nvPr/>
        </p:nvSpPr>
        <p:spPr bwMode="auto">
          <a:xfrm>
            <a:off x="81407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6" name="Oval 85"/>
          <p:cNvSpPr>
            <a:spLocks noChangeArrowheads="1"/>
          </p:cNvSpPr>
          <p:nvPr/>
        </p:nvSpPr>
        <p:spPr bwMode="auto">
          <a:xfrm>
            <a:off x="81407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66572" name="TextBox 86"/>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4"/>
                                        </p:tgtEl>
                                        <p:attrNameLst>
                                          <p:attrName>style.visibility</p:attrName>
                                        </p:attrNameLst>
                                      </p:cBhvr>
                                      <p:to>
                                        <p:strVal val="visible"/>
                                      </p:to>
                                    </p:set>
                                  </p:childTnLst>
                                </p:cTn>
                              </p:par>
                              <p:par>
                                <p:cTn id="7" presetID="0" presetClass="path" presetSubtype="0" accel="50000" decel="50000" fill="hold" grpId="1" nodeType="withEffect">
                                  <p:stCondLst>
                                    <p:cond delay="0"/>
                                  </p:stCondLst>
                                  <p:childTnLst>
                                    <p:animMotion origin="layout" path="M 0.00209 -0.00093 L 0.18125 -0.00093 " pathEditMode="relative" ptsTypes="AA">
                                      <p:cBhvr>
                                        <p:cTn id="8" dur="500" fill="hold"/>
                                        <p:tgtEl>
                                          <p:spTgt spid="104"/>
                                        </p:tgtEl>
                                        <p:attrNameLst>
                                          <p:attrName>ppt_x</p:attrName>
                                          <p:attrName>ppt_y</p:attrName>
                                        </p:attrNameLst>
                                      </p:cBhvr>
                                    </p:animMotion>
                                  </p:childTnLst>
                                </p:cTn>
                              </p:par>
                              <p:par>
                                <p:cTn id="9" presetID="1" presetClass="entr" presetSubtype="0" fill="hold" grpId="0" nodeType="withEffect">
                                  <p:stCondLst>
                                    <p:cond delay="0"/>
                                  </p:stCondLst>
                                  <p:childTnLst>
                                    <p:set>
                                      <p:cBhvr>
                                        <p:cTn id="10" dur="1" fill="hold">
                                          <p:stCondLst>
                                            <p:cond delay="0"/>
                                          </p:stCondLst>
                                        </p:cTn>
                                        <p:tgtEl>
                                          <p:spTgt spid="88"/>
                                        </p:tgtEl>
                                        <p:attrNameLst>
                                          <p:attrName>style.visibility</p:attrName>
                                        </p:attrNameLst>
                                      </p:cBhvr>
                                      <p:to>
                                        <p:strVal val="visible"/>
                                      </p:to>
                                    </p:set>
                                  </p:childTnLst>
                                </p:cTn>
                              </p:par>
                              <p:par>
                                <p:cTn id="11" presetID="0" presetClass="path" presetSubtype="0" accel="50000" decel="50000" fill="hold" grpId="1" nodeType="withEffect">
                                  <p:stCondLst>
                                    <p:cond delay="0"/>
                                  </p:stCondLst>
                                  <p:childTnLst>
                                    <p:animMotion origin="layout" path="M 0.00209 -0.00093 L 0.18125 -0.00093 " pathEditMode="relative" ptsTypes="AA">
                                      <p:cBhvr>
                                        <p:cTn id="12" dur="500" fill="hold"/>
                                        <p:tgtEl>
                                          <p:spTgt spid="88"/>
                                        </p:tgtEl>
                                        <p:attrNameLst>
                                          <p:attrName>ppt_x</p:attrName>
                                          <p:attrName>ppt_y</p:attrName>
                                        </p:attrNameLst>
                                      </p:cBhvr>
                                    </p:animMotion>
                                  </p:childTnLst>
                                </p:cTn>
                              </p:par>
                              <p:par>
                                <p:cTn id="13" presetID="1" presetClass="entr" presetSubtype="0" fill="hold" grpId="0" nodeType="withEffect">
                                  <p:stCondLst>
                                    <p:cond delay="0"/>
                                  </p:stCondLst>
                                  <p:childTnLst>
                                    <p:set>
                                      <p:cBhvr>
                                        <p:cTn id="14" dur="1" fill="hold">
                                          <p:stCondLst>
                                            <p:cond delay="0"/>
                                          </p:stCondLst>
                                        </p:cTn>
                                        <p:tgtEl>
                                          <p:spTgt spid="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6"/>
                                        </p:tgtEl>
                                        <p:attrNameLst>
                                          <p:attrName>style.visibility</p:attrName>
                                        </p:attrNameLst>
                                      </p:cBhvr>
                                      <p:to>
                                        <p:strVal val="visible"/>
                                      </p:to>
                                    </p:set>
                                  </p:childTnLst>
                                </p:cTn>
                              </p:par>
                              <p:par>
                                <p:cTn id="17" presetID="2" presetClass="exit" presetSubtype="2" accel="50000" decel="50000" fill="hold" grpId="1" nodeType="withEffect">
                                  <p:stCondLst>
                                    <p:cond delay="0"/>
                                  </p:stCondLst>
                                  <p:childTnLst>
                                    <p:anim calcmode="lin" valueType="num">
                                      <p:cBhvr additive="base">
                                        <p:cTn id="18" dur="500"/>
                                        <p:tgtEl>
                                          <p:spTgt spid="86"/>
                                        </p:tgtEl>
                                        <p:attrNameLst>
                                          <p:attrName>ppt_x</p:attrName>
                                        </p:attrNameLst>
                                      </p:cBhvr>
                                      <p:tavLst>
                                        <p:tav tm="0">
                                          <p:val>
                                            <p:strVal val="ppt_x"/>
                                          </p:val>
                                        </p:tav>
                                        <p:tav tm="100000">
                                          <p:val>
                                            <p:strVal val="1+ppt_w/2"/>
                                          </p:val>
                                        </p:tav>
                                      </p:tavLst>
                                    </p:anim>
                                    <p:anim calcmode="lin" valueType="num">
                                      <p:cBhvr additive="base">
                                        <p:cTn id="19" dur="500"/>
                                        <p:tgtEl>
                                          <p:spTgt spid="86"/>
                                        </p:tgtEl>
                                        <p:attrNameLst>
                                          <p:attrName>ppt_y</p:attrName>
                                        </p:attrNameLst>
                                      </p:cBhvr>
                                      <p:tavLst>
                                        <p:tav tm="0">
                                          <p:val>
                                            <p:strVal val="ppt_y"/>
                                          </p:val>
                                        </p:tav>
                                        <p:tav tm="100000">
                                          <p:val>
                                            <p:strVal val="ppt_y"/>
                                          </p:val>
                                        </p:tav>
                                      </p:tavLst>
                                    </p:anim>
                                    <p:set>
                                      <p:cBhvr>
                                        <p:cTn id="20" dur="1" fill="hold">
                                          <p:stCondLst>
                                            <p:cond delay="499"/>
                                          </p:stCondLst>
                                        </p:cTn>
                                        <p:tgtEl>
                                          <p:spTgt spid="86"/>
                                        </p:tgtEl>
                                        <p:attrNameLst>
                                          <p:attrName>style.visibility</p:attrName>
                                        </p:attrNameLst>
                                      </p:cBhvr>
                                      <p:to>
                                        <p:strVal val="hidden"/>
                                      </p:to>
                                    </p:set>
                                  </p:childTnLst>
                                </p:cTn>
                              </p:par>
                              <p:par>
                                <p:cTn id="21" presetID="2" presetClass="exit" presetSubtype="2" accel="50000" decel="50000" fill="hold" grpId="1" nodeType="withEffect">
                                  <p:stCondLst>
                                    <p:cond delay="0"/>
                                  </p:stCondLst>
                                  <p:childTnLst>
                                    <p:anim calcmode="lin" valueType="num">
                                      <p:cBhvr additive="base">
                                        <p:cTn id="22" dur="500"/>
                                        <p:tgtEl>
                                          <p:spTgt spid="85"/>
                                        </p:tgtEl>
                                        <p:attrNameLst>
                                          <p:attrName>ppt_x</p:attrName>
                                        </p:attrNameLst>
                                      </p:cBhvr>
                                      <p:tavLst>
                                        <p:tav tm="0">
                                          <p:val>
                                            <p:strVal val="ppt_x"/>
                                          </p:val>
                                        </p:tav>
                                        <p:tav tm="100000">
                                          <p:val>
                                            <p:strVal val="1+ppt_w/2"/>
                                          </p:val>
                                        </p:tav>
                                      </p:tavLst>
                                    </p:anim>
                                    <p:anim calcmode="lin" valueType="num">
                                      <p:cBhvr additive="base">
                                        <p:cTn id="23" dur="500"/>
                                        <p:tgtEl>
                                          <p:spTgt spid="85"/>
                                        </p:tgtEl>
                                        <p:attrNameLst>
                                          <p:attrName>ppt_y</p:attrName>
                                        </p:attrNameLst>
                                      </p:cBhvr>
                                      <p:tavLst>
                                        <p:tav tm="0">
                                          <p:val>
                                            <p:strVal val="ppt_y"/>
                                          </p:val>
                                        </p:tav>
                                        <p:tav tm="100000">
                                          <p:val>
                                            <p:strVal val="ppt_y"/>
                                          </p:val>
                                        </p:tav>
                                      </p:tavLst>
                                    </p:anim>
                                    <p:set>
                                      <p:cBhvr>
                                        <p:cTn id="24" dur="1" fill="hold">
                                          <p:stCondLst>
                                            <p:cond delay="499"/>
                                          </p:stCondLst>
                                        </p:cTn>
                                        <p:tgtEl>
                                          <p:spTgt spid="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animBg="1"/>
      <p:bldP spid="104" grpId="1" animBg="1"/>
      <p:bldP spid="88" grpId="0" animBg="1"/>
      <p:bldP spid="88" grpId="1" animBg="1"/>
      <p:bldP spid="85" grpId="0" animBg="1"/>
      <p:bldP spid="85" grpId="1" animBg="1"/>
      <p:bldP spid="86" grpId="0" animBg="1"/>
      <p:bldP spid="86" grpId="1" animBg="1"/>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Content Placeholder 2"/>
          <p:cNvSpPr txBox="1">
            <a:spLocks/>
          </p:cNvSpPr>
          <p:nvPr/>
        </p:nvSpPr>
        <p:spPr bwMode="auto">
          <a:xfrm>
            <a:off x="685800" y="11049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p:txBody>
      </p:sp>
      <p:sp>
        <p:nvSpPr>
          <p:cNvPr id="68611" name="Content Placeholder 2"/>
          <p:cNvSpPr txBox="1">
            <a:spLocks/>
          </p:cNvSpPr>
          <p:nvPr/>
        </p:nvSpPr>
        <p:spPr bwMode="auto">
          <a:xfrm>
            <a:off x="838200" y="1257300"/>
            <a:ext cx="7772400" cy="4648200"/>
          </a:xfrm>
          <a:prstGeom prst="rect">
            <a:avLst/>
          </a:prstGeom>
          <a:noFill/>
          <a:ln w="9525">
            <a:noFill/>
            <a:miter lim="800000"/>
            <a:headEnd/>
            <a:tailEnd/>
          </a:ln>
        </p:spPr>
        <p:txBody>
          <a:bodyPr>
            <a:prstTxWarp prst="textNoShape">
              <a:avLst/>
            </a:prstTxWarp>
          </a:bodyPr>
          <a:lstStyle/>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buFontTx/>
              <a:buChar char="•"/>
            </a:pPr>
            <a:endParaRPr lang="en-US" sz="2800"/>
          </a:p>
          <a:p>
            <a:pPr marL="342900" indent="-342900" eaLnBrk="0" hangingPunct="0">
              <a:spcBef>
                <a:spcPct val="20000"/>
              </a:spcBef>
            </a:pPr>
            <a:endParaRPr lang="en-US" sz="2800"/>
          </a:p>
          <a:p>
            <a:pPr marL="342900" indent="-342900" eaLnBrk="0" hangingPunct="0">
              <a:spcBef>
                <a:spcPct val="20000"/>
              </a:spcBef>
            </a:pPr>
            <a:endParaRPr lang="en-US" sz="2800"/>
          </a:p>
        </p:txBody>
      </p:sp>
      <p:sp>
        <p:nvSpPr>
          <p:cNvPr id="68612" name="Title 1"/>
          <p:cNvSpPr>
            <a:spLocks noGrp="1"/>
          </p:cNvSpPr>
          <p:nvPr>
            <p:ph type="title"/>
          </p:nvPr>
        </p:nvSpPr>
        <p:spPr/>
        <p:txBody>
          <a:bodyPr/>
          <a:lstStyle/>
          <a:p>
            <a:r>
              <a:rPr lang="en-US" dirty="0" smtClean="0"/>
              <a:t>Visual of a</a:t>
            </a:r>
            <a:r>
              <a:rPr lang="en-US" dirty="0" smtClean="0"/>
              <a:t> Map</a:t>
            </a:r>
            <a:r>
              <a:rPr lang="en-US" dirty="0" smtClean="0"/>
              <a:t>-reduce</a:t>
            </a:r>
            <a:r>
              <a:rPr lang="en-US" dirty="0" smtClean="0"/>
              <a:t> Dataflow</a:t>
            </a:r>
            <a:endParaRPr lang="en-US" dirty="0" smtClean="0"/>
          </a:p>
        </p:txBody>
      </p:sp>
      <p:grpSp>
        <p:nvGrpSpPr>
          <p:cNvPr id="2" name="Group 87"/>
          <p:cNvGrpSpPr>
            <a:grpSpLocks/>
          </p:cNvGrpSpPr>
          <p:nvPr/>
        </p:nvGrpSpPr>
        <p:grpSpPr bwMode="auto">
          <a:xfrm>
            <a:off x="688975" y="2111375"/>
            <a:ext cx="7766050" cy="2000250"/>
            <a:chOff x="689595" y="2110854"/>
            <a:chExt cx="7764809" cy="2001291"/>
          </a:xfrm>
        </p:grpSpPr>
        <p:grpSp>
          <p:nvGrpSpPr>
            <p:cNvPr id="3" name="Group 86"/>
            <p:cNvGrpSpPr>
              <a:grpSpLocks/>
            </p:cNvGrpSpPr>
            <p:nvPr/>
          </p:nvGrpSpPr>
          <p:grpSpPr bwMode="auto">
            <a:xfrm>
              <a:off x="689595" y="2110854"/>
              <a:ext cx="7764809" cy="2001291"/>
              <a:chOff x="689595" y="2110854"/>
              <a:chExt cx="7764809" cy="2001291"/>
            </a:xfrm>
          </p:grpSpPr>
          <p:grpSp>
            <p:nvGrpSpPr>
              <p:cNvPr id="4" name="Group 25"/>
              <p:cNvGrpSpPr>
                <a:grpSpLocks/>
              </p:cNvGrpSpPr>
              <p:nvPr/>
            </p:nvGrpSpPr>
            <p:grpSpPr bwMode="auto">
              <a:xfrm>
                <a:off x="689595" y="3406254"/>
                <a:ext cx="7764809" cy="705891"/>
                <a:chOff x="689595" y="3076054"/>
                <a:chExt cx="7764809" cy="705891"/>
              </a:xfrm>
            </p:grpSpPr>
            <p:grpSp>
              <p:nvGrpSpPr>
                <p:cNvPr id="5" name="Group 6"/>
                <p:cNvGrpSpPr>
                  <a:grpSpLocks/>
                </p:cNvGrpSpPr>
                <p:nvPr/>
              </p:nvGrpSpPr>
              <p:grpSpPr bwMode="auto">
                <a:xfrm>
                  <a:off x="689595" y="3076054"/>
                  <a:ext cx="1176486" cy="705891"/>
                  <a:chOff x="3795" y="497954"/>
                  <a:chExt cx="1176486" cy="705891"/>
                </a:xfrm>
              </p:grpSpPr>
              <p:sp>
                <p:nvSpPr>
                  <p:cNvPr id="54" name="Rounded Rectangle 53"/>
                  <p:cNvSpPr>
                    <a:spLocks noChangeArrowheads="1"/>
                  </p:cNvSpPr>
                  <p:nvPr/>
                </p:nvSpPr>
                <p:spPr bwMode="auto">
                  <a:xfrm>
                    <a:off x="3795"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5" name="Rounded Rectangle 4"/>
                  <p:cNvSpPr/>
                  <p:nvPr/>
                </p:nvSpPr>
                <p:spPr>
                  <a:xfrm>
                    <a:off x="24430"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6" name="Group 7"/>
                <p:cNvGrpSpPr>
                  <a:grpSpLocks/>
                </p:cNvGrpSpPr>
                <p:nvPr/>
              </p:nvGrpSpPr>
              <p:grpSpPr bwMode="auto">
                <a:xfrm>
                  <a:off x="1983730" y="3283115"/>
                  <a:ext cx="249415" cy="291768"/>
                  <a:chOff x="1297930" y="705015"/>
                  <a:chExt cx="249415" cy="291768"/>
                </a:xfrm>
              </p:grpSpPr>
              <p:sp>
                <p:nvSpPr>
                  <p:cNvPr id="52" name="Right Arrow 51"/>
                  <p:cNvSpPr>
                    <a:spLocks noChangeArrowheads="1"/>
                  </p:cNvSpPr>
                  <p:nvPr/>
                </p:nvSpPr>
                <p:spPr bwMode="auto">
                  <a:xfrm>
                    <a:off x="1297401"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53" name="Right Arrow 6"/>
                  <p:cNvSpPr/>
                  <p:nvPr/>
                </p:nvSpPr>
                <p:spPr>
                  <a:xfrm>
                    <a:off x="1297401"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7" name="Group 8"/>
                <p:cNvGrpSpPr>
                  <a:grpSpLocks/>
                </p:cNvGrpSpPr>
                <p:nvPr/>
              </p:nvGrpSpPr>
              <p:grpSpPr bwMode="auto">
                <a:xfrm>
                  <a:off x="2336675" y="3076054"/>
                  <a:ext cx="1176486" cy="705891"/>
                  <a:chOff x="1650875" y="497954"/>
                  <a:chExt cx="1176486" cy="705891"/>
                </a:xfrm>
              </p:grpSpPr>
              <p:sp>
                <p:nvSpPr>
                  <p:cNvPr id="50" name="Rounded Rectangle 49"/>
                  <p:cNvSpPr>
                    <a:spLocks noChangeArrowheads="1"/>
                  </p:cNvSpPr>
                  <p:nvPr/>
                </p:nvSpPr>
                <p:spPr bwMode="auto">
                  <a:xfrm>
                    <a:off x="1651357" y="498628"/>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51" name="Rounded Rectangle 8"/>
                  <p:cNvSpPr/>
                  <p:nvPr/>
                </p:nvSpPr>
                <p:spPr>
                  <a:xfrm>
                    <a:off x="1671992" y="519277"/>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8" name="Group 9"/>
                <p:cNvGrpSpPr>
                  <a:grpSpLocks/>
                </p:cNvGrpSpPr>
                <p:nvPr/>
              </p:nvGrpSpPr>
              <p:grpSpPr bwMode="auto">
                <a:xfrm>
                  <a:off x="3630810" y="3283115"/>
                  <a:ext cx="249415" cy="291768"/>
                  <a:chOff x="2945010" y="705015"/>
                  <a:chExt cx="249415" cy="291768"/>
                </a:xfrm>
              </p:grpSpPr>
              <p:sp>
                <p:nvSpPr>
                  <p:cNvPr id="48" name="Right Arrow 47"/>
                  <p:cNvSpPr>
                    <a:spLocks noChangeArrowheads="1"/>
                  </p:cNvSpPr>
                  <p:nvPr/>
                </p:nvSpPr>
                <p:spPr bwMode="auto">
                  <a:xfrm>
                    <a:off x="2944963"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9" name="Right Arrow 10"/>
                  <p:cNvSpPr/>
                  <p:nvPr/>
                </p:nvSpPr>
                <p:spPr>
                  <a:xfrm>
                    <a:off x="2944963"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9" name="Group 10"/>
                <p:cNvGrpSpPr>
                  <a:grpSpLocks/>
                </p:cNvGrpSpPr>
                <p:nvPr/>
              </p:nvGrpSpPr>
              <p:grpSpPr bwMode="auto">
                <a:xfrm>
                  <a:off x="3983756" y="3076054"/>
                  <a:ext cx="1176486" cy="705891"/>
                  <a:chOff x="3297956" y="497954"/>
                  <a:chExt cx="1176486" cy="705891"/>
                </a:xfrm>
              </p:grpSpPr>
              <p:sp>
                <p:nvSpPr>
                  <p:cNvPr id="46" name="Rounded Rectangle 45"/>
                  <p:cNvSpPr>
                    <a:spLocks noChangeArrowheads="1"/>
                  </p:cNvSpPr>
                  <p:nvPr/>
                </p:nvSpPr>
                <p:spPr bwMode="auto">
                  <a:xfrm>
                    <a:off x="3297332" y="498628"/>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7" name="Rounded Rectangle 12"/>
                  <p:cNvSpPr/>
                  <p:nvPr/>
                </p:nvSpPr>
                <p:spPr>
                  <a:xfrm>
                    <a:off x="3317966" y="519277"/>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10" name="Group 11"/>
                <p:cNvGrpSpPr>
                  <a:grpSpLocks/>
                </p:cNvGrpSpPr>
                <p:nvPr/>
              </p:nvGrpSpPr>
              <p:grpSpPr bwMode="auto">
                <a:xfrm>
                  <a:off x="5277891" y="3283115"/>
                  <a:ext cx="249415" cy="291768"/>
                  <a:chOff x="4592091" y="705015"/>
                  <a:chExt cx="249415" cy="291768"/>
                </a:xfrm>
              </p:grpSpPr>
              <p:sp>
                <p:nvSpPr>
                  <p:cNvPr id="44" name="Right Arrow 43"/>
                  <p:cNvSpPr>
                    <a:spLocks noChangeArrowheads="1"/>
                  </p:cNvSpPr>
                  <p:nvPr/>
                </p:nvSpPr>
                <p:spPr bwMode="auto">
                  <a:xfrm>
                    <a:off x="4592525" y="705111"/>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5" name="Right Arrow 14"/>
                  <p:cNvSpPr/>
                  <p:nvPr/>
                </p:nvSpPr>
                <p:spPr>
                  <a:xfrm>
                    <a:off x="4592525" y="763880"/>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1" name="Group 12"/>
                <p:cNvGrpSpPr>
                  <a:grpSpLocks/>
                </p:cNvGrpSpPr>
                <p:nvPr/>
              </p:nvGrpSpPr>
              <p:grpSpPr bwMode="auto">
                <a:xfrm>
                  <a:off x="5630837" y="3076054"/>
                  <a:ext cx="1176486" cy="705891"/>
                  <a:chOff x="4945037" y="497954"/>
                  <a:chExt cx="1176486" cy="705891"/>
                </a:xfrm>
              </p:grpSpPr>
              <p:sp>
                <p:nvSpPr>
                  <p:cNvPr id="42" name="Rounded Rectangle 41"/>
                  <p:cNvSpPr>
                    <a:spLocks noChangeArrowheads="1"/>
                  </p:cNvSpPr>
                  <p:nvPr/>
                </p:nvSpPr>
                <p:spPr bwMode="auto">
                  <a:xfrm>
                    <a:off x="4944893"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43" name="Rounded Rectangle 16"/>
                  <p:cNvSpPr/>
                  <p:nvPr/>
                </p:nvSpPr>
                <p:spPr>
                  <a:xfrm>
                    <a:off x="4965527"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14" name="Group 13"/>
                <p:cNvGrpSpPr>
                  <a:grpSpLocks/>
                </p:cNvGrpSpPr>
                <p:nvPr/>
              </p:nvGrpSpPr>
              <p:grpSpPr bwMode="auto">
                <a:xfrm>
                  <a:off x="6924972" y="3283115"/>
                  <a:ext cx="249415" cy="291768"/>
                  <a:chOff x="6239172" y="705015"/>
                  <a:chExt cx="249415" cy="291768"/>
                </a:xfrm>
              </p:grpSpPr>
              <p:sp>
                <p:nvSpPr>
                  <p:cNvPr id="40" name="Right Arrow 39"/>
                  <p:cNvSpPr>
                    <a:spLocks noChangeArrowheads="1"/>
                  </p:cNvSpPr>
                  <p:nvPr/>
                </p:nvSpPr>
                <p:spPr bwMode="auto">
                  <a:xfrm>
                    <a:off x="6238498" y="705111"/>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41" name="Right Arrow 18"/>
                  <p:cNvSpPr/>
                  <p:nvPr/>
                </p:nvSpPr>
                <p:spPr>
                  <a:xfrm>
                    <a:off x="6238498" y="763880"/>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17" name="Group 14"/>
                <p:cNvGrpSpPr>
                  <a:grpSpLocks/>
                </p:cNvGrpSpPr>
                <p:nvPr/>
              </p:nvGrpSpPr>
              <p:grpSpPr bwMode="auto">
                <a:xfrm>
                  <a:off x="7277918" y="3076054"/>
                  <a:ext cx="1176486" cy="705891"/>
                  <a:chOff x="6592118" y="497954"/>
                  <a:chExt cx="1176486" cy="705891"/>
                </a:xfrm>
              </p:grpSpPr>
              <p:sp>
                <p:nvSpPr>
                  <p:cNvPr id="38" name="Rounded Rectangle 37"/>
                  <p:cNvSpPr>
                    <a:spLocks noChangeArrowheads="1"/>
                  </p:cNvSpPr>
                  <p:nvPr/>
                </p:nvSpPr>
                <p:spPr bwMode="auto">
                  <a:xfrm>
                    <a:off x="6592455" y="498628"/>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39" name="Rounded Rectangle 20"/>
                  <p:cNvSpPr/>
                  <p:nvPr/>
                </p:nvSpPr>
                <p:spPr>
                  <a:xfrm>
                    <a:off x="6613089" y="519277"/>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nvGrpSpPr>
              <p:cNvPr id="18" name="Group 56"/>
              <p:cNvGrpSpPr>
                <a:grpSpLocks/>
              </p:cNvGrpSpPr>
              <p:nvPr/>
            </p:nvGrpSpPr>
            <p:grpSpPr bwMode="auto">
              <a:xfrm>
                <a:off x="689595" y="2110854"/>
                <a:ext cx="7764809" cy="705891"/>
                <a:chOff x="689595" y="3076054"/>
                <a:chExt cx="7764809" cy="705891"/>
              </a:xfrm>
            </p:grpSpPr>
            <p:grpSp>
              <p:nvGrpSpPr>
                <p:cNvPr id="19" name="Group 6"/>
                <p:cNvGrpSpPr>
                  <a:grpSpLocks/>
                </p:cNvGrpSpPr>
                <p:nvPr/>
              </p:nvGrpSpPr>
              <p:grpSpPr bwMode="auto">
                <a:xfrm>
                  <a:off x="689595" y="3076054"/>
                  <a:ext cx="1176486" cy="705891"/>
                  <a:chOff x="3795" y="497954"/>
                  <a:chExt cx="1176486" cy="705891"/>
                </a:xfrm>
              </p:grpSpPr>
              <p:sp>
                <p:nvSpPr>
                  <p:cNvPr id="83" name="Rounded Rectangle 82"/>
                  <p:cNvSpPr>
                    <a:spLocks noChangeArrowheads="1"/>
                  </p:cNvSpPr>
                  <p:nvPr/>
                </p:nvSpPr>
                <p:spPr bwMode="auto">
                  <a:xfrm>
                    <a:off x="3795"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4" name="Rounded Rectangle 4"/>
                  <p:cNvSpPr/>
                  <p:nvPr/>
                </p:nvSpPr>
                <p:spPr>
                  <a:xfrm>
                    <a:off x="24430"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Read</a:t>
                    </a:r>
                  </a:p>
                </p:txBody>
              </p:sp>
            </p:grpSp>
            <p:grpSp>
              <p:nvGrpSpPr>
                <p:cNvPr id="20" name="Group 7"/>
                <p:cNvGrpSpPr>
                  <a:grpSpLocks/>
                </p:cNvGrpSpPr>
                <p:nvPr/>
              </p:nvGrpSpPr>
              <p:grpSpPr bwMode="auto">
                <a:xfrm>
                  <a:off x="1983730" y="3283115"/>
                  <a:ext cx="249415" cy="291768"/>
                  <a:chOff x="1297930" y="705015"/>
                  <a:chExt cx="249415" cy="291768"/>
                </a:xfrm>
              </p:grpSpPr>
              <p:sp>
                <p:nvSpPr>
                  <p:cNvPr id="81" name="Right Arrow 80"/>
                  <p:cNvSpPr>
                    <a:spLocks noChangeArrowheads="1"/>
                  </p:cNvSpPr>
                  <p:nvPr/>
                </p:nvSpPr>
                <p:spPr bwMode="auto">
                  <a:xfrm>
                    <a:off x="1297401"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82" name="Right Arrow 6"/>
                  <p:cNvSpPr/>
                  <p:nvPr/>
                </p:nvSpPr>
                <p:spPr>
                  <a:xfrm>
                    <a:off x="1297401"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1" name="Group 8"/>
                <p:cNvGrpSpPr>
                  <a:grpSpLocks/>
                </p:cNvGrpSpPr>
                <p:nvPr/>
              </p:nvGrpSpPr>
              <p:grpSpPr bwMode="auto">
                <a:xfrm>
                  <a:off x="2336675" y="3076054"/>
                  <a:ext cx="1176486" cy="705891"/>
                  <a:chOff x="1650875" y="497954"/>
                  <a:chExt cx="1176486" cy="705891"/>
                </a:xfrm>
              </p:grpSpPr>
              <p:sp>
                <p:nvSpPr>
                  <p:cNvPr id="79" name="Rounded Rectangle 78"/>
                  <p:cNvSpPr>
                    <a:spLocks noChangeArrowheads="1"/>
                  </p:cNvSpPr>
                  <p:nvPr/>
                </p:nvSpPr>
                <p:spPr bwMode="auto">
                  <a:xfrm>
                    <a:off x="1651357" y="497954"/>
                    <a:ext cx="1176150"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80" name="Rounded Rectangle 8"/>
                  <p:cNvSpPr/>
                  <p:nvPr/>
                </p:nvSpPr>
                <p:spPr>
                  <a:xfrm>
                    <a:off x="1671992" y="518603"/>
                    <a:ext cx="1134881"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Map</a:t>
                    </a:r>
                  </a:p>
                </p:txBody>
              </p:sp>
            </p:grpSp>
            <p:grpSp>
              <p:nvGrpSpPr>
                <p:cNvPr id="22" name="Group 9"/>
                <p:cNvGrpSpPr>
                  <a:grpSpLocks/>
                </p:cNvGrpSpPr>
                <p:nvPr/>
              </p:nvGrpSpPr>
              <p:grpSpPr bwMode="auto">
                <a:xfrm>
                  <a:off x="3630810" y="3283115"/>
                  <a:ext cx="249415" cy="291768"/>
                  <a:chOff x="2945010" y="705015"/>
                  <a:chExt cx="249415" cy="291768"/>
                </a:xfrm>
              </p:grpSpPr>
              <p:sp>
                <p:nvSpPr>
                  <p:cNvPr id="77" name="Right Arrow 76"/>
                  <p:cNvSpPr>
                    <a:spLocks noChangeArrowheads="1"/>
                  </p:cNvSpPr>
                  <p:nvPr/>
                </p:nvSpPr>
                <p:spPr bwMode="auto">
                  <a:xfrm>
                    <a:off x="2944963"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8" name="Right Arrow 10"/>
                  <p:cNvSpPr/>
                  <p:nvPr/>
                </p:nvSpPr>
                <p:spPr>
                  <a:xfrm>
                    <a:off x="2944963"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3" name="Group 10"/>
                <p:cNvGrpSpPr>
                  <a:grpSpLocks/>
                </p:cNvGrpSpPr>
                <p:nvPr/>
              </p:nvGrpSpPr>
              <p:grpSpPr bwMode="auto">
                <a:xfrm>
                  <a:off x="3983756" y="3076054"/>
                  <a:ext cx="1176486" cy="705891"/>
                  <a:chOff x="3297956" y="497954"/>
                  <a:chExt cx="1176486" cy="705891"/>
                </a:xfrm>
              </p:grpSpPr>
              <p:sp>
                <p:nvSpPr>
                  <p:cNvPr id="75" name="Rounded Rectangle 74"/>
                  <p:cNvSpPr>
                    <a:spLocks noChangeArrowheads="1"/>
                  </p:cNvSpPr>
                  <p:nvPr/>
                </p:nvSpPr>
                <p:spPr bwMode="auto">
                  <a:xfrm>
                    <a:off x="3297332" y="497954"/>
                    <a:ext cx="1177737"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6" name="Rounded Rectangle 12"/>
                  <p:cNvSpPr/>
                  <p:nvPr/>
                </p:nvSpPr>
                <p:spPr>
                  <a:xfrm>
                    <a:off x="3317966" y="518603"/>
                    <a:ext cx="1136468"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Sort</a:t>
                    </a:r>
                  </a:p>
                </p:txBody>
              </p:sp>
            </p:grpSp>
            <p:grpSp>
              <p:nvGrpSpPr>
                <p:cNvPr id="24" name="Group 11"/>
                <p:cNvGrpSpPr>
                  <a:grpSpLocks/>
                </p:cNvGrpSpPr>
                <p:nvPr/>
              </p:nvGrpSpPr>
              <p:grpSpPr bwMode="auto">
                <a:xfrm>
                  <a:off x="5277891" y="3283115"/>
                  <a:ext cx="249415" cy="291768"/>
                  <a:chOff x="4592091" y="705015"/>
                  <a:chExt cx="249415" cy="291768"/>
                </a:xfrm>
              </p:grpSpPr>
              <p:sp>
                <p:nvSpPr>
                  <p:cNvPr id="73" name="Right Arrow 72"/>
                  <p:cNvSpPr>
                    <a:spLocks noChangeArrowheads="1"/>
                  </p:cNvSpPr>
                  <p:nvPr/>
                </p:nvSpPr>
                <p:spPr bwMode="auto">
                  <a:xfrm>
                    <a:off x="4592525" y="704437"/>
                    <a:ext cx="249197"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4" name="Right Arrow 14"/>
                  <p:cNvSpPr/>
                  <p:nvPr/>
                </p:nvSpPr>
                <p:spPr>
                  <a:xfrm>
                    <a:off x="4592525" y="763205"/>
                    <a:ext cx="174597"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5" name="Group 12"/>
                <p:cNvGrpSpPr>
                  <a:grpSpLocks/>
                </p:cNvGrpSpPr>
                <p:nvPr/>
              </p:nvGrpSpPr>
              <p:grpSpPr bwMode="auto">
                <a:xfrm>
                  <a:off x="5630837" y="3076054"/>
                  <a:ext cx="1176486" cy="705891"/>
                  <a:chOff x="4945037" y="497954"/>
                  <a:chExt cx="1176486" cy="705891"/>
                </a:xfrm>
              </p:grpSpPr>
              <p:sp>
                <p:nvSpPr>
                  <p:cNvPr id="71" name="Rounded Rectangle 70"/>
                  <p:cNvSpPr>
                    <a:spLocks noChangeArrowheads="1"/>
                  </p:cNvSpPr>
                  <p:nvPr/>
                </p:nvSpPr>
                <p:spPr bwMode="auto">
                  <a:xfrm>
                    <a:off x="4944893"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72" name="Rounded Rectangle 16"/>
                  <p:cNvSpPr/>
                  <p:nvPr/>
                </p:nvSpPr>
                <p:spPr>
                  <a:xfrm>
                    <a:off x="4965527"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100" dirty="0"/>
                      <a:t>Reduce</a:t>
                    </a:r>
                  </a:p>
                </p:txBody>
              </p:sp>
            </p:grpSp>
            <p:grpSp>
              <p:nvGrpSpPr>
                <p:cNvPr id="26" name="Group 13"/>
                <p:cNvGrpSpPr>
                  <a:grpSpLocks/>
                </p:cNvGrpSpPr>
                <p:nvPr/>
              </p:nvGrpSpPr>
              <p:grpSpPr bwMode="auto">
                <a:xfrm>
                  <a:off x="6924972" y="3283115"/>
                  <a:ext cx="249415" cy="291768"/>
                  <a:chOff x="6239172" y="705015"/>
                  <a:chExt cx="249415" cy="291768"/>
                </a:xfrm>
              </p:grpSpPr>
              <p:sp>
                <p:nvSpPr>
                  <p:cNvPr id="69" name="Right Arrow 68"/>
                  <p:cNvSpPr>
                    <a:spLocks noChangeArrowheads="1"/>
                  </p:cNvSpPr>
                  <p:nvPr/>
                </p:nvSpPr>
                <p:spPr bwMode="auto">
                  <a:xfrm>
                    <a:off x="6238498" y="704437"/>
                    <a:ext cx="250785" cy="292252"/>
                  </a:xfrm>
                  <a:prstGeom prst="rightArrow">
                    <a:avLst>
                      <a:gd name="adj1" fmla="val 60000"/>
                      <a:gd name="adj2" fmla="val 50000"/>
                    </a:avLst>
                  </a:prstGeom>
                  <a:gradFill rotWithShape="1">
                    <a:gsLst>
                      <a:gs pos="0">
                        <a:srgbClr val="C8DCFF"/>
                      </a:gs>
                      <a:gs pos="100000">
                        <a:srgbClr val="ACBFE1"/>
                      </a:gs>
                    </a:gsLst>
                    <a:lin ang="5400000"/>
                  </a:gradFill>
                  <a:ln w="9525">
                    <a:noFill/>
                    <a:miter lim="800000"/>
                    <a:headEnd/>
                    <a:tailEnd/>
                  </a:ln>
                  <a:effectLst>
                    <a:outerShdw dist="23000" dir="5400000" rotWithShape="0">
                      <a:srgbClr val="808080">
                        <a:alpha val="34999"/>
                      </a:srgbClr>
                    </a:outerShdw>
                  </a:effectLst>
                </p:spPr>
                <p:txBody>
                  <a:bodyPr/>
                  <a:lstStyle/>
                  <a:p>
                    <a:pPr>
                      <a:defRPr/>
                    </a:pPr>
                    <a:endParaRPr lang="en-US"/>
                  </a:p>
                </p:txBody>
              </p:sp>
              <p:sp>
                <p:nvSpPr>
                  <p:cNvPr id="70" name="Right Arrow 18"/>
                  <p:cNvSpPr/>
                  <p:nvPr/>
                </p:nvSpPr>
                <p:spPr>
                  <a:xfrm>
                    <a:off x="6238498" y="763205"/>
                    <a:ext cx="176185" cy="174716"/>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nvGrpSpPr>
                <p:cNvPr id="27" name="Group 14"/>
                <p:cNvGrpSpPr>
                  <a:grpSpLocks/>
                </p:cNvGrpSpPr>
                <p:nvPr/>
              </p:nvGrpSpPr>
              <p:grpSpPr bwMode="auto">
                <a:xfrm>
                  <a:off x="7277918" y="3076054"/>
                  <a:ext cx="1176486" cy="705891"/>
                  <a:chOff x="6592118" y="497954"/>
                  <a:chExt cx="1176486" cy="705891"/>
                </a:xfrm>
              </p:grpSpPr>
              <p:sp>
                <p:nvSpPr>
                  <p:cNvPr id="67" name="Rounded Rectangle 66"/>
                  <p:cNvSpPr>
                    <a:spLocks noChangeArrowheads="1"/>
                  </p:cNvSpPr>
                  <p:nvPr/>
                </p:nvSpPr>
                <p:spPr bwMode="auto">
                  <a:xfrm>
                    <a:off x="6592455" y="497954"/>
                    <a:ext cx="1176149" cy="705217"/>
                  </a:xfrm>
                  <a:prstGeom prst="roundRect">
                    <a:avLst>
                      <a:gd name="adj" fmla="val 10000"/>
                    </a:avLst>
                  </a:prstGeom>
                  <a:gradFill rotWithShape="1">
                    <a:gsLst>
                      <a:gs pos="0">
                        <a:srgbClr val="9BC1FF"/>
                      </a:gs>
                      <a:gs pos="100000">
                        <a:srgbClr val="3F80CD"/>
                      </a:gs>
                    </a:gsLst>
                    <a:lin ang="5400000"/>
                  </a:gradFill>
                  <a:ln w="9525">
                    <a:noFill/>
                    <a:round/>
                    <a:headEnd/>
                    <a:tailEnd/>
                  </a:ln>
                  <a:effectLst>
                    <a:outerShdw dist="23000" dir="5400000" rotWithShape="0">
                      <a:srgbClr val="808080">
                        <a:alpha val="34999"/>
                      </a:srgbClr>
                    </a:outerShdw>
                  </a:effectLst>
                </p:spPr>
                <p:txBody>
                  <a:bodyPr/>
                  <a:lstStyle/>
                  <a:p>
                    <a:pPr>
                      <a:defRPr/>
                    </a:pPr>
                    <a:endParaRPr lang="en-US"/>
                  </a:p>
                </p:txBody>
              </p:sp>
              <p:sp>
                <p:nvSpPr>
                  <p:cNvPr id="68" name="Rounded Rectangle 20"/>
                  <p:cNvSpPr/>
                  <p:nvPr/>
                </p:nvSpPr>
                <p:spPr>
                  <a:xfrm>
                    <a:off x="6613089" y="518603"/>
                    <a:ext cx="1134882" cy="663920"/>
                  </a:xfrm>
                  <a:prstGeom prst="rect">
                    <a:avLst/>
                  </a:prstGeom>
                </p:spPr>
                <p:style>
                  <a:lnRef idx="0">
                    <a:scrgbClr r="0" g="0" b="0"/>
                  </a:lnRef>
                  <a:fillRef idx="0">
                    <a:scrgbClr r="0" g="0" b="0"/>
                  </a:fillRef>
                  <a:effectRef idx="0">
                    <a:scrgbClr r="0" g="0" b="0"/>
                  </a:effectRef>
                  <a:fontRef idx="minor">
                    <a:schemeClr val="lt1"/>
                  </a:fontRef>
                </p:style>
                <p:txBody>
                  <a:bodyPr lIns="83820" tIns="83820" rIns="83820" bIns="83820" spcCol="1270" anchor="ctr"/>
                  <a:lstStyle/>
                  <a:p>
                    <a:pPr algn="ctr" defTabSz="977900">
                      <a:lnSpc>
                        <a:spcPct val="90000"/>
                      </a:lnSpc>
                      <a:spcAft>
                        <a:spcPct val="35000"/>
                      </a:spcAft>
                      <a:defRPr/>
                    </a:pPr>
                    <a:r>
                      <a:rPr lang="en-US" sz="2200" dirty="0"/>
                      <a:t>Write</a:t>
                    </a:r>
                  </a:p>
                </p:txBody>
              </p:sp>
            </p:grpSp>
          </p:grpSp>
        </p:grpSp>
        <p:grpSp>
          <p:nvGrpSpPr>
            <p:cNvPr id="28" name="Group 23"/>
            <p:cNvGrpSpPr>
              <a:grpSpLocks/>
            </p:cNvGrpSpPr>
            <p:nvPr/>
          </p:nvGrpSpPr>
          <p:grpSpPr bwMode="auto">
            <a:xfrm>
              <a:off x="3644900" y="2825916"/>
              <a:ext cx="251707" cy="615452"/>
              <a:chOff x="3568700" y="2876716"/>
              <a:chExt cx="251707" cy="615452"/>
            </a:xfrm>
          </p:grpSpPr>
          <p:grpSp>
            <p:nvGrpSpPr>
              <p:cNvPr id="29" name="Group 10"/>
              <p:cNvGrpSpPr/>
              <p:nvPr/>
            </p:nvGrpSpPr>
            <p:grpSpPr>
              <a:xfrm>
                <a:off x="3568700" y="3200400"/>
                <a:ext cx="249415" cy="291768"/>
                <a:chOff x="2945010" y="705015"/>
                <a:chExt cx="249415" cy="291768"/>
              </a:xfrm>
              <a:scene3d>
                <a:camera prst="orthographicFront">
                  <a:rot lat="0" lon="0" rev="2700000"/>
                </a:camera>
                <a:lightRig rig="threePt" dir="t"/>
              </a:scene3d>
            </p:grpSpPr>
            <p:sp>
              <p:nvSpPr>
                <p:cNvPr id="12" name="Right Arrow 11"/>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3"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914400" tIns="914400" rIns="914400" bIns="914400" spcCol="1270" anchor="ctr"/>
                <a:lstStyle/>
                <a:p>
                  <a:pPr algn="ctr" defTabSz="533400">
                    <a:lnSpc>
                      <a:spcPct val="90000"/>
                    </a:lnSpc>
                    <a:spcAft>
                      <a:spcPct val="35000"/>
                    </a:spcAft>
                    <a:defRPr/>
                  </a:pPr>
                  <a:endParaRPr lang="en-US" sz="1200"/>
                </a:p>
              </p:txBody>
            </p:sp>
          </p:grpSp>
          <p:grpSp>
            <p:nvGrpSpPr>
              <p:cNvPr id="30" name="Group 13"/>
              <p:cNvGrpSpPr/>
              <p:nvPr/>
            </p:nvGrpSpPr>
            <p:grpSpPr>
              <a:xfrm>
                <a:off x="3570992" y="2876716"/>
                <a:ext cx="249415" cy="291768"/>
                <a:chOff x="2945010" y="705015"/>
                <a:chExt cx="249415" cy="291768"/>
              </a:xfrm>
              <a:scene3d>
                <a:camera prst="orthographicFront">
                  <a:rot lat="0" lon="0" rev="18900000"/>
                </a:camera>
                <a:lightRig rig="threePt" dir="t"/>
              </a:scene3d>
            </p:grpSpPr>
            <p:sp>
              <p:nvSpPr>
                <p:cNvPr id="15" name="Right Arrow 14"/>
                <p:cNvSpPr/>
                <p:nvPr/>
              </p:nvSpPr>
              <p:spPr>
                <a:xfrm>
                  <a:off x="2945010" y="705015"/>
                  <a:ext cx="249415" cy="291768"/>
                </a:xfrm>
                <a:prstGeom prst="righ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16" name="Right Arrow 4"/>
                <p:cNvSpPr/>
                <p:nvPr/>
              </p:nvSpPr>
              <p:spPr>
                <a:xfrm>
                  <a:off x="2945010" y="763369"/>
                  <a:ext cx="174591" cy="175060"/>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533400">
                    <a:lnSpc>
                      <a:spcPct val="90000"/>
                    </a:lnSpc>
                    <a:spcAft>
                      <a:spcPct val="35000"/>
                    </a:spcAft>
                    <a:defRPr/>
                  </a:pPr>
                  <a:endParaRPr lang="en-US" sz="1200"/>
                </a:p>
              </p:txBody>
            </p:sp>
          </p:grpSp>
        </p:grpSp>
      </p:grpSp>
      <p:cxnSp>
        <p:nvCxnSpPr>
          <p:cNvPr id="68615" name="Straight Connector 24"/>
          <p:cNvCxnSpPr>
            <a:cxnSpLocks noChangeShapeType="1"/>
          </p:cNvCxnSpPr>
          <p:nvPr/>
        </p:nvCxnSpPr>
        <p:spPr bwMode="auto">
          <a:xfrm rot="5400000">
            <a:off x="3190082" y="3124994"/>
            <a:ext cx="2768600" cy="1587"/>
          </a:xfrm>
          <a:prstGeom prst="line">
            <a:avLst/>
          </a:prstGeom>
          <a:noFill/>
          <a:ln w="12700">
            <a:solidFill>
              <a:srgbClr val="FF0000"/>
            </a:solidFill>
            <a:round/>
            <a:headEnd/>
            <a:tailEnd/>
          </a:ln>
        </p:spPr>
      </p:cxnSp>
      <p:sp>
        <p:nvSpPr>
          <p:cNvPr id="85" name="Oval 84"/>
          <p:cNvSpPr>
            <a:spLocks noChangeArrowheads="1"/>
          </p:cNvSpPr>
          <p:nvPr/>
        </p:nvSpPr>
        <p:spPr bwMode="auto">
          <a:xfrm>
            <a:off x="8140700" y="23495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86" name="Oval 85"/>
          <p:cNvSpPr>
            <a:spLocks noChangeArrowheads="1"/>
          </p:cNvSpPr>
          <p:nvPr/>
        </p:nvSpPr>
        <p:spPr bwMode="auto">
          <a:xfrm>
            <a:off x="8140700" y="3657600"/>
            <a:ext cx="241300" cy="241300"/>
          </a:xfrm>
          <a:prstGeom prst="ellipse">
            <a:avLst/>
          </a:prstGeom>
          <a:solidFill>
            <a:srgbClr val="FF0000"/>
          </a:solidFill>
          <a:ln w="9525">
            <a:solidFill>
              <a:schemeClr val="tx1"/>
            </a:solidFill>
            <a:round/>
            <a:headEnd/>
            <a:tailEnd/>
          </a:ln>
        </p:spPr>
        <p:txBody>
          <a:bodyPr>
            <a:prstTxWarp prst="textNoShape">
              <a:avLst/>
            </a:prstTxWarp>
          </a:bodyPr>
          <a:lstStyle/>
          <a:p>
            <a:endParaRPr lang="en-US"/>
          </a:p>
        </p:txBody>
      </p:sp>
      <p:sp>
        <p:nvSpPr>
          <p:cNvPr id="68618" name="TextBox 86"/>
          <p:cNvSpPr txBox="1">
            <a:spLocks noChangeArrowheads="1"/>
          </p:cNvSpPr>
          <p:nvPr/>
        </p:nvSpPr>
        <p:spPr bwMode="auto">
          <a:xfrm>
            <a:off x="647700" y="1066800"/>
            <a:ext cx="7861300" cy="584200"/>
          </a:xfrm>
          <a:prstGeom prst="rect">
            <a:avLst/>
          </a:prstGeom>
          <a:noFill/>
          <a:ln w="9525">
            <a:noFill/>
            <a:miter lim="800000"/>
            <a:headEnd/>
            <a:tailEnd/>
          </a:ln>
        </p:spPr>
        <p:txBody>
          <a:bodyPr>
            <a:prstTxWarp prst="textNoShape">
              <a:avLst/>
            </a:prstTxWarp>
            <a:spAutoFit/>
          </a:bodyPr>
          <a:lstStyle/>
          <a:p>
            <a:pPr algn="ctr"/>
            <a:r>
              <a:rPr lang="en-US">
                <a:solidFill>
                  <a:srgbClr val="660066"/>
                </a:solidFill>
              </a:rPr>
              <a:t>Phase 2: sort, reduce, and write data </a:t>
            </a: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6"/>
                                        </p:tgtEl>
                                        <p:attrNameLst>
                                          <p:attrName>style.visibility</p:attrName>
                                        </p:attrNameLst>
                                      </p:cBhvr>
                                      <p:to>
                                        <p:strVal val="visible"/>
                                      </p:to>
                                    </p:set>
                                  </p:childTnLst>
                                </p:cTn>
                              </p:par>
                              <p:par>
                                <p:cTn id="9" presetID="2" presetClass="exit" presetSubtype="2" accel="50000" decel="50000" fill="hold" grpId="1" nodeType="withEffect">
                                  <p:stCondLst>
                                    <p:cond delay="0"/>
                                  </p:stCondLst>
                                  <p:childTnLst>
                                    <p:anim calcmode="lin" valueType="num">
                                      <p:cBhvr additive="base">
                                        <p:cTn id="10" dur="500"/>
                                        <p:tgtEl>
                                          <p:spTgt spid="86"/>
                                        </p:tgtEl>
                                        <p:attrNameLst>
                                          <p:attrName>ppt_x</p:attrName>
                                        </p:attrNameLst>
                                      </p:cBhvr>
                                      <p:tavLst>
                                        <p:tav tm="0">
                                          <p:val>
                                            <p:strVal val="ppt_x"/>
                                          </p:val>
                                        </p:tav>
                                        <p:tav tm="100000">
                                          <p:val>
                                            <p:strVal val="1+ppt_w/2"/>
                                          </p:val>
                                        </p:tav>
                                      </p:tavLst>
                                    </p:anim>
                                    <p:anim calcmode="lin" valueType="num">
                                      <p:cBhvr additive="base">
                                        <p:cTn id="11" dur="500"/>
                                        <p:tgtEl>
                                          <p:spTgt spid="86"/>
                                        </p:tgtEl>
                                        <p:attrNameLst>
                                          <p:attrName>ppt_y</p:attrName>
                                        </p:attrNameLst>
                                      </p:cBhvr>
                                      <p:tavLst>
                                        <p:tav tm="0">
                                          <p:val>
                                            <p:strVal val="ppt_y"/>
                                          </p:val>
                                        </p:tav>
                                        <p:tav tm="100000">
                                          <p:val>
                                            <p:strVal val="ppt_y"/>
                                          </p:val>
                                        </p:tav>
                                      </p:tavLst>
                                    </p:anim>
                                    <p:set>
                                      <p:cBhvr>
                                        <p:cTn id="12" dur="1" fill="hold">
                                          <p:stCondLst>
                                            <p:cond delay="499"/>
                                          </p:stCondLst>
                                        </p:cTn>
                                        <p:tgtEl>
                                          <p:spTgt spid="86"/>
                                        </p:tgtEl>
                                        <p:attrNameLst>
                                          <p:attrName>style.visibility</p:attrName>
                                        </p:attrNameLst>
                                      </p:cBhvr>
                                      <p:to>
                                        <p:strVal val="hidden"/>
                                      </p:to>
                                    </p:set>
                                  </p:childTnLst>
                                </p:cTn>
                              </p:par>
                              <p:par>
                                <p:cTn id="13" presetID="2" presetClass="exit" presetSubtype="2" accel="50000" decel="50000" fill="hold" grpId="1" nodeType="withEffect">
                                  <p:stCondLst>
                                    <p:cond delay="0"/>
                                  </p:stCondLst>
                                  <p:childTnLst>
                                    <p:anim calcmode="lin" valueType="num">
                                      <p:cBhvr additive="base">
                                        <p:cTn id="14" dur="500"/>
                                        <p:tgtEl>
                                          <p:spTgt spid="85"/>
                                        </p:tgtEl>
                                        <p:attrNameLst>
                                          <p:attrName>ppt_x</p:attrName>
                                        </p:attrNameLst>
                                      </p:cBhvr>
                                      <p:tavLst>
                                        <p:tav tm="0">
                                          <p:val>
                                            <p:strVal val="ppt_x"/>
                                          </p:val>
                                        </p:tav>
                                        <p:tav tm="100000">
                                          <p:val>
                                            <p:strVal val="1+ppt_w/2"/>
                                          </p:val>
                                        </p:tav>
                                      </p:tavLst>
                                    </p:anim>
                                    <p:anim calcmode="lin" valueType="num">
                                      <p:cBhvr additive="base">
                                        <p:cTn id="15" dur="500"/>
                                        <p:tgtEl>
                                          <p:spTgt spid="85"/>
                                        </p:tgtEl>
                                        <p:attrNameLst>
                                          <p:attrName>ppt_y</p:attrName>
                                        </p:attrNameLst>
                                      </p:cBhvr>
                                      <p:tavLst>
                                        <p:tav tm="0">
                                          <p:val>
                                            <p:strVal val="ppt_y"/>
                                          </p:val>
                                        </p:tav>
                                        <p:tav tm="100000">
                                          <p:val>
                                            <p:strVal val="ppt_y"/>
                                          </p:val>
                                        </p:tav>
                                      </p:tavLst>
                                    </p:anim>
                                    <p:set>
                                      <p:cBhvr>
                                        <p:cTn id="16" dur="1" fill="hold">
                                          <p:stCondLst>
                                            <p:cond delay="499"/>
                                          </p:stCondLst>
                                        </p:cTn>
                                        <p:tgtEl>
                                          <p:spTgt spid="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P spid="85" grpId="1" animBg="1"/>
      <p:bldP spid="86" grpId="0" animBg="1"/>
      <p:bldP spid="86" grpId="1" animBg="1"/>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1266" name="Rectangle 2"/>
          <p:cNvSpPr>
            <a:spLocks noGrp="1" noChangeArrowheads="1"/>
          </p:cNvSpPr>
          <p:nvPr>
            <p:ph type="title"/>
          </p:nvPr>
        </p:nvSpPr>
        <p:spPr>
          <a:xfrm>
            <a:off x="457200" y="304800"/>
            <a:ext cx="8534400" cy="573088"/>
          </a:xfrm>
        </p:spPr>
        <p:txBody>
          <a:bodyPr/>
          <a:lstStyle/>
          <a:p>
            <a:pPr eaLnBrk="1" hangingPunct="1">
              <a:defRPr/>
            </a:pPr>
            <a:r>
              <a:rPr lang="en-US" dirty="0" smtClean="0"/>
              <a:t>Comments on</a:t>
            </a:r>
            <a:r>
              <a:rPr lang="en-US" dirty="0" smtClean="0"/>
              <a:t> Map</a:t>
            </a:r>
            <a:r>
              <a:rPr lang="en-US" dirty="0" smtClean="0"/>
              <a:t>-reduce</a:t>
            </a:r>
          </a:p>
        </p:txBody>
      </p:sp>
      <p:sp>
        <p:nvSpPr>
          <p:cNvPr id="651267" name="Rectangle 3"/>
          <p:cNvSpPr>
            <a:spLocks noGrp="1" noChangeArrowheads="1"/>
          </p:cNvSpPr>
          <p:nvPr>
            <p:ph type="body" idx="1"/>
          </p:nvPr>
        </p:nvSpPr>
        <p:spPr>
          <a:xfrm>
            <a:off x="304800" y="1143000"/>
            <a:ext cx="8686800" cy="5486400"/>
          </a:xfrm>
        </p:spPr>
        <p:txBody>
          <a:bodyPr lIns="90487" tIns="44450" rIns="90487" bIns="44450"/>
          <a:lstStyle/>
          <a:p>
            <a:pPr eaLnBrk="1" hangingPunct="1">
              <a:defRPr/>
            </a:pPr>
            <a:r>
              <a:rPr lang="en-US" dirty="0" smtClean="0"/>
              <a:t>Effective at large scale</a:t>
            </a:r>
          </a:p>
          <a:p>
            <a:pPr lvl="1" eaLnBrk="1" hangingPunct="1">
              <a:defRPr/>
            </a:pPr>
            <a:r>
              <a:rPr lang="en-US" dirty="0" smtClean="0"/>
              <a:t>Google and others use it across 1000s of machines and </a:t>
            </a:r>
            <a:r>
              <a:rPr lang="en-US" dirty="0" err="1" smtClean="0"/>
              <a:t>PBs</a:t>
            </a:r>
            <a:r>
              <a:rPr lang="en-US" dirty="0" smtClean="0"/>
              <a:t> of data</a:t>
            </a:r>
          </a:p>
          <a:p>
            <a:pPr lvl="2">
              <a:defRPr/>
            </a:pPr>
            <a:r>
              <a:rPr lang="en-US" dirty="0" smtClean="0"/>
              <a:t>to generate search indices, translate languages, and many other things</a:t>
            </a:r>
          </a:p>
          <a:p>
            <a:pPr lvl="1" eaLnBrk="1" hangingPunct="1">
              <a:defRPr/>
            </a:pPr>
            <a:r>
              <a:rPr lang="en-US" dirty="0" smtClean="0"/>
              <a:t>Used for setting sort benchmark records (e.g., </a:t>
            </a:r>
            <a:r>
              <a:rPr lang="en-US" dirty="0" err="1" smtClean="0"/>
              <a:t>TeraSort</a:t>
            </a:r>
            <a:r>
              <a:rPr lang="en-US" dirty="0" smtClean="0"/>
              <a:t> and </a:t>
            </a:r>
            <a:r>
              <a:rPr lang="en-US" dirty="0" err="1" smtClean="0"/>
              <a:t>PetaSort</a:t>
            </a:r>
            <a:r>
              <a:rPr lang="en-US" dirty="0" smtClean="0"/>
              <a:t>)</a:t>
            </a:r>
          </a:p>
          <a:p>
            <a:pPr eaLnBrk="1" hangingPunct="1">
              <a:defRPr/>
            </a:pPr>
            <a:r>
              <a:rPr lang="en-US" dirty="0" smtClean="0"/>
              <a:t>Indirectly helped spawn shift toward Data-Intensive Computing</a:t>
            </a:r>
          </a:p>
          <a:p>
            <a:pPr lvl="1" eaLnBrk="1" hangingPunct="1">
              <a:defRPr/>
            </a:pPr>
            <a:r>
              <a:rPr lang="en-US" dirty="0" smtClean="0"/>
              <a:t>in which insights are mined from lots of observation data</a:t>
            </a:r>
          </a:p>
          <a:p>
            <a:pPr lvl="1" eaLnBrk="1" hangingPunct="1">
              <a:defRPr/>
            </a:pPr>
            <a:r>
              <a:rPr lang="en-US" dirty="0" smtClean="0"/>
              <a:t>Search for “Unreasonable Effectiveness of Data”</a:t>
            </a:r>
          </a:p>
          <a:p>
            <a:pPr>
              <a:defRPr/>
            </a:pPr>
            <a:r>
              <a:rPr lang="en-US" dirty="0" smtClean="0"/>
              <a:t>Not the “be all / end all” for parallel programming</a:t>
            </a:r>
          </a:p>
          <a:p>
            <a:pPr lvl="1">
              <a:defRPr/>
            </a:pPr>
            <a:r>
              <a:rPr lang="en-US" dirty="0" smtClean="0"/>
              <a:t>Great for relatively simple data-parallel activities</a:t>
            </a:r>
          </a:p>
          <a:p>
            <a:pPr lvl="2">
              <a:defRPr/>
            </a:pPr>
            <a:r>
              <a:rPr lang="en-US" dirty="0" smtClean="0"/>
              <a:t>e.g., sifting through huge amounts of data</a:t>
            </a:r>
          </a:p>
          <a:p>
            <a:pPr lvl="1">
              <a:defRPr/>
            </a:pPr>
            <a:r>
              <a:rPr lang="en-US" dirty="0" smtClean="0"/>
              <a:t>Not great for advanced machine learning algorithms</a:t>
            </a:r>
          </a:p>
          <a:p>
            <a:pPr lvl="2">
              <a:defRPr/>
            </a:pPr>
            <a:r>
              <a:rPr lang="en-US" dirty="0" smtClean="0"/>
              <a:t>so, even newer APIs/frameworks being developed to support those</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r>
              <a:rPr lang="en-US" b="1" dirty="0" smtClean="0">
                <a:solidFill>
                  <a:schemeClr val="bg2"/>
                </a:solidFill>
              </a:rPr>
              <a:t>Library </a:t>
            </a:r>
            <a:r>
              <a:rPr lang="en-US" b="1" dirty="0" err="1" smtClean="0">
                <a:solidFill>
                  <a:schemeClr val="bg2"/>
                </a:solidFill>
              </a:rPr>
              <a:t>interpositioning</a:t>
            </a:r>
            <a:endParaRPr lang="en-US" b="1" dirty="0" smtClean="0">
              <a:solidFill>
                <a:schemeClr val="bg2"/>
              </a:solidFill>
            </a:endParaRPr>
          </a:p>
          <a:p>
            <a:r>
              <a:rPr lang="en-US" b="1" dirty="0" smtClean="0">
                <a:solidFill>
                  <a:schemeClr val="bg2"/>
                </a:solidFill>
              </a:rPr>
              <a:t>Map-reduce</a:t>
            </a:r>
          </a:p>
          <a:p>
            <a:r>
              <a:rPr lang="en-US" dirty="0" smtClean="0"/>
              <a:t>Virtual </a:t>
            </a:r>
            <a:r>
              <a:rPr lang="en-US" dirty="0" smtClean="0"/>
              <a:t>Machines</a:t>
            </a:r>
          </a:p>
          <a:p>
            <a:r>
              <a:rPr lang="en-US" b="1" dirty="0" smtClean="0">
                <a:solidFill>
                  <a:srgbClr val="7F7F7F"/>
                </a:solidFill>
              </a:rPr>
              <a:t>Cloud Computing</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7"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Virtual Machines</a:t>
            </a:r>
            <a:endParaRPr lang="en-US" dirty="0" smtClean="0"/>
          </a:p>
        </p:txBody>
      </p:sp>
      <p:sp>
        <p:nvSpPr>
          <p:cNvPr id="19458" name="Content Placeholder 2"/>
          <p:cNvSpPr>
            <a:spLocks noGrp="1"/>
          </p:cNvSpPr>
          <p:nvPr>
            <p:ph idx="1"/>
          </p:nvPr>
        </p:nvSpPr>
        <p:spPr bwMode="auto">
          <a:xfrm>
            <a:off x="396875" y="1362075"/>
            <a:ext cx="8213725" cy="4972050"/>
          </a:xfrm>
          <a:noFill/>
          <a:ln>
            <a:miter lim="800000"/>
            <a:headEnd/>
            <a:tailEnd/>
          </a:ln>
        </p:spPr>
        <p:txBody>
          <a:bodyPr vert="horz" wrap="square" lIns="91440" tIns="45720" rIns="91440" bIns="45720" numCol="1" anchor="t" anchorCtr="0" compatLnSpc="1">
            <a:prstTxWarp prst="textNoShape">
              <a:avLst/>
            </a:prstTxWarp>
            <a:normAutofit fontScale="85000" lnSpcReduction="10000"/>
          </a:bodyPr>
          <a:lstStyle/>
          <a:p>
            <a:pPr eaLnBrk="1" hangingPunct="1"/>
            <a:r>
              <a:rPr lang="en-US" sz="2800" dirty="0" smtClean="0"/>
              <a:t>Decouple physical HW reality from exposed view</a:t>
            </a:r>
          </a:p>
          <a:p>
            <a:pPr lvl="1" eaLnBrk="1" hangingPunct="1"/>
            <a:r>
              <a:rPr lang="en-US" sz="2400" dirty="0" smtClean="0"/>
              <a:t>We’ve seen “virtual memory” and processes</a:t>
            </a:r>
          </a:p>
          <a:p>
            <a:pPr lvl="1" eaLnBrk="1" hangingPunct="1"/>
            <a:r>
              <a:rPr lang="en-US" sz="2400" dirty="0" smtClean="0"/>
              <a:t>Apply same concept more generally</a:t>
            </a:r>
          </a:p>
          <a:p>
            <a:pPr lvl="2"/>
            <a:r>
              <a:rPr lang="en-US" sz="2200" dirty="0" smtClean="0"/>
              <a:t>“virtual disks”, “virtual networks”, “virtual machines”, etc.</a:t>
            </a:r>
          </a:p>
          <a:p>
            <a:r>
              <a:rPr lang="en-US" sz="2800" dirty="0" smtClean="0"/>
              <a:t>Why virtual machines?</a:t>
            </a:r>
          </a:p>
          <a:p>
            <a:pPr lvl="1"/>
            <a:r>
              <a:rPr lang="en-US" sz="2400" dirty="0" smtClean="0"/>
              <a:t>Flexibility</a:t>
            </a:r>
          </a:p>
          <a:p>
            <a:pPr lvl="1"/>
            <a:r>
              <a:rPr lang="en-US" sz="2400" dirty="0" smtClean="0"/>
              <a:t>Efficiency</a:t>
            </a:r>
          </a:p>
          <a:p>
            <a:pPr lvl="1"/>
            <a:r>
              <a:rPr lang="en-US" sz="2400" dirty="0" smtClean="0"/>
              <a:t>Security</a:t>
            </a:r>
          </a:p>
          <a:p>
            <a:r>
              <a:rPr lang="en-US" sz="2800" dirty="0" smtClean="0"/>
              <a:t>Virtual machines </a:t>
            </a:r>
            <a:r>
              <a:rPr lang="en-US" sz="2800" dirty="0" smtClean="0"/>
              <a:t>(</a:t>
            </a:r>
            <a:r>
              <a:rPr lang="en-US" sz="2800" dirty="0" err="1" smtClean="0"/>
              <a:t>VMs</a:t>
            </a:r>
            <a:r>
              <a:rPr lang="en-US" sz="2800" dirty="0" smtClean="0"/>
              <a:t>) are increasingly </a:t>
            </a:r>
            <a:r>
              <a:rPr lang="en-US" sz="2800" dirty="0" smtClean="0"/>
              <a:t>common</a:t>
            </a:r>
          </a:p>
          <a:p>
            <a:pPr lvl="1"/>
            <a:r>
              <a:rPr lang="en-US" sz="2353" dirty="0" smtClean="0"/>
              <a:t>Linux KVM, </a:t>
            </a:r>
            <a:r>
              <a:rPr lang="en-US" sz="2353" dirty="0" err="1" smtClean="0"/>
              <a:t>VirtualBox</a:t>
            </a:r>
            <a:r>
              <a:rPr lang="en-US" sz="2353" dirty="0" smtClean="0"/>
              <a:t>, </a:t>
            </a:r>
            <a:r>
              <a:rPr lang="en-US" sz="2353" dirty="0" err="1" smtClean="0"/>
              <a:t>Xen</a:t>
            </a:r>
            <a:r>
              <a:rPr lang="en-US" sz="2353" dirty="0" smtClean="0"/>
              <a:t>, </a:t>
            </a:r>
            <a:r>
              <a:rPr lang="en-US" sz="2353" dirty="0" err="1" smtClean="0"/>
              <a:t>Vmware</a:t>
            </a:r>
            <a:r>
              <a:rPr lang="en-US" sz="2353" dirty="0" smtClean="0"/>
              <a:t>, MS Virtual Server</a:t>
            </a:r>
          </a:p>
          <a:p>
            <a:pPr lvl="1"/>
            <a:r>
              <a:rPr lang="en-US" sz="2353" dirty="0" err="1" smtClean="0"/>
              <a:t>Autolab</a:t>
            </a:r>
            <a:r>
              <a:rPr lang="en-US" sz="2353" dirty="0" smtClean="0"/>
              <a:t> </a:t>
            </a:r>
            <a:r>
              <a:rPr lang="en-US" sz="2353" dirty="0" err="1" smtClean="0"/>
              <a:t>autograding</a:t>
            </a:r>
            <a:r>
              <a:rPr lang="en-US" sz="2353" dirty="0" smtClean="0"/>
              <a:t> backend uses </a:t>
            </a:r>
            <a:r>
              <a:rPr lang="en-US" sz="2353" dirty="0" err="1" smtClean="0"/>
              <a:t>VMs</a:t>
            </a:r>
            <a:endParaRPr lang="en-US" sz="2353" dirty="0" smtClean="0"/>
          </a:p>
          <a:p>
            <a:pPr lvl="1"/>
            <a:r>
              <a:rPr lang="en-US" sz="2400" dirty="0" smtClean="0"/>
              <a:t>Enable cloud computing: </a:t>
            </a:r>
            <a:endParaRPr lang="en-US" sz="2400" dirty="0" smtClean="0"/>
          </a:p>
          <a:p>
            <a:pPr lvl="2"/>
            <a:r>
              <a:rPr lang="en-US" sz="2400" dirty="0" smtClean="0"/>
              <a:t>Proprietary cloud services: EC2, </a:t>
            </a:r>
            <a:r>
              <a:rPr lang="en-US" sz="2400" dirty="0" err="1" smtClean="0"/>
              <a:t>Rackspace</a:t>
            </a:r>
            <a:r>
              <a:rPr lang="en-US" sz="2400" dirty="0" smtClean="0"/>
              <a:t>, Compute </a:t>
            </a:r>
            <a:r>
              <a:rPr lang="en-US" sz="2400" dirty="0" smtClean="0"/>
              <a:t>Engine</a:t>
            </a:r>
          </a:p>
          <a:p>
            <a:pPr lvl="2"/>
            <a:r>
              <a:rPr lang="en-US" sz="2400" dirty="0" smtClean="0"/>
              <a:t>Open source cloud </a:t>
            </a:r>
            <a:r>
              <a:rPr lang="en-US" sz="2400" dirty="0" smtClean="0"/>
              <a:t>system: </a:t>
            </a:r>
            <a:r>
              <a:rPr lang="en-US" sz="2400" dirty="0" err="1" smtClean="0"/>
              <a:t>OpenStack</a:t>
            </a:r>
            <a:endParaRPr lang="en-US" sz="22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r>
              <a:rPr lang="en-US" b="1" dirty="0" smtClean="0">
                <a:solidFill>
                  <a:schemeClr val="bg2"/>
                </a:solidFill>
              </a:rPr>
              <a:t>Library </a:t>
            </a:r>
            <a:r>
              <a:rPr lang="en-US" b="1" dirty="0" err="1" smtClean="0">
                <a:solidFill>
                  <a:schemeClr val="bg2"/>
                </a:solidFill>
              </a:rPr>
              <a:t>interpositioning</a:t>
            </a:r>
            <a:endParaRPr lang="en-US" b="1" dirty="0" smtClean="0">
              <a:solidFill>
                <a:schemeClr val="bg2"/>
              </a:solidFill>
            </a:endParaRPr>
          </a:p>
          <a:p>
            <a:r>
              <a:rPr lang="en-US" b="1" dirty="0" smtClean="0">
                <a:solidFill>
                  <a:schemeClr val="bg2"/>
                </a:solidFill>
              </a:rPr>
              <a:t>Map-reduce</a:t>
            </a:r>
          </a:p>
          <a:p>
            <a:r>
              <a:rPr lang="en-US" dirty="0" smtClean="0">
                <a:solidFill>
                  <a:schemeClr val="bg1">
                    <a:lumMod val="50000"/>
                  </a:schemeClr>
                </a:solidFill>
              </a:rPr>
              <a:t>Virtual </a:t>
            </a:r>
            <a:r>
              <a:rPr lang="en-US" dirty="0" smtClean="0">
                <a:solidFill>
                  <a:schemeClr val="bg1">
                    <a:lumMod val="50000"/>
                  </a:schemeClr>
                </a:solidFill>
              </a:rPr>
              <a:t>Machines</a:t>
            </a:r>
          </a:p>
          <a:p>
            <a:r>
              <a:rPr lang="en-US" b="1" dirty="0" smtClean="0"/>
              <a:t>Cloud Computing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9" name="Rectangle 1"/>
          <p:cNvSpPr>
            <a:spLocks noGrp="1" noChangeArrowheads="1"/>
          </p:cNvSpPr>
          <p:nvPr>
            <p:ph type="title" idx="4294967295"/>
          </p:nvPr>
        </p:nvSpPr>
        <p:spPr>
          <a:xfrm>
            <a:off x="427038" y="360362"/>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Dynamic Linking at </a:t>
            </a:r>
            <a:r>
              <a:rPr lang="en-GB" dirty="0" smtClean="0"/>
              <a:t>Run-</a:t>
            </a:r>
            <a:r>
              <a:rPr lang="en-GB" dirty="0" smtClean="0"/>
              <a:t>time (review)</a:t>
            </a:r>
            <a:endParaRPr lang="en-GB" dirty="0"/>
          </a:p>
        </p:txBody>
      </p:sp>
      <p:sp>
        <p:nvSpPr>
          <p:cNvPr id="37890" name="Text Box 2"/>
          <p:cNvSpPr txBox="1">
            <a:spLocks noChangeArrowheads="1"/>
          </p:cNvSpPr>
          <p:nvPr/>
        </p:nvSpPr>
        <p:spPr bwMode="auto">
          <a:xfrm>
            <a:off x="533400" y="1323975"/>
            <a:ext cx="8081356" cy="4959115"/>
          </a:xfrm>
          <a:prstGeom prst="rect">
            <a:avLst/>
          </a:prstGeom>
          <a:solidFill>
            <a:srgbClr val="F6F5BD"/>
          </a:solidFill>
          <a:ln w="12600">
            <a:solidFill>
              <a:srgbClr val="000066"/>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#include &lt;</a:t>
            </a:r>
            <a:r>
              <a:rPr lang="en-GB" sz="1600" b="1" dirty="0" err="1">
                <a:latin typeface="Courier New" pitchFamily="49" charset="0"/>
                <a:ea typeface="msgothic" charset="0"/>
                <a:cs typeface="msgothic" charset="0"/>
              </a:rPr>
              <a:t>stdio.h</a:t>
            </a:r>
            <a:r>
              <a:rPr lang="en-GB" sz="1600" b="1" dirty="0">
                <a:latin typeface="Courier New" pitchFamily="49" charset="0"/>
                <a:ea typeface="msgothic" charset="0"/>
                <a:cs typeface="msgothic" charset="0"/>
              </a:rPr>
              <a:t>&gt;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#include &lt;</a:t>
            </a:r>
            <a:r>
              <a:rPr lang="en-GB" sz="1600" b="1" dirty="0" err="1">
                <a:latin typeface="Courier New" pitchFamily="49" charset="0"/>
                <a:ea typeface="msgothic" charset="0"/>
                <a:cs typeface="msgothic" charset="0"/>
              </a:rPr>
              <a:t>dlfcn.h</a:t>
            </a:r>
            <a:r>
              <a:rPr lang="en-GB" sz="1600" b="1" dirty="0">
                <a:latin typeface="Courier New" pitchFamily="49" charset="0"/>
                <a:ea typeface="msgothic" charset="0"/>
                <a:cs typeface="msgothic" charset="0"/>
              </a:rPr>
              <a:t>&gt;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int</a:t>
            </a:r>
            <a:r>
              <a:rPr lang="en-GB" sz="1600" b="1" dirty="0">
                <a:latin typeface="Courier New" pitchFamily="49" charset="0"/>
                <a:ea typeface="msgothic" charset="0"/>
                <a:cs typeface="msgothic" charset="0"/>
              </a:rPr>
              <a:t> x[2] = {1, 2};</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int</a:t>
            </a:r>
            <a:r>
              <a:rPr lang="en-GB" sz="1600" b="1" dirty="0">
                <a:latin typeface="Courier New" pitchFamily="49" charset="0"/>
                <a:ea typeface="msgothic" charset="0"/>
                <a:cs typeface="msgothic" charset="0"/>
              </a:rPr>
              <a:t> y[2] = {3, 4};</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int</a:t>
            </a:r>
            <a:r>
              <a:rPr lang="en-GB" sz="1600" b="1" dirty="0">
                <a:latin typeface="Courier New" pitchFamily="49" charset="0"/>
                <a:ea typeface="msgothic" charset="0"/>
                <a:cs typeface="msgothic" charset="0"/>
              </a:rPr>
              <a:t> z[2];</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int</a:t>
            </a:r>
            <a:r>
              <a:rPr lang="en-GB" sz="1600" b="1" dirty="0">
                <a:latin typeface="Courier New" pitchFamily="49" charset="0"/>
                <a:ea typeface="msgothic" charset="0"/>
                <a:cs typeface="msgothic" charset="0"/>
              </a:rPr>
              <a:t> main()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void *handle;</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void (*</a:t>
            </a:r>
            <a:r>
              <a:rPr lang="en-GB" sz="1600" b="1" dirty="0" err="1">
                <a:latin typeface="Courier New" pitchFamily="49" charset="0"/>
                <a:ea typeface="msgothic" charset="0"/>
                <a:cs typeface="msgothic" charset="0"/>
              </a:rPr>
              <a:t>addvec</a:t>
            </a:r>
            <a:r>
              <a:rPr lang="en-GB" sz="1600" b="1" dirty="0">
                <a:latin typeface="Courier New" pitchFamily="49" charset="0"/>
                <a:ea typeface="msgothic" charset="0"/>
                <a:cs typeface="msgothic" charset="0"/>
              </a:rPr>
              <a:t>)(</a:t>
            </a:r>
            <a:r>
              <a:rPr lang="en-GB" sz="1600" b="1" dirty="0" err="1">
                <a:latin typeface="Courier New" pitchFamily="49" charset="0"/>
                <a:ea typeface="msgothic" charset="0"/>
                <a:cs typeface="msgothic" charset="0"/>
              </a:rPr>
              <a:t>int</a:t>
            </a:r>
            <a:r>
              <a:rPr lang="en-GB" sz="1600" b="1" dirty="0">
                <a:latin typeface="Courier New" pitchFamily="49" charset="0"/>
                <a:ea typeface="msgothic" charset="0"/>
                <a:cs typeface="msgothic" charset="0"/>
              </a:rPr>
              <a:t> *, </a:t>
            </a:r>
            <a:r>
              <a:rPr lang="en-GB" sz="1600" b="1" dirty="0" err="1">
                <a:latin typeface="Courier New" pitchFamily="49" charset="0"/>
                <a:ea typeface="msgothic" charset="0"/>
                <a:cs typeface="msgothic" charset="0"/>
              </a:rPr>
              <a:t>int</a:t>
            </a:r>
            <a:r>
              <a:rPr lang="en-GB" sz="1600" b="1" dirty="0">
                <a:latin typeface="Courier New" pitchFamily="49" charset="0"/>
                <a:ea typeface="msgothic" charset="0"/>
                <a:cs typeface="msgothic" charset="0"/>
              </a:rPr>
              <a:t> *, </a:t>
            </a:r>
            <a:r>
              <a:rPr lang="en-GB" sz="1600" b="1" dirty="0" err="1">
                <a:latin typeface="Courier New" pitchFamily="49" charset="0"/>
                <a:ea typeface="msgothic" charset="0"/>
                <a:cs typeface="msgothic" charset="0"/>
              </a:rPr>
              <a:t>int</a:t>
            </a:r>
            <a:r>
              <a:rPr lang="en-GB" sz="1600" b="1" dirty="0">
                <a:latin typeface="Courier New" pitchFamily="49" charset="0"/>
                <a:ea typeface="msgothic" charset="0"/>
                <a:cs typeface="msgothic" charset="0"/>
              </a:rPr>
              <a:t> *, </a:t>
            </a:r>
            <a:r>
              <a:rPr lang="en-GB" sz="1600" b="1" dirty="0" err="1">
                <a:latin typeface="Courier New" pitchFamily="49" charset="0"/>
                <a:ea typeface="msgothic" charset="0"/>
                <a:cs typeface="msgothic" charset="0"/>
              </a:rPr>
              <a:t>int</a:t>
            </a: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char *error;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a:solidFill>
                  <a:srgbClr val="990000"/>
                </a:solidFill>
                <a:latin typeface="Courier New" pitchFamily="49" charset="0"/>
                <a:ea typeface="msgothic" charset="0"/>
                <a:cs typeface="msgothic" charset="0"/>
              </a:rPr>
              <a:t>/*</a:t>
            </a:r>
            <a:r>
              <a:rPr lang="en-GB" sz="1600" b="1" dirty="0" smtClean="0">
                <a:solidFill>
                  <a:srgbClr val="990000"/>
                </a:solidFill>
                <a:latin typeface="Courier New" pitchFamily="49" charset="0"/>
                <a:ea typeface="msgothic" charset="0"/>
                <a:cs typeface="msgothic" charset="0"/>
              </a:rPr>
              <a:t> Dynamically </a:t>
            </a:r>
            <a:r>
              <a:rPr lang="en-GB" sz="1600" b="1" dirty="0">
                <a:solidFill>
                  <a:srgbClr val="990000"/>
                </a:solidFill>
                <a:latin typeface="Courier New" pitchFamily="49" charset="0"/>
                <a:ea typeface="msgothic" charset="0"/>
                <a:cs typeface="msgothic" charset="0"/>
              </a:rPr>
              <a:t>load the shared lib that contains </a:t>
            </a:r>
            <a:r>
              <a:rPr lang="en-GB" sz="1600" b="1" dirty="0" err="1">
                <a:solidFill>
                  <a:srgbClr val="990000"/>
                </a:solidFill>
                <a:latin typeface="Courier New" pitchFamily="49" charset="0"/>
                <a:ea typeface="msgothic" charset="0"/>
                <a:cs typeface="msgothic" charset="0"/>
              </a:rPr>
              <a:t>addvec</a:t>
            </a:r>
            <a:r>
              <a:rPr lang="en-GB" sz="1600" b="1" dirty="0">
                <a:solidFill>
                  <a:srgbClr val="990000"/>
                </a:solidFill>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handle = </a:t>
            </a:r>
            <a:r>
              <a:rPr lang="en-GB" sz="1600" b="1" dirty="0" err="1">
                <a:latin typeface="Courier New" pitchFamily="49" charset="0"/>
                <a:ea typeface="msgothic" charset="0"/>
                <a:cs typeface="msgothic" charset="0"/>
              </a:rPr>
              <a:t>dlopen</a:t>
            </a:r>
            <a:r>
              <a:rPr lang="en-GB" sz="1600" b="1" dirty="0">
                <a:latin typeface="Courier New" pitchFamily="49" charset="0"/>
                <a:ea typeface="msgothic" charset="0"/>
                <a:cs typeface="msgothic" charset="0"/>
              </a:rPr>
              <a:t>("./</a:t>
            </a:r>
            <a:r>
              <a:rPr lang="en-GB" sz="1600" b="1" dirty="0" err="1">
                <a:latin typeface="Courier New" pitchFamily="49" charset="0"/>
                <a:ea typeface="msgothic" charset="0"/>
                <a:cs typeface="msgothic" charset="0"/>
              </a:rPr>
              <a:t>libvector.so</a:t>
            </a:r>
            <a:r>
              <a:rPr lang="en-GB" sz="1600" b="1" dirty="0">
                <a:latin typeface="Courier New" pitchFamily="49" charset="0"/>
                <a:ea typeface="msgothic" charset="0"/>
                <a:cs typeface="msgothic" charset="0"/>
              </a:rPr>
              <a:t>", RTLD_LAZY);</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if (!handle)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ourier New" pitchFamily="49" charset="0"/>
                <a:ea typeface="msgothic" charset="0"/>
                <a:cs typeface="msgothic" charset="0"/>
              </a:rPr>
              <a:t>	</a:t>
            </a:r>
            <a:r>
              <a:rPr lang="en-GB" sz="1600" b="1" dirty="0" err="1" smtClean="0">
                <a:latin typeface="Courier New" pitchFamily="49" charset="0"/>
                <a:ea typeface="msgothic" charset="0"/>
                <a:cs typeface="msgothic" charset="0"/>
              </a:rPr>
              <a:t>fprintf</a:t>
            </a:r>
            <a:r>
              <a:rPr lang="en-GB" sz="1600" b="1" dirty="0" err="1">
                <a:latin typeface="Courier New" pitchFamily="49" charset="0"/>
                <a:ea typeface="msgothic" charset="0"/>
                <a:cs typeface="msgothic" charset="0"/>
              </a:rPr>
              <a:t>(stderr</a:t>
            </a:r>
            <a:r>
              <a:rPr lang="en-GB" sz="1600" b="1" dirty="0">
                <a:latin typeface="Courier New" pitchFamily="49" charset="0"/>
                <a:ea typeface="msgothic" charset="0"/>
                <a:cs typeface="msgothic" charset="0"/>
              </a:rPr>
              <a:t>, "%s\n", </a:t>
            </a:r>
            <a:r>
              <a:rPr lang="en-GB" sz="1600" b="1" dirty="0" err="1">
                <a:latin typeface="Courier New" pitchFamily="49" charset="0"/>
                <a:ea typeface="msgothic" charset="0"/>
                <a:cs typeface="msgothic" charset="0"/>
              </a:rPr>
              <a:t>dlerror</a:t>
            </a: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ourier New" pitchFamily="49" charset="0"/>
                <a:ea typeface="msgothic" charset="0"/>
                <a:cs typeface="msgothic" charset="0"/>
              </a:rPr>
              <a:t>	exit(1</a:t>
            </a: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7" name="Rectangle 3"/>
          <p:cNvSpPr>
            <a:spLocks noGrp="1" noChangeArrowheads="1"/>
          </p:cNvSpPr>
          <p:nvPr>
            <p:ph type="title"/>
          </p:nvPr>
        </p:nvSpPr>
        <p:spPr/>
        <p:txBody>
          <a:bodyPr/>
          <a:lstStyle/>
          <a:p>
            <a:r>
              <a:rPr lang="en-US" dirty="0" smtClean="0"/>
              <a:t>What is Cloud Computing?</a:t>
            </a:r>
            <a:endParaRPr lang="en-US" dirty="0"/>
          </a:p>
        </p:txBody>
      </p:sp>
      <p:sp>
        <p:nvSpPr>
          <p:cNvPr id="33796" name="Rectangle 2"/>
          <p:cNvSpPr>
            <a:spLocks noGrp="1" noChangeArrowheads="1"/>
          </p:cNvSpPr>
          <p:nvPr>
            <p:ph type="body" idx="1"/>
          </p:nvPr>
        </p:nvSpPr>
        <p:spPr/>
        <p:txBody>
          <a:bodyPr/>
          <a:lstStyle/>
          <a:p>
            <a:r>
              <a:rPr lang="en-US" smtClean="0"/>
              <a:t>Short version:</a:t>
            </a:r>
          </a:p>
          <a:p>
            <a:pPr lvl="1"/>
            <a:r>
              <a:rPr lang="en-US" smtClean="0"/>
              <a:t>Using someone else’s computers (and maybe software)</a:t>
            </a:r>
          </a:p>
          <a:p>
            <a:pPr lvl="2"/>
            <a:r>
              <a:rPr lang="en-US" smtClean="0"/>
              <a:t>instead of buying/maintaining one’s own</a:t>
            </a:r>
          </a:p>
          <a:p>
            <a:pPr lvl="2"/>
            <a:r>
              <a:rPr lang="en-US" smtClean="0"/>
              <a:t>elastic and on-demand (pay for what need)</a:t>
            </a:r>
          </a:p>
          <a:p>
            <a:pPr lvl="1"/>
            <a:r>
              <a:rPr lang="en-US" smtClean="0"/>
              <a:t>Sharing those computers with other “tenants”</a:t>
            </a:r>
          </a:p>
          <a:p>
            <a:pPr lvl="2"/>
            <a:r>
              <a:rPr lang="en-US" smtClean="0"/>
              <a:t>instead of having them all-to-oneself</a:t>
            </a:r>
          </a:p>
          <a:p>
            <a:r>
              <a:rPr lang="en-US" smtClean="0"/>
              <a:t>Longer version:</a:t>
            </a:r>
          </a:p>
          <a:p>
            <a:pPr lvl="1"/>
            <a:r>
              <a:rPr lang="en-US" smtClean="0"/>
              <a:t>See NIST’s more complex definition (2 pages!)</a:t>
            </a:r>
          </a:p>
          <a:p>
            <a:pPr lvl="2"/>
            <a:r>
              <a:rPr lang="en-US" smtClean="0"/>
              <a:t>a more technical and comprehensive statement</a:t>
            </a:r>
          </a:p>
          <a:p>
            <a:pPr lvl="2"/>
            <a:r>
              <a:rPr lang="en-US" smtClean="0"/>
              <a:t>notes multiple styles, along multiple dimensions</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3" name="Rectangle 3"/>
          <p:cNvSpPr>
            <a:spLocks noGrp="1" noChangeArrowheads="1"/>
          </p:cNvSpPr>
          <p:nvPr>
            <p:ph type="title"/>
          </p:nvPr>
        </p:nvSpPr>
        <p:spPr/>
        <p:txBody>
          <a:bodyPr/>
          <a:lstStyle/>
          <a:p>
            <a:r>
              <a:rPr lang="en-US" dirty="0" smtClean="0"/>
              <a:t>Why Cloud Computing?</a:t>
            </a:r>
            <a:endParaRPr lang="en-US" dirty="0"/>
          </a:p>
        </p:txBody>
      </p:sp>
      <p:sp>
        <p:nvSpPr>
          <p:cNvPr id="37892" name="Rectangle 2"/>
          <p:cNvSpPr>
            <a:spLocks noGrp="1" noChangeArrowheads="1"/>
          </p:cNvSpPr>
          <p:nvPr>
            <p:ph type="body" idx="1"/>
          </p:nvPr>
        </p:nvSpPr>
        <p:spPr/>
        <p:txBody>
          <a:bodyPr/>
          <a:lstStyle/>
          <a:p>
            <a:r>
              <a:rPr lang="en-US" dirty="0" smtClean="0"/>
              <a:t>Huge potential benefits</a:t>
            </a:r>
          </a:p>
          <a:p>
            <a:pPr lvl="1"/>
            <a:r>
              <a:rPr lang="en-US" dirty="0" smtClean="0"/>
              <a:t>Consolidation</a:t>
            </a:r>
          </a:p>
          <a:p>
            <a:pPr lvl="2"/>
            <a:r>
              <a:rPr lang="en-US" dirty="0" smtClean="0"/>
              <a:t>Higher server utilization (7-25% -&gt; 70+%)</a:t>
            </a:r>
          </a:p>
          <a:p>
            <a:pPr lvl="2"/>
            <a:r>
              <a:rPr lang="en-US" dirty="0" smtClean="0"/>
              <a:t>Economies of scale</a:t>
            </a:r>
          </a:p>
          <a:p>
            <a:pPr lvl="2"/>
            <a:r>
              <a:rPr lang="en-US" dirty="0" smtClean="0"/>
              <a:t>E.g., HP went from 80+ data centers to 6</a:t>
            </a:r>
          </a:p>
          <a:p>
            <a:pPr lvl="3"/>
            <a:r>
              <a:rPr lang="en-US" dirty="0" smtClean="0"/>
              <a:t>and saved $1B/year… over 60% of total annual expense</a:t>
            </a:r>
          </a:p>
          <a:p>
            <a:pPr lvl="1"/>
            <a:r>
              <a:rPr lang="en-US" dirty="0" smtClean="0"/>
              <a:t>Aggregation</a:t>
            </a:r>
          </a:p>
          <a:p>
            <a:pPr lvl="2"/>
            <a:r>
              <a:rPr lang="en-US" dirty="0" smtClean="0"/>
              <a:t>One set of experts doing it for many</a:t>
            </a:r>
          </a:p>
          <a:p>
            <a:pPr lvl="3"/>
            <a:r>
              <a:rPr lang="en-US" dirty="0" smtClean="0"/>
              <a:t>Instead of each for themselves</a:t>
            </a:r>
          </a:p>
          <a:p>
            <a:r>
              <a:rPr lang="en-US" dirty="0" smtClean="0"/>
              <a:t>Rapid deployment</a:t>
            </a:r>
          </a:p>
          <a:p>
            <a:pPr lvl="1"/>
            <a:r>
              <a:rPr lang="en-US" dirty="0" smtClean="0"/>
              <a:t>Rent when ready and scale as need</a:t>
            </a:r>
          </a:p>
          <a:p>
            <a:pPr lvl="2"/>
            <a:r>
              <a:rPr lang="en-US" dirty="0" smtClean="0"/>
              <a:t>Rather than specify, buy, deploy, setup, then start</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5"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3</a:t>
            </a:r>
            <a:r>
              <a:rPr lang="en-US" dirty="0" smtClean="0"/>
              <a:t> Styles </a:t>
            </a:r>
            <a:r>
              <a:rPr lang="en-US" dirty="0" smtClean="0"/>
              <a:t>of Cloud Computing</a:t>
            </a:r>
          </a:p>
        </p:txBody>
      </p:sp>
      <p:sp>
        <p:nvSpPr>
          <p:cNvPr id="21506" name="Content Placeholder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err="1" smtClean="0"/>
              <a:t>IaaS</a:t>
            </a:r>
            <a:r>
              <a:rPr lang="en-US" dirty="0" smtClean="0"/>
              <a:t> – Infrastructure as a Service</a:t>
            </a:r>
          </a:p>
          <a:p>
            <a:pPr lvl="1"/>
            <a:r>
              <a:rPr lang="en-US" dirty="0" smtClean="0"/>
              <a:t>Data center rents </a:t>
            </a:r>
            <a:r>
              <a:rPr lang="en-US" dirty="0" err="1" smtClean="0"/>
              <a:t>VMs</a:t>
            </a:r>
            <a:r>
              <a:rPr lang="en-US" dirty="0" smtClean="0"/>
              <a:t> to users</a:t>
            </a:r>
          </a:p>
          <a:p>
            <a:pPr lvl="2"/>
            <a:r>
              <a:rPr lang="en-US" dirty="0" smtClean="0"/>
              <a:t>Ex: Amazon EC2</a:t>
            </a:r>
          </a:p>
          <a:p>
            <a:pPr lvl="1"/>
            <a:r>
              <a:rPr lang="en-US" dirty="0" smtClean="0"/>
              <a:t>User must install SW (platform &amp; application)</a:t>
            </a:r>
          </a:p>
          <a:p>
            <a:pPr eaLnBrk="1" hangingPunct="1"/>
            <a:r>
              <a:rPr lang="en-US" dirty="0" err="1" smtClean="0"/>
              <a:t>PaaS</a:t>
            </a:r>
            <a:r>
              <a:rPr lang="en-US" dirty="0" smtClean="0"/>
              <a:t> – Platform as a Service</a:t>
            </a:r>
          </a:p>
          <a:p>
            <a:pPr lvl="1" eaLnBrk="1" hangingPunct="1"/>
            <a:r>
              <a:rPr lang="en-US" dirty="0" smtClean="0"/>
              <a:t>Offer ready-to-run platform solutions</a:t>
            </a:r>
          </a:p>
          <a:p>
            <a:pPr lvl="2" eaLnBrk="1" hangingPunct="1"/>
            <a:r>
              <a:rPr lang="en-US" dirty="0" smtClean="0"/>
              <a:t>Ex: Google App Engine, Microsoft Azure</a:t>
            </a:r>
          </a:p>
          <a:p>
            <a:pPr lvl="1" eaLnBrk="1" hangingPunct="1"/>
            <a:r>
              <a:rPr lang="en-US" dirty="0" smtClean="0"/>
              <a:t>User develops/installs applications</a:t>
            </a:r>
          </a:p>
          <a:p>
            <a:pPr eaLnBrk="1" hangingPunct="1"/>
            <a:r>
              <a:rPr lang="en-US" dirty="0" smtClean="0"/>
              <a:t>SaaS – Software as a Service</a:t>
            </a:r>
          </a:p>
          <a:p>
            <a:pPr lvl="1" eaLnBrk="1" hangingPunct="1"/>
            <a:r>
              <a:rPr lang="en-US" dirty="0" smtClean="0"/>
              <a:t>Complete application solutions are offered</a:t>
            </a:r>
          </a:p>
          <a:p>
            <a:pPr lvl="1" eaLnBrk="1" hangingPunct="1"/>
            <a:r>
              <a:rPr lang="en-US" dirty="0" smtClean="0"/>
              <a:t>Ex: Gmail, Salesforce.com, etc.</a:t>
            </a:r>
          </a:p>
          <a:p>
            <a:pPr lvl="1" eaLnBrk="1" hangingPunct="1"/>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6" name="Rectangle 3"/>
          <p:cNvSpPr>
            <a:spLocks noGrp="1" noChangeArrowheads="1"/>
          </p:cNvSpPr>
          <p:nvPr>
            <p:ph type="title"/>
          </p:nvPr>
        </p:nvSpPr>
        <p:spPr/>
        <p:txBody>
          <a:bodyPr/>
          <a:lstStyle/>
          <a:p>
            <a:r>
              <a:rPr lang="en-US" dirty="0" smtClean="0"/>
              <a:t>Cloud Computing Accessibility</a:t>
            </a:r>
            <a:endParaRPr lang="en-US" dirty="0" smtClean="0"/>
          </a:p>
        </p:txBody>
      </p:sp>
      <p:sp>
        <p:nvSpPr>
          <p:cNvPr id="35845" name="Rectangle 2"/>
          <p:cNvSpPr>
            <a:spLocks noGrp="1" noChangeArrowheads="1"/>
          </p:cNvSpPr>
          <p:nvPr>
            <p:ph type="body" idx="1"/>
          </p:nvPr>
        </p:nvSpPr>
        <p:spPr/>
        <p:txBody>
          <a:bodyPr/>
          <a:lstStyle/>
          <a:p>
            <a:r>
              <a:rPr lang="en-US" smtClean="0"/>
              <a:t>Private vs. Public Clouds</a:t>
            </a:r>
          </a:p>
          <a:p>
            <a:pPr lvl="1"/>
            <a:r>
              <a:rPr lang="en-US" smtClean="0"/>
              <a:t>Private cloud: one organization</a:t>
            </a:r>
          </a:p>
          <a:p>
            <a:pPr lvl="2"/>
            <a:r>
              <a:rPr lang="en-US" smtClean="0"/>
              <a:t>Multiple groups sharing a common infrastructure</a:t>
            </a:r>
          </a:p>
          <a:p>
            <a:pPr lvl="2"/>
            <a:r>
              <a:rPr lang="en-US" smtClean="0"/>
              <a:t>Incredibly popular in business world, right now</a:t>
            </a:r>
          </a:p>
          <a:p>
            <a:pPr lvl="1"/>
            <a:r>
              <a:rPr lang="en-US" smtClean="0"/>
              <a:t>Public cloud: many organizations</a:t>
            </a:r>
          </a:p>
          <a:p>
            <a:pPr lvl="2"/>
            <a:r>
              <a:rPr lang="en-US" smtClean="0"/>
              <a:t>e.g., Internet offerings</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42" name="Rectangle 3"/>
          <p:cNvSpPr>
            <a:spLocks noGrp="1" noChangeArrowheads="1"/>
          </p:cNvSpPr>
          <p:nvPr>
            <p:ph type="title"/>
          </p:nvPr>
        </p:nvSpPr>
        <p:spPr>
          <a:xfrm>
            <a:off x="357018" y="435678"/>
            <a:ext cx="8482181" cy="762000"/>
          </a:xfrm>
        </p:spPr>
        <p:txBody>
          <a:bodyPr/>
          <a:lstStyle/>
          <a:p>
            <a:r>
              <a:rPr lang="en-US" dirty="0" smtClean="0"/>
              <a:t>Deeper: Operational Costs </a:t>
            </a:r>
            <a:r>
              <a:rPr lang="en-US" dirty="0" smtClean="0"/>
              <a:t>O</a:t>
            </a:r>
            <a:r>
              <a:rPr lang="en-US" dirty="0" smtClean="0"/>
              <a:t>ut of Control</a:t>
            </a:r>
            <a:endParaRPr lang="en-US" dirty="0" smtClean="0"/>
          </a:p>
        </p:txBody>
      </p:sp>
      <p:sp>
        <p:nvSpPr>
          <p:cNvPr id="39941" name="Rectangle 2"/>
          <p:cNvSpPr>
            <a:spLocks noGrp="1" noChangeArrowheads="1"/>
          </p:cNvSpPr>
          <p:nvPr>
            <p:ph type="body" idx="1"/>
          </p:nvPr>
        </p:nvSpPr>
        <p:spPr/>
        <p:txBody>
          <a:bodyPr/>
          <a:lstStyle/>
          <a:p>
            <a:r>
              <a:rPr lang="en-US" smtClean="0"/>
              <a:t>Power and cooling</a:t>
            </a:r>
          </a:p>
          <a:p>
            <a:pPr lvl="1"/>
            <a:r>
              <a:rPr lang="en-US" smtClean="0"/>
              <a:t>Now on par with purchase costs</a:t>
            </a:r>
          </a:p>
          <a:p>
            <a:pPr lvl="1"/>
            <a:r>
              <a:rPr lang="en-US" smtClean="0"/>
              <a:t>Trends making it worse every year</a:t>
            </a:r>
          </a:p>
          <a:p>
            <a:pPr lvl="2"/>
            <a:r>
              <a:rPr lang="en-US" smtClean="0"/>
              <a:t>Power/heat go up with speed</a:t>
            </a:r>
          </a:p>
          <a:p>
            <a:pPr lvl="2"/>
            <a:r>
              <a:rPr lang="en-US" smtClean="0"/>
              <a:t>Cluster sizes increase due to commodity pricing</a:t>
            </a:r>
            <a:endParaRPr lang="en-US"/>
          </a:p>
        </p:txBody>
      </p:sp>
      <p:sp>
        <p:nvSpPr>
          <p:cNvPr id="273412" name="Text Box 4"/>
          <p:cNvSpPr txBox="1">
            <a:spLocks noChangeArrowheads="1"/>
          </p:cNvSpPr>
          <p:nvPr/>
        </p:nvSpPr>
        <p:spPr bwMode="auto">
          <a:xfrm>
            <a:off x="468312" y="3602038"/>
            <a:ext cx="8370887" cy="3040832"/>
          </a:xfrm>
          <a:prstGeom prst="rect">
            <a:avLst/>
          </a:prstGeom>
          <a:noFill/>
          <a:ln w="9525">
            <a:noFill/>
            <a:miter lim="800000"/>
            <a:headEnd/>
            <a:tailEnd/>
          </a:ln>
        </p:spPr>
        <p:txBody>
          <a:bodyPr wrap="square">
            <a:prstTxWarp prst="textNoShape">
              <a:avLst/>
            </a:prstTxWarp>
            <a:spAutoFit/>
          </a:bodyPr>
          <a:lstStyle/>
          <a:p>
            <a:pPr>
              <a:spcBef>
                <a:spcPct val="50000"/>
              </a:spcBef>
            </a:pPr>
            <a:r>
              <a:rPr lang="en-US" sz="2800" dirty="0">
                <a:latin typeface="Arial" charset="0"/>
              </a:rPr>
              <a:t>EPA report about 2011 data center power usage:</a:t>
            </a:r>
          </a:p>
          <a:p>
            <a:pPr>
              <a:spcBef>
                <a:spcPct val="20000"/>
              </a:spcBef>
            </a:pPr>
            <a:r>
              <a:rPr lang="en-US" b="0" dirty="0">
                <a:latin typeface="Arial" charset="0"/>
              </a:rPr>
              <a:t>    In 2006, 1.5% of total U.S. electricity consumption</a:t>
            </a:r>
          </a:p>
          <a:p>
            <a:pPr>
              <a:spcBef>
                <a:spcPct val="20000"/>
              </a:spcBef>
            </a:pPr>
            <a:r>
              <a:rPr lang="en-US" b="0" dirty="0">
                <a:latin typeface="Arial" charset="0"/>
              </a:rPr>
              <a:t>    “</a:t>
            </a:r>
            <a:r>
              <a:rPr lang="en-US" sz="2200" b="0" dirty="0">
                <a:latin typeface="Arial" charset="0"/>
              </a:rPr>
              <a:t>Under current efficiency trends, national energy consumption by servers and data centers could nearly double again in another five years (i.e., by 2011) to more than 100 billion kWh</a:t>
            </a:r>
            <a:r>
              <a:rPr lang="en-US" b="0" dirty="0">
                <a:latin typeface="Arial" charset="0"/>
              </a:rPr>
              <a:t>.”   </a:t>
            </a:r>
            <a:r>
              <a:rPr lang="en-US" b="0" dirty="0" smtClean="0">
                <a:latin typeface="Arial" charset="0"/>
              </a:rPr>
              <a:t> </a:t>
            </a:r>
          </a:p>
          <a:p>
            <a:pPr>
              <a:spcBef>
                <a:spcPct val="20000"/>
              </a:spcBef>
            </a:pPr>
            <a:r>
              <a:rPr lang="en-US" b="0" dirty="0" smtClean="0">
                <a:latin typeface="Arial" charset="0"/>
              </a:rPr>
              <a:t>	[</a:t>
            </a:r>
            <a:r>
              <a:rPr lang="en-US" b="0" dirty="0">
                <a:latin typeface="Arial" charset="0"/>
              </a:rPr>
              <a:t>i.e., 2-3% of total U.S. consumption]</a:t>
            </a:r>
          </a:p>
          <a:p>
            <a:pPr>
              <a:spcBef>
                <a:spcPct val="50000"/>
              </a:spcBef>
            </a:pPr>
            <a:endParaRPr lang="en-US" b="0"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3412"/>
                                        </p:tgtEl>
                                        <p:attrNameLst>
                                          <p:attrName>style.visibility</p:attrName>
                                        </p:attrNameLst>
                                      </p:cBhvr>
                                      <p:to>
                                        <p:strVal val="visible"/>
                                      </p:to>
                                    </p:set>
                                  </p:childTnLst>
                                  <p:subTnLst>
                                    <p:set>
                                      <p:cBhvr override="childStyle">
                                        <p:cTn dur="1" fill="hold" display="0" masterRel="nextClick" afterEffect="1"/>
                                        <p:tgtEl>
                                          <p:spTgt spid="27341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2" grpId="0"/>
    </p:bld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Rectangle 1"/>
          <p:cNvSpPr>
            <a:spLocks/>
          </p:cNvSpPr>
          <p:nvPr/>
        </p:nvSpPr>
        <p:spPr bwMode="auto">
          <a:xfrm>
            <a:off x="982663" y="2722563"/>
            <a:ext cx="7178675" cy="1554162"/>
          </a:xfrm>
          <a:prstGeom prst="rect">
            <a:avLst/>
          </a:prstGeom>
          <a:solidFill>
            <a:srgbClr val="D1D4FF"/>
          </a:solidFill>
          <a:ln w="25400">
            <a:solidFill>
              <a:srgbClr val="253FBF"/>
            </a:solidFill>
            <a:miter lim="800000"/>
            <a:headEnd/>
            <a:tailEnd/>
          </a:ln>
          <a:effectLst>
            <a:outerShdw blurRad="63500" dist="76199" dir="2700000" algn="ctr" rotWithShape="0">
              <a:schemeClr val="bg2">
                <a:alpha val="75000"/>
              </a:schemeClr>
            </a:outerShdw>
          </a:effectLst>
        </p:spPr>
        <p:txBody>
          <a:bodyPr lIns="128583" tIns="0" rIns="128583" bIns="0" anchor="ctr">
            <a:prstTxWarp prst="textNoShape">
              <a:avLst/>
            </a:prstTxWarp>
          </a:bodyPr>
          <a:lstStyle/>
          <a:p>
            <a:pPr defTabSz="642938">
              <a:defRPr/>
            </a:pPr>
            <a:r>
              <a:rPr lang="en-US" sz="2000">
                <a:latin typeface="Calibri" charset="0"/>
                <a:ea typeface="Gill Sans" charset="0"/>
                <a:cs typeface="Gill Sans" charset="0"/>
                <a:sym typeface="Gill Sans" charset="0"/>
              </a:rPr>
              <a:t>“Energy consumption by … data centers could nearly double ... (by 2011) to more than 100 billion kWh, representing a $7.4 billion annual electricity cost”</a:t>
            </a:r>
          </a:p>
          <a:p>
            <a:pPr defTabSz="642938">
              <a:defRPr/>
            </a:pPr>
            <a:r>
              <a:rPr lang="en-US" sz="2000">
                <a:latin typeface="Calibri" charset="0"/>
                <a:ea typeface="Gill Sans" charset="0"/>
                <a:cs typeface="Gill Sans" charset="0"/>
                <a:sym typeface="Gill Sans" charset="0"/>
              </a:rPr>
              <a:t>	                                                [EPA Report 2007]</a:t>
            </a:r>
          </a:p>
        </p:txBody>
      </p:sp>
      <p:sp>
        <p:nvSpPr>
          <p:cNvPr id="20482" name="Rectangle 2"/>
          <p:cNvSpPr>
            <a:spLocks/>
          </p:cNvSpPr>
          <p:nvPr/>
        </p:nvSpPr>
        <p:spPr bwMode="auto">
          <a:xfrm>
            <a:off x="982663" y="1130300"/>
            <a:ext cx="7178675" cy="1187450"/>
          </a:xfrm>
          <a:prstGeom prst="rect">
            <a:avLst/>
          </a:prstGeom>
          <a:solidFill>
            <a:srgbClr val="D1D4FF"/>
          </a:solidFill>
          <a:ln w="25400">
            <a:solidFill>
              <a:srgbClr val="253FBF"/>
            </a:solidFill>
            <a:miter lim="800000"/>
            <a:headEnd/>
            <a:tailEnd/>
          </a:ln>
          <a:effectLst>
            <a:outerShdw blurRad="63500" dist="76199" dir="2700000" algn="ctr" rotWithShape="0">
              <a:schemeClr val="bg2">
                <a:alpha val="75000"/>
              </a:schemeClr>
            </a:outerShdw>
          </a:effectLst>
        </p:spPr>
        <p:txBody>
          <a:bodyPr lIns="128583" tIns="0" rIns="128583" bIns="0" anchor="ctr">
            <a:prstTxWarp prst="textNoShape">
              <a:avLst/>
            </a:prstTxWarp>
          </a:bodyPr>
          <a:lstStyle/>
          <a:p>
            <a:pPr defTabSz="642938">
              <a:defRPr/>
            </a:pPr>
            <a:r>
              <a:rPr lang="en-US" sz="2000">
                <a:latin typeface="Calibri" charset="0"/>
                <a:ea typeface="Gill Sans" charset="0"/>
                <a:cs typeface="Gill Sans" charset="0"/>
                <a:sym typeface="Gill Sans" charset="0"/>
              </a:rPr>
              <a:t>“Google’s power consumption ... would incur an annual electricity bill of nearly $38 million”</a:t>
            </a:r>
          </a:p>
          <a:p>
            <a:pPr defTabSz="642938">
              <a:defRPr/>
            </a:pPr>
            <a:r>
              <a:rPr lang="en-US" sz="2000">
                <a:latin typeface="Calibri" charset="0"/>
                <a:ea typeface="Gill Sans" charset="0"/>
                <a:cs typeface="Gill Sans" charset="0"/>
                <a:sym typeface="Gill Sans" charset="0"/>
              </a:rPr>
              <a:t>                                               [Qureshi:sigcomm09]</a:t>
            </a:r>
          </a:p>
        </p:txBody>
      </p:sp>
      <p:sp>
        <p:nvSpPr>
          <p:cNvPr id="20483" name="Rectangle 3"/>
          <p:cNvSpPr>
            <a:spLocks/>
          </p:cNvSpPr>
          <p:nvPr/>
        </p:nvSpPr>
        <p:spPr bwMode="auto">
          <a:xfrm>
            <a:off x="795338" y="4635500"/>
            <a:ext cx="7553325" cy="1187450"/>
          </a:xfrm>
          <a:prstGeom prst="rect">
            <a:avLst/>
          </a:prstGeom>
          <a:solidFill>
            <a:srgbClr val="D1D4FF"/>
          </a:solidFill>
          <a:ln w="25400">
            <a:solidFill>
              <a:srgbClr val="253FBF"/>
            </a:solidFill>
            <a:miter lim="800000"/>
            <a:headEnd/>
            <a:tailEnd/>
          </a:ln>
          <a:effectLst>
            <a:outerShdw blurRad="63500" dist="76199" dir="2700000" algn="ctr" rotWithShape="0">
              <a:schemeClr val="bg2">
                <a:alpha val="75000"/>
              </a:schemeClr>
            </a:outerShdw>
          </a:effectLst>
        </p:spPr>
        <p:txBody>
          <a:bodyPr lIns="128583" tIns="0" rIns="128583" bIns="0" anchor="ctr">
            <a:prstTxWarp prst="textNoShape">
              <a:avLst/>
            </a:prstTxWarp>
          </a:bodyPr>
          <a:lstStyle/>
          <a:p>
            <a:pPr algn="ctr" defTabSz="642938">
              <a:defRPr/>
            </a:pPr>
            <a:r>
              <a:rPr lang="en-US" sz="2000">
                <a:latin typeface="Calibri" charset="0"/>
                <a:ea typeface="Gill Sans" charset="0"/>
                <a:cs typeface="Gill Sans" charset="0"/>
                <a:sym typeface="Gill Sans" charset="0"/>
              </a:rPr>
              <a:t>Annual cost of energy for Google, Amazon, Microsoft</a:t>
            </a:r>
          </a:p>
          <a:p>
            <a:pPr algn="ctr" defTabSz="642938">
              <a:defRPr/>
            </a:pPr>
            <a:r>
              <a:rPr lang="en-US" sz="2000">
                <a:latin typeface="Calibri" charset="0"/>
                <a:ea typeface="Gill Sans" charset="0"/>
                <a:cs typeface="Gill Sans" charset="0"/>
                <a:sym typeface="Gill Sans" charset="0"/>
              </a:rPr>
              <a:t>= </a:t>
            </a:r>
          </a:p>
          <a:p>
            <a:pPr algn="ctr" defTabSz="642938">
              <a:defRPr/>
            </a:pPr>
            <a:r>
              <a:rPr lang="en-US" sz="2000">
                <a:latin typeface="Calibri" charset="0"/>
                <a:ea typeface="Gill Sans" charset="0"/>
                <a:cs typeface="Gill Sans" charset="0"/>
                <a:sym typeface="Gill Sans" charset="0"/>
              </a:rPr>
              <a:t>Annual cost of all first-year CS PhD Students</a:t>
            </a:r>
          </a:p>
        </p:txBody>
      </p:sp>
      <p:sp>
        <p:nvSpPr>
          <p:cNvPr id="41993" name="Rectangle 6"/>
          <p:cNvSpPr>
            <a:spLocks noChangeArrowheads="1"/>
          </p:cNvSpPr>
          <p:nvPr/>
        </p:nvSpPr>
        <p:spPr bwMode="auto">
          <a:xfrm>
            <a:off x="514350" y="0"/>
            <a:ext cx="8118475" cy="1143000"/>
          </a:xfrm>
          <a:prstGeom prst="rect">
            <a:avLst/>
          </a:prstGeom>
          <a:noFill/>
          <a:ln w="9525">
            <a:noFill/>
            <a:miter lim="800000"/>
            <a:headEnd/>
            <a:tailEnd/>
          </a:ln>
        </p:spPr>
        <p:txBody>
          <a:bodyPr anchor="ctr">
            <a:prstTxWarp prst="textNoShape">
              <a:avLst/>
            </a:prstTxWarp>
          </a:bodyPr>
          <a:lstStyle/>
          <a:p>
            <a:pPr algn="ctr"/>
            <a:r>
              <a:rPr lang="en-US" sz="3600">
                <a:solidFill>
                  <a:srgbClr val="336699"/>
                </a:solidFill>
              </a:rPr>
              <a:t>A few “fun” data center energy facts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fade">
                                      <p:cBhvr>
                                        <p:cTn id="7" dur="500"/>
                                        <p:tgtEl>
                                          <p:spTgt spid="2048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fade">
                                      <p:cBhvr>
                                        <p:cTn id="12"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animBg="1" autoUpdateAnimBg="0"/>
      <p:bldP spid="20483" grpId="0" animBg="1" autoUpdateAnimBg="0"/>
    </p:bld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8" name="Rectangle 3"/>
          <p:cNvSpPr>
            <a:spLocks noGrp="1" noChangeArrowheads="1"/>
          </p:cNvSpPr>
          <p:nvPr>
            <p:ph type="title"/>
          </p:nvPr>
        </p:nvSpPr>
        <p:spPr>
          <a:xfrm>
            <a:off x="357018" y="435678"/>
            <a:ext cx="8405982" cy="762000"/>
          </a:xfrm>
        </p:spPr>
        <p:txBody>
          <a:bodyPr/>
          <a:lstStyle/>
          <a:p>
            <a:r>
              <a:rPr lang="en-US" dirty="0" smtClean="0"/>
              <a:t>Deeper: Operational Costs </a:t>
            </a:r>
            <a:r>
              <a:rPr lang="en-US" dirty="0" smtClean="0"/>
              <a:t>O</a:t>
            </a:r>
            <a:r>
              <a:rPr lang="en-US" dirty="0" smtClean="0"/>
              <a:t>ut of Control</a:t>
            </a:r>
            <a:endParaRPr lang="en-US" dirty="0" smtClean="0"/>
          </a:p>
        </p:txBody>
      </p:sp>
      <p:sp>
        <p:nvSpPr>
          <p:cNvPr id="44037" name="Rectangle 2"/>
          <p:cNvSpPr>
            <a:spLocks noGrp="1" noChangeArrowheads="1"/>
          </p:cNvSpPr>
          <p:nvPr>
            <p:ph type="body" idx="1"/>
          </p:nvPr>
        </p:nvSpPr>
        <p:spPr/>
        <p:txBody>
          <a:bodyPr/>
          <a:lstStyle/>
          <a:p>
            <a:r>
              <a:rPr lang="en-US" smtClean="0"/>
              <a:t>Power and cooling</a:t>
            </a:r>
          </a:p>
          <a:p>
            <a:pPr lvl="1"/>
            <a:r>
              <a:rPr lang="en-US" smtClean="0"/>
              <a:t>Now on par with purchase costs</a:t>
            </a:r>
          </a:p>
          <a:p>
            <a:pPr lvl="1"/>
            <a:r>
              <a:rPr lang="en-US" smtClean="0"/>
              <a:t>Trends making it worse every year</a:t>
            </a:r>
          </a:p>
          <a:p>
            <a:pPr lvl="2"/>
            <a:r>
              <a:rPr lang="en-US" smtClean="0"/>
              <a:t>Power/heat go up with speed</a:t>
            </a:r>
          </a:p>
          <a:p>
            <a:pPr lvl="2"/>
            <a:r>
              <a:rPr lang="en-US" smtClean="0"/>
              <a:t>Cluster sizes increase due to commodity pricing</a:t>
            </a:r>
          </a:p>
          <a:p>
            <a:r>
              <a:rPr lang="en-US" smtClean="0"/>
              <a:t>Administration costs</a:t>
            </a:r>
          </a:p>
          <a:p>
            <a:pPr lvl="1"/>
            <a:r>
              <a:rPr lang="en-US" smtClean="0"/>
              <a:t>Often reported at 4-7X capital expenditures</a:t>
            </a:r>
          </a:p>
          <a:p>
            <a:pPr lvl="1"/>
            <a:r>
              <a:rPr lang="en-US" smtClean="0"/>
              <a:t>Trends making it worse every year</a:t>
            </a:r>
          </a:p>
          <a:p>
            <a:pPr lvl="2"/>
            <a:r>
              <a:rPr lang="en-US" smtClean="0"/>
              <a:t>Complexity goes up with features, expectations and cluster size</a:t>
            </a:r>
          </a:p>
          <a:p>
            <a:pPr lvl="2"/>
            <a:r>
              <a:rPr lang="en-US" smtClean="0"/>
              <a:t>Salaries go up while equipment costs go down</a:t>
            </a: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645609" y="3048000"/>
            <a:ext cx="1852782" cy="762000"/>
          </a:xfrm>
        </p:spPr>
        <p:txBody>
          <a:bodyPr/>
          <a:lstStyle/>
          <a:p>
            <a:r>
              <a:rPr lang="en-US" dirty="0" smtClean="0"/>
              <a:t>Thanks!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3" name="Rectangle 1"/>
          <p:cNvSpPr>
            <a:spLocks noGrp="1" noChangeArrowheads="1"/>
          </p:cNvSpPr>
          <p:nvPr>
            <p:ph type="title" idx="4294967295"/>
          </p:nvPr>
        </p:nvSpPr>
        <p:spPr>
          <a:xfrm>
            <a:off x="404813" y="381000"/>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Dynamic Linking at Run-time</a:t>
            </a:r>
          </a:p>
        </p:txBody>
      </p:sp>
      <p:sp>
        <p:nvSpPr>
          <p:cNvPr id="38914" name="Text Box 2"/>
          <p:cNvSpPr txBox="1">
            <a:spLocks noChangeArrowheads="1"/>
          </p:cNvSpPr>
          <p:nvPr/>
        </p:nvSpPr>
        <p:spPr bwMode="auto">
          <a:xfrm>
            <a:off x="510981" y="1371600"/>
            <a:ext cx="7938989" cy="4725937"/>
          </a:xfrm>
          <a:prstGeom prst="rect">
            <a:avLst/>
          </a:prstGeom>
          <a:solidFill>
            <a:srgbClr val="F6F5BD"/>
          </a:solidFill>
          <a:ln w="1260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a:solidFill>
                  <a:srgbClr val="990000"/>
                </a:solidFill>
                <a:latin typeface="Courier New" pitchFamily="49" charset="0"/>
                <a:ea typeface="msgothic" charset="0"/>
                <a:cs typeface="msgothic" charset="0"/>
              </a:rPr>
              <a:t>/*</a:t>
            </a:r>
            <a:r>
              <a:rPr lang="en-GB" sz="1600" b="1" dirty="0" smtClean="0">
                <a:solidFill>
                  <a:srgbClr val="990000"/>
                </a:solidFill>
                <a:latin typeface="Courier New" pitchFamily="49" charset="0"/>
                <a:ea typeface="msgothic" charset="0"/>
                <a:cs typeface="msgothic" charset="0"/>
              </a:rPr>
              <a:t> Get </a:t>
            </a:r>
            <a:r>
              <a:rPr lang="en-GB" sz="1600" b="1" dirty="0">
                <a:solidFill>
                  <a:srgbClr val="990000"/>
                </a:solidFill>
                <a:latin typeface="Courier New" pitchFamily="49" charset="0"/>
                <a:ea typeface="msgothic" charset="0"/>
                <a:cs typeface="msgothic" charset="0"/>
              </a:rPr>
              <a:t>a pointer to the </a:t>
            </a:r>
            <a:r>
              <a:rPr lang="en-GB" sz="1600" b="1" dirty="0" err="1">
                <a:solidFill>
                  <a:srgbClr val="990000"/>
                </a:solidFill>
                <a:latin typeface="Courier New" pitchFamily="49" charset="0"/>
                <a:ea typeface="msgothic" charset="0"/>
                <a:cs typeface="msgothic" charset="0"/>
              </a:rPr>
              <a:t>addvec</a:t>
            </a:r>
            <a:r>
              <a:rPr lang="en-GB" sz="1600" b="1" dirty="0">
                <a:solidFill>
                  <a:srgbClr val="990000"/>
                </a:solidFill>
                <a:latin typeface="Courier New" pitchFamily="49" charset="0"/>
                <a:ea typeface="msgothic" charset="0"/>
                <a:cs typeface="msgothic" charset="0"/>
              </a:rPr>
              <a:t>() function we just loaded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err="1">
                <a:latin typeface="Courier New" pitchFamily="49" charset="0"/>
                <a:ea typeface="msgothic" charset="0"/>
                <a:cs typeface="msgothic" charset="0"/>
              </a:rPr>
              <a:t>addvec</a:t>
            </a:r>
            <a:r>
              <a:rPr lang="en-GB" sz="1600" b="1" dirty="0">
                <a:latin typeface="Courier New" pitchFamily="49" charset="0"/>
                <a:ea typeface="msgothic" charset="0"/>
                <a:cs typeface="msgothic" charset="0"/>
              </a:rPr>
              <a:t> = </a:t>
            </a:r>
            <a:r>
              <a:rPr lang="en-GB" sz="1600" b="1" dirty="0" err="1">
                <a:latin typeface="Courier New" pitchFamily="49" charset="0"/>
                <a:ea typeface="msgothic" charset="0"/>
                <a:cs typeface="msgothic" charset="0"/>
              </a:rPr>
              <a:t>dlsym</a:t>
            </a:r>
            <a:r>
              <a:rPr lang="en-GB" sz="1600" b="1" dirty="0">
                <a:latin typeface="Courier New" pitchFamily="49" charset="0"/>
                <a:ea typeface="msgothic" charset="0"/>
                <a:cs typeface="msgothic" charset="0"/>
              </a:rPr>
              <a:t>(handle, "</a:t>
            </a:r>
            <a:r>
              <a:rPr lang="en-GB" sz="1600" b="1" dirty="0" err="1">
                <a:latin typeface="Courier New" pitchFamily="49" charset="0"/>
                <a:ea typeface="msgothic" charset="0"/>
                <a:cs typeface="msgothic" charset="0"/>
              </a:rPr>
              <a:t>addvec</a:t>
            </a: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if ((error = </a:t>
            </a:r>
            <a:r>
              <a:rPr lang="en-GB" sz="1600" b="1" dirty="0" err="1">
                <a:latin typeface="Courier New" pitchFamily="49" charset="0"/>
                <a:ea typeface="msgothic" charset="0"/>
                <a:cs typeface="msgothic" charset="0"/>
              </a:rPr>
              <a:t>dlerror</a:t>
            </a:r>
            <a:r>
              <a:rPr lang="en-GB" sz="1600" b="1" dirty="0">
                <a:latin typeface="Courier New" pitchFamily="49" charset="0"/>
                <a:ea typeface="msgothic" charset="0"/>
                <a:cs typeface="msgothic" charset="0"/>
              </a:rPr>
              <a:t>()) != NULL)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ourier New" pitchFamily="49" charset="0"/>
                <a:ea typeface="msgothic" charset="0"/>
                <a:cs typeface="msgothic" charset="0"/>
              </a:rPr>
              <a:t>	</a:t>
            </a:r>
            <a:r>
              <a:rPr lang="en-GB" sz="1600" b="1" dirty="0" err="1" smtClean="0">
                <a:latin typeface="Courier New" pitchFamily="49" charset="0"/>
                <a:ea typeface="msgothic" charset="0"/>
                <a:cs typeface="msgothic" charset="0"/>
              </a:rPr>
              <a:t>fprintf(stderr</a:t>
            </a:r>
            <a:r>
              <a:rPr lang="en-GB" sz="1600" b="1" dirty="0">
                <a:latin typeface="Courier New" pitchFamily="49" charset="0"/>
                <a:ea typeface="msgothic" charset="0"/>
                <a:cs typeface="msgothic" charset="0"/>
              </a:rPr>
              <a:t>, "%s\n", error);</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ourier New" pitchFamily="49" charset="0"/>
                <a:ea typeface="msgothic" charset="0"/>
                <a:cs typeface="msgothic" charset="0"/>
              </a:rPr>
              <a:t>	exit(1</a:t>
            </a: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a:solidFill>
                  <a:srgbClr val="990000"/>
                </a:solidFill>
                <a:latin typeface="Courier New" pitchFamily="49" charset="0"/>
                <a:ea typeface="msgothic" charset="0"/>
                <a:cs typeface="msgothic" charset="0"/>
              </a:rPr>
              <a:t>/* Now we can call </a:t>
            </a:r>
            <a:r>
              <a:rPr lang="en-GB" sz="1600" b="1" dirty="0" err="1">
                <a:solidFill>
                  <a:srgbClr val="990000"/>
                </a:solidFill>
                <a:latin typeface="Courier New" pitchFamily="49" charset="0"/>
                <a:ea typeface="msgothic" charset="0"/>
                <a:cs typeface="msgothic" charset="0"/>
              </a:rPr>
              <a:t>addvec</a:t>
            </a:r>
            <a:r>
              <a:rPr lang="en-GB" sz="1600" b="1" dirty="0">
                <a:solidFill>
                  <a:srgbClr val="990000"/>
                </a:solidFill>
                <a:latin typeface="Courier New" pitchFamily="49" charset="0"/>
                <a:ea typeface="msgothic" charset="0"/>
                <a:cs typeface="msgothic" charset="0"/>
              </a:rPr>
              <a:t>()</a:t>
            </a:r>
            <a:r>
              <a:rPr lang="en-GB" sz="1600" b="1" dirty="0" smtClean="0">
                <a:solidFill>
                  <a:srgbClr val="990000"/>
                </a:solidFill>
                <a:latin typeface="Courier New" pitchFamily="49" charset="0"/>
                <a:ea typeface="msgothic" charset="0"/>
                <a:cs typeface="msgothic" charset="0"/>
              </a:rPr>
              <a:t> just </a:t>
            </a:r>
            <a:r>
              <a:rPr lang="en-GB" sz="1600" b="1" dirty="0">
                <a:solidFill>
                  <a:srgbClr val="990000"/>
                </a:solidFill>
                <a:latin typeface="Courier New" pitchFamily="49" charset="0"/>
                <a:ea typeface="msgothic" charset="0"/>
                <a:cs typeface="msgothic" charset="0"/>
              </a:rPr>
              <a:t>like any other function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err="1">
                <a:latin typeface="Courier New" pitchFamily="49" charset="0"/>
                <a:ea typeface="msgothic" charset="0"/>
                <a:cs typeface="msgothic" charset="0"/>
              </a:rPr>
              <a:t>addvec</a:t>
            </a:r>
            <a:r>
              <a:rPr lang="en-GB" sz="1600" b="1" dirty="0">
                <a:latin typeface="Courier New" pitchFamily="49" charset="0"/>
                <a:ea typeface="msgothic" charset="0"/>
                <a:cs typeface="msgothic" charset="0"/>
              </a:rPr>
              <a:t>(x, y, z, 2);</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err="1">
                <a:latin typeface="Courier New" pitchFamily="49" charset="0"/>
                <a:ea typeface="msgothic" charset="0"/>
                <a:cs typeface="msgothic" charset="0"/>
              </a:rPr>
              <a:t>printf</a:t>
            </a:r>
            <a:r>
              <a:rPr lang="en-GB" sz="1600" b="1" dirty="0">
                <a:latin typeface="Courier New" pitchFamily="49" charset="0"/>
                <a:ea typeface="msgothic" charset="0"/>
                <a:cs typeface="msgothic" charset="0"/>
              </a:rPr>
              <a:t>("z = [%d %d]\n", z[0], z[1]);</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a:solidFill>
                  <a:srgbClr val="990000"/>
                </a:solidFill>
                <a:latin typeface="Courier New" pitchFamily="49" charset="0"/>
                <a:ea typeface="msgothic" charset="0"/>
                <a:cs typeface="msgothic" charset="0"/>
              </a:rPr>
              <a:t>/* unload the shared library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if (</a:t>
            </a:r>
            <a:r>
              <a:rPr lang="en-GB" sz="1600" b="1" dirty="0" err="1">
                <a:latin typeface="Courier New" pitchFamily="49" charset="0"/>
                <a:ea typeface="msgothic" charset="0"/>
                <a:cs typeface="msgothic" charset="0"/>
              </a:rPr>
              <a:t>dlclose</a:t>
            </a:r>
            <a:r>
              <a:rPr lang="en-GB" sz="1600" b="1" dirty="0">
                <a:latin typeface="Courier New" pitchFamily="49" charset="0"/>
                <a:ea typeface="msgothic" charset="0"/>
                <a:cs typeface="msgothic" charset="0"/>
              </a:rPr>
              <a:t>(handle) &lt; 0)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ourier New" pitchFamily="49" charset="0"/>
                <a:ea typeface="msgothic" charset="0"/>
                <a:cs typeface="msgothic" charset="0"/>
              </a:rPr>
              <a:t>	</a:t>
            </a:r>
            <a:r>
              <a:rPr lang="en-GB" sz="1600" b="1" dirty="0" err="1" smtClean="0">
                <a:latin typeface="Courier New" pitchFamily="49" charset="0"/>
                <a:ea typeface="msgothic" charset="0"/>
                <a:cs typeface="msgothic" charset="0"/>
              </a:rPr>
              <a:t>fprintf(stderr</a:t>
            </a:r>
            <a:r>
              <a:rPr lang="en-GB" sz="1600" b="1" dirty="0">
                <a:latin typeface="Courier New" pitchFamily="49" charset="0"/>
                <a:ea typeface="msgothic" charset="0"/>
                <a:cs typeface="msgothic" charset="0"/>
              </a:rPr>
              <a:t>, "%s\n", </a:t>
            </a:r>
            <a:r>
              <a:rPr lang="en-GB" sz="1600" b="1" dirty="0" err="1">
                <a:latin typeface="Courier New" pitchFamily="49" charset="0"/>
                <a:ea typeface="msgothic" charset="0"/>
                <a:cs typeface="msgothic" charset="0"/>
              </a:rPr>
              <a:t>dlerror</a:t>
            </a: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ourier New" pitchFamily="49" charset="0"/>
                <a:ea typeface="msgothic" charset="0"/>
                <a:cs typeface="msgothic" charset="0"/>
              </a:rPr>
              <a:t>	exit(1</a:t>
            </a: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return 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Library </a:t>
            </a:r>
            <a:r>
              <a:rPr lang="en-US" dirty="0" err="1" smtClean="0"/>
              <a:t>Interpositioning</a:t>
            </a:r>
            <a:endParaRPr lang="en-US" dirty="0"/>
          </a:p>
        </p:txBody>
      </p:sp>
      <p:sp>
        <p:nvSpPr>
          <p:cNvPr id="3" name="Content Placeholder 2"/>
          <p:cNvSpPr>
            <a:spLocks noGrp="1"/>
          </p:cNvSpPr>
          <p:nvPr>
            <p:ph idx="1"/>
          </p:nvPr>
        </p:nvSpPr>
        <p:spPr/>
        <p:txBody>
          <a:bodyPr/>
          <a:lstStyle/>
          <a:p>
            <a:r>
              <a:rPr lang="en-GB" i="1" dirty="0" smtClean="0"/>
              <a:t>Library </a:t>
            </a:r>
            <a:r>
              <a:rPr lang="en-GB" i="1" dirty="0" err="1" smtClean="0"/>
              <a:t>interpositioning</a:t>
            </a:r>
            <a:r>
              <a:rPr lang="en-GB" i="1" dirty="0" smtClean="0"/>
              <a:t> </a:t>
            </a:r>
            <a:r>
              <a:rPr lang="en-GB" dirty="0" smtClean="0"/>
              <a:t>: powerful linking technique that allows programmers to intercept calls to arbitrary functions</a:t>
            </a:r>
          </a:p>
          <a:p>
            <a:r>
              <a:rPr lang="en-GB" dirty="0" err="1" smtClean="0"/>
              <a:t>Interpositioning</a:t>
            </a:r>
            <a:r>
              <a:rPr lang="en-GB" dirty="0" smtClean="0"/>
              <a:t> can occur at</a:t>
            </a:r>
            <a:r>
              <a:rPr lang="en-GB" dirty="0" smtClean="0"/>
              <a:t>:</a:t>
            </a:r>
          </a:p>
          <a:p>
            <a:pPr>
              <a:buNone/>
            </a:pPr>
            <a:endParaRPr lang="en-GB" dirty="0" smtClean="0"/>
          </a:p>
          <a:p>
            <a:pPr lvl="1"/>
            <a:r>
              <a:rPr lang="en-GB" b="1" dirty="0" smtClean="0"/>
              <a:t>Compile time: </a:t>
            </a:r>
            <a:r>
              <a:rPr lang="en-GB" dirty="0" smtClean="0"/>
              <a:t>When the source code is </a:t>
            </a:r>
            <a:r>
              <a:rPr lang="en-GB" dirty="0" smtClean="0"/>
              <a:t>compiled</a:t>
            </a:r>
          </a:p>
          <a:p>
            <a:pPr lvl="1">
              <a:buNone/>
            </a:pPr>
            <a:r>
              <a:rPr lang="en-GB" dirty="0" smtClean="0"/>
              <a:t>	</a:t>
            </a:r>
            <a:endParaRPr lang="en-GB" dirty="0" smtClean="0"/>
          </a:p>
          <a:p>
            <a:pPr lvl="1"/>
            <a:r>
              <a:rPr lang="en-GB" b="1" dirty="0" smtClean="0"/>
              <a:t>Link time: </a:t>
            </a:r>
            <a:r>
              <a:rPr lang="en-GB" dirty="0" smtClean="0"/>
              <a:t>When the </a:t>
            </a:r>
            <a:r>
              <a:rPr lang="en-GB" dirty="0" err="1" smtClean="0"/>
              <a:t>relocatable</a:t>
            </a:r>
            <a:r>
              <a:rPr lang="en-GB" dirty="0" smtClean="0"/>
              <a:t> object files are statically linked to form an executable object </a:t>
            </a:r>
            <a:r>
              <a:rPr lang="en-GB" dirty="0" smtClean="0"/>
              <a:t>file</a:t>
            </a:r>
          </a:p>
          <a:p>
            <a:pPr lvl="1">
              <a:buNone/>
            </a:pPr>
            <a:endParaRPr lang="en-GB" dirty="0" smtClean="0"/>
          </a:p>
          <a:p>
            <a:pPr lvl="1"/>
            <a:r>
              <a:rPr lang="en-GB" b="1" dirty="0" smtClean="0"/>
              <a:t>Load/run time: </a:t>
            </a:r>
            <a:r>
              <a:rPr lang="en-GB" dirty="0" smtClean="0"/>
              <a:t>When an executable object file is loaded into memory, dynamically linked, and then executed.</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a:t>
            </a:r>
            <a:r>
              <a:rPr lang="en-US" dirty="0" err="1" smtClean="0"/>
              <a:t>Interpositioning</a:t>
            </a:r>
            <a:r>
              <a:rPr lang="en-US" dirty="0" smtClean="0"/>
              <a:t> Applications</a:t>
            </a:r>
            <a:endParaRPr lang="en-US" dirty="0"/>
          </a:p>
        </p:txBody>
      </p:sp>
      <p:sp>
        <p:nvSpPr>
          <p:cNvPr id="3" name="Content Placeholder 2"/>
          <p:cNvSpPr>
            <a:spLocks noGrp="1"/>
          </p:cNvSpPr>
          <p:nvPr>
            <p:ph idx="1"/>
          </p:nvPr>
        </p:nvSpPr>
        <p:spPr/>
        <p:txBody>
          <a:bodyPr/>
          <a:lstStyle/>
          <a:p>
            <a:r>
              <a:rPr lang="en-GB" dirty="0" smtClean="0"/>
              <a:t>Security</a:t>
            </a:r>
          </a:p>
          <a:p>
            <a:pPr lvl="1"/>
            <a:r>
              <a:rPr lang="en-GB" dirty="0" smtClean="0"/>
              <a:t>Confinement (sandboxing)</a:t>
            </a:r>
          </a:p>
          <a:p>
            <a:pPr lvl="2"/>
            <a:r>
              <a:rPr lang="en-GB" dirty="0" smtClean="0"/>
              <a:t>Interpose calls to </a:t>
            </a:r>
            <a:r>
              <a:rPr lang="en-GB" dirty="0" err="1" smtClean="0"/>
              <a:t>libc</a:t>
            </a:r>
            <a:r>
              <a:rPr lang="en-GB" dirty="0" smtClean="0"/>
              <a:t> functions.</a:t>
            </a:r>
          </a:p>
          <a:p>
            <a:pPr lvl="1"/>
            <a:r>
              <a:rPr lang="en-GB" dirty="0" smtClean="0"/>
              <a:t>Behind the scenes encryption</a:t>
            </a:r>
          </a:p>
          <a:p>
            <a:pPr lvl="2"/>
            <a:r>
              <a:rPr lang="en-GB" dirty="0" smtClean="0"/>
              <a:t>Automatically encrypt otherwise unencrypted network connections.</a:t>
            </a:r>
          </a:p>
          <a:p>
            <a:r>
              <a:rPr lang="en-GB" dirty="0" smtClean="0"/>
              <a:t>Monitoring and Profiling</a:t>
            </a:r>
          </a:p>
          <a:p>
            <a:pPr lvl="1"/>
            <a:r>
              <a:rPr lang="en-GB" dirty="0" smtClean="0"/>
              <a:t>Count number of calls to functions</a:t>
            </a:r>
          </a:p>
          <a:p>
            <a:pPr lvl="1"/>
            <a:r>
              <a:rPr lang="en-GB" dirty="0" smtClean="0"/>
              <a:t>Characterize call sites and arguments to functions</a:t>
            </a:r>
          </a:p>
          <a:p>
            <a:pPr lvl="1"/>
            <a:r>
              <a:rPr lang="en-GB" dirty="0" err="1" smtClean="0"/>
              <a:t>Malloc</a:t>
            </a:r>
            <a:r>
              <a:rPr lang="en-GB" dirty="0" smtClean="0"/>
              <a:t> tracing</a:t>
            </a:r>
          </a:p>
          <a:p>
            <a:pPr lvl="2"/>
            <a:r>
              <a:rPr lang="en-GB" dirty="0" smtClean="0"/>
              <a:t>Detecting memory leaks</a:t>
            </a:r>
          </a:p>
          <a:p>
            <a:pPr lvl="2"/>
            <a:r>
              <a:rPr lang="en-GB" b="1" dirty="0" smtClean="0">
                <a:solidFill>
                  <a:srgbClr val="C00000"/>
                </a:solidFill>
              </a:rPr>
              <a:t>Generating address traces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r>
              <a:rPr lang="en-US" dirty="0" smtClean="0"/>
              <a:t> Program</a:t>
            </a:r>
            <a:r>
              <a:rPr lang="en-US" dirty="0" smtClean="0"/>
              <a:t>		</a:t>
            </a:r>
            <a:endParaRPr lang="en-US" dirty="0"/>
          </a:p>
        </p:txBody>
      </p:sp>
      <p:sp>
        <p:nvSpPr>
          <p:cNvPr id="3" name="Content Placeholder 2"/>
          <p:cNvSpPr>
            <a:spLocks noGrp="1"/>
          </p:cNvSpPr>
          <p:nvPr>
            <p:ph idx="1"/>
          </p:nvPr>
        </p:nvSpPr>
        <p:spPr>
          <a:xfrm>
            <a:off x="4800600" y="1410522"/>
            <a:ext cx="4114800" cy="1485078"/>
          </a:xfrm>
        </p:spPr>
        <p:txBody>
          <a:bodyPr/>
          <a:lstStyle/>
          <a:p>
            <a:r>
              <a:rPr lang="en-US" dirty="0" smtClean="0"/>
              <a:t>Goal: trace the addresses and sizes of the allocated and freed blocks, without modifying the source code. </a:t>
            </a:r>
          </a:p>
          <a:p>
            <a:endParaRPr lang="en-US" dirty="0" smtClean="0"/>
          </a:p>
          <a:p>
            <a:r>
              <a:rPr lang="en-US" dirty="0" smtClean="0"/>
              <a:t>Three solutions: interpose on the </a:t>
            </a:r>
            <a:r>
              <a:rPr lang="en-US" dirty="0" smtClean="0">
                <a:latin typeface="Courier New"/>
                <a:cs typeface="Courier New"/>
              </a:rPr>
              <a:t>lib</a:t>
            </a:r>
            <a:r>
              <a:rPr lang="en-US" dirty="0" smtClean="0"/>
              <a:t> </a:t>
            </a:r>
            <a:r>
              <a:rPr lang="en-US" dirty="0" err="1" smtClean="0">
                <a:latin typeface="Courier New"/>
                <a:cs typeface="Courier New"/>
              </a:rPr>
              <a:t>malloc</a:t>
            </a:r>
            <a:r>
              <a:rPr lang="en-US" dirty="0" smtClean="0"/>
              <a:t> and </a:t>
            </a:r>
            <a:r>
              <a:rPr lang="en-US" dirty="0" smtClean="0">
                <a:latin typeface="Courier New"/>
                <a:cs typeface="Courier New"/>
              </a:rPr>
              <a:t>free</a:t>
            </a:r>
            <a:r>
              <a:rPr lang="en-US" dirty="0" smtClean="0"/>
              <a:t> functions at compile time, link time, and load/run time. </a:t>
            </a:r>
            <a:endParaRPr lang="en-US" dirty="0"/>
          </a:p>
        </p:txBody>
      </p:sp>
      <p:sp>
        <p:nvSpPr>
          <p:cNvPr id="5" name="Text Box 2"/>
          <p:cNvSpPr txBox="1">
            <a:spLocks noChangeArrowheads="1"/>
          </p:cNvSpPr>
          <p:nvPr/>
        </p:nvSpPr>
        <p:spPr bwMode="auto">
          <a:xfrm>
            <a:off x="373104" y="1410522"/>
            <a:ext cx="4198896" cy="2961453"/>
          </a:xfrm>
          <a:prstGeom prst="rect">
            <a:avLst/>
          </a:prstGeom>
          <a:solidFill>
            <a:srgbClr val="F6F5BD"/>
          </a:solidFill>
          <a:ln w="1260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smtClean="0">
                <a:latin typeface="Courier New" pitchFamily="49" charset="0"/>
                <a:ea typeface="msgothic" charset="0"/>
                <a:cs typeface="msgothic" charset="0"/>
              </a:rPr>
              <a:t>#include &lt;</a:t>
            </a:r>
            <a:r>
              <a:rPr lang="en-US" sz="1800" dirty="0" err="1" smtClean="0">
                <a:latin typeface="Courier New" pitchFamily="49" charset="0"/>
                <a:ea typeface="msgothic" charset="0"/>
                <a:cs typeface="msgothic" charset="0"/>
              </a:rPr>
              <a:t>stdio.h</a:t>
            </a:r>
            <a:r>
              <a:rPr lang="en-US" sz="1800" dirty="0" smtClean="0">
                <a:latin typeface="Courier New" pitchFamily="49" charset="0"/>
                <a:ea typeface="msgothic" charset="0"/>
                <a:cs typeface="msgothic" charset="0"/>
              </a:rPr>
              <a:t>&gt;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smtClean="0">
                <a:latin typeface="Courier New" pitchFamily="49" charset="0"/>
                <a:ea typeface="msgothic" charset="0"/>
                <a:cs typeface="msgothic" charset="0"/>
              </a:rPr>
              <a:t>#include &lt;</a:t>
            </a:r>
            <a:r>
              <a:rPr lang="en-US" sz="1800" dirty="0" err="1" smtClean="0">
                <a:latin typeface="Courier New" pitchFamily="49" charset="0"/>
                <a:ea typeface="msgothic" charset="0"/>
                <a:cs typeface="msgothic" charset="0"/>
              </a:rPr>
              <a:t>stdlib.h</a:t>
            </a:r>
            <a:r>
              <a:rPr lang="en-US" sz="1800" dirty="0" smtClean="0">
                <a:latin typeface="Courier New" pitchFamily="49" charset="0"/>
                <a:ea typeface="msgothic" charset="0"/>
                <a:cs typeface="msgothic" charset="0"/>
              </a:rPr>
              <a:t>&gt;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smtClean="0">
                <a:latin typeface="Courier New" pitchFamily="49" charset="0"/>
                <a:ea typeface="msgothic" charset="0"/>
                <a:cs typeface="msgothic" charset="0"/>
              </a:rPr>
              <a:t>#include &lt;</a:t>
            </a:r>
            <a:r>
              <a:rPr lang="en-US" sz="1800" dirty="0" err="1" smtClean="0">
                <a:latin typeface="Courier New" pitchFamily="49" charset="0"/>
                <a:ea typeface="msgothic" charset="0"/>
                <a:cs typeface="msgothic" charset="0"/>
              </a:rPr>
              <a:t>malloc.h</a:t>
            </a:r>
            <a:r>
              <a:rPr lang="en-US" sz="1800" dirty="0" smtClean="0">
                <a:latin typeface="Courier New" pitchFamily="49" charset="0"/>
                <a:ea typeface="msgothic" charset="0"/>
                <a:cs typeface="msgothic" charset="0"/>
              </a:rPr>
              <a:t>&gt;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dirty="0" smtClean="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err="1" smtClean="0">
                <a:latin typeface="Courier New" pitchFamily="49" charset="0"/>
                <a:ea typeface="msgothic" charset="0"/>
                <a:cs typeface="msgothic" charset="0"/>
              </a:rPr>
              <a:t>int</a:t>
            </a:r>
            <a:r>
              <a:rPr lang="en-US" sz="1800" dirty="0" smtClean="0">
                <a:latin typeface="Courier New" pitchFamily="49" charset="0"/>
                <a:ea typeface="msgothic" charset="0"/>
                <a:cs typeface="msgothic" charset="0"/>
              </a:rPr>
              <a:t> main()</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smtClean="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smtClean="0">
                <a:latin typeface="Courier New" pitchFamily="49" charset="0"/>
                <a:ea typeface="msgothic" charset="0"/>
                <a:cs typeface="msgothic" charset="0"/>
              </a:rPr>
              <a:t>    free(malloc(10));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smtClean="0">
                <a:latin typeface="Courier New" pitchFamily="49" charset="0"/>
                <a:ea typeface="msgothic" charset="0"/>
                <a:cs typeface="msgothic" charset="0"/>
              </a:rPr>
              <a:t>    </a:t>
            </a:r>
            <a:r>
              <a:rPr lang="en-US" sz="1800" dirty="0" err="1" smtClean="0">
                <a:latin typeface="Courier New" pitchFamily="49" charset="0"/>
                <a:ea typeface="msgothic" charset="0"/>
                <a:cs typeface="msgothic" charset="0"/>
              </a:rPr>
              <a:t>printf("hello</a:t>
            </a:r>
            <a:r>
              <a:rPr lang="en-US" sz="1800" dirty="0" smtClean="0">
                <a:latin typeface="Courier New" pitchFamily="49" charset="0"/>
                <a:ea typeface="msgothic" charset="0"/>
                <a:cs typeface="msgothic" charset="0"/>
              </a:rPr>
              <a:t>, world\</a:t>
            </a:r>
            <a:r>
              <a:rPr lang="en-US" sz="1800" dirty="0" err="1" smtClean="0">
                <a:latin typeface="Courier New" pitchFamily="49" charset="0"/>
                <a:ea typeface="msgothic" charset="0"/>
                <a:cs typeface="msgothic" charset="0"/>
              </a:rPr>
              <a:t>n</a:t>
            </a:r>
            <a:r>
              <a:rPr lang="en-US" sz="1800" dirty="0" smtClean="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smtClean="0">
                <a:latin typeface="Courier New" pitchFamily="49" charset="0"/>
                <a:ea typeface="msgothic" charset="0"/>
                <a:cs typeface="msgothic" charset="0"/>
              </a:rPr>
              <a:t>    exit(0);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dirty="0" smtClean="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800" dirty="0" smtClean="0">
              <a:latin typeface="Courier New" pitchFamily="49" charset="0"/>
              <a:ea typeface="msgothic" charset="0"/>
              <a:cs typeface="msgothic" charset="0"/>
            </a:endParaRPr>
          </a:p>
        </p:txBody>
      </p:sp>
      <p:sp>
        <p:nvSpPr>
          <p:cNvPr id="6" name="TextBox 5"/>
          <p:cNvSpPr txBox="1"/>
          <p:nvPr/>
        </p:nvSpPr>
        <p:spPr>
          <a:xfrm>
            <a:off x="3417680" y="4002643"/>
            <a:ext cx="1154320" cy="369332"/>
          </a:xfrm>
          <a:prstGeom prst="rect">
            <a:avLst/>
          </a:prstGeom>
          <a:noFill/>
        </p:spPr>
        <p:txBody>
          <a:bodyPr wrap="none" rtlCol="0">
            <a:spAutoFit/>
          </a:bodyPr>
          <a:lstStyle/>
          <a:p>
            <a:r>
              <a:rPr lang="en-US" sz="1800" dirty="0" err="1" smtClean="0">
                <a:solidFill>
                  <a:srgbClr val="7F7F7F"/>
                </a:solidFill>
                <a:latin typeface="Courier New"/>
                <a:cs typeface="Courier New"/>
              </a:rPr>
              <a:t>hello.c</a:t>
            </a:r>
            <a:endParaRPr lang="en-US" sz="1800" dirty="0" smtClean="0">
              <a:solidFill>
                <a:srgbClr val="7F7F7F"/>
              </a:solidFill>
              <a:latin typeface="Courier New"/>
              <a:cs typeface="Courier New"/>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Compile-time </a:t>
            </a:r>
            <a:r>
              <a:rPr lang="en-US" dirty="0" err="1" smtClean="0"/>
              <a:t>Interpositioning</a:t>
            </a:r>
            <a:endParaRPr lang="en-US" dirty="0"/>
          </a:p>
        </p:txBody>
      </p:sp>
      <p:sp>
        <p:nvSpPr>
          <p:cNvPr id="4" name="Rectangle 3"/>
          <p:cNvSpPr/>
          <p:nvPr/>
        </p:nvSpPr>
        <p:spPr>
          <a:xfrm>
            <a:off x="357018" y="1387018"/>
            <a:ext cx="8558382" cy="5355313"/>
          </a:xfrm>
          <a:prstGeom prst="rect">
            <a:avLst/>
          </a:prstGeom>
          <a:solidFill>
            <a:srgbClr val="F7F5CD"/>
          </a:solidFill>
          <a:ln w="28575" cap="flat" cmpd="sng" algn="ctr">
            <a:solidFill>
              <a:schemeClr val="tx1"/>
            </a:solidFill>
            <a:prstDash val="solid"/>
            <a:round/>
            <a:headEnd type="none" w="med" len="med"/>
            <a:tailEnd type="none" w="med" len="med"/>
          </a:ln>
        </p:spPr>
        <p:txBody>
          <a:bodyPr wrap="square">
            <a:spAutoFit/>
          </a:bodyPr>
          <a:lstStyle/>
          <a:p>
            <a:r>
              <a:rPr lang="en-US" sz="1800" dirty="0" smtClean="0">
                <a:latin typeface="Courier New"/>
                <a:cs typeface="Courier New"/>
              </a:rPr>
              <a:t>#</a:t>
            </a:r>
            <a:r>
              <a:rPr lang="en-US" sz="1800" dirty="0" err="1" smtClean="0">
                <a:latin typeface="Courier New"/>
                <a:cs typeface="Courier New"/>
              </a:rPr>
              <a:t>ifdef</a:t>
            </a:r>
            <a:r>
              <a:rPr lang="en-US" sz="1800" dirty="0" smtClean="0">
                <a:latin typeface="Courier New"/>
                <a:cs typeface="Courier New"/>
              </a:rPr>
              <a:t> COMPILETIME</a:t>
            </a:r>
          </a:p>
          <a:p>
            <a:r>
              <a:rPr lang="en-US" sz="1800" dirty="0" smtClean="0">
                <a:latin typeface="Courier New"/>
                <a:cs typeface="Courier New"/>
              </a:rPr>
              <a:t>/* Compile-time interposition of </a:t>
            </a:r>
            <a:r>
              <a:rPr lang="en-US" sz="1800" dirty="0" err="1" smtClean="0">
                <a:latin typeface="Courier New"/>
                <a:cs typeface="Courier New"/>
              </a:rPr>
              <a:t>malloc</a:t>
            </a:r>
            <a:r>
              <a:rPr lang="en-US" sz="1800" dirty="0" smtClean="0">
                <a:latin typeface="Courier New"/>
                <a:cs typeface="Courier New"/>
              </a:rPr>
              <a:t> and free using C</a:t>
            </a:r>
          </a:p>
          <a:p>
            <a:r>
              <a:rPr lang="en-US" sz="1800" dirty="0" smtClean="0">
                <a:latin typeface="Courier New"/>
                <a:cs typeface="Courier New"/>
              </a:rPr>
              <a:t> * preprocessor. A local </a:t>
            </a:r>
            <a:r>
              <a:rPr lang="en-US" sz="1800" dirty="0" err="1" smtClean="0">
                <a:latin typeface="Courier New"/>
                <a:cs typeface="Courier New"/>
              </a:rPr>
              <a:t>malloc.h</a:t>
            </a:r>
            <a:r>
              <a:rPr lang="en-US" sz="1800" dirty="0" smtClean="0">
                <a:latin typeface="Courier New"/>
                <a:cs typeface="Courier New"/>
              </a:rPr>
              <a:t> file defines </a:t>
            </a:r>
            <a:r>
              <a:rPr lang="en-US" sz="1800" dirty="0" err="1" smtClean="0">
                <a:latin typeface="Courier New"/>
                <a:cs typeface="Courier New"/>
              </a:rPr>
              <a:t>malloc</a:t>
            </a:r>
            <a:r>
              <a:rPr lang="en-US" sz="1800" dirty="0" smtClean="0">
                <a:latin typeface="Courier New"/>
                <a:cs typeface="Courier New"/>
              </a:rPr>
              <a:t> (free)</a:t>
            </a:r>
          </a:p>
          <a:p>
            <a:r>
              <a:rPr lang="en-US" sz="1800" dirty="0" smtClean="0">
                <a:latin typeface="Courier New"/>
                <a:cs typeface="Courier New"/>
              </a:rPr>
              <a:t> * as wrappers </a:t>
            </a:r>
            <a:r>
              <a:rPr lang="en-US" sz="1800" dirty="0" err="1" smtClean="0">
                <a:latin typeface="Courier New"/>
                <a:cs typeface="Courier New"/>
              </a:rPr>
              <a:t>mymalloc</a:t>
            </a:r>
            <a:r>
              <a:rPr lang="en-US" sz="1800" dirty="0" smtClean="0">
                <a:latin typeface="Courier New"/>
                <a:cs typeface="Courier New"/>
              </a:rPr>
              <a:t> (</a:t>
            </a:r>
            <a:r>
              <a:rPr lang="en-US" sz="1800" dirty="0" err="1" smtClean="0">
                <a:latin typeface="Courier New"/>
                <a:cs typeface="Courier New"/>
              </a:rPr>
              <a:t>myfree</a:t>
            </a:r>
            <a:r>
              <a:rPr lang="en-US" sz="1800" dirty="0" smtClean="0">
                <a:latin typeface="Courier New"/>
                <a:cs typeface="Courier New"/>
              </a:rPr>
              <a:t>) respectively.</a:t>
            </a:r>
          </a:p>
          <a:p>
            <a:r>
              <a:rPr lang="en-US" sz="1800" dirty="0" smtClean="0">
                <a:latin typeface="Courier New"/>
                <a:cs typeface="Courier New"/>
              </a:rPr>
              <a:t> */</a:t>
            </a:r>
          </a:p>
          <a:p>
            <a:endParaRPr lang="en-US" sz="1800" dirty="0" smtClean="0">
              <a:latin typeface="Courier New"/>
              <a:cs typeface="Courier New"/>
            </a:endParaRPr>
          </a:p>
          <a:p>
            <a:r>
              <a:rPr lang="en-US" sz="1800" dirty="0" smtClean="0">
                <a:latin typeface="Courier New"/>
                <a:cs typeface="Courier New"/>
              </a:rPr>
              <a:t>#include &lt;</a:t>
            </a:r>
            <a:r>
              <a:rPr lang="en-US" sz="1800" dirty="0" err="1" smtClean="0">
                <a:latin typeface="Courier New"/>
                <a:cs typeface="Courier New"/>
              </a:rPr>
              <a:t>stdio.h</a:t>
            </a:r>
            <a:r>
              <a:rPr lang="en-US" sz="1800" dirty="0" smtClean="0">
                <a:latin typeface="Courier New"/>
                <a:cs typeface="Courier New"/>
              </a:rPr>
              <a:t>&gt;</a:t>
            </a:r>
          </a:p>
          <a:p>
            <a:r>
              <a:rPr lang="en-US" sz="1800" dirty="0" smtClean="0">
                <a:latin typeface="Courier New"/>
                <a:cs typeface="Courier New"/>
              </a:rPr>
              <a:t>#include &lt;</a:t>
            </a:r>
            <a:r>
              <a:rPr lang="en-US" sz="1800" dirty="0" err="1" smtClean="0">
                <a:latin typeface="Courier New"/>
                <a:cs typeface="Courier New"/>
              </a:rPr>
              <a:t>malloc.h</a:t>
            </a:r>
            <a:r>
              <a:rPr lang="en-US" sz="1800" dirty="0" smtClean="0">
                <a:latin typeface="Courier New"/>
                <a:cs typeface="Courier New"/>
              </a:rPr>
              <a:t>&gt;</a:t>
            </a:r>
          </a:p>
          <a:p>
            <a:endParaRPr lang="en-US" sz="1800" dirty="0" smtClean="0">
              <a:latin typeface="Courier New"/>
              <a:cs typeface="Courier New"/>
            </a:endParaRPr>
          </a:p>
          <a:p>
            <a:r>
              <a:rPr lang="en-US" sz="1800" dirty="0" smtClean="0">
                <a:latin typeface="Courier New"/>
                <a:cs typeface="Courier New"/>
              </a:rPr>
              <a:t>/*</a:t>
            </a:r>
          </a:p>
          <a:p>
            <a:r>
              <a:rPr lang="en-US" sz="1800" dirty="0" smtClean="0">
                <a:latin typeface="Courier New"/>
                <a:cs typeface="Courier New"/>
              </a:rPr>
              <a:t> * </a:t>
            </a:r>
            <a:r>
              <a:rPr lang="en-US" sz="1800" dirty="0" err="1" smtClean="0">
                <a:latin typeface="Courier New"/>
                <a:cs typeface="Courier New"/>
              </a:rPr>
              <a:t>mymalloc</a:t>
            </a:r>
            <a:r>
              <a:rPr lang="en-US" sz="1800" dirty="0" smtClean="0">
                <a:latin typeface="Courier New"/>
                <a:cs typeface="Courier New"/>
              </a:rPr>
              <a:t> - </a:t>
            </a:r>
            <a:r>
              <a:rPr lang="en-US" sz="1800" dirty="0" err="1" smtClean="0">
                <a:latin typeface="Courier New"/>
                <a:cs typeface="Courier New"/>
              </a:rPr>
              <a:t>malloc</a:t>
            </a:r>
            <a:r>
              <a:rPr lang="en-US" sz="1800" dirty="0" smtClean="0">
                <a:latin typeface="Courier New"/>
                <a:cs typeface="Courier New"/>
              </a:rPr>
              <a:t> wrapper function</a:t>
            </a:r>
          </a:p>
          <a:p>
            <a:r>
              <a:rPr lang="en-US" sz="1800" dirty="0" smtClean="0">
                <a:latin typeface="Courier New"/>
                <a:cs typeface="Courier New"/>
              </a:rPr>
              <a:t> */</a:t>
            </a:r>
          </a:p>
          <a:p>
            <a:r>
              <a:rPr lang="en-US" sz="1800" dirty="0" smtClean="0">
                <a:latin typeface="Courier New"/>
                <a:cs typeface="Courier New"/>
              </a:rPr>
              <a:t>void *</a:t>
            </a:r>
            <a:r>
              <a:rPr lang="en-US" sz="1800" dirty="0" err="1" smtClean="0">
                <a:latin typeface="Courier New"/>
                <a:cs typeface="Courier New"/>
              </a:rPr>
              <a:t>mymalloc(size_t</a:t>
            </a:r>
            <a:r>
              <a:rPr lang="en-US" sz="1800" dirty="0" smtClean="0">
                <a:latin typeface="Courier New"/>
                <a:cs typeface="Courier New"/>
              </a:rPr>
              <a:t> size, char *file, </a:t>
            </a:r>
            <a:r>
              <a:rPr lang="en-US" sz="1800" dirty="0" err="1" smtClean="0">
                <a:latin typeface="Courier New"/>
                <a:cs typeface="Courier New"/>
              </a:rPr>
              <a:t>int</a:t>
            </a:r>
            <a:r>
              <a:rPr lang="en-US" sz="1800" dirty="0" smtClean="0">
                <a:latin typeface="Courier New"/>
                <a:cs typeface="Courier New"/>
              </a:rPr>
              <a:t> line)</a:t>
            </a:r>
          </a:p>
          <a:p>
            <a:r>
              <a:rPr lang="en-US" sz="1800" dirty="0" smtClean="0">
                <a:latin typeface="Courier New"/>
                <a:cs typeface="Courier New"/>
              </a:rPr>
              <a:t>{</a:t>
            </a:r>
          </a:p>
          <a:p>
            <a:r>
              <a:rPr lang="en-US" sz="1800" dirty="0" smtClean="0">
                <a:latin typeface="Courier New"/>
                <a:cs typeface="Courier New"/>
              </a:rPr>
              <a:t>    void *</a:t>
            </a:r>
            <a:r>
              <a:rPr lang="en-US" sz="1800" dirty="0" err="1" smtClean="0">
                <a:latin typeface="Courier New"/>
                <a:cs typeface="Courier New"/>
              </a:rPr>
              <a:t>ptr</a:t>
            </a:r>
            <a:r>
              <a:rPr lang="en-US" sz="1800" dirty="0" smtClean="0">
                <a:latin typeface="Courier New"/>
                <a:cs typeface="Courier New"/>
              </a:rPr>
              <a:t> = </a:t>
            </a:r>
            <a:r>
              <a:rPr lang="en-US" sz="1800" dirty="0" err="1" smtClean="0">
                <a:latin typeface="Courier New"/>
                <a:cs typeface="Courier New"/>
              </a:rPr>
              <a:t>malloc(size</a:t>
            </a:r>
            <a:r>
              <a:rPr lang="en-US" sz="1800" dirty="0" smtClean="0">
                <a:latin typeface="Courier New"/>
                <a:cs typeface="Courier New"/>
              </a:rPr>
              <a:t>);</a:t>
            </a:r>
          </a:p>
          <a:p>
            <a:r>
              <a:rPr lang="en-US" sz="1800" dirty="0" smtClean="0">
                <a:latin typeface="Courier New"/>
                <a:cs typeface="Courier New"/>
              </a:rPr>
              <a:t>    </a:t>
            </a:r>
            <a:r>
              <a:rPr lang="en-US" sz="1800" dirty="0" err="1" smtClean="0">
                <a:latin typeface="Courier New"/>
                <a:cs typeface="Courier New"/>
              </a:rPr>
              <a:t>printf("%s:%d</a:t>
            </a:r>
            <a:r>
              <a:rPr lang="en-US" sz="1800" dirty="0" smtClean="0">
                <a:latin typeface="Courier New"/>
                <a:cs typeface="Courier New"/>
              </a:rPr>
              <a:t>: </a:t>
            </a:r>
            <a:r>
              <a:rPr lang="en-US" sz="1800" dirty="0" err="1" smtClean="0">
                <a:latin typeface="Courier New"/>
                <a:cs typeface="Courier New"/>
              </a:rPr>
              <a:t>malloc(%d</a:t>
            </a:r>
            <a:r>
              <a:rPr lang="en-US" sz="1800" dirty="0" smtClean="0">
                <a:latin typeface="Courier New"/>
                <a:cs typeface="Courier New"/>
              </a:rPr>
              <a:t>)=%</a:t>
            </a:r>
            <a:r>
              <a:rPr lang="en-US" sz="1800" dirty="0" err="1" smtClean="0">
                <a:latin typeface="Courier New"/>
                <a:cs typeface="Courier New"/>
              </a:rPr>
              <a:t>p\n</a:t>
            </a:r>
            <a:r>
              <a:rPr lang="en-US" sz="1800" dirty="0" smtClean="0">
                <a:latin typeface="Courier New"/>
                <a:cs typeface="Courier New"/>
              </a:rPr>
              <a:t>", file, line, (</a:t>
            </a:r>
            <a:r>
              <a:rPr lang="en-US" sz="1800" dirty="0" err="1" smtClean="0">
                <a:latin typeface="Courier New"/>
                <a:cs typeface="Courier New"/>
              </a:rPr>
              <a:t>int)size</a:t>
            </a:r>
            <a:r>
              <a:rPr lang="en-US" sz="1800" dirty="0" smtClean="0">
                <a:latin typeface="Courier New"/>
                <a:cs typeface="Courier New"/>
              </a:rPr>
              <a:t>, </a:t>
            </a:r>
            <a:r>
              <a:rPr lang="en-US" sz="1800" dirty="0" err="1" smtClean="0">
                <a:latin typeface="Courier New"/>
                <a:cs typeface="Courier New"/>
              </a:rPr>
              <a:t>ptr</a:t>
            </a:r>
            <a:r>
              <a:rPr lang="en-US" sz="1800" dirty="0" smtClean="0">
                <a:latin typeface="Courier New"/>
                <a:cs typeface="Courier New"/>
              </a:rPr>
              <a:t>);</a:t>
            </a:r>
          </a:p>
          <a:p>
            <a:r>
              <a:rPr lang="en-US" sz="1800" dirty="0" smtClean="0">
                <a:latin typeface="Courier New"/>
                <a:cs typeface="Courier New"/>
              </a:rPr>
              <a:t>    return </a:t>
            </a:r>
            <a:r>
              <a:rPr lang="en-US" sz="1800" dirty="0" err="1" smtClean="0">
                <a:latin typeface="Courier New"/>
                <a:cs typeface="Courier New"/>
              </a:rPr>
              <a:t>ptr</a:t>
            </a:r>
            <a:r>
              <a:rPr lang="en-US" sz="1800" dirty="0" smtClean="0">
                <a:latin typeface="Courier New"/>
                <a:cs typeface="Courier New"/>
              </a:rPr>
              <a:t>;</a:t>
            </a:r>
          </a:p>
          <a:p>
            <a:r>
              <a:rPr lang="en-US" sz="1800" dirty="0" smtClean="0">
                <a:latin typeface="Courier New"/>
                <a:cs typeface="Courier New"/>
              </a:rPr>
              <a:t>}</a:t>
            </a:r>
          </a:p>
        </p:txBody>
      </p:sp>
      <p:sp>
        <p:nvSpPr>
          <p:cNvPr id="5" name="TextBox 4"/>
          <p:cNvSpPr txBox="1"/>
          <p:nvPr/>
        </p:nvSpPr>
        <p:spPr>
          <a:xfrm>
            <a:off x="7345514" y="6372999"/>
            <a:ext cx="1569886" cy="369332"/>
          </a:xfrm>
          <a:prstGeom prst="rect">
            <a:avLst/>
          </a:prstGeom>
          <a:noFill/>
        </p:spPr>
        <p:txBody>
          <a:bodyPr wrap="none" rtlCol="0">
            <a:spAutoFit/>
          </a:bodyPr>
          <a:lstStyle/>
          <a:p>
            <a:r>
              <a:rPr lang="en-US" sz="1800" dirty="0" err="1" smtClean="0">
                <a:solidFill>
                  <a:srgbClr val="7F7F7F"/>
                </a:solidFill>
                <a:latin typeface="Courier New"/>
                <a:cs typeface="Courier New"/>
              </a:rPr>
              <a:t>mymalloc.c</a:t>
            </a:r>
            <a:endParaRPr lang="en-US" sz="1800" dirty="0" smtClean="0">
              <a:solidFill>
                <a:srgbClr val="7F7F7F"/>
              </a:solidFill>
              <a:latin typeface="Courier New"/>
              <a:cs typeface="Courier New"/>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7982</TotalTime>
  <Words>3785</Words>
  <Application>Microsoft Macintosh PowerPoint</Application>
  <PresentationFormat>On-screen Show (4:3)</PresentationFormat>
  <Paragraphs>875</Paragraphs>
  <Slides>47</Slides>
  <Notes>34</Notes>
  <HiddenSlides>0</HiddenSlides>
  <MMClips>0</MMClips>
  <ScaleCrop>false</ScaleCrop>
  <HeadingPairs>
    <vt:vector size="4" baseType="variant">
      <vt:variant>
        <vt:lpstr>Design Template</vt:lpstr>
      </vt:variant>
      <vt:variant>
        <vt:i4>1</vt:i4>
      </vt:variant>
      <vt:variant>
        <vt:lpstr>Slide Titles</vt:lpstr>
      </vt:variant>
      <vt:variant>
        <vt:i4>47</vt:i4>
      </vt:variant>
    </vt:vector>
  </HeadingPairs>
  <TitlesOfParts>
    <vt:vector size="48" baseType="lpstr">
      <vt:lpstr>template2007</vt:lpstr>
      <vt:lpstr>Intro to Some Advanced Topics  15-213 / 18-213: Introduction to Computer Systems 27th Lecture, Dec. 4, 2012</vt:lpstr>
      <vt:lpstr>Today</vt:lpstr>
      <vt:lpstr>Dynamic Linking at Load-time (review)</vt:lpstr>
      <vt:lpstr>Dynamic Linking at Run-time (review)</vt:lpstr>
      <vt:lpstr>Dynamic Linking at Run-time</vt:lpstr>
      <vt:lpstr>Case Study: Library Interpositioning</vt:lpstr>
      <vt:lpstr>Some Interpositioning Applications</vt:lpstr>
      <vt:lpstr>Example Program  </vt:lpstr>
      <vt:lpstr>Compile-time Interpositioning</vt:lpstr>
      <vt:lpstr>Compile-time Interpositioning</vt:lpstr>
      <vt:lpstr>Link-time Interpositioning</vt:lpstr>
      <vt:lpstr>Link-time Interpositioning</vt:lpstr>
      <vt:lpstr>Load/Run-time  Interpositioning</vt:lpstr>
      <vt:lpstr>Load/Run-time Interpositioning</vt:lpstr>
      <vt:lpstr>Interpositioning Recap</vt:lpstr>
      <vt:lpstr>Today</vt:lpstr>
      <vt:lpstr>Parallel Programming Building Blocks </vt:lpstr>
      <vt:lpstr>Map-Reduce Programming</vt:lpstr>
      <vt:lpstr>M-R Example: Word Frequency in Web Pages</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Visual of a Map-reduce Dataflow</vt:lpstr>
      <vt:lpstr>Comments on Map-reduce</vt:lpstr>
      <vt:lpstr>Today</vt:lpstr>
      <vt:lpstr>Virtual Machines</vt:lpstr>
      <vt:lpstr>Today</vt:lpstr>
      <vt:lpstr>What is Cloud Computing?</vt:lpstr>
      <vt:lpstr>Why Cloud Computing?</vt:lpstr>
      <vt:lpstr>3 Styles of Cloud Computing</vt:lpstr>
      <vt:lpstr>Cloud Computing Accessibility</vt:lpstr>
      <vt:lpstr>Deeper: Operational Costs Out of Control</vt:lpstr>
      <vt:lpstr>Slide 45</vt:lpstr>
      <vt:lpstr>Deeper: Operational Costs Out of Control</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David O'Hallaron</cp:lastModifiedBy>
  <cp:revision>356</cp:revision>
  <cp:lastPrinted>2011-12-06T18:11:19Z</cp:lastPrinted>
  <dcterms:created xsi:type="dcterms:W3CDTF">2012-12-04T15:42:05Z</dcterms:created>
  <dcterms:modified xsi:type="dcterms:W3CDTF">2012-12-04T16:45:47Z</dcterms:modified>
</cp:coreProperties>
</file>