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8.xml" ContentType="application/vnd.openxmlformats-officedocument.presentationml.notesSlide+xml"/>
  <Default Extension="png" ContentType="image/png"/>
  <Override PartName="/ppt/slides/slide12.xml" ContentType="application/vnd.openxmlformats-officedocument.presentationml.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tags/tag1.xml" ContentType="application/vnd.openxmlformats-officedocument.presentationml.tags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Default Extension="jpeg" ContentType="image/jpeg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57"/>
  </p:notesMasterIdLst>
  <p:handoutMasterIdLst>
    <p:handoutMasterId r:id="rId58"/>
  </p:handoutMasterIdLst>
  <p:sldIdLst>
    <p:sldId id="542" r:id="rId2"/>
    <p:sldId id="569" r:id="rId3"/>
    <p:sldId id="663" r:id="rId4"/>
    <p:sldId id="664" r:id="rId5"/>
    <p:sldId id="665" r:id="rId6"/>
    <p:sldId id="666" r:id="rId7"/>
    <p:sldId id="667" r:id="rId8"/>
    <p:sldId id="668" r:id="rId9"/>
    <p:sldId id="669" r:id="rId10"/>
    <p:sldId id="670" r:id="rId11"/>
    <p:sldId id="671" r:id="rId12"/>
    <p:sldId id="614" r:id="rId13"/>
    <p:sldId id="662" r:id="rId14"/>
    <p:sldId id="620" r:id="rId15"/>
    <p:sldId id="628" r:id="rId16"/>
    <p:sldId id="629" r:id="rId17"/>
    <p:sldId id="632" r:id="rId18"/>
    <p:sldId id="631" r:id="rId19"/>
    <p:sldId id="630" r:id="rId20"/>
    <p:sldId id="633" r:id="rId21"/>
    <p:sldId id="621" r:id="rId22"/>
    <p:sldId id="635" r:id="rId23"/>
    <p:sldId id="636" r:id="rId24"/>
    <p:sldId id="637" r:id="rId25"/>
    <p:sldId id="623" r:id="rId26"/>
    <p:sldId id="638" r:id="rId27"/>
    <p:sldId id="639" r:id="rId28"/>
    <p:sldId id="640" r:id="rId29"/>
    <p:sldId id="653" r:id="rId30"/>
    <p:sldId id="657" r:id="rId31"/>
    <p:sldId id="624" r:id="rId32"/>
    <p:sldId id="626" r:id="rId33"/>
    <p:sldId id="627" r:id="rId34"/>
    <p:sldId id="643" r:id="rId35"/>
    <p:sldId id="641" r:id="rId36"/>
    <p:sldId id="642" r:id="rId37"/>
    <p:sldId id="645" r:id="rId38"/>
    <p:sldId id="646" r:id="rId39"/>
    <p:sldId id="647" r:id="rId40"/>
    <p:sldId id="648" r:id="rId41"/>
    <p:sldId id="649" r:id="rId42"/>
    <p:sldId id="650" r:id="rId43"/>
    <p:sldId id="652" r:id="rId44"/>
    <p:sldId id="651" r:id="rId45"/>
    <p:sldId id="658" r:id="rId46"/>
    <p:sldId id="659" r:id="rId47"/>
    <p:sldId id="677" r:id="rId48"/>
    <p:sldId id="654" r:id="rId49"/>
    <p:sldId id="655" r:id="rId50"/>
    <p:sldId id="656" r:id="rId51"/>
    <p:sldId id="672" r:id="rId52"/>
    <p:sldId id="673" r:id="rId53"/>
    <p:sldId id="674" r:id="rId54"/>
    <p:sldId id="675" r:id="rId55"/>
    <p:sldId id="676" r:id="rId56"/>
  </p:sldIdLst>
  <p:sldSz cx="9144000" cy="6858000" type="screen4x3"/>
  <p:notesSz cx="7302500" cy="9586913"/>
  <p:custDataLst>
    <p:tags r:id="rId6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clrMru>
    <a:srgbClr val="F0C8D3"/>
    <a:srgbClr val="9EF18B"/>
    <a:srgbClr val="ED0101"/>
    <a:srgbClr val="0046E2"/>
    <a:srgbClr val="FA004D"/>
    <a:srgbClr val="EA00EA"/>
    <a:srgbClr val="052FFF"/>
    <a:srgbClr val="4300EA"/>
    <a:srgbClr val="00EE71"/>
    <a:srgbClr val="E1060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3397" autoAdjust="0"/>
    <p:restoredTop sz="94626" autoAdjust="0"/>
  </p:normalViewPr>
  <p:slideViewPr>
    <p:cSldViewPr snapToObjects="1">
      <p:cViewPr varScale="1">
        <p:scale>
          <a:sx n="101" d="100"/>
          <a:sy n="101" d="100"/>
        </p:scale>
        <p:origin x="-552" y="-104"/>
      </p:cViewPr>
      <p:guideLst>
        <p:guide orient="horz" pos="2592"/>
        <p:guide pos="379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theme" Target="theme/theme1.xml"/><Relationship Id="rId64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notesMaster" Target="notesMasters/notesMaster1.xml"/><Relationship Id="rId58" Type="http://schemas.openxmlformats.org/officeDocument/2006/relationships/handoutMaster" Target="handoutMasters/handoutMaster1.xml"/><Relationship Id="rId59" Type="http://schemas.openxmlformats.org/officeDocument/2006/relationships/printerSettings" Target="printerSettings/printerSettings1.bin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tags" Target="tags/tag1.xml"/><Relationship Id="rId61" Type="http://schemas.openxmlformats.org/officeDocument/2006/relationships/presProps" Target="presProps.xml"/><Relationship Id="rId62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97050"/>
          </a:xfrm>
        </p:spPr>
        <p:txBody>
          <a:bodyPr/>
          <a:lstStyle/>
          <a:p>
            <a:pPr marL="0" indent="0"/>
            <a:r>
              <a:rPr lang="en-US" dirty="0" smtClean="0"/>
              <a:t>Thread-Level Parallelism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/ 18-213: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26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Nov 29, 2012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Dave O’Hallaron, Greg Ganger, and Greg </a:t>
            </a:r>
            <a:r>
              <a:rPr lang="en-US" smtClean="0"/>
              <a:t>Kesden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811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Thread-Safe Library Functions</a:t>
            </a:r>
          </a:p>
        </p:txBody>
      </p:sp>
      <p:sp>
        <p:nvSpPr>
          <p:cNvPr id="858118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functions in the Standard C Library (at the back of your K&amp;R text) are thread-safe</a:t>
            </a:r>
          </a:p>
          <a:p>
            <a:pPr lvl="1"/>
            <a:r>
              <a:rPr lang="en-US" dirty="0"/>
              <a:t>Examples: </a:t>
            </a:r>
            <a:r>
              <a:rPr lang="en-US" b="1" dirty="0" err="1">
                <a:latin typeface="Courier New" pitchFamily="49" charset="0"/>
              </a:rPr>
              <a:t>malloc</a:t>
            </a:r>
            <a:r>
              <a:rPr lang="en-US" b="1" dirty="0"/>
              <a:t>, </a:t>
            </a:r>
            <a:r>
              <a:rPr lang="en-US" b="1" dirty="0">
                <a:latin typeface="Courier New" pitchFamily="49" charset="0"/>
              </a:rPr>
              <a:t>free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printf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scanf</a:t>
            </a:r>
            <a:endParaRPr lang="en-US" b="1" dirty="0">
              <a:latin typeface="Courier New" pitchFamily="49" charset="0"/>
            </a:endParaRPr>
          </a:p>
          <a:p>
            <a:r>
              <a:rPr lang="en-US" dirty="0"/>
              <a:t>Most Unix system calls are thread-safe, with a few exceptions:</a:t>
            </a:r>
          </a:p>
        </p:txBody>
      </p:sp>
      <p:sp>
        <p:nvSpPr>
          <p:cNvPr id="858116" name="Text Box 4"/>
          <p:cNvSpPr txBox="1">
            <a:spLocks noChangeArrowheads="1"/>
          </p:cNvSpPr>
          <p:nvPr/>
        </p:nvSpPr>
        <p:spPr bwMode="auto">
          <a:xfrm>
            <a:off x="1114425" y="3606800"/>
            <a:ext cx="6750050" cy="2569934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tIns="0" bIns="0" anchor="ctr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Thread-unsafe function	Class	Reentrant version</a:t>
            </a:r>
          </a:p>
          <a:p>
            <a:pPr algn="l">
              <a:spcBef>
                <a:spcPts val="600"/>
              </a:spcBef>
            </a:pPr>
            <a:r>
              <a:rPr lang="en-US" sz="1800" dirty="0" err="1">
                <a:latin typeface="Courier New" pitchFamily="49" charset="0"/>
              </a:rPr>
              <a:t>asctime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asctime_r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ctime</a:t>
            </a:r>
            <a:r>
              <a:rPr lang="en-US" sz="1800" dirty="0">
                <a:latin typeface="Courier New" pitchFamily="49" charset="0"/>
              </a:rPr>
              <a:t>			 3	</a:t>
            </a:r>
            <a:r>
              <a:rPr lang="en-US" sz="1800" dirty="0" err="1">
                <a:latin typeface="Courier New" pitchFamily="49" charset="0"/>
              </a:rPr>
              <a:t>ctime_r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gethostbyaddr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gethostbyaddr_r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gethostbyname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gethostbyname_r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inet_ntoa</a:t>
            </a:r>
            <a:r>
              <a:rPr lang="en-US" sz="1800" dirty="0">
                <a:latin typeface="Courier New" pitchFamily="49" charset="0"/>
              </a:rPr>
              <a:t>		 3	(none)</a:t>
            </a:r>
          </a:p>
          <a:p>
            <a:pPr algn="l"/>
            <a:r>
              <a:rPr lang="en-US" sz="1800" dirty="0" err="1">
                <a:latin typeface="Courier New" pitchFamily="49" charset="0"/>
              </a:rPr>
              <a:t>localtime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localtime_r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>
                <a:latin typeface="Courier New" pitchFamily="49" charset="0"/>
              </a:rPr>
              <a:t>rand			 2	</a:t>
            </a:r>
            <a:r>
              <a:rPr lang="en-US" sz="1800" dirty="0" err="1">
                <a:latin typeface="Courier New" pitchFamily="49" charset="0"/>
              </a:rPr>
              <a:t>rand_r</a:t>
            </a:r>
            <a:endParaRPr lang="en-US" sz="1800" dirty="0">
              <a:latin typeface="Courier New" pitchFamily="49" charset="0"/>
            </a:endParaRPr>
          </a:p>
          <a:p>
            <a:pPr algn="l"/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 safety</a:t>
            </a:r>
          </a:p>
          <a:p>
            <a:r>
              <a:rPr lang="en-US" dirty="0" smtClean="0"/>
              <a:t>Parallel  Computing Hardware</a:t>
            </a:r>
          </a:p>
          <a:p>
            <a:pPr lvl="1"/>
            <a:r>
              <a:rPr lang="en-US" dirty="0" err="1" smtClean="0"/>
              <a:t>Multicore</a:t>
            </a:r>
            <a:endParaRPr lang="en-US" dirty="0" smtClean="0"/>
          </a:p>
          <a:p>
            <a:pPr lvl="2"/>
            <a:r>
              <a:rPr lang="en-US" dirty="0" smtClean="0"/>
              <a:t>Multiple separate processors on single chip</a:t>
            </a:r>
          </a:p>
          <a:p>
            <a:pPr lvl="1"/>
            <a:r>
              <a:rPr lang="en-US" dirty="0" err="1" smtClean="0"/>
              <a:t>Hyperthreading</a:t>
            </a:r>
            <a:endParaRPr lang="en-US" dirty="0" smtClean="0"/>
          </a:p>
          <a:p>
            <a:pPr lvl="2"/>
            <a:r>
              <a:rPr lang="en-US" dirty="0" smtClean="0"/>
              <a:t>Multiple threads executed on a given processor at once</a:t>
            </a:r>
          </a:p>
          <a:p>
            <a:r>
              <a:rPr lang="en-US" dirty="0" smtClean="0"/>
              <a:t>Thread-Level Parallelism</a:t>
            </a:r>
          </a:p>
          <a:p>
            <a:pPr lvl="1"/>
            <a:r>
              <a:rPr lang="en-US" dirty="0" smtClean="0"/>
              <a:t>Splitting program into independent tasks</a:t>
            </a:r>
          </a:p>
          <a:p>
            <a:pPr lvl="2"/>
            <a:r>
              <a:rPr lang="en-US" dirty="0" smtClean="0"/>
              <a:t>Example: Parallel summation</a:t>
            </a:r>
          </a:p>
          <a:p>
            <a:pPr lvl="2"/>
            <a:r>
              <a:rPr lang="en-US" dirty="0" smtClean="0"/>
              <a:t>Some performance artifacts</a:t>
            </a:r>
          </a:p>
          <a:p>
            <a:pPr lvl="1"/>
            <a:r>
              <a:rPr lang="en-US" dirty="0" smtClean="0"/>
              <a:t>Divide-and conquer parallelism</a:t>
            </a:r>
          </a:p>
          <a:p>
            <a:pPr lvl="2"/>
            <a:r>
              <a:rPr lang="en-US" dirty="0" smtClean="0"/>
              <a:t>Example: Parallel </a:t>
            </a:r>
            <a:r>
              <a:rPr lang="en-US" dirty="0" err="1" smtClean="0"/>
              <a:t>quicksort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Multicore</a:t>
            </a:r>
            <a:r>
              <a:rPr lang="en-US" dirty="0" smtClean="0"/>
              <a:t> Processor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410201"/>
            <a:ext cx="7896225" cy="923924"/>
          </a:xfrm>
        </p:spPr>
        <p:txBody>
          <a:bodyPr/>
          <a:lstStyle/>
          <a:p>
            <a:r>
              <a:rPr lang="en-US" dirty="0" smtClean="0"/>
              <a:t>Intel Nehalem Processor</a:t>
            </a:r>
          </a:p>
          <a:p>
            <a:pPr lvl="1"/>
            <a:r>
              <a:rPr lang="en-US" dirty="0" smtClean="0"/>
              <a:t>E.g., Shark machines</a:t>
            </a:r>
          </a:p>
          <a:p>
            <a:pPr lvl="1"/>
            <a:r>
              <a:rPr lang="en-US" dirty="0" smtClean="0"/>
              <a:t>Multiple processors operating with coherent view of memory</a:t>
            </a:r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1905000" y="1219200"/>
            <a:ext cx="5334000" cy="4191000"/>
            <a:chOff x="1066800" y="1219200"/>
            <a:chExt cx="6172200" cy="4953000"/>
          </a:xfrm>
        </p:grpSpPr>
        <p:sp>
          <p:nvSpPr>
            <p:cNvPr id="28" name="Rectangle 425"/>
            <p:cNvSpPr>
              <a:spLocks noChangeArrowheads="1"/>
            </p:cNvSpPr>
            <p:nvPr/>
          </p:nvSpPr>
          <p:spPr bwMode="auto">
            <a:xfrm>
              <a:off x="1066800" y="1219200"/>
              <a:ext cx="6172200" cy="38862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11" name="Rectangle 404"/>
            <p:cNvSpPr>
              <a:spLocks noChangeArrowheads="1"/>
            </p:cNvSpPr>
            <p:nvPr/>
          </p:nvSpPr>
          <p:spPr bwMode="auto">
            <a:xfrm>
              <a:off x="1219200" y="1524000"/>
              <a:ext cx="2122488" cy="24384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20" name="Rectangle 413"/>
            <p:cNvSpPr>
              <a:spLocks noChangeArrowheads="1"/>
            </p:cNvSpPr>
            <p:nvPr/>
          </p:nvSpPr>
          <p:spPr bwMode="auto">
            <a:xfrm>
              <a:off x="4953000" y="1524000"/>
              <a:ext cx="2122488" cy="24384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4" name="Rectangle 396"/>
            <p:cNvSpPr>
              <a:spLocks noChangeArrowheads="1"/>
            </p:cNvSpPr>
            <p:nvPr/>
          </p:nvSpPr>
          <p:spPr bwMode="auto">
            <a:xfrm>
              <a:off x="1384300" y="1676400"/>
              <a:ext cx="977900" cy="3048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/>
                <a:t>Regs</a:t>
              </a:r>
            </a:p>
          </p:txBody>
        </p:sp>
        <p:sp>
          <p:nvSpPr>
            <p:cNvPr id="5" name="Rectangle 397"/>
            <p:cNvSpPr>
              <a:spLocks noChangeArrowheads="1"/>
            </p:cNvSpPr>
            <p:nvPr/>
          </p:nvSpPr>
          <p:spPr bwMode="auto">
            <a:xfrm>
              <a:off x="1427163" y="2324100"/>
              <a:ext cx="782637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 dirty="0"/>
                <a:t>L1 </a:t>
              </a:r>
            </a:p>
            <a:p>
              <a:r>
                <a:rPr lang="en-US" sz="1400" dirty="0"/>
                <a:t>d-cache</a:t>
              </a:r>
            </a:p>
          </p:txBody>
        </p:sp>
        <p:sp>
          <p:nvSpPr>
            <p:cNvPr id="6" name="Rectangle 399"/>
            <p:cNvSpPr>
              <a:spLocks noChangeArrowheads="1"/>
            </p:cNvSpPr>
            <p:nvPr/>
          </p:nvSpPr>
          <p:spPr bwMode="auto">
            <a:xfrm>
              <a:off x="2362200" y="2324100"/>
              <a:ext cx="795338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/>
                <a:t>L1 </a:t>
              </a:r>
            </a:p>
            <a:p>
              <a:r>
                <a:rPr lang="en-US" sz="1400"/>
                <a:t>i-cache</a:t>
              </a:r>
            </a:p>
          </p:txBody>
        </p:sp>
        <p:sp>
          <p:nvSpPr>
            <p:cNvPr id="7" name="Rectangle 400"/>
            <p:cNvSpPr>
              <a:spLocks noChangeArrowheads="1"/>
            </p:cNvSpPr>
            <p:nvPr/>
          </p:nvSpPr>
          <p:spPr bwMode="auto">
            <a:xfrm>
              <a:off x="1447800" y="3238500"/>
              <a:ext cx="1709738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400"/>
                <a:t>L2 unified cache</a:t>
              </a:r>
            </a:p>
          </p:txBody>
        </p:sp>
        <p:sp>
          <p:nvSpPr>
            <p:cNvPr id="8" name="Line 401"/>
            <p:cNvSpPr>
              <a:spLocks noChangeShapeType="1"/>
            </p:cNvSpPr>
            <p:nvPr/>
          </p:nvSpPr>
          <p:spPr bwMode="auto">
            <a:xfrm>
              <a:off x="1905000" y="19812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9" name="Line 402"/>
            <p:cNvSpPr>
              <a:spLocks noChangeShapeType="1"/>
            </p:cNvSpPr>
            <p:nvPr/>
          </p:nvSpPr>
          <p:spPr bwMode="auto">
            <a:xfrm>
              <a:off x="1905000" y="28956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10" name="Line 403"/>
            <p:cNvSpPr>
              <a:spLocks noChangeShapeType="1"/>
            </p:cNvSpPr>
            <p:nvPr/>
          </p:nvSpPr>
          <p:spPr bwMode="auto">
            <a:xfrm>
              <a:off x="2743200" y="28956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12" name="Text Box 405"/>
            <p:cNvSpPr txBox="1">
              <a:spLocks noChangeArrowheads="1"/>
            </p:cNvSpPr>
            <p:nvPr/>
          </p:nvSpPr>
          <p:spPr bwMode="auto">
            <a:xfrm>
              <a:off x="1143000" y="1219200"/>
              <a:ext cx="744188" cy="3637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Core 0</a:t>
              </a:r>
            </a:p>
          </p:txBody>
        </p:sp>
        <p:sp>
          <p:nvSpPr>
            <p:cNvPr id="13" name="Rectangle 406"/>
            <p:cNvSpPr>
              <a:spLocks noChangeArrowheads="1"/>
            </p:cNvSpPr>
            <p:nvPr/>
          </p:nvSpPr>
          <p:spPr bwMode="auto">
            <a:xfrm>
              <a:off x="5118100" y="1676400"/>
              <a:ext cx="977900" cy="3048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/>
                <a:t>Regs</a:t>
              </a:r>
            </a:p>
          </p:txBody>
        </p:sp>
        <p:sp>
          <p:nvSpPr>
            <p:cNvPr id="14" name="Rectangle 407"/>
            <p:cNvSpPr>
              <a:spLocks noChangeArrowheads="1"/>
            </p:cNvSpPr>
            <p:nvPr/>
          </p:nvSpPr>
          <p:spPr bwMode="auto">
            <a:xfrm>
              <a:off x="5160963" y="2324100"/>
              <a:ext cx="782637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/>
                <a:t>L1 </a:t>
              </a:r>
            </a:p>
            <a:p>
              <a:r>
                <a:rPr lang="en-US" sz="1400"/>
                <a:t>d-cache</a:t>
              </a:r>
            </a:p>
          </p:txBody>
        </p:sp>
        <p:sp>
          <p:nvSpPr>
            <p:cNvPr id="15" name="Rectangle 408"/>
            <p:cNvSpPr>
              <a:spLocks noChangeArrowheads="1"/>
            </p:cNvSpPr>
            <p:nvPr/>
          </p:nvSpPr>
          <p:spPr bwMode="auto">
            <a:xfrm>
              <a:off x="6096000" y="2324100"/>
              <a:ext cx="795338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/>
                <a:t>L1 </a:t>
              </a:r>
            </a:p>
            <a:p>
              <a:r>
                <a:rPr lang="en-US" sz="1400"/>
                <a:t>i-cache</a:t>
              </a:r>
            </a:p>
          </p:txBody>
        </p:sp>
        <p:sp>
          <p:nvSpPr>
            <p:cNvPr id="16" name="Rectangle 409"/>
            <p:cNvSpPr>
              <a:spLocks noChangeArrowheads="1"/>
            </p:cNvSpPr>
            <p:nvPr/>
          </p:nvSpPr>
          <p:spPr bwMode="auto">
            <a:xfrm>
              <a:off x="5181600" y="3238500"/>
              <a:ext cx="1709738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400"/>
                <a:t>L2 unified cache</a:t>
              </a:r>
            </a:p>
          </p:txBody>
        </p:sp>
        <p:sp>
          <p:nvSpPr>
            <p:cNvPr id="17" name="Line 410"/>
            <p:cNvSpPr>
              <a:spLocks noChangeShapeType="1"/>
            </p:cNvSpPr>
            <p:nvPr/>
          </p:nvSpPr>
          <p:spPr bwMode="auto">
            <a:xfrm>
              <a:off x="5638800" y="19812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18" name="Line 411"/>
            <p:cNvSpPr>
              <a:spLocks noChangeShapeType="1"/>
            </p:cNvSpPr>
            <p:nvPr/>
          </p:nvSpPr>
          <p:spPr bwMode="auto">
            <a:xfrm>
              <a:off x="5638800" y="28956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19" name="Line 412"/>
            <p:cNvSpPr>
              <a:spLocks noChangeShapeType="1"/>
            </p:cNvSpPr>
            <p:nvPr/>
          </p:nvSpPr>
          <p:spPr bwMode="auto">
            <a:xfrm>
              <a:off x="6477000" y="28956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21" name="Text Box 414"/>
            <p:cNvSpPr txBox="1">
              <a:spLocks noChangeArrowheads="1"/>
            </p:cNvSpPr>
            <p:nvPr/>
          </p:nvSpPr>
          <p:spPr bwMode="auto">
            <a:xfrm>
              <a:off x="4876800" y="1219200"/>
              <a:ext cx="905565" cy="3637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/>
                <a:t>Core </a:t>
              </a:r>
              <a:r>
                <a:rPr lang="en-US" sz="1400" dirty="0" smtClean="0"/>
                <a:t>n-1</a:t>
              </a:r>
              <a:endParaRPr lang="en-US" sz="1400" dirty="0"/>
            </a:p>
          </p:txBody>
        </p:sp>
        <p:sp>
          <p:nvSpPr>
            <p:cNvPr id="22" name="Text Box 415"/>
            <p:cNvSpPr txBox="1">
              <a:spLocks noChangeArrowheads="1"/>
            </p:cNvSpPr>
            <p:nvPr/>
          </p:nvSpPr>
          <p:spPr bwMode="auto">
            <a:xfrm>
              <a:off x="3906838" y="2454274"/>
              <a:ext cx="432563" cy="43648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/>
                <a:t>…</a:t>
              </a:r>
            </a:p>
          </p:txBody>
        </p:sp>
        <p:sp>
          <p:nvSpPr>
            <p:cNvPr id="23" name="Line 417"/>
            <p:cNvSpPr>
              <a:spLocks noChangeShapeType="1"/>
            </p:cNvSpPr>
            <p:nvPr/>
          </p:nvSpPr>
          <p:spPr bwMode="auto">
            <a:xfrm>
              <a:off x="2286000" y="38100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24" name="Line 418"/>
            <p:cNvSpPr>
              <a:spLocks noChangeShapeType="1"/>
            </p:cNvSpPr>
            <p:nvPr/>
          </p:nvSpPr>
          <p:spPr bwMode="auto">
            <a:xfrm>
              <a:off x="6019800" y="38100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25" name="Rectangle 419"/>
            <p:cNvSpPr>
              <a:spLocks noChangeArrowheads="1"/>
            </p:cNvSpPr>
            <p:nvPr/>
          </p:nvSpPr>
          <p:spPr bwMode="auto">
            <a:xfrm>
              <a:off x="1936750" y="4343400"/>
              <a:ext cx="4387850" cy="5715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400"/>
                <a:t>L3 unified cache</a:t>
              </a:r>
            </a:p>
            <a:p>
              <a:r>
                <a:rPr lang="en-US" sz="1400"/>
                <a:t>(shared by all cores)</a:t>
              </a:r>
            </a:p>
          </p:txBody>
        </p:sp>
        <p:sp>
          <p:nvSpPr>
            <p:cNvPr id="26" name="Rectangle 420"/>
            <p:cNvSpPr>
              <a:spLocks noChangeArrowheads="1"/>
            </p:cNvSpPr>
            <p:nvPr/>
          </p:nvSpPr>
          <p:spPr bwMode="auto">
            <a:xfrm>
              <a:off x="1066800" y="5600700"/>
              <a:ext cx="6172200" cy="5715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400"/>
                <a:t>Main memory</a:t>
              </a:r>
            </a:p>
          </p:txBody>
        </p:sp>
        <p:sp>
          <p:nvSpPr>
            <p:cNvPr id="27" name="Line 421"/>
            <p:cNvSpPr>
              <a:spLocks noChangeShapeType="1"/>
            </p:cNvSpPr>
            <p:nvPr/>
          </p:nvSpPr>
          <p:spPr bwMode="auto">
            <a:xfrm>
              <a:off x="4210050" y="4914900"/>
              <a:ext cx="0" cy="685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Exploiting parallel execution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447800"/>
            <a:ext cx="8289925" cy="4886324"/>
          </a:xfrm>
        </p:spPr>
        <p:txBody>
          <a:bodyPr/>
          <a:lstStyle/>
          <a:p>
            <a:r>
              <a:rPr lang="en-US" sz="2600" dirty="0" smtClean="0"/>
              <a:t>So far, we’ve used threads to deal with I/O delays</a:t>
            </a:r>
          </a:p>
          <a:p>
            <a:pPr lvl="1"/>
            <a:r>
              <a:rPr lang="en-US" sz="2200" dirty="0" smtClean="0"/>
              <a:t>e.g., one thread per client to prevent one from delaying another</a:t>
            </a:r>
          </a:p>
          <a:p>
            <a:r>
              <a:rPr lang="en-US" sz="2600" dirty="0" smtClean="0"/>
              <a:t>Multi-core CPUs offer another opportunity</a:t>
            </a:r>
          </a:p>
          <a:p>
            <a:pPr lvl="1"/>
            <a:r>
              <a:rPr lang="en-US" sz="2200" dirty="0" smtClean="0"/>
              <a:t>Spread work over threads executing in parallel on N cores</a:t>
            </a:r>
          </a:p>
          <a:p>
            <a:pPr lvl="1"/>
            <a:r>
              <a:rPr lang="en-US" sz="2200" dirty="0" smtClean="0"/>
              <a:t>Happens automatically, if many independent tasks</a:t>
            </a:r>
          </a:p>
          <a:p>
            <a:pPr lvl="2"/>
            <a:r>
              <a:rPr lang="en-US" dirty="0" smtClean="0"/>
              <a:t>e.g., running many applications or serving many clients</a:t>
            </a:r>
          </a:p>
          <a:p>
            <a:pPr lvl="1"/>
            <a:r>
              <a:rPr lang="en-US" sz="2200" dirty="0" smtClean="0"/>
              <a:t>Can also write code to make one big task go faster</a:t>
            </a:r>
          </a:p>
          <a:p>
            <a:pPr lvl="2"/>
            <a:r>
              <a:rPr lang="en-US" dirty="0" smtClean="0"/>
              <a:t>by organizing it as multiple parallel sub-tasks</a:t>
            </a:r>
          </a:p>
          <a:p>
            <a:r>
              <a:rPr lang="en-US" sz="2600" dirty="0" smtClean="0"/>
              <a:t>Shark machines can execute 16 threads at once</a:t>
            </a:r>
          </a:p>
          <a:p>
            <a:pPr lvl="1"/>
            <a:r>
              <a:rPr lang="en-US" sz="2200" dirty="0" smtClean="0"/>
              <a:t>8 cores, each with 2-way </a:t>
            </a:r>
            <a:r>
              <a:rPr lang="en-US" sz="2200" dirty="0" err="1" smtClean="0"/>
              <a:t>hyperthreading</a:t>
            </a:r>
            <a:r>
              <a:rPr lang="en-US" sz="2200" dirty="0" smtClean="0"/>
              <a:t> (not covered)</a:t>
            </a:r>
          </a:p>
          <a:p>
            <a:pPr lvl="1"/>
            <a:r>
              <a:rPr lang="en-US" sz="2200" dirty="0" smtClean="0"/>
              <a:t>Theoretical speedup of 16X</a:t>
            </a:r>
          </a:p>
          <a:p>
            <a:pPr lvl="2"/>
            <a:r>
              <a:rPr lang="en-US" dirty="0" smtClean="0"/>
              <a:t>never achieved in our benchmarks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657725"/>
          </a:xfrm>
        </p:spPr>
        <p:txBody>
          <a:bodyPr/>
          <a:lstStyle/>
          <a:p>
            <a:r>
              <a:rPr lang="en-US" dirty="0" smtClean="0"/>
              <a:t>Sum numbers 0, …, N-1</a:t>
            </a:r>
          </a:p>
          <a:p>
            <a:pPr lvl="1"/>
            <a:r>
              <a:rPr lang="en-US" dirty="0" smtClean="0"/>
              <a:t>Should add up to (N-1)*N/2</a:t>
            </a:r>
          </a:p>
          <a:p>
            <a:r>
              <a:rPr lang="en-US" dirty="0" smtClean="0"/>
              <a:t>Partition into K ranges</a:t>
            </a:r>
          </a:p>
          <a:p>
            <a:pPr lvl="1"/>
            <a:r>
              <a:rPr lang="en-US" dirty="0" smtClean="0">
                <a:sym typeface="Symbol"/>
              </a:rPr>
              <a:t>N</a:t>
            </a:r>
            <a:r>
              <a:rPr lang="en-US" dirty="0" smtClean="0"/>
              <a:t>/K</a:t>
            </a:r>
            <a:r>
              <a:rPr lang="en-US" dirty="0" smtClean="0">
                <a:sym typeface="Symbol"/>
              </a:rPr>
              <a:t></a:t>
            </a:r>
            <a:r>
              <a:rPr lang="en-US" dirty="0" smtClean="0"/>
              <a:t> values each</a:t>
            </a:r>
          </a:p>
          <a:p>
            <a:pPr lvl="1"/>
            <a:r>
              <a:rPr lang="en-US" dirty="0" smtClean="0"/>
              <a:t>Accumulate leftover values serially</a:t>
            </a:r>
          </a:p>
          <a:p>
            <a:r>
              <a:rPr lang="en-US" dirty="0" smtClean="0"/>
              <a:t>Method #1: All threads update single global variable</a:t>
            </a:r>
          </a:p>
          <a:p>
            <a:pPr lvl="1"/>
            <a:r>
              <a:rPr lang="en-US" dirty="0" smtClean="0"/>
              <a:t>1A: No synchronization</a:t>
            </a:r>
          </a:p>
          <a:p>
            <a:pPr lvl="1"/>
            <a:r>
              <a:rPr lang="en-US" dirty="0" smtClean="0"/>
              <a:t>1B: Synchronize with </a:t>
            </a:r>
            <a:r>
              <a:rPr lang="en-US" dirty="0" err="1" smtClean="0"/>
              <a:t>pthread</a:t>
            </a:r>
            <a:r>
              <a:rPr lang="en-US" dirty="0" smtClean="0"/>
              <a:t> semaphore</a:t>
            </a:r>
          </a:p>
          <a:p>
            <a:pPr lvl="1"/>
            <a:r>
              <a:rPr lang="en-US" dirty="0" smtClean="0"/>
              <a:t>1C: Synchronize with </a:t>
            </a:r>
            <a:r>
              <a:rPr lang="en-US" dirty="0" err="1" smtClean="0"/>
              <a:t>pthread</a:t>
            </a:r>
            <a:r>
              <a:rPr lang="en-US" dirty="0" smtClean="0"/>
              <a:t> </a:t>
            </a:r>
            <a:r>
              <a:rPr lang="en-US" dirty="0" err="1" smtClean="0"/>
              <a:t>mutex</a:t>
            </a:r>
            <a:endParaRPr lang="en-US" dirty="0" smtClean="0"/>
          </a:p>
          <a:p>
            <a:pPr lvl="2"/>
            <a:r>
              <a:rPr lang="en-US" dirty="0" smtClean="0"/>
              <a:t>“Binary” semaphore.  Only values 0 &amp;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52838" cy="762000"/>
          </a:xfrm>
        </p:spPr>
        <p:txBody>
          <a:bodyPr/>
          <a:lstStyle/>
          <a:p>
            <a:r>
              <a:rPr lang="en-US" dirty="0" smtClean="0"/>
              <a:t>Accumulating in Single Global Variable: Declarations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143000" y="1906788"/>
            <a:ext cx="5846752" cy="4029308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typedef</a:t>
            </a:r>
            <a:r>
              <a:rPr lang="en-US" sz="1600" dirty="0" smtClean="0">
                <a:latin typeface="Courier New" pitchFamily="49" charset="0"/>
              </a:rPr>
              <a:t> unsigned long </a:t>
            </a:r>
            <a:r>
              <a:rPr lang="en-US" sz="1600" dirty="0" err="1" smtClean="0">
                <a:latin typeface="Courier New" pitchFamily="49" charset="0"/>
              </a:rPr>
              <a:t>data_t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/* Single accumulator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volatile </a:t>
            </a:r>
            <a:r>
              <a:rPr lang="en-US" sz="1600" dirty="0" err="1" smtClean="0">
                <a:latin typeface="Courier New" pitchFamily="49" charset="0"/>
              </a:rPr>
              <a:t>data_t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global_sum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/*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 &amp; semaphore for global sum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semaphore;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pthread_mutex_t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/* Number of elements summed by each thread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/* Keep track of thread IDs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tid[MAXTHREADS</a:t>
            </a:r>
            <a:r>
              <a:rPr lang="en-US" sz="1600" dirty="0" smtClean="0">
                <a:latin typeface="Courier New" pitchFamily="49" charset="0"/>
              </a:rPr>
              <a:t>]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/* Identify each thread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[MAXTHREADS];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52838" cy="762000"/>
          </a:xfrm>
        </p:spPr>
        <p:txBody>
          <a:bodyPr/>
          <a:lstStyle/>
          <a:p>
            <a:r>
              <a:rPr lang="en-US" dirty="0" smtClean="0"/>
              <a:t>Accumulating in Single Global Variable: Operation</a:t>
            </a:r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48037" y="1828800"/>
            <a:ext cx="7508866" cy="4521751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nelems</a:t>
            </a:r>
            <a:r>
              <a:rPr lang="en-US" sz="1600" dirty="0" smtClean="0">
                <a:latin typeface="Courier New" pitchFamily="49" charset="0"/>
              </a:rPr>
              <a:t> / </a:t>
            </a:r>
            <a:r>
              <a:rPr lang="en-US" sz="1600" dirty="0" err="1" smtClean="0">
                <a:latin typeface="Courier New" pitchFamily="49" charset="0"/>
              </a:rPr>
              <a:t>nthreads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/* Set global value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global_sum</a:t>
            </a:r>
            <a:r>
              <a:rPr lang="en-US" sz="1600" dirty="0" smtClean="0">
                <a:latin typeface="Courier New" pitchFamily="49" charset="0"/>
              </a:rPr>
              <a:t>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/* Create threads and wait for them to finish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for 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= 0;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&lt; </a:t>
            </a:r>
            <a:r>
              <a:rPr lang="en-US" sz="1600" dirty="0" err="1" smtClean="0">
                <a:latin typeface="Courier New" pitchFamily="49" charset="0"/>
              </a:rPr>
              <a:t>nthreads</a:t>
            </a:r>
            <a:r>
              <a:rPr lang="en-US" sz="1600" dirty="0" smtClean="0">
                <a:latin typeface="Courier New" pitchFamily="49" charset="0"/>
              </a:rPr>
              <a:t>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[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] =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Pthread_create</a:t>
            </a:r>
            <a:r>
              <a:rPr lang="en-US" sz="1600" dirty="0" smtClean="0">
                <a:latin typeface="Courier New" pitchFamily="49" charset="0"/>
              </a:rPr>
              <a:t>(&amp;</a:t>
            </a:r>
            <a:r>
              <a:rPr lang="en-US" sz="1600" dirty="0" err="1" smtClean="0">
                <a:latin typeface="Courier New" pitchFamily="49" charset="0"/>
              </a:rPr>
              <a:t>tid</a:t>
            </a:r>
            <a:r>
              <a:rPr lang="en-US" sz="1600" dirty="0" smtClean="0">
                <a:latin typeface="Courier New" pitchFamily="49" charset="0"/>
              </a:rPr>
              <a:t>[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], NULL, </a:t>
            </a:r>
            <a:r>
              <a:rPr lang="en-US" sz="1600" i="1" dirty="0" err="1" smtClean="0">
                <a:latin typeface="Courier New" pitchFamily="49" charset="0"/>
              </a:rPr>
              <a:t>thread_fun</a:t>
            </a:r>
            <a:r>
              <a:rPr lang="en-US" sz="1600" dirty="0" smtClean="0">
                <a:latin typeface="Courier New" pitchFamily="49" charset="0"/>
              </a:rPr>
              <a:t>, &amp;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[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]);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}                             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for 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= 0;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&lt; </a:t>
            </a:r>
            <a:r>
              <a:rPr lang="en-US" sz="1600" dirty="0" err="1" smtClean="0">
                <a:latin typeface="Courier New" pitchFamily="49" charset="0"/>
              </a:rPr>
              <a:t>nthreads</a:t>
            </a:r>
            <a:r>
              <a:rPr lang="en-US" sz="1600" dirty="0" smtClean="0">
                <a:latin typeface="Courier New" pitchFamily="49" charset="0"/>
              </a:rPr>
              <a:t>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++)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Pthread_join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tid</a:t>
            </a:r>
            <a:r>
              <a:rPr lang="en-US" sz="1600" dirty="0" smtClean="0">
                <a:latin typeface="Courier New" pitchFamily="49" charset="0"/>
              </a:rPr>
              <a:t>[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], NULL);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result = </a:t>
            </a:r>
            <a:r>
              <a:rPr lang="en-US" sz="1600" dirty="0" err="1" smtClean="0">
                <a:latin typeface="Courier New" pitchFamily="49" charset="0"/>
              </a:rPr>
              <a:t>global_sum</a:t>
            </a:r>
            <a:r>
              <a:rPr lang="en-US" sz="1600" dirty="0" smtClean="0">
                <a:latin typeface="Courier New" pitchFamily="49" charset="0"/>
              </a:rPr>
              <a:t>;</a:t>
            </a:r>
            <a:r>
              <a:rPr lang="en-US" sz="1600" dirty="0" smtClean="0">
                <a:latin typeface="Courier New" pitchFamily="49" charset="0"/>
              </a:rPr>
              <a:t>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                      </a:t>
            </a: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/* Add leftover elements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for (e = </a:t>
            </a:r>
            <a:r>
              <a:rPr lang="en-US" sz="1600" dirty="0" err="1" smtClean="0">
                <a:latin typeface="Courier New" pitchFamily="49" charset="0"/>
              </a:rPr>
              <a:t>nthreads</a:t>
            </a:r>
            <a:r>
              <a:rPr lang="en-US" sz="1600" dirty="0" smtClean="0">
                <a:latin typeface="Courier New" pitchFamily="49" charset="0"/>
              </a:rPr>
              <a:t> *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; e &lt; </a:t>
            </a:r>
            <a:r>
              <a:rPr lang="en-US" sz="1600" dirty="0" err="1" smtClean="0">
                <a:latin typeface="Courier New" pitchFamily="49" charset="0"/>
              </a:rPr>
              <a:t>nelems</a:t>
            </a:r>
            <a:r>
              <a:rPr lang="en-US" sz="1600" dirty="0" smtClean="0">
                <a:latin typeface="Courier New" pitchFamily="49" charset="0"/>
              </a:rPr>
              <a:t>; e++)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    result += e;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Function: No Synchronization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371600" y="2514600"/>
            <a:ext cx="5613715" cy="3044423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void *</a:t>
            </a:r>
            <a:r>
              <a:rPr lang="en-US" sz="1600" dirty="0" err="1" smtClean="0">
                <a:latin typeface="Courier New" pitchFamily="49" charset="0"/>
              </a:rPr>
              <a:t>sum_race</a:t>
            </a:r>
            <a:r>
              <a:rPr lang="en-US" sz="1600" dirty="0" smtClean="0">
                <a:latin typeface="Courier New" pitchFamily="49" charset="0"/>
              </a:rPr>
              <a:t>(void *</a:t>
            </a:r>
            <a:r>
              <a:rPr lang="en-US" sz="1600" dirty="0" err="1" smtClean="0">
                <a:latin typeface="Courier New" pitchFamily="49" charset="0"/>
              </a:rPr>
              <a:t>vargp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 = *((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*)</a:t>
            </a:r>
            <a:r>
              <a:rPr lang="en-US" sz="1600" dirty="0" err="1" smtClean="0">
                <a:latin typeface="Courier New" pitchFamily="49" charset="0"/>
              </a:rPr>
              <a:t>vargp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start = 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 *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end = start +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;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for 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= start;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&lt; end;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global_sum</a:t>
            </a:r>
            <a:r>
              <a:rPr lang="en-US" sz="1600" dirty="0" smtClean="0">
                <a:latin typeface="Courier New" pitchFamily="49" charset="0"/>
              </a:rPr>
              <a:t> +=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;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}	        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return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Unsynchronized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019675"/>
            <a:ext cx="7896225" cy="1000125"/>
          </a:xfrm>
        </p:spPr>
        <p:txBody>
          <a:bodyPr/>
          <a:lstStyle/>
          <a:p>
            <a:r>
              <a:rPr lang="en-US" dirty="0" smtClean="0"/>
              <a:t>N = 2</a:t>
            </a:r>
            <a:r>
              <a:rPr lang="en-US" baseline="30000" dirty="0" smtClean="0"/>
              <a:t>30</a:t>
            </a:r>
          </a:p>
          <a:p>
            <a:r>
              <a:rPr lang="en-US" dirty="0" smtClean="0"/>
              <a:t>Best speedup = 2.86X</a:t>
            </a:r>
          </a:p>
          <a:p>
            <a:r>
              <a:rPr lang="en-US" dirty="0" smtClean="0"/>
              <a:t>Gets wrong answer when &gt; 1 thread!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142999"/>
            <a:ext cx="5334000" cy="401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Function: Semaphore / </a:t>
            </a:r>
            <a:r>
              <a:rPr lang="en-US" dirty="0" err="1" smtClean="0"/>
              <a:t>Mutex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914400" y="1512332"/>
            <a:ext cx="5737147" cy="3536866"/>
            <a:chOff x="357018" y="1362075"/>
            <a:chExt cx="5737147" cy="3536866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357018" y="1362075"/>
              <a:ext cx="5737147" cy="3536866"/>
            </a:xfrm>
            <a:prstGeom prst="rect">
              <a:avLst/>
            </a:prstGeom>
            <a:solidFill>
              <a:srgbClr val="F6F5BD"/>
            </a:solidFill>
            <a:ln w="12700" cmpd="dbl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void *</a:t>
              </a:r>
              <a:r>
                <a:rPr lang="en-US" sz="1600" dirty="0" err="1" smtClean="0">
                  <a:latin typeface="Courier New" pitchFamily="49" charset="0"/>
                </a:rPr>
                <a:t>sum_sem</a:t>
              </a:r>
              <a:r>
                <a:rPr lang="en-US" sz="1600" dirty="0" smtClean="0">
                  <a:latin typeface="Courier New" pitchFamily="49" charset="0"/>
                </a:rPr>
                <a:t>(void *</a:t>
              </a:r>
              <a:r>
                <a:rPr lang="en-US" sz="1600" dirty="0" err="1" smtClean="0">
                  <a:latin typeface="Courier New" pitchFamily="49" charset="0"/>
                </a:rPr>
                <a:t>vargp</a:t>
              </a:r>
              <a:r>
                <a:rPr lang="en-US" sz="1600" dirty="0" smtClean="0">
                  <a:latin typeface="Courier New" pitchFamily="49" charset="0"/>
                </a:rPr>
                <a:t>) 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{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    </a:t>
              </a:r>
              <a:r>
                <a:rPr lang="en-US" sz="1600" dirty="0" err="1" smtClean="0">
                  <a:latin typeface="Courier New" pitchFamily="49" charset="0"/>
                </a:rPr>
                <a:t>int</a:t>
              </a:r>
              <a:r>
                <a:rPr lang="en-US" sz="1600" dirty="0" smtClean="0">
                  <a:latin typeface="Courier New" pitchFamily="49" charset="0"/>
                </a:rPr>
                <a:t> </a:t>
              </a:r>
              <a:r>
                <a:rPr lang="en-US" sz="1600" dirty="0" err="1" smtClean="0">
                  <a:latin typeface="Courier New" pitchFamily="49" charset="0"/>
                </a:rPr>
                <a:t>myid</a:t>
              </a:r>
              <a:r>
                <a:rPr lang="en-US" sz="1600" dirty="0" smtClean="0">
                  <a:latin typeface="Courier New" pitchFamily="49" charset="0"/>
                </a:rPr>
                <a:t> = *((</a:t>
              </a:r>
              <a:r>
                <a:rPr lang="en-US" sz="1600" dirty="0" err="1" smtClean="0">
                  <a:latin typeface="Courier New" pitchFamily="49" charset="0"/>
                </a:rPr>
                <a:t>int</a:t>
              </a:r>
              <a:r>
                <a:rPr lang="en-US" sz="1600" dirty="0" smtClean="0">
                  <a:latin typeface="Courier New" pitchFamily="49" charset="0"/>
                </a:rPr>
                <a:t> *)</a:t>
              </a:r>
              <a:r>
                <a:rPr lang="en-US" sz="1600" dirty="0" err="1" smtClean="0">
                  <a:latin typeface="Courier New" pitchFamily="49" charset="0"/>
                </a:rPr>
                <a:t>vargp</a:t>
              </a:r>
              <a:r>
                <a:rPr lang="en-US" sz="1600" dirty="0" smtClean="0">
                  <a:latin typeface="Courier New" pitchFamily="49" charset="0"/>
                </a:rPr>
                <a:t>);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    </a:t>
              </a:r>
              <a:r>
                <a:rPr lang="en-US" sz="1600" dirty="0" err="1" smtClean="0">
                  <a:latin typeface="Courier New" pitchFamily="49" charset="0"/>
                </a:rPr>
                <a:t>size_t</a:t>
              </a:r>
              <a:r>
                <a:rPr lang="en-US" sz="1600" dirty="0" smtClean="0">
                  <a:latin typeface="Courier New" pitchFamily="49" charset="0"/>
                </a:rPr>
                <a:t> start = </a:t>
              </a:r>
              <a:r>
                <a:rPr lang="en-US" sz="1600" dirty="0" err="1" smtClean="0">
                  <a:latin typeface="Courier New" pitchFamily="49" charset="0"/>
                </a:rPr>
                <a:t>myid</a:t>
              </a:r>
              <a:r>
                <a:rPr lang="en-US" sz="1600" dirty="0" smtClean="0">
                  <a:latin typeface="Courier New" pitchFamily="49" charset="0"/>
                </a:rPr>
                <a:t> * </a:t>
              </a:r>
              <a:r>
                <a:rPr lang="en-US" sz="1600" dirty="0" err="1" smtClean="0">
                  <a:latin typeface="Courier New" pitchFamily="49" charset="0"/>
                </a:rPr>
                <a:t>nelems_per_thread</a:t>
              </a:r>
              <a:r>
                <a:rPr lang="en-US" sz="1600" dirty="0" smtClean="0">
                  <a:latin typeface="Courier New" pitchFamily="49" charset="0"/>
                </a:rPr>
                <a:t>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    </a:t>
              </a:r>
              <a:r>
                <a:rPr lang="en-US" sz="1600" dirty="0" err="1" smtClean="0">
                  <a:latin typeface="Courier New" pitchFamily="49" charset="0"/>
                </a:rPr>
                <a:t>size_t</a:t>
              </a:r>
              <a:r>
                <a:rPr lang="en-US" sz="1600" dirty="0" smtClean="0">
                  <a:latin typeface="Courier New" pitchFamily="49" charset="0"/>
                </a:rPr>
                <a:t> end = start + </a:t>
              </a:r>
              <a:r>
                <a:rPr lang="en-US" sz="1600" dirty="0" err="1" smtClean="0">
                  <a:latin typeface="Courier New" pitchFamily="49" charset="0"/>
                </a:rPr>
                <a:t>nelems_per_thread</a:t>
              </a:r>
              <a:r>
                <a:rPr lang="en-US" sz="1600" dirty="0" smtClean="0">
                  <a:latin typeface="Courier New" pitchFamily="49" charset="0"/>
                </a:rPr>
                <a:t>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    </a:t>
              </a:r>
              <a:r>
                <a:rPr lang="en-US" sz="1600" dirty="0" err="1" smtClean="0">
                  <a:latin typeface="Courier New" pitchFamily="49" charset="0"/>
                </a:rPr>
                <a:t>size_t</a:t>
              </a:r>
              <a:r>
                <a:rPr lang="en-US" sz="1600" dirty="0" smtClean="0">
                  <a:latin typeface="Courier New" pitchFamily="49" charset="0"/>
                </a:rPr>
                <a:t> </a:t>
              </a:r>
              <a:r>
                <a:rPr lang="en-US" sz="1600" dirty="0" err="1" smtClean="0">
                  <a:latin typeface="Courier New" pitchFamily="49" charset="0"/>
                </a:rPr>
                <a:t>i</a:t>
              </a:r>
              <a:r>
                <a:rPr lang="en-US" sz="1600" dirty="0" smtClean="0">
                  <a:latin typeface="Courier New" pitchFamily="49" charset="0"/>
                </a:rPr>
                <a:t>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endParaRPr lang="en-US" sz="1600" dirty="0" smtClean="0">
                <a:latin typeface="Courier New" pitchFamily="49" charset="0"/>
              </a:endParaRP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    for (</a:t>
              </a:r>
              <a:r>
                <a:rPr lang="en-US" sz="1600" dirty="0" err="1" smtClean="0">
                  <a:latin typeface="Courier New" pitchFamily="49" charset="0"/>
                </a:rPr>
                <a:t>i</a:t>
              </a:r>
              <a:r>
                <a:rPr lang="en-US" sz="1600" dirty="0" smtClean="0">
                  <a:latin typeface="Courier New" pitchFamily="49" charset="0"/>
                </a:rPr>
                <a:t> = start; </a:t>
              </a:r>
              <a:r>
                <a:rPr lang="en-US" sz="1600" dirty="0" err="1" smtClean="0">
                  <a:latin typeface="Courier New" pitchFamily="49" charset="0"/>
                </a:rPr>
                <a:t>i</a:t>
              </a:r>
              <a:r>
                <a:rPr lang="en-US" sz="1600" dirty="0" smtClean="0">
                  <a:latin typeface="Courier New" pitchFamily="49" charset="0"/>
                </a:rPr>
                <a:t> &lt; end; </a:t>
              </a:r>
              <a:r>
                <a:rPr lang="en-US" sz="1600" dirty="0" err="1" smtClean="0">
                  <a:latin typeface="Courier New" pitchFamily="49" charset="0"/>
                </a:rPr>
                <a:t>i</a:t>
              </a:r>
              <a:r>
                <a:rPr lang="en-US" sz="1600" dirty="0" smtClean="0">
                  <a:latin typeface="Courier New" pitchFamily="49" charset="0"/>
                </a:rPr>
                <a:t>++) {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        </a:t>
              </a:r>
              <a:r>
                <a:rPr lang="en-US" sz="1600" dirty="0" err="1" smtClean="0">
                  <a:latin typeface="Courier New" pitchFamily="49" charset="0"/>
                </a:rPr>
                <a:t>sem_wait</a:t>
              </a:r>
              <a:r>
                <a:rPr lang="en-US" sz="1600" dirty="0" smtClean="0">
                  <a:latin typeface="Courier New" pitchFamily="49" charset="0"/>
                </a:rPr>
                <a:t>(&amp;semaphore);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	</a:t>
              </a:r>
              <a:r>
                <a:rPr lang="en-US" sz="1600" dirty="0" err="1" smtClean="0">
                  <a:latin typeface="Courier New" pitchFamily="49" charset="0"/>
                </a:rPr>
                <a:t>global_sum</a:t>
              </a:r>
              <a:r>
                <a:rPr lang="en-US" sz="1600" dirty="0" smtClean="0">
                  <a:latin typeface="Courier New" pitchFamily="49" charset="0"/>
                </a:rPr>
                <a:t> += </a:t>
              </a:r>
              <a:r>
                <a:rPr lang="en-US" sz="1600" dirty="0" err="1" smtClean="0">
                  <a:latin typeface="Courier New" pitchFamily="49" charset="0"/>
                </a:rPr>
                <a:t>i</a:t>
              </a:r>
              <a:r>
                <a:rPr lang="en-US" sz="1600" dirty="0" smtClean="0">
                  <a:latin typeface="Courier New" pitchFamily="49" charset="0"/>
                </a:rPr>
                <a:t>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	</a:t>
              </a:r>
              <a:r>
                <a:rPr lang="en-US" sz="1600" dirty="0" err="1" smtClean="0">
                  <a:latin typeface="Courier New" pitchFamily="49" charset="0"/>
                </a:rPr>
                <a:t>sem_post</a:t>
              </a:r>
              <a:r>
                <a:rPr lang="en-US" sz="1600" dirty="0" smtClean="0">
                  <a:latin typeface="Courier New" pitchFamily="49" charset="0"/>
                </a:rPr>
                <a:t>(&amp;semaphore);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    }	                           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    return NULL;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smtClean="0">
                  <a:latin typeface="Courier New" pitchFamily="49" charset="0"/>
                </a:rPr>
                <a:t>}</a:t>
              </a: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219200" y="3352800"/>
              <a:ext cx="2898228" cy="8284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 cmpd="dbl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err="1" smtClean="0">
                  <a:latin typeface="Courier New" pitchFamily="49" charset="0"/>
                </a:rPr>
                <a:t>sem_wait</a:t>
              </a:r>
              <a:r>
                <a:rPr lang="en-US" sz="1600" dirty="0" smtClean="0">
                  <a:latin typeface="Courier New" pitchFamily="49" charset="0"/>
                </a:rPr>
                <a:t>(&amp;semaphore);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err="1" smtClean="0">
                  <a:latin typeface="Courier New" pitchFamily="49" charset="0"/>
                </a:rPr>
                <a:t>global_sum</a:t>
              </a:r>
              <a:r>
                <a:rPr lang="en-US" sz="1600" dirty="0" smtClean="0">
                  <a:latin typeface="Courier New" pitchFamily="49" charset="0"/>
                </a:rPr>
                <a:t> += </a:t>
              </a:r>
              <a:r>
                <a:rPr lang="en-US" sz="1600" dirty="0" err="1" smtClean="0">
                  <a:latin typeface="Courier New" pitchFamily="49" charset="0"/>
                </a:rPr>
                <a:t>i</a:t>
              </a:r>
              <a:r>
                <a:rPr lang="en-US" sz="1600" dirty="0" smtClean="0">
                  <a:latin typeface="Courier New" pitchFamily="49" charset="0"/>
                </a:rPr>
                <a:t>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err="1" smtClean="0">
                  <a:latin typeface="Courier New" pitchFamily="49" charset="0"/>
                </a:rPr>
                <a:t>sem_post</a:t>
              </a:r>
              <a:r>
                <a:rPr lang="en-US" sz="1600" dirty="0" smtClean="0">
                  <a:latin typeface="Courier New" pitchFamily="49" charset="0"/>
                </a:rPr>
                <a:t>(&amp;semaphore); </a:t>
              </a:r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724153" y="5724768"/>
            <a:ext cx="3762247" cy="8284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pthread_mutex_lock</a:t>
            </a:r>
            <a:r>
              <a:rPr lang="en-US" sz="1600" dirty="0" smtClean="0">
                <a:latin typeface="Courier New" pitchFamily="49" charset="0"/>
              </a:rPr>
              <a:t>(&amp;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global_sum</a:t>
            </a:r>
            <a:r>
              <a:rPr lang="en-US" sz="1600" dirty="0" smtClean="0">
                <a:latin typeface="Courier New" pitchFamily="49" charset="0"/>
              </a:rPr>
              <a:t> +=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pthread_mutex_unlock</a:t>
            </a:r>
            <a:r>
              <a:rPr lang="en-US" sz="1600" dirty="0" smtClean="0">
                <a:latin typeface="Courier New" pitchFamily="49" charset="0"/>
              </a:rPr>
              <a:t>(&amp;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86325" y="1143000"/>
            <a:ext cx="1275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Semaphore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24153" y="5355436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Mutex</a:t>
            </a:r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 safety</a:t>
            </a:r>
          </a:p>
          <a:p>
            <a:r>
              <a:rPr lang="en-US" dirty="0" smtClean="0"/>
              <a:t>Parallel  Computing Hardware</a:t>
            </a:r>
          </a:p>
          <a:p>
            <a:pPr lvl="1"/>
            <a:r>
              <a:rPr lang="en-US" dirty="0" err="1" smtClean="0"/>
              <a:t>Multicore</a:t>
            </a:r>
            <a:endParaRPr lang="en-US" dirty="0" smtClean="0"/>
          </a:p>
          <a:p>
            <a:pPr lvl="2"/>
            <a:r>
              <a:rPr lang="en-US" dirty="0" smtClean="0"/>
              <a:t>Multiple separate processors on single chip</a:t>
            </a:r>
          </a:p>
          <a:p>
            <a:r>
              <a:rPr lang="en-US" dirty="0" smtClean="0"/>
              <a:t>Thread-Level Parallelism</a:t>
            </a:r>
          </a:p>
          <a:p>
            <a:pPr lvl="1"/>
            <a:r>
              <a:rPr lang="en-US" dirty="0" smtClean="0"/>
              <a:t>Splitting program into independent tasks</a:t>
            </a:r>
          </a:p>
          <a:p>
            <a:pPr lvl="2"/>
            <a:r>
              <a:rPr lang="en-US" dirty="0" smtClean="0"/>
              <a:t>Example: Parallel summation</a:t>
            </a:r>
          </a:p>
          <a:p>
            <a:pPr lvl="2"/>
            <a:r>
              <a:rPr lang="en-US" dirty="0" smtClean="0"/>
              <a:t>Some performance artifacts</a:t>
            </a:r>
          </a:p>
          <a:p>
            <a:pPr lvl="1"/>
            <a:r>
              <a:rPr lang="en-US" dirty="0" smtClean="0"/>
              <a:t>Divide-and conquer parallelism</a:t>
            </a:r>
          </a:p>
          <a:p>
            <a:pPr lvl="2"/>
            <a:r>
              <a:rPr lang="en-US" dirty="0" smtClean="0"/>
              <a:t>Example: Parallel </a:t>
            </a:r>
            <a:r>
              <a:rPr lang="en-US" dirty="0" err="1" smtClean="0"/>
              <a:t>quicksort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Semaphore / </a:t>
            </a:r>
            <a:r>
              <a:rPr lang="en-US" dirty="0" err="1" smtClean="0"/>
              <a:t>Mutex</a:t>
            </a:r>
            <a:r>
              <a:rPr lang="en-US" dirty="0" smtClean="0"/>
              <a:t>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896225" cy="1000125"/>
          </a:xfrm>
        </p:spPr>
        <p:txBody>
          <a:bodyPr/>
          <a:lstStyle/>
          <a:p>
            <a:r>
              <a:rPr lang="en-US" dirty="0" smtClean="0"/>
              <a:t>Terrible Performance</a:t>
            </a:r>
          </a:p>
          <a:p>
            <a:pPr lvl="1"/>
            <a:r>
              <a:rPr lang="en-US" dirty="0" smtClean="0"/>
              <a:t>2.5 seconds </a:t>
            </a:r>
            <a:r>
              <a:rPr lang="en-US" dirty="0" smtClean="0">
                <a:sym typeface="Wingdings" pitchFamily="2" charset="2"/>
              </a:rPr>
              <a:t> ~10 minutes</a:t>
            </a:r>
            <a:endParaRPr lang="en-US" dirty="0" smtClean="0"/>
          </a:p>
          <a:p>
            <a:r>
              <a:rPr lang="en-US" dirty="0" err="1" smtClean="0"/>
              <a:t>Mutex</a:t>
            </a:r>
            <a:r>
              <a:rPr lang="en-US" dirty="0" smtClean="0"/>
              <a:t> 3X faster than semaphore</a:t>
            </a:r>
          </a:p>
          <a:p>
            <a:r>
              <a:rPr lang="en-US" dirty="0" smtClean="0"/>
              <a:t>Clearly, neither is successful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089916"/>
            <a:ext cx="5934075" cy="4015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Separate Accumulation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137525" cy="1838325"/>
          </a:xfrm>
        </p:spPr>
        <p:txBody>
          <a:bodyPr/>
          <a:lstStyle/>
          <a:p>
            <a:r>
              <a:rPr lang="en-US" dirty="0" smtClean="0"/>
              <a:t>Method #2: Each thread accumulates into separate variable</a:t>
            </a:r>
          </a:p>
          <a:p>
            <a:pPr lvl="1"/>
            <a:r>
              <a:rPr lang="en-US" dirty="0" smtClean="0"/>
              <a:t>2A: Accumulate in contiguous array elements</a:t>
            </a:r>
          </a:p>
          <a:p>
            <a:pPr lvl="1"/>
            <a:r>
              <a:rPr lang="en-US" dirty="0" smtClean="0"/>
              <a:t>2B: Accumulate in spaced-apart array elements</a:t>
            </a:r>
          </a:p>
          <a:p>
            <a:pPr lvl="1"/>
            <a:r>
              <a:rPr lang="en-US" dirty="0" smtClean="0"/>
              <a:t>2C: Accumulate in registers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295400" y="3733800"/>
            <a:ext cx="5231098" cy="1320874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/* Partial sum computed by each thread */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data_t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psum[MAXTHREADS</a:t>
            </a:r>
            <a:r>
              <a:rPr lang="en-US" sz="1600" dirty="0" smtClean="0">
                <a:latin typeface="Courier New" pitchFamily="49" charset="0"/>
              </a:rPr>
              <a:t>*MAXSPACING]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/* Spacing between accumulators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spacing = 1;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52838" cy="762000"/>
          </a:xfrm>
        </p:spPr>
        <p:txBody>
          <a:bodyPr/>
          <a:lstStyle/>
          <a:p>
            <a:r>
              <a:rPr lang="en-US" dirty="0" smtClean="0"/>
              <a:t>Separate Accumulation: Operation</a:t>
            </a:r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48037" y="1371600"/>
            <a:ext cx="7508866" cy="5014194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nelems</a:t>
            </a:r>
            <a:r>
              <a:rPr lang="en-US" sz="1600" dirty="0" smtClean="0">
                <a:latin typeface="Courier New" pitchFamily="49" charset="0"/>
              </a:rPr>
              <a:t> / </a:t>
            </a:r>
            <a:r>
              <a:rPr lang="en-US" sz="1600" dirty="0" err="1" smtClean="0">
                <a:latin typeface="Courier New" pitchFamily="49" charset="0"/>
              </a:rPr>
              <a:t>nthreads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/* Create threads and wait for them to finish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for 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= 0;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&lt; </a:t>
            </a:r>
            <a:r>
              <a:rPr lang="en-US" sz="1600" dirty="0" err="1" smtClean="0">
                <a:latin typeface="Courier New" pitchFamily="49" charset="0"/>
              </a:rPr>
              <a:t>nthreads</a:t>
            </a:r>
            <a:r>
              <a:rPr lang="en-US" sz="1600" dirty="0" smtClean="0">
                <a:latin typeface="Courier New" pitchFamily="49" charset="0"/>
              </a:rPr>
              <a:t>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[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] =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psum</a:t>
            </a:r>
            <a:r>
              <a:rPr lang="en-US" sz="1600" dirty="0" smtClean="0">
                <a:latin typeface="Courier New" pitchFamily="49" charset="0"/>
              </a:rPr>
              <a:t>[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*spacing]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Pthread_create</a:t>
            </a:r>
            <a:r>
              <a:rPr lang="en-US" sz="1600" dirty="0" smtClean="0">
                <a:latin typeface="Courier New" pitchFamily="49" charset="0"/>
              </a:rPr>
              <a:t>(&amp;</a:t>
            </a:r>
            <a:r>
              <a:rPr lang="en-US" sz="1600" dirty="0" err="1" smtClean="0">
                <a:latin typeface="Courier New" pitchFamily="49" charset="0"/>
              </a:rPr>
              <a:t>tid</a:t>
            </a:r>
            <a:r>
              <a:rPr lang="en-US" sz="1600" dirty="0" smtClean="0">
                <a:latin typeface="Courier New" pitchFamily="49" charset="0"/>
              </a:rPr>
              <a:t>[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], NULL, </a:t>
            </a:r>
            <a:r>
              <a:rPr lang="en-US" sz="1600" dirty="0" err="1" smtClean="0">
                <a:latin typeface="Courier New" pitchFamily="49" charset="0"/>
              </a:rPr>
              <a:t>thread_fun</a:t>
            </a:r>
            <a:r>
              <a:rPr lang="en-US" sz="1600" dirty="0" smtClean="0">
                <a:latin typeface="Courier New" pitchFamily="49" charset="0"/>
              </a:rPr>
              <a:t>, &amp;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[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]);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}                             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for 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= 0;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&lt; </a:t>
            </a:r>
            <a:r>
              <a:rPr lang="en-US" sz="1600" dirty="0" err="1" smtClean="0">
                <a:latin typeface="Courier New" pitchFamily="49" charset="0"/>
              </a:rPr>
              <a:t>nthreads</a:t>
            </a:r>
            <a:r>
              <a:rPr lang="en-US" sz="1600" dirty="0" smtClean="0">
                <a:latin typeface="Courier New" pitchFamily="49" charset="0"/>
              </a:rPr>
              <a:t>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++)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Pthread_join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tid</a:t>
            </a:r>
            <a:r>
              <a:rPr lang="en-US" sz="1600" dirty="0" smtClean="0">
                <a:latin typeface="Courier New" pitchFamily="49" charset="0"/>
              </a:rPr>
              <a:t>[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], NULL);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result = 0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/* Add up the partial sums computed by each thread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for 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= 0;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&lt; </a:t>
            </a:r>
            <a:r>
              <a:rPr lang="en-US" sz="1600" dirty="0" err="1" smtClean="0">
                <a:latin typeface="Courier New" pitchFamily="49" charset="0"/>
              </a:rPr>
              <a:t>nthreads</a:t>
            </a:r>
            <a:r>
              <a:rPr lang="en-US" sz="1600" dirty="0" smtClean="0">
                <a:latin typeface="Courier New" pitchFamily="49" charset="0"/>
              </a:rPr>
              <a:t>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++)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	result += </a:t>
            </a:r>
            <a:r>
              <a:rPr lang="en-US" sz="1600" dirty="0" err="1" smtClean="0">
                <a:latin typeface="Courier New" pitchFamily="49" charset="0"/>
              </a:rPr>
              <a:t>psum[i</a:t>
            </a:r>
            <a:r>
              <a:rPr lang="en-US" sz="1600" dirty="0" smtClean="0">
                <a:latin typeface="Courier New" pitchFamily="49" charset="0"/>
              </a:rPr>
              <a:t>*spacing];</a:t>
            </a:r>
            <a:r>
              <a:rPr lang="en-US" sz="1600" dirty="0" smtClean="0">
                <a:latin typeface="Courier New" pitchFamily="49" charset="0"/>
              </a:rPr>
              <a:t>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                      </a:t>
            </a: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/* Add leftover elements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for (e = </a:t>
            </a:r>
            <a:r>
              <a:rPr lang="en-US" sz="1600" dirty="0" err="1" smtClean="0">
                <a:latin typeface="Courier New" pitchFamily="49" charset="0"/>
              </a:rPr>
              <a:t>nthreads</a:t>
            </a:r>
            <a:r>
              <a:rPr lang="en-US" sz="1600" dirty="0" smtClean="0">
                <a:latin typeface="Courier New" pitchFamily="49" charset="0"/>
              </a:rPr>
              <a:t> *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; e &lt; </a:t>
            </a:r>
            <a:r>
              <a:rPr lang="en-US" sz="1600" dirty="0" err="1" smtClean="0">
                <a:latin typeface="Courier New" pitchFamily="49" charset="0"/>
              </a:rPr>
              <a:t>nelems</a:t>
            </a:r>
            <a:r>
              <a:rPr lang="en-US" sz="1600" dirty="0" smtClean="0">
                <a:latin typeface="Courier New" pitchFamily="49" charset="0"/>
              </a:rPr>
              <a:t>; e++)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    result += e;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481438" cy="762000"/>
          </a:xfrm>
        </p:spPr>
        <p:txBody>
          <a:bodyPr/>
          <a:lstStyle/>
          <a:p>
            <a:r>
              <a:rPr lang="en-US" dirty="0" smtClean="0"/>
              <a:t>Thread Function: Memory Accumulation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371600" y="2514600"/>
            <a:ext cx="5613715" cy="3536866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void *</a:t>
            </a:r>
            <a:r>
              <a:rPr lang="en-US" sz="1600" dirty="0" err="1" smtClean="0">
                <a:latin typeface="Courier New" pitchFamily="49" charset="0"/>
              </a:rPr>
              <a:t>sum_global</a:t>
            </a:r>
            <a:r>
              <a:rPr lang="en-US" sz="1600" dirty="0" smtClean="0">
                <a:latin typeface="Courier New" pitchFamily="49" charset="0"/>
              </a:rPr>
              <a:t>(void *</a:t>
            </a:r>
            <a:r>
              <a:rPr lang="en-US" sz="1600" dirty="0" err="1" smtClean="0">
                <a:latin typeface="Courier New" pitchFamily="49" charset="0"/>
              </a:rPr>
              <a:t>vargp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 = *((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*)</a:t>
            </a:r>
            <a:r>
              <a:rPr lang="en-US" sz="1600" dirty="0" err="1" smtClean="0">
                <a:latin typeface="Courier New" pitchFamily="49" charset="0"/>
              </a:rPr>
              <a:t>vargp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start = 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 *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end = start +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;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index = 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*spacing;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psum</a:t>
            </a:r>
            <a:r>
              <a:rPr lang="en-US" sz="1600" dirty="0" smtClean="0">
                <a:latin typeface="Courier New" pitchFamily="49" charset="0"/>
              </a:rPr>
              <a:t>[index]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for 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= start;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&lt; end;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psum</a:t>
            </a:r>
            <a:r>
              <a:rPr lang="en-US" sz="1600" dirty="0" smtClean="0">
                <a:latin typeface="Courier New" pitchFamily="49" charset="0"/>
              </a:rPr>
              <a:t>[index] +=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;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}	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return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Accumulation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896225" cy="1447800"/>
          </a:xfrm>
        </p:spPr>
        <p:txBody>
          <a:bodyPr/>
          <a:lstStyle/>
          <a:p>
            <a:r>
              <a:rPr lang="en-US" dirty="0" smtClean="0"/>
              <a:t>Clear threading advantage</a:t>
            </a:r>
          </a:p>
          <a:p>
            <a:pPr lvl="1"/>
            <a:r>
              <a:rPr lang="en-US" dirty="0" smtClean="0"/>
              <a:t>Adjacent speedup: 5 X</a:t>
            </a:r>
          </a:p>
          <a:p>
            <a:pPr lvl="1"/>
            <a:r>
              <a:rPr lang="en-US" dirty="0" smtClean="0"/>
              <a:t>Spaced-apart speedup: 13.3 X (Only observed speedup &gt; 8)</a:t>
            </a:r>
          </a:p>
          <a:p>
            <a:r>
              <a:rPr lang="en-US" dirty="0" smtClean="0"/>
              <a:t>Why does spacing the accumulators apart matter?</a:t>
            </a:r>
          </a:p>
          <a:p>
            <a:endParaRPr lang="en-US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1226" y="1096962"/>
            <a:ext cx="6580962" cy="39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False Sharing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886199"/>
            <a:ext cx="7896225" cy="2447925"/>
          </a:xfrm>
        </p:spPr>
        <p:txBody>
          <a:bodyPr/>
          <a:lstStyle/>
          <a:p>
            <a:r>
              <a:rPr lang="en-US" dirty="0" smtClean="0"/>
              <a:t>Coherency maintained on cache blocks</a:t>
            </a:r>
          </a:p>
          <a:p>
            <a:r>
              <a:rPr lang="en-US" dirty="0" smtClean="0"/>
              <a:t>To update </a:t>
            </a:r>
            <a:r>
              <a:rPr lang="en-US" dirty="0" err="1" smtClean="0"/>
              <a:t>psum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], thread </a:t>
            </a:r>
            <a:r>
              <a:rPr lang="en-US" dirty="0" err="1" smtClean="0"/>
              <a:t>i</a:t>
            </a:r>
            <a:r>
              <a:rPr lang="en-US" dirty="0" smtClean="0"/>
              <a:t> must have exclusive access</a:t>
            </a:r>
          </a:p>
          <a:p>
            <a:pPr lvl="1"/>
            <a:r>
              <a:rPr lang="en-US" dirty="0" smtClean="0"/>
              <a:t>Threads sharing common cache block will keep fighting each other for access to block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1981200" y="2057400"/>
            <a:ext cx="6096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590800" y="2057400"/>
            <a:ext cx="12192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3810000" y="2057400"/>
            <a:ext cx="6096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4419600" y="2057400"/>
            <a:ext cx="6096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5029200" y="2057400"/>
            <a:ext cx="12192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6248400" y="2057400"/>
            <a:ext cx="6096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9812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25908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32004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 bwMode="auto">
          <a:xfrm>
            <a:off x="38100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 bwMode="auto">
          <a:xfrm>
            <a:off x="44196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 bwMode="auto">
          <a:xfrm>
            <a:off x="50292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56388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62484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20" name="Right Brace 19"/>
          <p:cNvSpPr/>
          <p:nvPr/>
        </p:nvSpPr>
        <p:spPr bwMode="auto">
          <a:xfrm rot="5400000" flipV="1">
            <a:off x="2990850" y="1543050"/>
            <a:ext cx="419100" cy="2438400"/>
          </a:xfrm>
          <a:prstGeom prst="rightBrace">
            <a:avLst>
              <a:gd name="adj1" fmla="val 37424"/>
              <a:gd name="adj2" fmla="val 50000"/>
            </a:avLst>
          </a:prstGeom>
          <a:noFill/>
          <a:ln w="25400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Brace 20"/>
          <p:cNvSpPr/>
          <p:nvPr/>
        </p:nvSpPr>
        <p:spPr bwMode="auto">
          <a:xfrm rot="5400000" flipV="1">
            <a:off x="5429250" y="1581150"/>
            <a:ext cx="419100" cy="2438400"/>
          </a:xfrm>
          <a:prstGeom prst="rightBrace">
            <a:avLst>
              <a:gd name="adj1" fmla="val 37424"/>
              <a:gd name="adj2" fmla="val 50000"/>
            </a:avLst>
          </a:prstGeom>
          <a:noFill/>
          <a:ln w="25400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417974" y="3059668"/>
            <a:ext cx="1564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Cache Block 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24400" y="3059668"/>
            <a:ext cx="1797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Cache Block m+1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219200" y="2145268"/>
            <a:ext cx="709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 err="1" smtClean="0">
                <a:latin typeface="Calibri" pitchFamily="34" charset="0"/>
              </a:rPr>
              <a:t>psum</a:t>
            </a:r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False Sharing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876800"/>
            <a:ext cx="7896225" cy="1447800"/>
          </a:xfrm>
        </p:spPr>
        <p:txBody>
          <a:bodyPr/>
          <a:lstStyle/>
          <a:p>
            <a:pPr lvl="1"/>
            <a:r>
              <a:rPr lang="en-US" dirty="0" smtClean="0"/>
              <a:t>Best spaced-apart performance 2.8 X better than best adjacent</a:t>
            </a:r>
          </a:p>
          <a:p>
            <a:r>
              <a:rPr lang="en-US" dirty="0" smtClean="0"/>
              <a:t>Demonstrates cache block size = 64</a:t>
            </a:r>
          </a:p>
          <a:p>
            <a:pPr lvl="1"/>
            <a:r>
              <a:rPr lang="en-US" dirty="0" smtClean="0"/>
              <a:t>8-byte values</a:t>
            </a:r>
          </a:p>
          <a:p>
            <a:pPr lvl="1"/>
            <a:r>
              <a:rPr lang="en-US" dirty="0" smtClean="0"/>
              <a:t>No benefit increasing spacing beyond 8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066800"/>
            <a:ext cx="6632575" cy="3707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176638" cy="762000"/>
          </a:xfrm>
        </p:spPr>
        <p:txBody>
          <a:bodyPr/>
          <a:lstStyle/>
          <a:p>
            <a:r>
              <a:rPr lang="en-US" dirty="0" smtClean="0"/>
              <a:t>Thread Function: Register Accumulation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371600" y="2514600"/>
            <a:ext cx="5613715" cy="3290644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void *</a:t>
            </a:r>
            <a:r>
              <a:rPr lang="en-US" sz="1600" dirty="0" err="1" smtClean="0">
                <a:latin typeface="Courier New" pitchFamily="49" charset="0"/>
              </a:rPr>
              <a:t>sum_local</a:t>
            </a:r>
            <a:r>
              <a:rPr lang="en-US" sz="1600" dirty="0" smtClean="0">
                <a:latin typeface="Courier New" pitchFamily="49" charset="0"/>
              </a:rPr>
              <a:t>(void *</a:t>
            </a:r>
            <a:r>
              <a:rPr lang="en-US" sz="1600" dirty="0" err="1" smtClean="0">
                <a:latin typeface="Courier New" pitchFamily="49" charset="0"/>
              </a:rPr>
              <a:t>vargp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 = *((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*)</a:t>
            </a:r>
            <a:r>
              <a:rPr lang="en-US" sz="1600" dirty="0" err="1" smtClean="0">
                <a:latin typeface="Courier New" pitchFamily="49" charset="0"/>
              </a:rPr>
              <a:t>vargp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start = 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 *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end = start + </a:t>
            </a:r>
            <a:r>
              <a:rPr lang="en-US" sz="1600" dirty="0" err="1" smtClean="0">
                <a:latin typeface="Courier New" pitchFamily="49" charset="0"/>
              </a:rPr>
              <a:t>nelems_per_thread</a:t>
            </a:r>
            <a:r>
              <a:rPr lang="en-US" sz="1600" dirty="0" smtClean="0">
                <a:latin typeface="Courier New" pitchFamily="49" charset="0"/>
              </a:rPr>
              <a:t>;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index = </a:t>
            </a:r>
            <a:r>
              <a:rPr lang="en-US" sz="1600" dirty="0" err="1" smtClean="0">
                <a:latin typeface="Courier New" pitchFamily="49" charset="0"/>
              </a:rPr>
              <a:t>myid</a:t>
            </a:r>
            <a:r>
              <a:rPr lang="en-US" sz="1600" dirty="0" smtClean="0">
                <a:latin typeface="Courier New" pitchFamily="49" charset="0"/>
              </a:rPr>
              <a:t>*spacing;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nn-NO" sz="1600" dirty="0" smtClean="0">
                <a:latin typeface="Courier New" pitchFamily="49" charset="0"/>
              </a:rPr>
              <a:t>    data_t sum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nn-NO" sz="1600" dirty="0" smtClean="0">
                <a:latin typeface="Courier New" pitchFamily="49" charset="0"/>
              </a:rPr>
              <a:t>    for (i = start; i &lt; end; i++)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nn-NO" sz="1600" dirty="0" smtClean="0">
                <a:latin typeface="Courier New" pitchFamily="49" charset="0"/>
              </a:rPr>
              <a:t>	sum += i;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nn-NO" sz="1600" dirty="0" smtClean="0">
                <a:latin typeface="Courier New" pitchFamily="49" charset="0"/>
              </a:rPr>
              <a:t>    }	        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nn-NO" sz="1600" dirty="0" smtClean="0">
                <a:latin typeface="Courier New" pitchFamily="49" charset="0"/>
              </a:rPr>
              <a:t>    psum[index] = sum;</a:t>
            </a:r>
            <a:r>
              <a:rPr lang="en-US" sz="1600" dirty="0" smtClean="0">
                <a:latin typeface="Courier New" pitchFamily="49" charset="0"/>
              </a:rPr>
              <a:t>    return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 Accumulation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896225" cy="1447800"/>
          </a:xfrm>
        </p:spPr>
        <p:txBody>
          <a:bodyPr/>
          <a:lstStyle/>
          <a:p>
            <a:r>
              <a:rPr lang="en-US" dirty="0" smtClean="0"/>
              <a:t>Clear threading advantage</a:t>
            </a:r>
          </a:p>
          <a:p>
            <a:pPr lvl="1"/>
            <a:r>
              <a:rPr lang="en-US" dirty="0" smtClean="0"/>
              <a:t>Speedup = 7.5 X</a:t>
            </a:r>
          </a:p>
          <a:p>
            <a:r>
              <a:rPr lang="en-US" dirty="0" smtClean="0"/>
              <a:t>2X better than fastest memory accumulation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8006" y="1219200"/>
            <a:ext cx="6700869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Amdahl’s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Overall problem</a:t>
            </a:r>
          </a:p>
          <a:p>
            <a:pPr lvl="1">
              <a:tabLst>
                <a:tab pos="1081088" algn="l"/>
              </a:tabLst>
            </a:pPr>
            <a:r>
              <a:rPr lang="en-US" dirty="0" smtClean="0"/>
              <a:t>T 	Total</a:t>
            </a:r>
            <a:r>
              <a:rPr lang="en-US" dirty="0" smtClean="0"/>
              <a:t> sequential time </a:t>
            </a:r>
            <a:r>
              <a:rPr lang="en-US" dirty="0" smtClean="0"/>
              <a:t>required</a:t>
            </a:r>
          </a:p>
          <a:p>
            <a:pPr lvl="1">
              <a:tabLst>
                <a:tab pos="1081088" algn="l"/>
              </a:tabLst>
            </a:pPr>
            <a:r>
              <a:rPr lang="en-US" dirty="0" smtClean="0"/>
              <a:t>p 	Fraction of total that can be sped up (0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p 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1)</a:t>
            </a:r>
          </a:p>
          <a:p>
            <a:pPr lvl="1">
              <a:tabLst>
                <a:tab pos="1081088" algn="l"/>
              </a:tabLst>
            </a:pPr>
            <a:r>
              <a:rPr lang="en-US" dirty="0" smtClean="0"/>
              <a:t>k 	Speedup factor</a:t>
            </a:r>
          </a:p>
          <a:p>
            <a:pPr>
              <a:tabLst>
                <a:tab pos="1081088" algn="l"/>
              </a:tabLst>
            </a:pPr>
            <a:r>
              <a:rPr lang="en-US" dirty="0" smtClean="0"/>
              <a:t>Resulting Performance</a:t>
            </a:r>
          </a:p>
          <a:p>
            <a:pPr lvl="1">
              <a:tabLst>
                <a:tab pos="1081088" algn="l"/>
              </a:tabLst>
            </a:pPr>
            <a:r>
              <a:rPr lang="en-US" dirty="0" err="1" smtClean="0"/>
              <a:t>T</a:t>
            </a:r>
            <a:r>
              <a:rPr lang="en-US" baseline="-25000" dirty="0" err="1" smtClean="0"/>
              <a:t>k</a:t>
            </a:r>
            <a:r>
              <a:rPr lang="en-US" dirty="0" smtClean="0"/>
              <a:t> = </a:t>
            </a:r>
            <a:r>
              <a:rPr lang="en-US" dirty="0" err="1" smtClean="0"/>
              <a:t>pT</a:t>
            </a:r>
            <a:r>
              <a:rPr lang="en-US" dirty="0" smtClean="0"/>
              <a:t>/k + (1-p)T</a:t>
            </a:r>
          </a:p>
          <a:p>
            <a:pPr lvl="2">
              <a:tabLst>
                <a:tab pos="1081088" algn="l"/>
              </a:tabLst>
            </a:pPr>
            <a:r>
              <a:rPr lang="en-US" dirty="0" smtClean="0"/>
              <a:t>Portion which can be sped up runs k times faster</a:t>
            </a:r>
          </a:p>
          <a:p>
            <a:pPr lvl="2">
              <a:tabLst>
                <a:tab pos="1081088" algn="l"/>
              </a:tabLst>
            </a:pPr>
            <a:r>
              <a:rPr lang="en-US" dirty="0" smtClean="0"/>
              <a:t>Portion which cannot be sped up stays the same</a:t>
            </a:r>
          </a:p>
          <a:p>
            <a:pPr lvl="1">
              <a:tabLst>
                <a:tab pos="1081088" algn="l"/>
              </a:tabLst>
            </a:pPr>
            <a:r>
              <a:rPr lang="en-US" dirty="0" smtClean="0"/>
              <a:t>Maximum possible speedup</a:t>
            </a:r>
          </a:p>
          <a:p>
            <a:pPr lvl="2">
              <a:tabLst>
                <a:tab pos="1081088" algn="l"/>
              </a:tabLst>
            </a:pPr>
            <a:r>
              <a:rPr lang="en-US" dirty="0" smtClean="0"/>
              <a:t>k = </a:t>
            </a:r>
            <a:r>
              <a:rPr lang="en-US" dirty="0" smtClean="0">
                <a:sym typeface="Symbol"/>
              </a:rPr>
              <a:t></a:t>
            </a:r>
          </a:p>
          <a:p>
            <a:pPr lvl="2">
              <a:tabLst>
                <a:tab pos="1081088" algn="l"/>
              </a:tabLst>
            </a:pPr>
            <a:r>
              <a:rPr lang="en-US" dirty="0" smtClean="0">
                <a:sym typeface="Symbol"/>
              </a:rPr>
              <a:t>T</a:t>
            </a:r>
            <a:r>
              <a:rPr lang="en-US" baseline="-25000" dirty="0" smtClean="0">
                <a:sym typeface="Symbol"/>
              </a:rPr>
              <a:t></a:t>
            </a:r>
            <a:r>
              <a:rPr lang="en-US" dirty="0" smtClean="0">
                <a:sym typeface="Symbol"/>
              </a:rPr>
              <a:t> = (1-p)T</a:t>
            </a:r>
            <a:endParaRPr lang="en-US" dirty="0" smtClean="0"/>
          </a:p>
          <a:p>
            <a:pPr lvl="2">
              <a:tabLst>
                <a:tab pos="1081088" algn="l"/>
              </a:tabLst>
            </a:pPr>
            <a:endParaRPr lang="en-US" dirty="0" smtClean="0"/>
          </a:p>
          <a:p>
            <a:pPr lvl="1">
              <a:tabLst>
                <a:tab pos="1081088" algn="l"/>
              </a:tabLst>
            </a:pPr>
            <a:endParaRPr lang="en-US" dirty="0" smtClean="0"/>
          </a:p>
          <a:p>
            <a:pPr lvl="1">
              <a:tabLst>
                <a:tab pos="1081088" algn="l"/>
              </a:tabLst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972" name="Rectangle 4"/>
          <p:cNvSpPr>
            <a:spLocks noGrp="1" noChangeArrowheads="1"/>
          </p:cNvSpPr>
          <p:nvPr>
            <p:ph type="title"/>
          </p:nvPr>
        </p:nvSpPr>
        <p:spPr>
          <a:xfrm>
            <a:off x="380871" y="435678"/>
            <a:ext cx="7592093" cy="762000"/>
          </a:xfrm>
        </p:spPr>
        <p:txBody>
          <a:bodyPr/>
          <a:lstStyle/>
          <a:p>
            <a:r>
              <a:rPr lang="en-US"/>
              <a:t>Crucial concept: Thread Safety</a:t>
            </a:r>
          </a:p>
        </p:txBody>
      </p:sp>
      <p:sp>
        <p:nvSpPr>
          <p:cNvPr id="85197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Functions called from a thread</a:t>
            </a:r>
            <a:r>
              <a:rPr lang="en-US" dirty="0" smtClean="0"/>
              <a:t>  </a:t>
            </a:r>
            <a:r>
              <a:rPr lang="en-US" dirty="0"/>
              <a:t>must be </a:t>
            </a:r>
            <a:r>
              <a:rPr lang="en-US" i="1" dirty="0">
                <a:solidFill>
                  <a:srgbClr val="C00000"/>
                </a:solidFill>
              </a:rPr>
              <a:t>thread-safe</a:t>
            </a:r>
            <a:endParaRPr lang="en-US" i="1" dirty="0" smtClean="0">
              <a:solidFill>
                <a:srgbClr val="C00000"/>
              </a:solidFill>
            </a:endParaRPr>
          </a:p>
          <a:p>
            <a:pPr lvl="1"/>
            <a:endParaRPr lang="en-US" dirty="0" smtClean="0"/>
          </a:p>
          <a:p>
            <a:r>
              <a:rPr lang="en-US" i="1" dirty="0" smtClean="0"/>
              <a:t>Def:  </a:t>
            </a:r>
            <a:r>
              <a:rPr lang="en-US" dirty="0" smtClean="0"/>
              <a:t>A function is </a:t>
            </a:r>
            <a:r>
              <a:rPr lang="en-US" i="1" dirty="0" smtClean="0"/>
              <a:t>thread-safe </a:t>
            </a:r>
            <a:r>
              <a:rPr lang="en-US" dirty="0" err="1" smtClean="0"/>
              <a:t>iff</a:t>
            </a:r>
            <a:r>
              <a:rPr lang="en-US" dirty="0" smtClean="0"/>
              <a:t> it will always produce correct results when called repeatedly from multiple concurrent threads. </a:t>
            </a:r>
          </a:p>
          <a:p>
            <a:endParaRPr lang="en-US" dirty="0" smtClean="0"/>
          </a:p>
          <a:p>
            <a:r>
              <a:rPr lang="en-US" dirty="0" smtClean="0"/>
              <a:t>Classes of </a:t>
            </a:r>
            <a:r>
              <a:rPr lang="en-US" dirty="0"/>
              <a:t>thread-unsafe functions:</a:t>
            </a:r>
            <a:endParaRPr lang="en-US" dirty="0" smtClean="0"/>
          </a:p>
          <a:p>
            <a:pPr lvl="1"/>
            <a:r>
              <a:rPr lang="en-US" dirty="0" smtClean="0"/>
              <a:t>Class 1: Functions that do not protect shared variables</a:t>
            </a:r>
          </a:p>
          <a:p>
            <a:pPr lvl="1"/>
            <a:r>
              <a:rPr lang="en-US" dirty="0" smtClean="0"/>
              <a:t>Class 2: Functions that keep state across multiple invocations</a:t>
            </a:r>
          </a:p>
          <a:p>
            <a:pPr lvl="1"/>
            <a:r>
              <a:rPr lang="en-US" dirty="0" smtClean="0"/>
              <a:t>Class 3: Functions that return a pointer to </a:t>
            </a:r>
            <a:r>
              <a:rPr lang="en-US" dirty="0"/>
              <a:t>a static </a:t>
            </a:r>
            <a:r>
              <a:rPr lang="en-US" dirty="0" smtClean="0"/>
              <a:t>variable</a:t>
            </a:r>
          </a:p>
          <a:p>
            <a:pPr lvl="1"/>
            <a:r>
              <a:rPr lang="en-US" dirty="0" smtClean="0"/>
              <a:t>Class 4: Functions that call thread-unsafe functions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Amdahl’s Law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Overall problem</a:t>
            </a:r>
          </a:p>
          <a:p>
            <a:pPr lvl="1">
              <a:tabLst>
                <a:tab pos="1662113" algn="l"/>
              </a:tabLst>
            </a:pPr>
            <a:r>
              <a:rPr lang="en-US" dirty="0" smtClean="0"/>
              <a:t>T = 10 	Total time required</a:t>
            </a:r>
          </a:p>
          <a:p>
            <a:pPr lvl="1">
              <a:tabLst>
                <a:tab pos="1662113" algn="l"/>
              </a:tabLst>
            </a:pPr>
            <a:r>
              <a:rPr lang="en-US" dirty="0" smtClean="0"/>
              <a:t>p = 0.9	Fraction of total which can be sped up</a:t>
            </a:r>
          </a:p>
          <a:p>
            <a:pPr lvl="1">
              <a:tabLst>
                <a:tab pos="1662113" algn="l"/>
              </a:tabLst>
            </a:pPr>
            <a:r>
              <a:rPr lang="en-US" dirty="0" smtClean="0"/>
              <a:t>k = 9	Speedup factor</a:t>
            </a:r>
          </a:p>
          <a:p>
            <a:pPr>
              <a:tabLst>
                <a:tab pos="1662113" algn="l"/>
              </a:tabLst>
            </a:pPr>
            <a:r>
              <a:rPr lang="en-US" dirty="0" smtClean="0"/>
              <a:t>Resulting Performance</a:t>
            </a:r>
          </a:p>
          <a:p>
            <a:pPr lvl="1">
              <a:tabLst>
                <a:tab pos="1662113" algn="l"/>
              </a:tabLst>
            </a:pPr>
            <a:r>
              <a:rPr lang="en-US" dirty="0" smtClean="0"/>
              <a:t>T</a:t>
            </a:r>
            <a:r>
              <a:rPr lang="en-US" baseline="-25000" dirty="0" smtClean="0"/>
              <a:t>9</a:t>
            </a:r>
            <a:r>
              <a:rPr lang="en-US" dirty="0" smtClean="0"/>
              <a:t> = 0.9 * 10/9 + 0.1 * 10 = 1.0 + 1.0 = 2.0</a:t>
            </a:r>
          </a:p>
          <a:p>
            <a:pPr lvl="1">
              <a:tabLst>
                <a:tab pos="1662113" algn="l"/>
              </a:tabLst>
            </a:pPr>
            <a:r>
              <a:rPr lang="en-US" dirty="0" smtClean="0"/>
              <a:t>Maximum possible speedup</a:t>
            </a:r>
          </a:p>
          <a:p>
            <a:pPr lvl="2">
              <a:tabLst>
                <a:tab pos="1662113" algn="l"/>
              </a:tabLst>
            </a:pPr>
            <a:r>
              <a:rPr lang="en-US" dirty="0" smtClean="0">
                <a:sym typeface="Symbol"/>
              </a:rPr>
              <a:t>T</a:t>
            </a:r>
            <a:r>
              <a:rPr lang="en-US" baseline="-25000" dirty="0" smtClean="0">
                <a:sym typeface="Symbol"/>
              </a:rPr>
              <a:t></a:t>
            </a:r>
            <a:r>
              <a:rPr lang="en-US" dirty="0" smtClean="0">
                <a:sym typeface="Symbol"/>
              </a:rPr>
              <a:t> = 0.1 * 10.0 = 1.0</a:t>
            </a:r>
            <a:endParaRPr lang="en-US" dirty="0" smtClean="0"/>
          </a:p>
          <a:p>
            <a:pPr lvl="2">
              <a:tabLst>
                <a:tab pos="1081088" algn="l"/>
              </a:tabLst>
            </a:pPr>
            <a:endParaRPr lang="en-US" dirty="0" smtClean="0"/>
          </a:p>
          <a:p>
            <a:pPr lvl="1">
              <a:tabLst>
                <a:tab pos="1081088" algn="l"/>
              </a:tabLst>
            </a:pPr>
            <a:endParaRPr lang="en-US" dirty="0" smtClean="0"/>
          </a:p>
          <a:p>
            <a:pPr lvl="1">
              <a:tabLst>
                <a:tab pos="1081088" algn="l"/>
              </a:tabLst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More Substantial Example: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Sort set of N random numbers</a:t>
            </a:r>
          </a:p>
          <a:p>
            <a:r>
              <a:rPr lang="en-US" dirty="0" smtClean="0"/>
              <a:t>Multiple possible algorithms</a:t>
            </a:r>
          </a:p>
          <a:p>
            <a:pPr lvl="1"/>
            <a:r>
              <a:rPr lang="en-US" dirty="0" smtClean="0"/>
              <a:t>Use parallel version of </a:t>
            </a:r>
            <a:r>
              <a:rPr lang="en-US" dirty="0" err="1" smtClean="0"/>
              <a:t>quicksort</a:t>
            </a:r>
            <a:endParaRPr lang="en-US" dirty="0" smtClean="0"/>
          </a:p>
          <a:p>
            <a:r>
              <a:rPr lang="en-US" dirty="0" smtClean="0"/>
              <a:t>Sequential </a:t>
            </a:r>
            <a:r>
              <a:rPr lang="en-US" dirty="0" err="1" smtClean="0"/>
              <a:t>quicksort</a:t>
            </a:r>
            <a:r>
              <a:rPr lang="en-US" dirty="0" smtClean="0"/>
              <a:t> of set of values X</a:t>
            </a:r>
          </a:p>
          <a:p>
            <a:pPr lvl="1"/>
            <a:r>
              <a:rPr lang="en-US" dirty="0" smtClean="0"/>
              <a:t>Choose “pivot” p from X</a:t>
            </a:r>
          </a:p>
          <a:p>
            <a:pPr lvl="1"/>
            <a:r>
              <a:rPr lang="en-US" dirty="0" smtClean="0"/>
              <a:t>Rearrange X into</a:t>
            </a:r>
          </a:p>
          <a:p>
            <a:pPr lvl="2"/>
            <a:r>
              <a:rPr lang="en-US" dirty="0" smtClean="0"/>
              <a:t>L: Values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p</a:t>
            </a:r>
          </a:p>
          <a:p>
            <a:pPr lvl="2"/>
            <a:r>
              <a:rPr lang="en-US" dirty="0" smtClean="0"/>
              <a:t>R: Values </a:t>
            </a:r>
            <a:r>
              <a:rPr lang="en-US" dirty="0" smtClean="0">
                <a:sym typeface="Symbol"/>
              </a:rPr>
              <a:t></a:t>
            </a:r>
            <a:r>
              <a:rPr lang="en-US" dirty="0" smtClean="0"/>
              <a:t> p</a:t>
            </a:r>
          </a:p>
          <a:p>
            <a:pPr lvl="1"/>
            <a:r>
              <a:rPr lang="en-US" dirty="0" smtClean="0"/>
              <a:t>Recursively sort L to get L</a:t>
            </a:r>
            <a:r>
              <a:rPr lang="en-US" dirty="0" smtClean="0">
                <a:sym typeface="Symbol"/>
              </a:rPr>
              <a:t></a:t>
            </a:r>
            <a:endParaRPr lang="en-US" dirty="0" smtClean="0"/>
          </a:p>
          <a:p>
            <a:pPr lvl="1"/>
            <a:r>
              <a:rPr lang="en-US" dirty="0" smtClean="0"/>
              <a:t>Recursively sort R to get R</a:t>
            </a:r>
            <a:r>
              <a:rPr lang="en-US" dirty="0" smtClean="0">
                <a:sym typeface="Symbol"/>
              </a:rPr>
              <a:t></a:t>
            </a:r>
            <a:endParaRPr lang="en-US" dirty="0" smtClean="0"/>
          </a:p>
          <a:p>
            <a:pPr lvl="1"/>
            <a:r>
              <a:rPr lang="en-US" dirty="0" smtClean="0"/>
              <a:t>Return L</a:t>
            </a:r>
            <a:r>
              <a:rPr lang="en-US" dirty="0" smtClean="0">
                <a:sym typeface="Symbol"/>
              </a:rPr>
              <a:t></a:t>
            </a:r>
            <a:r>
              <a:rPr lang="en-US" dirty="0" smtClean="0"/>
              <a:t> : p : R</a:t>
            </a:r>
            <a:r>
              <a:rPr lang="en-US" dirty="0" smtClean="0">
                <a:sym typeface="Symbol"/>
              </a:rPr>
              <a:t>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</a:t>
            </a:r>
            <a:r>
              <a:rPr lang="en-US" dirty="0" err="1" smtClean="0"/>
              <a:t>Quicksort</a:t>
            </a:r>
            <a:r>
              <a:rPr lang="en-US" dirty="0" smtClean="0"/>
              <a:t> Visualized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57018" y="1981200"/>
            <a:ext cx="457199" cy="457200"/>
          </a:xfrm>
          <a:prstGeom prst="rect">
            <a:avLst/>
          </a:prstGeom>
          <a:solidFill>
            <a:srgbClr val="00B0C8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p</a:t>
            </a:r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381001" y="2590800"/>
            <a:ext cx="8442323" cy="457200"/>
            <a:chOff x="381001" y="2590800"/>
            <a:chExt cx="8442323" cy="457200"/>
          </a:xfrm>
        </p:grpSpPr>
        <p:sp>
          <p:nvSpPr>
            <p:cNvPr id="6" name="Rectangle 5"/>
            <p:cNvSpPr/>
            <p:nvPr/>
          </p:nvSpPr>
          <p:spPr bwMode="auto">
            <a:xfrm>
              <a:off x="381001" y="2590800"/>
              <a:ext cx="2590800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L</a:t>
              </a: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2971801" y="25908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3428999" y="2590800"/>
              <a:ext cx="5394325" cy="457200"/>
            </a:xfrm>
            <a:prstGeom prst="rect">
              <a:avLst/>
            </a:prstGeom>
            <a:solidFill>
              <a:srgbClr val="43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R</a:t>
              </a:r>
              <a:endParaRPr lang="en-US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96875" y="3810000"/>
            <a:ext cx="2574926" cy="457200"/>
            <a:chOff x="396875" y="3810000"/>
            <a:chExt cx="2574926" cy="457200"/>
          </a:xfrm>
        </p:grpSpPr>
        <p:sp>
          <p:nvSpPr>
            <p:cNvPr id="9" name="Rectangle 8"/>
            <p:cNvSpPr/>
            <p:nvPr/>
          </p:nvSpPr>
          <p:spPr bwMode="auto">
            <a:xfrm>
              <a:off x="1616077" y="3810000"/>
              <a:ext cx="457199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p2</a:t>
              </a:r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96875" y="3810000"/>
              <a:ext cx="1219202" cy="457200"/>
            </a:xfrm>
            <a:prstGeom prst="rect">
              <a:avLst/>
            </a:prstGeom>
            <a:solidFill>
              <a:srgbClr val="DA7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L2</a:t>
              </a:r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073276" y="3810000"/>
              <a:ext cx="898525" cy="457200"/>
            </a:xfrm>
            <a:prstGeom prst="rect">
              <a:avLst/>
            </a:prstGeom>
            <a:solidFill>
              <a:srgbClr val="01D50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R2</a:t>
              </a:r>
              <a:endParaRPr lang="en-US" dirty="0"/>
            </a:p>
          </p:txBody>
        </p:sp>
      </p:grpSp>
      <p:sp>
        <p:nvSpPr>
          <p:cNvPr id="12" name="Rectangle 11"/>
          <p:cNvSpPr/>
          <p:nvPr/>
        </p:nvSpPr>
        <p:spPr bwMode="auto">
          <a:xfrm>
            <a:off x="357018" y="3200400"/>
            <a:ext cx="457199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p2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381000" y="4343400"/>
            <a:ext cx="2574926" cy="1066800"/>
            <a:chOff x="381000" y="4343400"/>
            <a:chExt cx="2574926" cy="1066800"/>
          </a:xfrm>
        </p:grpSpPr>
        <p:sp>
          <p:nvSpPr>
            <p:cNvPr id="17" name="TextBox 16"/>
            <p:cNvSpPr txBox="1"/>
            <p:nvPr/>
          </p:nvSpPr>
          <p:spPr>
            <a:xfrm>
              <a:off x="1488478" y="4343400"/>
              <a:ext cx="2551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latin typeface="Calibri" pitchFamily="34" charset="0"/>
                  <a:sym typeface="Symbol"/>
                </a:rPr>
                <a:t></a:t>
              </a:r>
            </a:p>
            <a:p>
              <a:r>
                <a:rPr lang="en-US" sz="1200" dirty="0" smtClean="0">
                  <a:latin typeface="Calibri" pitchFamily="34" charset="0"/>
                  <a:sym typeface="Symbol"/>
                </a:rPr>
                <a:t></a:t>
              </a:r>
            </a:p>
            <a:p>
              <a:r>
                <a:rPr lang="en-US" sz="1200" dirty="0" smtClean="0">
                  <a:latin typeface="Calibri" pitchFamily="34" charset="0"/>
                  <a:sym typeface="Symbol"/>
                </a:rPr>
                <a:t></a:t>
              </a:r>
              <a:endParaRPr lang="en-US" sz="1200" dirty="0" smtClean="0">
                <a:latin typeface="Calibri" pitchFamily="34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381000" y="4953000"/>
              <a:ext cx="2574926" cy="457200"/>
            </a:xfrm>
            <a:prstGeom prst="rect">
              <a:avLst/>
            </a:prstGeom>
            <a:gradFill flip="none" rotWithShape="1">
              <a:gsLst>
                <a:gs pos="0">
                  <a:srgbClr val="E10601"/>
                </a:gs>
                <a:gs pos="100000">
                  <a:srgbClr val="00EE71"/>
                </a:gs>
              </a:gsLst>
              <a:lin ang="0" scaled="1"/>
              <a:tileRect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L</a:t>
              </a:r>
              <a:r>
                <a:rPr lang="en-US" dirty="0" smtClean="0">
                  <a:sym typeface="Symbol"/>
                </a:rPr>
                <a:t>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</a:t>
            </a:r>
            <a:r>
              <a:rPr lang="en-US" dirty="0" err="1" smtClean="0"/>
              <a:t>Quicksort</a:t>
            </a:r>
            <a:r>
              <a:rPr lang="en-US" dirty="0" smtClean="0"/>
              <a:t> Visualized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2971801" y="2133600"/>
            <a:ext cx="457199" cy="457200"/>
          </a:xfrm>
          <a:prstGeom prst="rect">
            <a:avLst/>
          </a:prstGeom>
          <a:solidFill>
            <a:srgbClr val="00B0C8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3428999" y="2133600"/>
            <a:ext cx="5394325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R</a:t>
            </a:r>
            <a:endParaRPr lang="en-US" dirty="0"/>
          </a:p>
        </p:txBody>
      </p:sp>
      <p:grpSp>
        <p:nvGrpSpPr>
          <p:cNvPr id="24" name="Group 23"/>
          <p:cNvGrpSpPr/>
          <p:nvPr/>
        </p:nvGrpSpPr>
        <p:grpSpPr>
          <a:xfrm>
            <a:off x="3428999" y="2819400"/>
            <a:ext cx="5394326" cy="1066800"/>
            <a:chOff x="3428999" y="2819400"/>
            <a:chExt cx="5394326" cy="1066800"/>
          </a:xfrm>
        </p:grpSpPr>
        <p:sp>
          <p:nvSpPr>
            <p:cNvPr id="13" name="Rectangle 12"/>
            <p:cNvSpPr/>
            <p:nvPr/>
          </p:nvSpPr>
          <p:spPr bwMode="auto">
            <a:xfrm>
              <a:off x="3428999" y="2819400"/>
              <a:ext cx="457199" cy="457200"/>
            </a:xfrm>
            <a:prstGeom prst="rect">
              <a:avLst/>
            </a:prstGeom>
            <a:solidFill>
              <a:srgbClr val="EA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p3</a:t>
              </a: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428999" y="3429000"/>
              <a:ext cx="3810002" cy="457200"/>
            </a:xfrm>
            <a:prstGeom prst="rect">
              <a:avLst/>
            </a:prstGeom>
            <a:solidFill>
              <a:srgbClr val="052F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L3</a:t>
              </a:r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7696200" y="3429000"/>
              <a:ext cx="1127125" cy="457200"/>
            </a:xfrm>
            <a:prstGeom prst="rect">
              <a:avLst/>
            </a:prstGeom>
            <a:solidFill>
              <a:srgbClr val="FA004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R3</a:t>
              </a:r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7239001" y="3429000"/>
              <a:ext cx="457199" cy="457200"/>
            </a:xfrm>
            <a:prstGeom prst="rect">
              <a:avLst/>
            </a:prstGeom>
            <a:solidFill>
              <a:srgbClr val="EA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p3</a:t>
              </a:r>
              <a:endParaRPr lang="en-US" dirty="0"/>
            </a:p>
          </p:txBody>
        </p:sp>
      </p:grpSp>
      <p:sp>
        <p:nvSpPr>
          <p:cNvPr id="18" name="Rectangle 17"/>
          <p:cNvSpPr/>
          <p:nvPr/>
        </p:nvSpPr>
        <p:spPr bwMode="auto">
          <a:xfrm>
            <a:off x="396875" y="2133600"/>
            <a:ext cx="2574926" cy="457200"/>
          </a:xfrm>
          <a:prstGeom prst="rect">
            <a:avLst/>
          </a:prstGeom>
          <a:gradFill flip="none" rotWithShape="1">
            <a:gsLst>
              <a:gs pos="0">
                <a:srgbClr val="E10601"/>
              </a:gs>
              <a:gs pos="100000">
                <a:srgbClr val="00EE71"/>
              </a:gs>
            </a:gsLst>
            <a:lin ang="0" scaled="1"/>
            <a:tileRect/>
          </a:gra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L</a:t>
            </a:r>
            <a:r>
              <a:rPr lang="en-US" dirty="0" smtClean="0">
                <a:sym typeface="Symbol"/>
              </a:rPr>
              <a:t></a:t>
            </a:r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3428999" y="3922931"/>
            <a:ext cx="5394325" cy="1066800"/>
            <a:chOff x="3428999" y="3922931"/>
            <a:chExt cx="5394325" cy="1066800"/>
          </a:xfrm>
        </p:grpSpPr>
        <p:sp>
          <p:nvSpPr>
            <p:cNvPr id="19" name="TextBox 18"/>
            <p:cNvSpPr txBox="1"/>
            <p:nvPr/>
          </p:nvSpPr>
          <p:spPr>
            <a:xfrm>
              <a:off x="5908078" y="3922931"/>
              <a:ext cx="2551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latin typeface="Calibri" pitchFamily="34" charset="0"/>
                  <a:sym typeface="Symbol"/>
                </a:rPr>
                <a:t></a:t>
              </a:r>
            </a:p>
            <a:p>
              <a:r>
                <a:rPr lang="en-US" sz="1200" dirty="0" smtClean="0">
                  <a:latin typeface="Calibri" pitchFamily="34" charset="0"/>
                  <a:sym typeface="Symbol"/>
                </a:rPr>
                <a:t></a:t>
              </a:r>
            </a:p>
            <a:p>
              <a:r>
                <a:rPr lang="en-US" sz="1200" dirty="0" smtClean="0">
                  <a:latin typeface="Calibri" pitchFamily="34" charset="0"/>
                  <a:sym typeface="Symbol"/>
                </a:rPr>
                <a:t></a:t>
              </a:r>
              <a:endParaRPr lang="en-US" sz="1200" dirty="0" smtClean="0">
                <a:latin typeface="Calibri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428999" y="4532531"/>
              <a:ext cx="5394325" cy="457200"/>
            </a:xfrm>
            <a:prstGeom prst="rect">
              <a:avLst/>
            </a:prstGeom>
            <a:gradFill flip="none" rotWithShape="1">
              <a:gsLst>
                <a:gs pos="0">
                  <a:srgbClr val="0046E2"/>
                </a:gs>
                <a:gs pos="100000">
                  <a:srgbClr val="ED0101"/>
                </a:gs>
              </a:gsLst>
              <a:lin ang="0" scaled="1"/>
              <a:tileRect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>
                  <a:sym typeface="Symbol"/>
                </a:rPr>
                <a:t>R</a:t>
              </a:r>
              <a:endParaRPr lang="en-US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96875" y="5410200"/>
            <a:ext cx="8426450" cy="457200"/>
            <a:chOff x="396875" y="5410200"/>
            <a:chExt cx="8426450" cy="457200"/>
          </a:xfrm>
        </p:grpSpPr>
        <p:sp>
          <p:nvSpPr>
            <p:cNvPr id="21" name="Rectangle 20"/>
            <p:cNvSpPr/>
            <p:nvPr/>
          </p:nvSpPr>
          <p:spPr bwMode="auto">
            <a:xfrm>
              <a:off x="2971801" y="54102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</a:t>
              </a:r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396875" y="5410200"/>
              <a:ext cx="2574926" cy="457200"/>
            </a:xfrm>
            <a:prstGeom prst="rect">
              <a:avLst/>
            </a:prstGeom>
            <a:gradFill flip="none" rotWithShape="1">
              <a:gsLst>
                <a:gs pos="0">
                  <a:srgbClr val="E10601"/>
                </a:gs>
                <a:gs pos="100000">
                  <a:srgbClr val="00EE71"/>
                </a:gs>
              </a:gsLst>
              <a:lin ang="0" scaled="1"/>
              <a:tileRect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L</a:t>
              </a:r>
              <a:r>
                <a:rPr lang="en-US" dirty="0" smtClean="0">
                  <a:sym typeface="Symbol"/>
                </a:rPr>
                <a:t></a:t>
              </a:r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3429000" y="5410200"/>
              <a:ext cx="5394325" cy="457200"/>
            </a:xfrm>
            <a:prstGeom prst="rect">
              <a:avLst/>
            </a:prstGeom>
            <a:gradFill flip="none" rotWithShape="1">
              <a:gsLst>
                <a:gs pos="0">
                  <a:srgbClr val="0046E2"/>
                </a:gs>
                <a:gs pos="100000">
                  <a:srgbClr val="ED0101"/>
                </a:gs>
              </a:gsLst>
              <a:lin ang="0" scaled="1"/>
              <a:tileRect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>
                  <a:sym typeface="Symbol"/>
                </a:rPr>
                <a:t>R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</a:t>
            </a:r>
            <a:r>
              <a:rPr lang="en-US" dirty="0" err="1" smtClean="0"/>
              <a:t>Quicksort</a:t>
            </a:r>
            <a:r>
              <a:rPr lang="en-US" dirty="0" smtClean="0"/>
              <a:t> Code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5276041"/>
            <a:ext cx="7896225" cy="1353359"/>
          </a:xfrm>
        </p:spPr>
        <p:txBody>
          <a:bodyPr/>
          <a:lstStyle/>
          <a:p>
            <a:r>
              <a:rPr lang="en-US" dirty="0" smtClean="0"/>
              <a:t>Sort </a:t>
            </a:r>
            <a:r>
              <a:rPr lang="en-US" dirty="0" err="1" smtClean="0"/>
              <a:t>nele</a:t>
            </a:r>
            <a:r>
              <a:rPr lang="en-US" dirty="0" smtClean="0"/>
              <a:t> elements starting at base</a:t>
            </a:r>
          </a:p>
          <a:p>
            <a:pPr lvl="1"/>
            <a:r>
              <a:rPr lang="en-US" dirty="0" smtClean="0"/>
              <a:t>Recursively sort L or R if has more than one element</a:t>
            </a:r>
          </a:p>
          <a:p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41711" y="1197678"/>
            <a:ext cx="5846752" cy="4029308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qsort_serial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data_t</a:t>
            </a:r>
            <a:r>
              <a:rPr lang="en-US" sz="1600" dirty="0" smtClean="0">
                <a:latin typeface="Courier New" pitchFamily="49" charset="0"/>
              </a:rPr>
              <a:t> *base,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if (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 &lt;= 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return;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if (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 == 2)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if (base[0] &gt; base[1])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  swap(base, base+1);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return;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/* Partition returns index of pivot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m = partition(base, 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if (m &gt; 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qsort_serial</a:t>
            </a:r>
            <a:r>
              <a:rPr lang="en-US" sz="1600" dirty="0" smtClean="0">
                <a:latin typeface="Courier New" pitchFamily="49" charset="0"/>
              </a:rPr>
              <a:t>(base, m);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if (nele-1 &gt; m+1)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qsort_serial</a:t>
            </a:r>
            <a:r>
              <a:rPr lang="en-US" sz="1600" dirty="0" smtClean="0">
                <a:latin typeface="Courier New" pitchFamily="49" charset="0"/>
              </a:rPr>
              <a:t>(base+m+1, nele-m-1);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Quicksort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197678"/>
            <a:ext cx="7896225" cy="4972050"/>
          </a:xfrm>
        </p:spPr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quicksort</a:t>
            </a:r>
            <a:r>
              <a:rPr lang="en-US" dirty="0" smtClean="0"/>
              <a:t> of set of values X</a:t>
            </a:r>
          </a:p>
          <a:p>
            <a:pPr lvl="1"/>
            <a:r>
              <a:rPr lang="en-US" dirty="0" smtClean="0"/>
              <a:t>If N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</a:t>
            </a:r>
            <a:r>
              <a:rPr lang="en-US" dirty="0" err="1" smtClean="0"/>
              <a:t>Nthresh</a:t>
            </a:r>
            <a:r>
              <a:rPr lang="en-US" dirty="0" smtClean="0"/>
              <a:t>, do sequential </a:t>
            </a:r>
            <a:r>
              <a:rPr lang="en-US" dirty="0" err="1" smtClean="0"/>
              <a:t>quicksort</a:t>
            </a:r>
            <a:endParaRPr lang="en-US" dirty="0" smtClean="0"/>
          </a:p>
          <a:p>
            <a:pPr lvl="1"/>
            <a:r>
              <a:rPr lang="en-US" dirty="0" smtClean="0"/>
              <a:t>Else</a:t>
            </a:r>
          </a:p>
          <a:p>
            <a:pPr lvl="2"/>
            <a:r>
              <a:rPr lang="en-US" dirty="0" smtClean="0"/>
              <a:t>Choose “pivot” p from X</a:t>
            </a:r>
          </a:p>
          <a:p>
            <a:pPr lvl="2"/>
            <a:r>
              <a:rPr lang="en-US" dirty="0" smtClean="0"/>
              <a:t>Rearrange X into</a:t>
            </a:r>
          </a:p>
          <a:p>
            <a:pPr lvl="3"/>
            <a:r>
              <a:rPr lang="en-US" dirty="0" smtClean="0"/>
              <a:t>L: Values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p</a:t>
            </a:r>
          </a:p>
          <a:p>
            <a:pPr lvl="3"/>
            <a:r>
              <a:rPr lang="en-US" dirty="0" smtClean="0"/>
              <a:t>R: Values </a:t>
            </a:r>
            <a:r>
              <a:rPr lang="en-US" dirty="0" smtClean="0">
                <a:sym typeface="Symbol"/>
              </a:rPr>
              <a:t></a:t>
            </a:r>
            <a:r>
              <a:rPr lang="en-US" dirty="0" smtClean="0"/>
              <a:t> p</a:t>
            </a:r>
          </a:p>
          <a:p>
            <a:pPr lvl="2"/>
            <a:r>
              <a:rPr lang="en-US" dirty="0" smtClean="0"/>
              <a:t>Recursively spawn separate threads</a:t>
            </a:r>
          </a:p>
          <a:p>
            <a:pPr lvl="3"/>
            <a:r>
              <a:rPr lang="en-US" dirty="0" smtClean="0"/>
              <a:t>Sort L to get L</a:t>
            </a:r>
            <a:r>
              <a:rPr lang="en-US" dirty="0" smtClean="0">
                <a:sym typeface="Symbol"/>
              </a:rPr>
              <a:t></a:t>
            </a:r>
          </a:p>
          <a:p>
            <a:pPr lvl="3"/>
            <a:r>
              <a:rPr lang="en-US" dirty="0" smtClean="0">
                <a:sym typeface="Symbol"/>
              </a:rPr>
              <a:t>Sort </a:t>
            </a:r>
            <a:r>
              <a:rPr lang="en-US" dirty="0" smtClean="0"/>
              <a:t>R to get R</a:t>
            </a:r>
            <a:r>
              <a:rPr lang="en-US" dirty="0" smtClean="0">
                <a:sym typeface="Symbol"/>
              </a:rPr>
              <a:t></a:t>
            </a:r>
            <a:endParaRPr lang="en-US" dirty="0" smtClean="0"/>
          </a:p>
          <a:p>
            <a:pPr lvl="2"/>
            <a:r>
              <a:rPr lang="en-US" dirty="0" smtClean="0"/>
              <a:t>Return L</a:t>
            </a:r>
            <a:r>
              <a:rPr lang="en-US" dirty="0" smtClean="0">
                <a:sym typeface="Symbol"/>
              </a:rPr>
              <a:t></a:t>
            </a:r>
            <a:r>
              <a:rPr lang="en-US" dirty="0" smtClean="0"/>
              <a:t> : p : R</a:t>
            </a:r>
            <a:r>
              <a:rPr lang="en-US" dirty="0" smtClean="0">
                <a:sym typeface="Symbol"/>
              </a:rPr>
              <a:t></a:t>
            </a:r>
            <a:endParaRPr lang="en-US" dirty="0" smtClean="0">
              <a:sym typeface="Symbo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Quicksort</a:t>
            </a:r>
            <a:r>
              <a:rPr lang="en-US" dirty="0" smtClean="0"/>
              <a:t> Visualized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57018" y="1981200"/>
            <a:ext cx="457199" cy="457200"/>
          </a:xfrm>
          <a:prstGeom prst="rect">
            <a:avLst/>
          </a:prstGeom>
          <a:solidFill>
            <a:srgbClr val="00B0C8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p</a:t>
            </a:r>
            <a:endParaRPr lang="en-US" dirty="0"/>
          </a:p>
        </p:txBody>
      </p:sp>
      <p:grpSp>
        <p:nvGrpSpPr>
          <p:cNvPr id="3" name="Group 18"/>
          <p:cNvGrpSpPr/>
          <p:nvPr/>
        </p:nvGrpSpPr>
        <p:grpSpPr>
          <a:xfrm>
            <a:off x="381001" y="2590800"/>
            <a:ext cx="8442323" cy="457200"/>
            <a:chOff x="381001" y="2590800"/>
            <a:chExt cx="8442323" cy="457200"/>
          </a:xfrm>
        </p:grpSpPr>
        <p:sp>
          <p:nvSpPr>
            <p:cNvPr id="6" name="Rectangle 5"/>
            <p:cNvSpPr/>
            <p:nvPr/>
          </p:nvSpPr>
          <p:spPr bwMode="auto">
            <a:xfrm>
              <a:off x="381001" y="2590800"/>
              <a:ext cx="2590800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L</a:t>
              </a: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2971801" y="25908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3428999" y="2590800"/>
              <a:ext cx="5394325" cy="457200"/>
            </a:xfrm>
            <a:prstGeom prst="rect">
              <a:avLst/>
            </a:prstGeom>
            <a:solidFill>
              <a:srgbClr val="43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R</a:t>
              </a:r>
              <a:endParaRPr lang="en-US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57018" y="3200400"/>
            <a:ext cx="3529180" cy="457200"/>
            <a:chOff x="357018" y="3200400"/>
            <a:chExt cx="3529180" cy="457200"/>
          </a:xfrm>
        </p:grpSpPr>
        <p:sp>
          <p:nvSpPr>
            <p:cNvPr id="12" name="Rectangle 11"/>
            <p:cNvSpPr/>
            <p:nvPr/>
          </p:nvSpPr>
          <p:spPr bwMode="auto">
            <a:xfrm>
              <a:off x="357018" y="3200400"/>
              <a:ext cx="457199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p2</a:t>
              </a:r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428999" y="3200400"/>
              <a:ext cx="457199" cy="457200"/>
            </a:xfrm>
            <a:prstGeom prst="rect">
              <a:avLst/>
            </a:prstGeom>
            <a:solidFill>
              <a:srgbClr val="EA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p3</a:t>
              </a:r>
              <a:endParaRPr lang="en-US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96875" y="3810000"/>
            <a:ext cx="8426450" cy="457200"/>
            <a:chOff x="396875" y="3810000"/>
            <a:chExt cx="8426450" cy="457200"/>
          </a:xfrm>
        </p:grpSpPr>
        <p:grpSp>
          <p:nvGrpSpPr>
            <p:cNvPr id="13" name="Group 19"/>
            <p:cNvGrpSpPr/>
            <p:nvPr/>
          </p:nvGrpSpPr>
          <p:grpSpPr>
            <a:xfrm>
              <a:off x="396875" y="3810000"/>
              <a:ext cx="2574926" cy="457200"/>
              <a:chOff x="396875" y="3810000"/>
              <a:chExt cx="2574926" cy="457200"/>
            </a:xfrm>
          </p:grpSpPr>
          <p:sp>
            <p:nvSpPr>
              <p:cNvPr id="9" name="Rectangle 8"/>
              <p:cNvSpPr/>
              <p:nvPr/>
            </p:nvSpPr>
            <p:spPr bwMode="auto">
              <a:xfrm>
                <a:off x="1616077" y="3810000"/>
                <a:ext cx="457199" cy="457200"/>
              </a:xfrm>
              <a:prstGeom prst="rect">
                <a:avLst/>
              </a:prstGeom>
              <a:solidFill>
                <a:srgbClr val="D2D2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 smtClean="0"/>
                  <a:t>p2</a:t>
                </a:r>
                <a:endParaRPr lang="en-US" dirty="0"/>
              </a:p>
            </p:txBody>
          </p:sp>
          <p:sp>
            <p:nvSpPr>
              <p:cNvPr id="10" name="Rectangle 9"/>
              <p:cNvSpPr/>
              <p:nvPr/>
            </p:nvSpPr>
            <p:spPr bwMode="auto">
              <a:xfrm>
                <a:off x="396875" y="3810000"/>
                <a:ext cx="1219202" cy="457200"/>
              </a:xfrm>
              <a:prstGeom prst="rect">
                <a:avLst/>
              </a:prstGeom>
              <a:solidFill>
                <a:srgbClr val="DA72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 smtClean="0"/>
                  <a:t>L2</a:t>
                </a:r>
                <a:endParaRPr lang="en-US" dirty="0"/>
              </a:p>
            </p:txBody>
          </p:sp>
          <p:sp>
            <p:nvSpPr>
              <p:cNvPr id="11" name="Rectangle 10"/>
              <p:cNvSpPr/>
              <p:nvPr/>
            </p:nvSpPr>
            <p:spPr bwMode="auto">
              <a:xfrm>
                <a:off x="2073276" y="3810000"/>
                <a:ext cx="898525" cy="457200"/>
              </a:xfrm>
              <a:prstGeom prst="rect">
                <a:avLst/>
              </a:prstGeom>
              <a:solidFill>
                <a:srgbClr val="01D50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 smtClean="0"/>
                  <a:t>R2</a:t>
                </a:r>
                <a:endParaRPr lang="en-US" dirty="0"/>
              </a:p>
            </p:txBody>
          </p:sp>
        </p:grpSp>
        <p:sp>
          <p:nvSpPr>
            <p:cNvPr id="21" name="Rectangle 20"/>
            <p:cNvSpPr/>
            <p:nvPr/>
          </p:nvSpPr>
          <p:spPr bwMode="auto">
            <a:xfrm>
              <a:off x="3428999" y="3810000"/>
              <a:ext cx="3810002" cy="457200"/>
            </a:xfrm>
            <a:prstGeom prst="rect">
              <a:avLst/>
            </a:prstGeom>
            <a:solidFill>
              <a:srgbClr val="052F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L3</a:t>
              </a:r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7696200" y="3810000"/>
              <a:ext cx="1127125" cy="457200"/>
            </a:xfrm>
            <a:prstGeom prst="rect">
              <a:avLst/>
            </a:prstGeom>
            <a:solidFill>
              <a:srgbClr val="FA004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R3</a:t>
              </a:r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7239001" y="3810000"/>
              <a:ext cx="457199" cy="457200"/>
            </a:xfrm>
            <a:prstGeom prst="rect">
              <a:avLst/>
            </a:prstGeom>
            <a:solidFill>
              <a:srgbClr val="EA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p3</a:t>
              </a:r>
              <a:endParaRPr lang="en-US" dirty="0"/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2955926" y="38100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</a:t>
              </a:r>
              <a:endParaRPr lang="en-US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81000" y="4343400"/>
            <a:ext cx="8442324" cy="1066800"/>
            <a:chOff x="381000" y="4343400"/>
            <a:chExt cx="8442324" cy="1066800"/>
          </a:xfrm>
        </p:grpSpPr>
        <p:grpSp>
          <p:nvGrpSpPr>
            <p:cNvPr id="14" name="Group 20"/>
            <p:cNvGrpSpPr/>
            <p:nvPr/>
          </p:nvGrpSpPr>
          <p:grpSpPr>
            <a:xfrm>
              <a:off x="381000" y="4343400"/>
              <a:ext cx="2574926" cy="1066800"/>
              <a:chOff x="381000" y="4343400"/>
              <a:chExt cx="2574926" cy="1066800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1488478" y="4343400"/>
                <a:ext cx="2551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>
                    <a:latin typeface="Calibri" pitchFamily="34" charset="0"/>
                    <a:sym typeface="Symbol"/>
                  </a:rPr>
                  <a:t></a:t>
                </a:r>
              </a:p>
              <a:p>
                <a:r>
                  <a:rPr lang="en-US" sz="1200" dirty="0" smtClean="0">
                    <a:latin typeface="Calibri" pitchFamily="34" charset="0"/>
                    <a:sym typeface="Symbol"/>
                  </a:rPr>
                  <a:t></a:t>
                </a:r>
              </a:p>
              <a:p>
                <a:r>
                  <a:rPr lang="en-US" sz="1200" dirty="0" smtClean="0">
                    <a:latin typeface="Calibri" pitchFamily="34" charset="0"/>
                    <a:sym typeface="Symbol"/>
                  </a:rPr>
                  <a:t></a:t>
                </a:r>
                <a:endParaRPr lang="en-US" sz="1200" dirty="0" smtClean="0">
                  <a:latin typeface="Calibri" pitchFamily="34" charset="0"/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 bwMode="auto">
              <a:xfrm>
                <a:off x="381000" y="4953000"/>
                <a:ext cx="2574926" cy="457200"/>
              </a:xfrm>
              <a:prstGeom prst="rect">
                <a:avLst/>
              </a:prstGeom>
              <a:gradFill flip="none" rotWithShape="1">
                <a:gsLst>
                  <a:gs pos="0">
                    <a:srgbClr val="E10601"/>
                  </a:gs>
                  <a:gs pos="100000">
                    <a:srgbClr val="00EE71"/>
                  </a:gs>
                </a:gsLst>
                <a:lin ang="0" scaled="1"/>
                <a:tileRect/>
              </a:gra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 smtClean="0"/>
                  <a:t>L</a:t>
                </a:r>
                <a:r>
                  <a:rPr lang="en-US" dirty="0" smtClean="0">
                    <a:sym typeface="Symbol"/>
                  </a:rPr>
                  <a:t></a:t>
                </a:r>
                <a:endParaRPr lang="en-US" dirty="0"/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3428999" y="4343400"/>
              <a:ext cx="5394325" cy="1066800"/>
              <a:chOff x="3428999" y="3922931"/>
              <a:chExt cx="5394325" cy="1066800"/>
            </a:xfrm>
          </p:grpSpPr>
          <p:sp>
            <p:nvSpPr>
              <p:cNvPr id="25" name="TextBox 24"/>
              <p:cNvSpPr txBox="1"/>
              <p:nvPr/>
            </p:nvSpPr>
            <p:spPr>
              <a:xfrm>
                <a:off x="5908078" y="3922931"/>
                <a:ext cx="2551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>
                    <a:latin typeface="Calibri" pitchFamily="34" charset="0"/>
                    <a:sym typeface="Symbol"/>
                  </a:rPr>
                  <a:t></a:t>
                </a:r>
              </a:p>
              <a:p>
                <a:r>
                  <a:rPr lang="en-US" sz="1200" dirty="0" smtClean="0">
                    <a:latin typeface="Calibri" pitchFamily="34" charset="0"/>
                    <a:sym typeface="Symbol"/>
                  </a:rPr>
                  <a:t></a:t>
                </a:r>
              </a:p>
              <a:p>
                <a:r>
                  <a:rPr lang="en-US" sz="1200" dirty="0" smtClean="0">
                    <a:latin typeface="Calibri" pitchFamily="34" charset="0"/>
                    <a:sym typeface="Symbol"/>
                  </a:rPr>
                  <a:t></a:t>
                </a:r>
                <a:endParaRPr lang="en-US" sz="1200" dirty="0" smtClean="0">
                  <a:latin typeface="Calibri" pitchFamily="34" charset="0"/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 bwMode="auto">
              <a:xfrm>
                <a:off x="3428999" y="4532531"/>
                <a:ext cx="5394325" cy="457200"/>
              </a:xfrm>
              <a:prstGeom prst="rect">
                <a:avLst/>
              </a:prstGeom>
              <a:gradFill flip="none" rotWithShape="1">
                <a:gsLst>
                  <a:gs pos="0">
                    <a:srgbClr val="0046E2"/>
                  </a:gs>
                  <a:gs pos="100000">
                    <a:srgbClr val="ED0101"/>
                  </a:gs>
                </a:gsLst>
                <a:lin ang="0" scaled="1"/>
                <a:tileRect/>
              </a:gra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 smtClean="0">
                    <a:sym typeface="Symbol"/>
                  </a:rPr>
                  <a:t>R</a:t>
                </a:r>
                <a:endParaRPr lang="en-US" dirty="0"/>
              </a:p>
            </p:txBody>
          </p:sp>
        </p:grpSp>
        <p:sp>
          <p:nvSpPr>
            <p:cNvPr id="28" name="Rectangle 27"/>
            <p:cNvSpPr/>
            <p:nvPr/>
          </p:nvSpPr>
          <p:spPr bwMode="auto">
            <a:xfrm>
              <a:off x="2971801" y="49530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Quicksort</a:t>
            </a:r>
            <a:r>
              <a:rPr lang="en-US" dirty="0" smtClean="0"/>
              <a:t> Data Structures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4304085"/>
            <a:ext cx="7896225" cy="1353359"/>
          </a:xfrm>
        </p:spPr>
        <p:txBody>
          <a:bodyPr/>
          <a:lstStyle/>
          <a:p>
            <a:r>
              <a:rPr lang="en-US" dirty="0" smtClean="0"/>
              <a:t>Data associated with each sorting task</a:t>
            </a:r>
          </a:p>
          <a:p>
            <a:pPr lvl="1">
              <a:tabLst>
                <a:tab pos="1541463" algn="l"/>
              </a:tabLst>
            </a:pPr>
            <a:r>
              <a:rPr lang="en-US" dirty="0" smtClean="0"/>
              <a:t>base: 	Array start</a:t>
            </a:r>
          </a:p>
          <a:p>
            <a:pPr lvl="1">
              <a:tabLst>
                <a:tab pos="1541463" algn="l"/>
              </a:tabLst>
            </a:pPr>
            <a:r>
              <a:rPr lang="en-US" dirty="0" err="1" smtClean="0"/>
              <a:t>nele</a:t>
            </a:r>
            <a:r>
              <a:rPr lang="en-US" dirty="0" smtClean="0"/>
              <a:t>:	 Number of elements</a:t>
            </a:r>
          </a:p>
          <a:p>
            <a:pPr lvl="1">
              <a:tabLst>
                <a:tab pos="1541463" algn="l"/>
              </a:tabLst>
            </a:pPr>
            <a:r>
              <a:rPr lang="en-US" dirty="0" err="1" smtClean="0"/>
              <a:t>tid</a:t>
            </a:r>
            <a:r>
              <a:rPr lang="en-US" dirty="0" smtClean="0"/>
              <a:t>: 	Thread ID</a:t>
            </a:r>
          </a:p>
          <a:p>
            <a:pPr>
              <a:tabLst>
                <a:tab pos="1541463" algn="l"/>
              </a:tabLst>
            </a:pPr>
            <a:r>
              <a:rPr lang="en-US" dirty="0" smtClean="0"/>
              <a:t>Generate list of tasks</a:t>
            </a:r>
          </a:p>
          <a:p>
            <a:pPr lvl="1">
              <a:tabLst>
                <a:tab pos="1541463" algn="l"/>
              </a:tabLst>
            </a:pPr>
            <a:r>
              <a:rPr lang="en-US" dirty="0" smtClean="0"/>
              <a:t>Must protect by </a:t>
            </a:r>
            <a:r>
              <a:rPr lang="en-US" dirty="0" err="1" smtClean="0"/>
              <a:t>mutex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41711" y="1197678"/>
            <a:ext cx="5243422" cy="3044423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/* Structure that defines sorting task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typedef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struct</a:t>
            </a:r>
            <a:r>
              <a:rPr lang="en-US" sz="1600" dirty="0" smtClean="0">
                <a:latin typeface="Courier New" pitchFamily="49" charset="0"/>
              </a:rPr>
              <a:t>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data_t</a:t>
            </a:r>
            <a:r>
              <a:rPr lang="en-US" sz="1600" dirty="0" smtClean="0">
                <a:latin typeface="Courier New" pitchFamily="49" charset="0"/>
              </a:rPr>
              <a:t> *base;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tid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} </a:t>
            </a:r>
            <a:r>
              <a:rPr lang="en-US" sz="1600" dirty="0" err="1" smtClean="0">
                <a:latin typeface="Courier New" pitchFamily="49" charset="0"/>
              </a:rPr>
              <a:t>sort_task_t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volatile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ntasks</a:t>
            </a:r>
            <a:r>
              <a:rPr lang="en-US" sz="1600" dirty="0" smtClean="0">
                <a:latin typeface="Courier New" pitchFamily="49" charset="0"/>
              </a:rPr>
              <a:t>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volatile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ctasks</a:t>
            </a:r>
            <a:r>
              <a:rPr lang="en-US" sz="1600" dirty="0" smtClean="0">
                <a:latin typeface="Courier New" pitchFamily="49" charset="0"/>
              </a:rPr>
              <a:t>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sort_task_t</a:t>
            </a:r>
            <a:r>
              <a:rPr lang="en-US" sz="1600" dirty="0" smtClean="0">
                <a:latin typeface="Courier New" pitchFamily="49" charset="0"/>
              </a:rPr>
              <a:t> **tasks =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tmutex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Quicksort</a:t>
            </a:r>
            <a:r>
              <a:rPr lang="en-US" dirty="0" smtClean="0"/>
              <a:t> Initialization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4304085"/>
            <a:ext cx="7896225" cy="1353359"/>
          </a:xfrm>
        </p:spPr>
        <p:txBody>
          <a:bodyPr/>
          <a:lstStyle/>
          <a:p>
            <a:r>
              <a:rPr lang="en-US" dirty="0" smtClean="0"/>
              <a:t>Task queue dynamically allocated</a:t>
            </a:r>
          </a:p>
          <a:p>
            <a:r>
              <a:rPr lang="en-US" dirty="0" smtClean="0"/>
              <a:t>Set </a:t>
            </a:r>
            <a:r>
              <a:rPr lang="en-US" dirty="0" err="1" smtClean="0"/>
              <a:t>Nthresh</a:t>
            </a:r>
            <a:r>
              <a:rPr lang="en-US" dirty="0" smtClean="0"/>
              <a:t> = N/F:</a:t>
            </a:r>
          </a:p>
          <a:p>
            <a:pPr lvl="1">
              <a:tabLst>
                <a:tab pos="1255713" algn="l"/>
              </a:tabLst>
            </a:pPr>
            <a:r>
              <a:rPr lang="en-US" dirty="0" smtClean="0"/>
              <a:t>N	Total number of elements</a:t>
            </a:r>
          </a:p>
          <a:p>
            <a:pPr lvl="1">
              <a:tabLst>
                <a:tab pos="1255713" algn="l"/>
              </a:tabLst>
            </a:pPr>
            <a:r>
              <a:rPr lang="en-US" dirty="0" smtClean="0"/>
              <a:t>F	Serial fraction</a:t>
            </a:r>
          </a:p>
          <a:p>
            <a:pPr lvl="2">
              <a:tabLst>
                <a:tab pos="1255713" algn="l"/>
              </a:tabLst>
            </a:pPr>
            <a:r>
              <a:rPr lang="en-US" dirty="0" smtClean="0"/>
              <a:t>Fraction of total size at which shift to sequential </a:t>
            </a:r>
            <a:r>
              <a:rPr lang="en-US" dirty="0" err="1" smtClean="0"/>
              <a:t>quicksort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69114" y="1197678"/>
            <a:ext cx="8205771" cy="181331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static void </a:t>
            </a:r>
            <a:r>
              <a:rPr lang="en-US" sz="1600" dirty="0" err="1" smtClean="0">
                <a:latin typeface="Courier New" pitchFamily="49" charset="0"/>
              </a:rPr>
              <a:t>init_task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ctasks</a:t>
            </a:r>
            <a:r>
              <a:rPr lang="en-US" sz="1600" dirty="0" smtClean="0">
                <a:latin typeface="Courier New" pitchFamily="49" charset="0"/>
              </a:rPr>
              <a:t> = 64;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tasks = (</a:t>
            </a:r>
            <a:r>
              <a:rPr lang="en-US" sz="1600" dirty="0" err="1" smtClean="0">
                <a:latin typeface="Courier New" pitchFamily="49" charset="0"/>
              </a:rPr>
              <a:t>sort_task_t</a:t>
            </a:r>
            <a:r>
              <a:rPr lang="en-US" sz="1600" dirty="0" smtClean="0">
                <a:latin typeface="Courier New" pitchFamily="49" charset="0"/>
              </a:rPr>
              <a:t> **) </a:t>
            </a:r>
            <a:r>
              <a:rPr lang="en-US" sz="1600" dirty="0" err="1" smtClean="0">
                <a:latin typeface="Courier New" pitchFamily="49" charset="0"/>
              </a:rPr>
              <a:t>Calloc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ctasks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sizeof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sort_task_t</a:t>
            </a:r>
            <a:r>
              <a:rPr lang="en-US" sz="1600" dirty="0" smtClean="0">
                <a:latin typeface="Courier New" pitchFamily="49" charset="0"/>
              </a:rPr>
              <a:t> *));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ntasks</a:t>
            </a:r>
            <a:r>
              <a:rPr lang="en-US" sz="1600" dirty="0" smtClean="0">
                <a:latin typeface="Courier New" pitchFamily="49" charset="0"/>
              </a:rPr>
              <a:t>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Sem_init</a:t>
            </a:r>
            <a:r>
              <a:rPr lang="en-US" sz="1600" dirty="0" smtClean="0">
                <a:latin typeface="Courier New" pitchFamily="49" charset="0"/>
              </a:rPr>
              <a:t>(&amp;</a:t>
            </a:r>
            <a:r>
              <a:rPr lang="en-US" sz="1600" dirty="0" err="1" smtClean="0">
                <a:latin typeface="Courier New" pitchFamily="49" charset="0"/>
              </a:rPr>
              <a:t>tmutex</a:t>
            </a:r>
            <a:r>
              <a:rPr lang="en-US" sz="1600" dirty="0" smtClean="0">
                <a:latin typeface="Courier New" pitchFamily="49" charset="0"/>
              </a:rPr>
              <a:t>, 0, 1);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nele_max_serial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 / </a:t>
            </a:r>
            <a:r>
              <a:rPr lang="en-US" sz="1600" dirty="0" err="1" smtClean="0">
                <a:latin typeface="Courier New" pitchFamily="49" charset="0"/>
              </a:rPr>
              <a:t>serial_fraction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Quicksort</a:t>
            </a:r>
            <a:r>
              <a:rPr lang="en-US" dirty="0" smtClean="0"/>
              <a:t>: Accessing Task Queue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57018" y="5504641"/>
            <a:ext cx="7896225" cy="1048559"/>
          </a:xfrm>
        </p:spPr>
        <p:txBody>
          <a:bodyPr/>
          <a:lstStyle/>
          <a:p>
            <a:r>
              <a:rPr lang="en-US" dirty="0" smtClean="0"/>
              <a:t>Dynamically expand by doubling queue length</a:t>
            </a:r>
          </a:p>
          <a:p>
            <a:pPr lvl="1"/>
            <a:r>
              <a:rPr lang="en-US" dirty="0" smtClean="0"/>
              <a:t>Generate task structure dynamically (consumed when reap thread)</a:t>
            </a:r>
          </a:p>
          <a:p>
            <a:r>
              <a:rPr lang="en-US" dirty="0" smtClean="0"/>
              <a:t>Must protect all accesses to queue &amp; </a:t>
            </a:r>
            <a:r>
              <a:rPr lang="en-US" dirty="0" err="1" smtClean="0"/>
              <a:t>ntasks</a:t>
            </a:r>
            <a:r>
              <a:rPr lang="en-US" dirty="0" smtClean="0"/>
              <a:t> by </a:t>
            </a:r>
            <a:r>
              <a:rPr lang="en-US" dirty="0" err="1" smtClean="0"/>
              <a:t>mutex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69114" y="1197678"/>
            <a:ext cx="7958909" cy="4029308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static </a:t>
            </a:r>
            <a:r>
              <a:rPr lang="en-US" sz="1600" dirty="0" err="1" smtClean="0">
                <a:latin typeface="Courier New" pitchFamily="49" charset="0"/>
              </a:rPr>
              <a:t>sort_task_t</a:t>
            </a:r>
            <a:r>
              <a:rPr lang="en-US" sz="1600" dirty="0" smtClean="0">
                <a:latin typeface="Courier New" pitchFamily="49" charset="0"/>
              </a:rPr>
              <a:t> *</a:t>
            </a:r>
            <a:r>
              <a:rPr lang="en-US" sz="1600" dirty="0" err="1" smtClean="0">
                <a:latin typeface="Courier New" pitchFamily="49" charset="0"/>
              </a:rPr>
              <a:t>new_task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data_t</a:t>
            </a:r>
            <a:r>
              <a:rPr lang="en-US" sz="1600" dirty="0" smtClean="0">
                <a:latin typeface="Courier New" pitchFamily="49" charset="0"/>
              </a:rPr>
              <a:t> *base,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P(&amp;</a:t>
            </a:r>
            <a:r>
              <a:rPr lang="en-US" sz="1600" dirty="0" err="1" smtClean="0">
                <a:latin typeface="Courier New" pitchFamily="49" charset="0"/>
              </a:rPr>
              <a:t>tmutex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if (</a:t>
            </a:r>
            <a:r>
              <a:rPr lang="en-US" sz="1600" dirty="0" err="1" smtClean="0">
                <a:latin typeface="Courier New" pitchFamily="49" charset="0"/>
              </a:rPr>
              <a:t>ntasks</a:t>
            </a:r>
            <a:r>
              <a:rPr lang="en-US" sz="1600" dirty="0" smtClean="0">
                <a:latin typeface="Courier New" pitchFamily="49" charset="0"/>
              </a:rPr>
              <a:t> == </a:t>
            </a:r>
            <a:r>
              <a:rPr lang="en-US" sz="1600" dirty="0" err="1" smtClean="0">
                <a:latin typeface="Courier New" pitchFamily="49" charset="0"/>
              </a:rPr>
              <a:t>ctasks</a:t>
            </a:r>
            <a:r>
              <a:rPr lang="en-US" sz="1600" dirty="0" smtClean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ctasks</a:t>
            </a:r>
            <a:r>
              <a:rPr lang="en-US" sz="1600" dirty="0" smtClean="0">
                <a:latin typeface="Courier New" pitchFamily="49" charset="0"/>
              </a:rPr>
              <a:t> *= 2;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tasks = (</a:t>
            </a:r>
            <a:r>
              <a:rPr lang="en-US" sz="1600" dirty="0" err="1" smtClean="0">
                <a:latin typeface="Courier New" pitchFamily="49" charset="0"/>
              </a:rPr>
              <a:t>sort_task_t</a:t>
            </a:r>
            <a:r>
              <a:rPr lang="en-US" sz="1600" dirty="0" smtClean="0">
                <a:latin typeface="Courier New" pitchFamily="49" charset="0"/>
              </a:rPr>
              <a:t> **)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      </a:t>
            </a:r>
            <a:r>
              <a:rPr lang="en-US" sz="1600" dirty="0" err="1" smtClean="0">
                <a:latin typeface="Courier New" pitchFamily="49" charset="0"/>
              </a:rPr>
              <a:t>Realloc</a:t>
            </a:r>
            <a:r>
              <a:rPr lang="en-US" sz="1600" dirty="0" smtClean="0">
                <a:latin typeface="Courier New" pitchFamily="49" charset="0"/>
              </a:rPr>
              <a:t>(tasks, </a:t>
            </a:r>
            <a:r>
              <a:rPr lang="en-US" sz="1600" dirty="0" err="1" smtClean="0">
                <a:latin typeface="Courier New" pitchFamily="49" charset="0"/>
              </a:rPr>
              <a:t>ctasks</a:t>
            </a:r>
            <a:r>
              <a:rPr lang="en-US" sz="1600" dirty="0" smtClean="0">
                <a:latin typeface="Courier New" pitchFamily="49" charset="0"/>
              </a:rPr>
              <a:t> * </a:t>
            </a:r>
            <a:r>
              <a:rPr lang="en-US" sz="1600" dirty="0" err="1" smtClean="0">
                <a:latin typeface="Courier New" pitchFamily="49" charset="0"/>
              </a:rPr>
              <a:t>sizeof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sort_task_t</a:t>
            </a:r>
            <a:r>
              <a:rPr lang="en-US" sz="1600" dirty="0" smtClean="0">
                <a:latin typeface="Courier New" pitchFamily="49" charset="0"/>
              </a:rPr>
              <a:t> *));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idx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ntasks</a:t>
            </a:r>
            <a:r>
              <a:rPr lang="en-US" sz="1600" dirty="0" smtClean="0">
                <a:latin typeface="Courier New" pitchFamily="49" charset="0"/>
              </a:rPr>
              <a:t>++;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sort_task_t</a:t>
            </a:r>
            <a:r>
              <a:rPr lang="en-US" sz="1600" dirty="0" smtClean="0">
                <a:latin typeface="Courier New" pitchFamily="49" charset="0"/>
              </a:rPr>
              <a:t> *t = (</a:t>
            </a:r>
            <a:r>
              <a:rPr lang="en-US" sz="1600" dirty="0" err="1" smtClean="0">
                <a:latin typeface="Courier New" pitchFamily="49" charset="0"/>
              </a:rPr>
              <a:t>sort_task_t</a:t>
            </a:r>
            <a:r>
              <a:rPr lang="en-US" sz="1600" dirty="0" smtClean="0">
                <a:latin typeface="Courier New" pitchFamily="49" charset="0"/>
              </a:rPr>
              <a:t> *) </a:t>
            </a:r>
            <a:r>
              <a:rPr lang="en-US" sz="1600" dirty="0" err="1" smtClean="0">
                <a:latin typeface="Courier New" pitchFamily="49" charset="0"/>
              </a:rPr>
              <a:t>Malloc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sizeof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sort_task_t</a:t>
            </a:r>
            <a:r>
              <a:rPr lang="en-US" sz="1600" dirty="0" smtClean="0">
                <a:latin typeface="Courier New" pitchFamily="49" charset="0"/>
              </a:rPr>
              <a:t>));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tasks[</a:t>
            </a:r>
            <a:r>
              <a:rPr lang="en-US" sz="1600" dirty="0" err="1" smtClean="0">
                <a:latin typeface="Courier New" pitchFamily="49" charset="0"/>
              </a:rPr>
              <a:t>idx</a:t>
            </a:r>
            <a:r>
              <a:rPr lang="en-US" sz="1600" dirty="0" smtClean="0">
                <a:latin typeface="Courier New" pitchFamily="49" charset="0"/>
              </a:rPr>
              <a:t>] = 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V(&amp;</a:t>
            </a:r>
            <a:r>
              <a:rPr lang="en-US" sz="1600" dirty="0" err="1" smtClean="0">
                <a:latin typeface="Courier New" pitchFamily="49" charset="0"/>
              </a:rPr>
              <a:t>tmutex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t-&gt;base = base;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t-&gt;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t-&gt;</a:t>
            </a:r>
            <a:r>
              <a:rPr lang="en-US" sz="1600" dirty="0" err="1" smtClean="0">
                <a:latin typeface="Courier New" pitchFamily="49" charset="0"/>
              </a:rPr>
              <a:t>tid</a:t>
            </a:r>
            <a:r>
              <a:rPr lang="en-US" sz="1600" dirty="0" smtClean="0">
                <a:latin typeface="Courier New" pitchFamily="49" charset="0"/>
              </a:rPr>
              <a:t> = (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)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return 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2"/>
            <a:ext cx="6921500" cy="573088"/>
          </a:xfrm>
        </p:spPr>
        <p:txBody>
          <a:bodyPr/>
          <a:lstStyle/>
          <a:p>
            <a:r>
              <a:rPr lang="en-US" dirty="0"/>
              <a:t>Thread-Unsafe Functions </a:t>
            </a:r>
            <a:r>
              <a:rPr lang="en-US" dirty="0" smtClean="0"/>
              <a:t>(Class 1</a:t>
            </a:r>
            <a:r>
              <a:rPr lang="en-US" dirty="0"/>
              <a:t>)</a:t>
            </a:r>
          </a:p>
        </p:txBody>
      </p:sp>
      <p:sp>
        <p:nvSpPr>
          <p:cNvPr id="85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Failing to protect shared variables</a:t>
            </a:r>
          </a:p>
          <a:p>
            <a:pPr lvl="1"/>
            <a:r>
              <a:rPr lang="en-US" dirty="0"/>
              <a:t>Fix: Use </a:t>
            </a:r>
            <a:r>
              <a:rPr lang="en-US" i="1" dirty="0"/>
              <a:t>P</a:t>
            </a:r>
            <a:r>
              <a:rPr lang="en-US" dirty="0"/>
              <a:t> and </a:t>
            </a:r>
            <a:r>
              <a:rPr lang="en-US" i="1" dirty="0"/>
              <a:t>V</a:t>
            </a:r>
            <a:r>
              <a:rPr lang="en-US" dirty="0"/>
              <a:t> semaphore operations</a:t>
            </a:r>
          </a:p>
          <a:p>
            <a:pPr lvl="1"/>
            <a:r>
              <a:rPr lang="en-US" dirty="0"/>
              <a:t>Example: </a:t>
            </a:r>
            <a:r>
              <a:rPr lang="en-US" b="1" dirty="0" err="1">
                <a:latin typeface="Courier New" pitchFamily="49" charset="0"/>
              </a:rPr>
              <a:t>goodcnt.c</a:t>
            </a:r>
            <a:endParaRPr lang="en-US" b="1" dirty="0"/>
          </a:p>
          <a:p>
            <a:pPr lvl="1"/>
            <a:r>
              <a:rPr lang="en-US" dirty="0"/>
              <a:t>Issue: Synchronization operations will slow down code</a:t>
            </a:r>
            <a:endParaRPr lang="en-US" dirty="0" smtClean="0"/>
          </a:p>
          <a:p>
            <a:pPr>
              <a:buNone/>
            </a:pPr>
            <a:endParaRPr lang="en-US" i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Quicksort</a:t>
            </a:r>
            <a:r>
              <a:rPr lang="en-US" dirty="0" smtClean="0"/>
              <a:t>: Top-Level Function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57018" y="5181600"/>
            <a:ext cx="7896225" cy="1048559"/>
          </a:xfrm>
        </p:spPr>
        <p:txBody>
          <a:bodyPr/>
          <a:lstStyle/>
          <a:p>
            <a:r>
              <a:rPr lang="en-US" dirty="0" smtClean="0"/>
              <a:t>Actual sorting done by </a:t>
            </a:r>
            <a:r>
              <a:rPr lang="en-US" dirty="0" err="1" smtClean="0"/>
              <a:t>tqsort_helper</a:t>
            </a:r>
            <a:endParaRPr lang="en-US" dirty="0" smtClean="0"/>
          </a:p>
          <a:p>
            <a:r>
              <a:rPr lang="en-US" dirty="0" smtClean="0"/>
              <a:t>Must reap all of the spawned threads</a:t>
            </a:r>
          </a:p>
          <a:p>
            <a:pPr lvl="1"/>
            <a:r>
              <a:rPr lang="en-US" dirty="0" smtClean="0"/>
              <a:t>All accesses to task queue &amp; </a:t>
            </a:r>
            <a:r>
              <a:rPr lang="en-US" dirty="0" err="1" smtClean="0"/>
              <a:t>ntasks</a:t>
            </a:r>
            <a:r>
              <a:rPr lang="en-US" dirty="0" smtClean="0"/>
              <a:t> guarded by </a:t>
            </a:r>
            <a:r>
              <a:rPr lang="en-US" dirty="0" err="1" smtClean="0"/>
              <a:t>mutex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012005" y="1600200"/>
            <a:ext cx="5119990" cy="3044423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tqsort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data_t</a:t>
            </a:r>
            <a:r>
              <a:rPr lang="en-US" sz="1600" dirty="0" smtClean="0">
                <a:latin typeface="Courier New" pitchFamily="49" charset="0"/>
              </a:rPr>
              <a:t> *base,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init_task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tqsort_helper</a:t>
            </a:r>
            <a:r>
              <a:rPr lang="en-US" sz="1600" dirty="0" smtClean="0">
                <a:latin typeface="Courier New" pitchFamily="49" charset="0"/>
              </a:rPr>
              <a:t>(base, 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for 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= 0;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&lt; </a:t>
            </a:r>
            <a:r>
              <a:rPr lang="en-US" sz="1600" dirty="0" err="1" smtClean="0">
                <a:latin typeface="Courier New" pitchFamily="49" charset="0"/>
              </a:rPr>
              <a:t>get_ntasks</a:t>
            </a:r>
            <a:r>
              <a:rPr lang="en-US" sz="1600" dirty="0" smtClean="0">
                <a:latin typeface="Courier New" pitchFamily="49" charset="0"/>
              </a:rPr>
              <a:t>();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P(&amp;</a:t>
            </a:r>
            <a:r>
              <a:rPr lang="en-US" sz="1600" dirty="0" err="1" smtClean="0">
                <a:latin typeface="Courier New" pitchFamily="49" charset="0"/>
              </a:rPr>
              <a:t>tmutex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sort_task_t</a:t>
            </a:r>
            <a:r>
              <a:rPr lang="en-US" sz="1600" dirty="0" smtClean="0">
                <a:latin typeface="Courier New" pitchFamily="49" charset="0"/>
              </a:rPr>
              <a:t> *t = tasks[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V(&amp;</a:t>
            </a:r>
            <a:r>
              <a:rPr lang="en-US" sz="1600" dirty="0" err="1" smtClean="0">
                <a:latin typeface="Courier New" pitchFamily="49" charset="0"/>
              </a:rPr>
              <a:t>tmutex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Pthread_join</a:t>
            </a:r>
            <a:r>
              <a:rPr lang="en-US" sz="1600" dirty="0" smtClean="0">
                <a:latin typeface="Courier New" pitchFamily="49" charset="0"/>
              </a:rPr>
              <a:t>(t-&gt;</a:t>
            </a:r>
            <a:r>
              <a:rPr lang="en-US" sz="1600" dirty="0" err="1" smtClean="0">
                <a:latin typeface="Courier New" pitchFamily="49" charset="0"/>
              </a:rPr>
              <a:t>tid</a:t>
            </a:r>
            <a:r>
              <a:rPr lang="en-US" sz="1600" dirty="0" smtClean="0">
                <a:latin typeface="Courier New" pitchFamily="49" charset="0"/>
              </a:rPr>
              <a:t>, NULL);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free((void *) t);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Quicksort</a:t>
            </a:r>
            <a:r>
              <a:rPr lang="en-US" dirty="0" smtClean="0"/>
              <a:t>: Recursive function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38175" y="4419600"/>
            <a:ext cx="7896225" cy="1048559"/>
          </a:xfrm>
        </p:spPr>
        <p:txBody>
          <a:bodyPr/>
          <a:lstStyle/>
          <a:p>
            <a:r>
              <a:rPr lang="en-US" dirty="0" smtClean="0"/>
              <a:t>If below </a:t>
            </a:r>
            <a:r>
              <a:rPr lang="en-US" dirty="0" err="1" smtClean="0"/>
              <a:t>Nthresh</a:t>
            </a:r>
            <a:r>
              <a:rPr lang="en-US" dirty="0" smtClean="0"/>
              <a:t>, call sequential </a:t>
            </a:r>
            <a:r>
              <a:rPr lang="en-US" dirty="0" err="1" smtClean="0"/>
              <a:t>quicksort</a:t>
            </a:r>
            <a:endParaRPr lang="en-US" dirty="0" smtClean="0"/>
          </a:p>
          <a:p>
            <a:r>
              <a:rPr lang="en-US" dirty="0" smtClean="0"/>
              <a:t>Otherwise create sorting task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962839" y="1600200"/>
            <a:ext cx="7218322" cy="2305759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tqsort_helper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data_t</a:t>
            </a:r>
            <a:r>
              <a:rPr lang="en-US" sz="1600" dirty="0" smtClean="0">
                <a:latin typeface="Courier New" pitchFamily="49" charset="0"/>
              </a:rPr>
              <a:t> *base,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if (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 &lt;= </a:t>
            </a:r>
            <a:r>
              <a:rPr lang="en-US" sz="1600" dirty="0" err="1" smtClean="0">
                <a:latin typeface="Courier New" pitchFamily="49" charset="0"/>
              </a:rPr>
              <a:t>nele_max_serial</a:t>
            </a:r>
            <a:r>
              <a:rPr lang="en-US" sz="1600" dirty="0" smtClean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/* Use sequential sort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qsort_serial</a:t>
            </a:r>
            <a:r>
              <a:rPr lang="en-US" sz="1600" dirty="0" smtClean="0">
                <a:latin typeface="Courier New" pitchFamily="49" charset="0"/>
              </a:rPr>
              <a:t>(base, 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return;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sort_task_t</a:t>
            </a:r>
            <a:r>
              <a:rPr lang="en-US" sz="1600" dirty="0" smtClean="0">
                <a:latin typeface="Courier New" pitchFamily="49" charset="0"/>
              </a:rPr>
              <a:t> *t = </a:t>
            </a:r>
            <a:r>
              <a:rPr lang="en-US" sz="1600" dirty="0" err="1" smtClean="0">
                <a:latin typeface="Courier New" pitchFamily="49" charset="0"/>
              </a:rPr>
              <a:t>new_task</a:t>
            </a:r>
            <a:r>
              <a:rPr lang="en-US" sz="1600" dirty="0" smtClean="0">
                <a:latin typeface="Courier New" pitchFamily="49" charset="0"/>
              </a:rPr>
              <a:t>(base, 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Pthread_create</a:t>
            </a:r>
            <a:r>
              <a:rPr lang="en-US" sz="1600" dirty="0" smtClean="0">
                <a:latin typeface="Courier New" pitchFamily="49" charset="0"/>
              </a:rPr>
              <a:t>(&amp;t-&gt;</a:t>
            </a:r>
            <a:r>
              <a:rPr lang="en-US" sz="1600" dirty="0" err="1" smtClean="0">
                <a:latin typeface="Courier New" pitchFamily="49" charset="0"/>
              </a:rPr>
              <a:t>tid</a:t>
            </a:r>
            <a:r>
              <a:rPr lang="en-US" sz="1600" dirty="0" smtClean="0">
                <a:latin typeface="Courier New" pitchFamily="49" charset="0"/>
              </a:rPr>
              <a:t>, NULL, </a:t>
            </a:r>
            <a:r>
              <a:rPr lang="en-US" sz="1600" dirty="0" err="1" smtClean="0">
                <a:latin typeface="Courier New" pitchFamily="49" charset="0"/>
              </a:rPr>
              <a:t>sort_thread</a:t>
            </a:r>
            <a:r>
              <a:rPr lang="en-US" sz="1600" dirty="0" smtClean="0">
                <a:latin typeface="Courier New" pitchFamily="49" charset="0"/>
              </a:rPr>
              <a:t>, (void *) t);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Quicksort</a:t>
            </a:r>
            <a:r>
              <a:rPr lang="en-US" dirty="0" smtClean="0"/>
              <a:t>: Sorting Task Function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38175" y="4590241"/>
            <a:ext cx="7896225" cy="1048559"/>
          </a:xfrm>
        </p:spPr>
        <p:txBody>
          <a:bodyPr/>
          <a:lstStyle/>
          <a:p>
            <a:r>
              <a:rPr lang="en-US" dirty="0" smtClean="0"/>
              <a:t>Same idea as sequential </a:t>
            </a:r>
            <a:r>
              <a:rPr lang="en-US" dirty="0" err="1" smtClean="0"/>
              <a:t>quicksort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962839" y="1600200"/>
            <a:ext cx="5243422" cy="2798202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static void *</a:t>
            </a:r>
            <a:r>
              <a:rPr lang="en-US" sz="1600" dirty="0" err="1" smtClean="0">
                <a:latin typeface="Courier New" pitchFamily="49" charset="0"/>
              </a:rPr>
              <a:t>sort_thread</a:t>
            </a:r>
            <a:r>
              <a:rPr lang="en-US" sz="1600" dirty="0" smtClean="0">
                <a:latin typeface="Courier New" pitchFamily="49" charset="0"/>
              </a:rPr>
              <a:t>(void *</a:t>
            </a:r>
            <a:r>
              <a:rPr lang="en-US" sz="1600" dirty="0" err="1" smtClean="0">
                <a:latin typeface="Courier New" pitchFamily="49" charset="0"/>
              </a:rPr>
              <a:t>vargp</a:t>
            </a:r>
            <a:r>
              <a:rPr lang="en-US" sz="1600" dirty="0" smtClean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sort_task_t</a:t>
            </a:r>
            <a:r>
              <a:rPr lang="en-US" sz="1600" dirty="0" smtClean="0">
                <a:latin typeface="Courier New" pitchFamily="49" charset="0"/>
              </a:rPr>
              <a:t> *t = (</a:t>
            </a:r>
            <a:r>
              <a:rPr lang="en-US" sz="1600" dirty="0" err="1" smtClean="0">
                <a:latin typeface="Courier New" pitchFamily="49" charset="0"/>
              </a:rPr>
              <a:t>sort_task_t</a:t>
            </a:r>
            <a:r>
              <a:rPr lang="en-US" sz="1600" dirty="0" smtClean="0">
                <a:latin typeface="Courier New" pitchFamily="49" charset="0"/>
              </a:rPr>
              <a:t> *) </a:t>
            </a:r>
            <a:r>
              <a:rPr lang="en-US" sz="1600" dirty="0" err="1" smtClean="0">
                <a:latin typeface="Courier New" pitchFamily="49" charset="0"/>
              </a:rPr>
              <a:t>vargp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data_t</a:t>
            </a:r>
            <a:r>
              <a:rPr lang="en-US" sz="1600" dirty="0" smtClean="0">
                <a:latin typeface="Courier New" pitchFamily="49" charset="0"/>
              </a:rPr>
              <a:t> *base = t-&gt;base;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 = t-&gt;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m = partition(base, 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if (m &gt; 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tqsort_helper</a:t>
            </a:r>
            <a:r>
              <a:rPr lang="en-US" sz="1600" dirty="0" smtClean="0">
                <a:latin typeface="Courier New" pitchFamily="49" charset="0"/>
              </a:rPr>
              <a:t>(base, m);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if (nele-1 &gt; m+1)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tqsort_helper</a:t>
            </a:r>
            <a:r>
              <a:rPr lang="en-US" sz="1600" dirty="0" smtClean="0">
                <a:latin typeface="Courier New" pitchFamily="49" charset="0"/>
              </a:rPr>
              <a:t>(base+m+1, nele-m-1);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return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Quicksort</a:t>
            </a:r>
            <a:r>
              <a:rPr lang="en-US" dirty="0" smtClean="0"/>
              <a:t>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896225" cy="1447800"/>
          </a:xfrm>
        </p:spPr>
        <p:txBody>
          <a:bodyPr/>
          <a:lstStyle/>
          <a:p>
            <a:r>
              <a:rPr lang="en-US" dirty="0" smtClean="0"/>
              <a:t>Sort 2</a:t>
            </a:r>
            <a:r>
              <a:rPr lang="en-US" baseline="30000" dirty="0" smtClean="0"/>
              <a:t>37</a:t>
            </a:r>
            <a:r>
              <a:rPr lang="en-US" dirty="0" smtClean="0"/>
              <a:t> (134,217,728) random values</a:t>
            </a:r>
          </a:p>
          <a:p>
            <a:r>
              <a:rPr lang="en-US" dirty="0" smtClean="0"/>
              <a:t>Best speedup = 6.84X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46150" y="1020763"/>
            <a:ext cx="7035800" cy="408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6629400" y="4431268"/>
            <a:ext cx="2001457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Number of threads</a:t>
            </a:r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Quicksort</a:t>
            </a:r>
            <a:r>
              <a:rPr lang="en-US" dirty="0" smtClean="0"/>
              <a:t>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896225" cy="1447800"/>
          </a:xfrm>
        </p:spPr>
        <p:txBody>
          <a:bodyPr/>
          <a:lstStyle/>
          <a:p>
            <a:r>
              <a:rPr lang="en-US" dirty="0" smtClean="0"/>
              <a:t>Good performance over wide range of fraction values</a:t>
            </a:r>
          </a:p>
          <a:p>
            <a:pPr lvl="1"/>
            <a:r>
              <a:rPr lang="en-US" dirty="0" smtClean="0"/>
              <a:t>F too small: Not enough parallelism</a:t>
            </a:r>
          </a:p>
          <a:p>
            <a:pPr lvl="1"/>
            <a:r>
              <a:rPr lang="en-US" dirty="0" smtClean="0"/>
              <a:t>F too large: Thread overhead + run out of thread memory</a:t>
            </a:r>
          </a:p>
          <a:p>
            <a:endParaRPr lang="en-US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46150" y="1020763"/>
            <a:ext cx="7035800" cy="408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6629400" y="4431268"/>
            <a:ext cx="2001457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Number of threads</a:t>
            </a:r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Amdahl’s Law &amp; Parallel </a:t>
            </a:r>
            <a:r>
              <a:rPr lang="en-US" dirty="0" err="1" smtClean="0"/>
              <a:t>Quicksort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Sequential bottleneck</a:t>
            </a:r>
          </a:p>
          <a:p>
            <a:pPr lvl="1"/>
            <a:r>
              <a:rPr lang="en-US" dirty="0" smtClean="0"/>
              <a:t>Top-level partition: No speedup</a:t>
            </a:r>
          </a:p>
          <a:p>
            <a:pPr lvl="1"/>
            <a:r>
              <a:rPr lang="en-US" dirty="0" smtClean="0"/>
              <a:t>Second level: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2X speedup</a:t>
            </a:r>
          </a:p>
          <a:p>
            <a:pPr lvl="1"/>
            <a:r>
              <a:rPr lang="en-US" dirty="0" err="1" smtClean="0"/>
              <a:t>k</a:t>
            </a:r>
            <a:r>
              <a:rPr lang="en-US" baseline="30000" dirty="0" err="1" smtClean="0"/>
              <a:t>th</a:t>
            </a:r>
            <a:r>
              <a:rPr lang="en-US" dirty="0" smtClean="0"/>
              <a:t> level: 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2</a:t>
            </a:r>
            <a:r>
              <a:rPr lang="en-US" baseline="30000" dirty="0" smtClean="0"/>
              <a:t>k-1</a:t>
            </a:r>
            <a:r>
              <a:rPr lang="en-US" dirty="0" smtClean="0"/>
              <a:t>X speedup</a:t>
            </a:r>
          </a:p>
          <a:p>
            <a:r>
              <a:rPr lang="en-US" dirty="0" smtClean="0"/>
              <a:t>Implications</a:t>
            </a:r>
          </a:p>
          <a:p>
            <a:pPr lvl="1"/>
            <a:r>
              <a:rPr lang="en-US" dirty="0" smtClean="0"/>
              <a:t>Good performance for small-scale parallelism</a:t>
            </a:r>
          </a:p>
          <a:p>
            <a:pPr lvl="1"/>
            <a:r>
              <a:rPr lang="en-US" dirty="0" smtClean="0"/>
              <a:t>Would need to parallelize partitioning step to get large-scale parallelism</a:t>
            </a:r>
          </a:p>
          <a:p>
            <a:pPr lvl="2"/>
            <a:r>
              <a:rPr lang="en-US" dirty="0" smtClean="0"/>
              <a:t>Parallel Sorting by Regular Sampling</a:t>
            </a:r>
          </a:p>
          <a:p>
            <a:pPr lvl="3"/>
            <a:r>
              <a:rPr lang="en-US" dirty="0" smtClean="0"/>
              <a:t>H. Shi &amp; J. Schaeffer, J. Parallel &amp; Distributed Computing, 1992</a:t>
            </a:r>
          </a:p>
          <a:p>
            <a:pPr lvl="2">
              <a:tabLst>
                <a:tab pos="1081088" algn="l"/>
              </a:tabLst>
            </a:pPr>
            <a:endParaRPr lang="en-US" dirty="0" smtClean="0"/>
          </a:p>
          <a:p>
            <a:pPr lvl="1">
              <a:tabLst>
                <a:tab pos="1081088" algn="l"/>
              </a:tabLst>
            </a:pPr>
            <a:endParaRPr lang="en-US" dirty="0" smtClean="0"/>
          </a:p>
          <a:p>
            <a:pPr lvl="1">
              <a:tabLst>
                <a:tab pos="1081088" algn="l"/>
              </a:tabLst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have strategy</a:t>
            </a:r>
          </a:p>
          <a:p>
            <a:pPr lvl="1"/>
            <a:r>
              <a:rPr lang="en-US" dirty="0" smtClean="0"/>
              <a:t>Partition into K independent parts</a:t>
            </a:r>
          </a:p>
          <a:p>
            <a:pPr lvl="1"/>
            <a:r>
              <a:rPr lang="en-US" dirty="0" smtClean="0"/>
              <a:t>Divide-and-conquer</a:t>
            </a:r>
          </a:p>
          <a:p>
            <a:r>
              <a:rPr lang="en-US" dirty="0" smtClean="0"/>
              <a:t>Inner loops must be synchronization free</a:t>
            </a:r>
          </a:p>
          <a:p>
            <a:pPr lvl="1"/>
            <a:r>
              <a:rPr lang="en-US" dirty="0" smtClean="0"/>
              <a:t>Synchronization operations very expensive</a:t>
            </a:r>
          </a:p>
          <a:p>
            <a:r>
              <a:rPr lang="en-US" dirty="0" smtClean="0"/>
              <a:t>Watch out for hardware artifacts</a:t>
            </a:r>
          </a:p>
          <a:p>
            <a:pPr lvl="1"/>
            <a:r>
              <a:rPr lang="en-US" dirty="0" smtClean="0"/>
              <a:t>Sharing and false sharing of global data</a:t>
            </a:r>
          </a:p>
          <a:p>
            <a:r>
              <a:rPr lang="en-US" dirty="0" smtClean="0"/>
              <a:t>You can do it!</a:t>
            </a:r>
          </a:p>
          <a:p>
            <a:pPr lvl="1"/>
            <a:r>
              <a:rPr lang="en-US" dirty="0" smtClean="0"/>
              <a:t>Achieving modest levels of parallelism is not difficult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 slides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253582" cy="762000"/>
          </a:xfrm>
        </p:spPr>
        <p:txBody>
          <a:bodyPr/>
          <a:lstStyle/>
          <a:p>
            <a:r>
              <a:rPr lang="en-US" dirty="0" smtClean="0"/>
              <a:t>Out-of-Order Processor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908925" cy="1228724"/>
          </a:xfrm>
        </p:spPr>
        <p:txBody>
          <a:bodyPr/>
          <a:lstStyle/>
          <a:p>
            <a:r>
              <a:rPr lang="en-US" dirty="0" smtClean="0"/>
              <a:t>Instruction control dynamically converts program into stream of operations</a:t>
            </a:r>
          </a:p>
          <a:p>
            <a:r>
              <a:rPr lang="en-US" dirty="0" smtClean="0"/>
              <a:t>Operations mapped onto functional units to execute in parallel</a:t>
            </a:r>
          </a:p>
          <a:p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600200" y="3619500"/>
            <a:ext cx="4191000" cy="1447800"/>
            <a:chOff x="2514600" y="1600200"/>
            <a:chExt cx="4191000" cy="1447800"/>
          </a:xfrm>
        </p:grpSpPr>
        <p:sp>
          <p:nvSpPr>
            <p:cNvPr id="4" name="Rectangle 3"/>
            <p:cNvSpPr/>
            <p:nvPr/>
          </p:nvSpPr>
          <p:spPr bwMode="auto">
            <a:xfrm>
              <a:off x="2514600" y="1600200"/>
              <a:ext cx="4191000" cy="1447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2000" dirty="0" smtClean="0"/>
                <a:t>Functional Units</a:t>
              </a:r>
              <a:endParaRPr lang="en-US" sz="2000" dirty="0"/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26670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smtClean="0"/>
                <a:t>Integer</a:t>
              </a:r>
            </a:p>
            <a:p>
              <a:pPr algn="ctr"/>
              <a:r>
                <a:rPr lang="en-US" sz="1800" dirty="0" err="1" smtClean="0"/>
                <a:t>Arith</a:t>
              </a:r>
              <a:endParaRPr lang="en-US" sz="1800" dirty="0"/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36576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smtClean="0"/>
                <a:t>Integer</a:t>
              </a:r>
            </a:p>
            <a:p>
              <a:pPr algn="ctr"/>
              <a:r>
                <a:rPr lang="en-US" sz="1800" dirty="0" err="1" smtClean="0"/>
                <a:t>Arith</a:t>
              </a:r>
              <a:endParaRPr lang="en-US" sz="1800" dirty="0"/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46482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smtClean="0"/>
                <a:t>FP</a:t>
              </a:r>
            </a:p>
            <a:p>
              <a:pPr algn="ctr"/>
              <a:r>
                <a:rPr lang="en-US" sz="1800" dirty="0" err="1" smtClean="0"/>
                <a:t>Arith</a:t>
              </a:r>
              <a:endParaRPr lang="en-US" sz="1800" dirty="0"/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6388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smtClean="0"/>
                <a:t>Load /</a:t>
              </a:r>
            </a:p>
            <a:p>
              <a:pPr algn="ctr"/>
              <a:r>
                <a:rPr lang="en-US" sz="1800" dirty="0" smtClean="0"/>
                <a:t>Store</a:t>
              </a:r>
              <a:endParaRPr lang="en-US" sz="1800" dirty="0"/>
            </a:p>
          </p:txBody>
        </p:sp>
      </p:grpSp>
      <p:sp>
        <p:nvSpPr>
          <p:cNvPr id="9" name="Rectangle 8"/>
          <p:cNvSpPr/>
          <p:nvPr/>
        </p:nvSpPr>
        <p:spPr bwMode="auto">
          <a:xfrm>
            <a:off x="990600" y="1219200"/>
            <a:ext cx="5257800" cy="20574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Instruction Control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1219200" y="2514600"/>
            <a:ext cx="11049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/>
              <a:t>Registers</a:t>
            </a:r>
            <a:endParaRPr lang="en-US" sz="1800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4495800" y="1600200"/>
            <a:ext cx="1447800" cy="762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/>
              <a:t>Instruction Decoder</a:t>
            </a:r>
            <a:endParaRPr lang="en-US" sz="1800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2743200" y="2552701"/>
            <a:ext cx="14478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/>
              <a:t>Op. Queue</a:t>
            </a:r>
            <a:endParaRPr lang="en-US" sz="1800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6096000" y="3962400"/>
            <a:ext cx="1524000" cy="1143000"/>
          </a:xfrm>
          <a:prstGeom prst="rect">
            <a:avLst/>
          </a:prstGeom>
          <a:solidFill>
            <a:srgbClr val="9EF18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/>
              <a:t>Data Cache</a:t>
            </a:r>
            <a:endParaRPr lang="en-US" sz="1800" dirty="0"/>
          </a:p>
        </p:txBody>
      </p:sp>
      <p:cxnSp>
        <p:nvCxnSpPr>
          <p:cNvPr id="16" name="Straight Arrow Connector 15"/>
          <p:cNvCxnSpPr/>
          <p:nvPr/>
        </p:nvCxnSpPr>
        <p:spPr bwMode="auto">
          <a:xfrm rot="10800000" flipV="1">
            <a:off x="5562600" y="4457702"/>
            <a:ext cx="534988" cy="2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sp>
        <p:nvSpPr>
          <p:cNvPr id="33" name="Rectangle 32"/>
          <p:cNvSpPr/>
          <p:nvPr/>
        </p:nvSpPr>
        <p:spPr bwMode="auto">
          <a:xfrm>
            <a:off x="6324600" y="1371600"/>
            <a:ext cx="1295400" cy="1143000"/>
          </a:xfrm>
          <a:prstGeom prst="rect">
            <a:avLst/>
          </a:prstGeom>
          <a:solidFill>
            <a:srgbClr val="9EF18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/>
              <a:t>Instruction</a:t>
            </a:r>
          </a:p>
          <a:p>
            <a:pPr algn="ctr"/>
            <a:r>
              <a:rPr lang="en-US" sz="1800" dirty="0" smtClean="0"/>
              <a:t>Cache</a:t>
            </a:r>
            <a:endParaRPr lang="en-US" sz="1800" dirty="0"/>
          </a:p>
        </p:txBody>
      </p:sp>
      <p:cxnSp>
        <p:nvCxnSpPr>
          <p:cNvPr id="34" name="Straight Arrow Connector 33"/>
          <p:cNvCxnSpPr>
            <a:endCxn id="33" idx="1"/>
          </p:cNvCxnSpPr>
          <p:nvPr/>
        </p:nvCxnSpPr>
        <p:spPr bwMode="auto">
          <a:xfrm>
            <a:off x="5943600" y="1943100"/>
            <a:ext cx="381000" cy="1588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  <p:cxnSp>
        <p:nvCxnSpPr>
          <p:cNvPr id="40" name="Elbow Connector 39"/>
          <p:cNvCxnSpPr>
            <a:stCxn id="12" idx="1"/>
          </p:cNvCxnSpPr>
          <p:nvPr/>
        </p:nvCxnSpPr>
        <p:spPr bwMode="auto">
          <a:xfrm rot="10800000" flipV="1">
            <a:off x="2514600" y="2743200"/>
            <a:ext cx="228601" cy="876299"/>
          </a:xfrm>
          <a:prstGeom prst="bentConnector2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 rot="5400000">
            <a:off x="1467643" y="3256757"/>
            <a:ext cx="723902" cy="1589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cxnSp>
        <p:nvCxnSpPr>
          <p:cNvPr id="47" name="Elbow Connector 39"/>
          <p:cNvCxnSpPr/>
          <p:nvPr/>
        </p:nvCxnSpPr>
        <p:spPr bwMode="auto">
          <a:xfrm rot="10800000" flipV="1">
            <a:off x="3962400" y="2019301"/>
            <a:ext cx="533402" cy="533399"/>
          </a:xfrm>
          <a:prstGeom prst="bentConnector3">
            <a:avLst>
              <a:gd name="adj1" fmla="val 99192"/>
            </a:avLst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21" name="Rectangle 20"/>
          <p:cNvSpPr/>
          <p:nvPr/>
        </p:nvSpPr>
        <p:spPr bwMode="auto">
          <a:xfrm>
            <a:off x="4476749" y="2743201"/>
            <a:ext cx="628651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600" dirty="0" smtClean="0"/>
              <a:t>PC</a:t>
            </a:r>
            <a:endParaRPr lang="en-US" sz="1600" dirty="0"/>
          </a:p>
        </p:txBody>
      </p:sp>
      <p:cxnSp>
        <p:nvCxnSpPr>
          <p:cNvPr id="22" name="Straight Arrow Connector 21"/>
          <p:cNvCxnSpPr>
            <a:endCxn id="21" idx="0"/>
          </p:cNvCxnSpPr>
          <p:nvPr/>
        </p:nvCxnSpPr>
        <p:spPr bwMode="auto">
          <a:xfrm rot="5400000">
            <a:off x="4600575" y="2552700"/>
            <a:ext cx="381001" cy="1588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253582" cy="762000"/>
          </a:xfrm>
        </p:spPr>
        <p:txBody>
          <a:bodyPr/>
          <a:lstStyle/>
          <a:p>
            <a:r>
              <a:rPr lang="en-US" dirty="0" err="1" smtClean="0"/>
              <a:t>Hyperthreading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908925" cy="1228724"/>
          </a:xfrm>
        </p:spPr>
        <p:txBody>
          <a:bodyPr/>
          <a:lstStyle/>
          <a:p>
            <a:r>
              <a:rPr lang="en-US" dirty="0" smtClean="0"/>
              <a:t>Replicate enough instruction control to process K instruction streams</a:t>
            </a:r>
          </a:p>
          <a:p>
            <a:r>
              <a:rPr lang="en-US" dirty="0" smtClean="0"/>
              <a:t>K copies of all registers</a:t>
            </a:r>
          </a:p>
          <a:p>
            <a:r>
              <a:rPr lang="en-US" dirty="0" smtClean="0"/>
              <a:t>Share functional units</a:t>
            </a:r>
          </a:p>
          <a:p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2209800" y="3619500"/>
            <a:ext cx="4191000" cy="1447800"/>
            <a:chOff x="2514600" y="1600200"/>
            <a:chExt cx="4191000" cy="1447800"/>
          </a:xfrm>
        </p:grpSpPr>
        <p:sp>
          <p:nvSpPr>
            <p:cNvPr id="4" name="Rectangle 3"/>
            <p:cNvSpPr/>
            <p:nvPr/>
          </p:nvSpPr>
          <p:spPr bwMode="auto">
            <a:xfrm>
              <a:off x="2514600" y="1600200"/>
              <a:ext cx="4191000" cy="1447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2000" dirty="0" smtClean="0"/>
                <a:t>Functional Units</a:t>
              </a:r>
              <a:endParaRPr lang="en-US" sz="2000" dirty="0"/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26670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smtClean="0"/>
                <a:t>Integer</a:t>
              </a:r>
            </a:p>
            <a:p>
              <a:pPr algn="ctr"/>
              <a:r>
                <a:rPr lang="en-US" sz="1800" dirty="0" err="1" smtClean="0"/>
                <a:t>Arith</a:t>
              </a:r>
              <a:endParaRPr lang="en-US" sz="1800" dirty="0"/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36576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smtClean="0"/>
                <a:t>Integer</a:t>
              </a:r>
            </a:p>
            <a:p>
              <a:pPr algn="ctr"/>
              <a:r>
                <a:rPr lang="en-US" sz="1800" dirty="0" err="1" smtClean="0"/>
                <a:t>Arith</a:t>
              </a:r>
              <a:endParaRPr lang="en-US" sz="1800" dirty="0"/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46482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smtClean="0"/>
                <a:t>FP</a:t>
              </a:r>
            </a:p>
            <a:p>
              <a:pPr algn="ctr"/>
              <a:r>
                <a:rPr lang="en-US" sz="1800" dirty="0" err="1" smtClean="0"/>
                <a:t>Arith</a:t>
              </a:r>
              <a:endParaRPr lang="en-US" sz="1800" dirty="0"/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6388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smtClean="0"/>
                <a:t>Load /</a:t>
              </a:r>
            </a:p>
            <a:p>
              <a:pPr algn="ctr"/>
              <a:r>
                <a:rPr lang="en-US" sz="1800" dirty="0" smtClean="0"/>
                <a:t>Store</a:t>
              </a:r>
              <a:endParaRPr lang="en-US" sz="1800" dirty="0"/>
            </a:p>
          </p:txBody>
        </p:sp>
      </p:grpSp>
      <p:sp>
        <p:nvSpPr>
          <p:cNvPr id="9" name="Rectangle 8"/>
          <p:cNvSpPr/>
          <p:nvPr/>
        </p:nvSpPr>
        <p:spPr bwMode="auto">
          <a:xfrm>
            <a:off x="1981200" y="1219200"/>
            <a:ext cx="5715000" cy="20574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Instruction Control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514602" y="2514600"/>
            <a:ext cx="11049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err="1" smtClean="0"/>
              <a:t>Reg</a:t>
            </a:r>
            <a:r>
              <a:rPr lang="en-US" sz="1800" dirty="0" smtClean="0"/>
              <a:t> B</a:t>
            </a:r>
            <a:endParaRPr lang="en-US" sz="1800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5943600" y="1600200"/>
            <a:ext cx="1447800" cy="762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/>
              <a:t>Instruction Decoder</a:t>
            </a:r>
            <a:endParaRPr lang="en-US" sz="1800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4191000" y="2552701"/>
            <a:ext cx="14478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/>
              <a:t>Op. Queue B</a:t>
            </a:r>
            <a:endParaRPr lang="en-US" sz="1800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6705600" y="3962400"/>
            <a:ext cx="1524000" cy="1143000"/>
          </a:xfrm>
          <a:prstGeom prst="rect">
            <a:avLst/>
          </a:prstGeom>
          <a:solidFill>
            <a:srgbClr val="9EF18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/>
              <a:t>Data Cache</a:t>
            </a:r>
            <a:endParaRPr lang="en-US" sz="1800" dirty="0"/>
          </a:p>
        </p:txBody>
      </p:sp>
      <p:cxnSp>
        <p:nvCxnSpPr>
          <p:cNvPr id="16" name="Straight Arrow Connector 15"/>
          <p:cNvCxnSpPr/>
          <p:nvPr/>
        </p:nvCxnSpPr>
        <p:spPr bwMode="auto">
          <a:xfrm rot="10800000" flipV="1">
            <a:off x="6172200" y="4457702"/>
            <a:ext cx="534988" cy="2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sp>
        <p:nvSpPr>
          <p:cNvPr id="33" name="Rectangle 32"/>
          <p:cNvSpPr/>
          <p:nvPr/>
        </p:nvSpPr>
        <p:spPr bwMode="auto">
          <a:xfrm>
            <a:off x="7772400" y="1371600"/>
            <a:ext cx="1295400" cy="1143000"/>
          </a:xfrm>
          <a:prstGeom prst="rect">
            <a:avLst/>
          </a:prstGeom>
          <a:solidFill>
            <a:srgbClr val="9EF18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/>
              <a:t>Instruction</a:t>
            </a:r>
          </a:p>
          <a:p>
            <a:pPr algn="ctr"/>
            <a:r>
              <a:rPr lang="en-US" sz="1800" dirty="0" smtClean="0"/>
              <a:t>Cache</a:t>
            </a:r>
            <a:endParaRPr lang="en-US" sz="1800" dirty="0"/>
          </a:p>
        </p:txBody>
      </p:sp>
      <p:cxnSp>
        <p:nvCxnSpPr>
          <p:cNvPr id="34" name="Straight Arrow Connector 33"/>
          <p:cNvCxnSpPr>
            <a:endCxn id="33" idx="1"/>
          </p:cNvCxnSpPr>
          <p:nvPr/>
        </p:nvCxnSpPr>
        <p:spPr bwMode="auto">
          <a:xfrm>
            <a:off x="7391400" y="1943100"/>
            <a:ext cx="381000" cy="1588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  <p:cxnSp>
        <p:nvCxnSpPr>
          <p:cNvPr id="40" name="Elbow Connector 39"/>
          <p:cNvCxnSpPr>
            <a:stCxn id="12" idx="1"/>
          </p:cNvCxnSpPr>
          <p:nvPr/>
        </p:nvCxnSpPr>
        <p:spPr bwMode="auto">
          <a:xfrm rot="10800000" flipV="1">
            <a:off x="3962400" y="2743200"/>
            <a:ext cx="228601" cy="876299"/>
          </a:xfrm>
          <a:prstGeom prst="bentConnector2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 rot="5400000">
            <a:off x="2763045" y="3256757"/>
            <a:ext cx="723902" cy="1589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cxnSp>
        <p:nvCxnSpPr>
          <p:cNvPr id="47" name="Elbow Connector 39"/>
          <p:cNvCxnSpPr>
            <a:stCxn id="11" idx="1"/>
          </p:cNvCxnSpPr>
          <p:nvPr/>
        </p:nvCxnSpPr>
        <p:spPr bwMode="auto">
          <a:xfrm rot="10800000" flipV="1">
            <a:off x="5562598" y="1981200"/>
            <a:ext cx="381002" cy="571500"/>
          </a:xfrm>
          <a:prstGeom prst="bentConnector2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21" name="Rectangle 20"/>
          <p:cNvSpPr/>
          <p:nvPr/>
        </p:nvSpPr>
        <p:spPr bwMode="auto">
          <a:xfrm>
            <a:off x="2286000" y="1981200"/>
            <a:ext cx="11049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err="1" smtClean="0"/>
              <a:t>Reg</a:t>
            </a:r>
            <a:r>
              <a:rPr lang="en-US" sz="1800" dirty="0" smtClean="0"/>
              <a:t> A</a:t>
            </a:r>
            <a:endParaRPr lang="en-US" sz="1800" dirty="0"/>
          </a:p>
        </p:txBody>
      </p:sp>
      <p:sp>
        <p:nvSpPr>
          <p:cNvPr id="22" name="Rectangle 21"/>
          <p:cNvSpPr/>
          <p:nvPr/>
        </p:nvSpPr>
        <p:spPr bwMode="auto">
          <a:xfrm>
            <a:off x="3962398" y="1981201"/>
            <a:ext cx="14478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/>
              <a:t>Op. Queue A</a:t>
            </a:r>
            <a:endParaRPr lang="en-US" sz="1800" dirty="0"/>
          </a:p>
        </p:txBody>
      </p:sp>
      <p:cxnSp>
        <p:nvCxnSpPr>
          <p:cNvPr id="23" name="Elbow Connector 39"/>
          <p:cNvCxnSpPr>
            <a:stCxn id="22" idx="1"/>
          </p:cNvCxnSpPr>
          <p:nvPr/>
        </p:nvCxnSpPr>
        <p:spPr bwMode="auto">
          <a:xfrm rot="10800000" flipV="1">
            <a:off x="3733798" y="2171700"/>
            <a:ext cx="228601" cy="1447799"/>
          </a:xfrm>
          <a:prstGeom prst="bentConnector2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 rot="5400000">
            <a:off x="1810545" y="2990056"/>
            <a:ext cx="1257301" cy="1590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cxnSp>
        <p:nvCxnSpPr>
          <p:cNvPr id="25" name="Elbow Connector 39"/>
          <p:cNvCxnSpPr/>
          <p:nvPr/>
        </p:nvCxnSpPr>
        <p:spPr bwMode="auto">
          <a:xfrm rot="10800000" flipV="1">
            <a:off x="5181598" y="1752600"/>
            <a:ext cx="762002" cy="228600"/>
          </a:xfrm>
          <a:prstGeom prst="bentConnector3">
            <a:avLst>
              <a:gd name="adj1" fmla="val 99870"/>
            </a:avLst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5943600" y="2705100"/>
            <a:ext cx="628651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600" dirty="0" smtClean="0"/>
              <a:t>PC A</a:t>
            </a:r>
            <a:endParaRPr lang="en-US" sz="1600" dirty="0"/>
          </a:p>
        </p:txBody>
      </p:sp>
      <p:cxnSp>
        <p:nvCxnSpPr>
          <p:cNvPr id="27" name="Straight Arrow Connector 26"/>
          <p:cNvCxnSpPr>
            <a:endCxn id="26" idx="0"/>
          </p:cNvCxnSpPr>
          <p:nvPr/>
        </p:nvCxnSpPr>
        <p:spPr bwMode="auto">
          <a:xfrm rot="5400000">
            <a:off x="6086476" y="2533650"/>
            <a:ext cx="342900" cy="1588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  <p:sp>
        <p:nvSpPr>
          <p:cNvPr id="28" name="Rectangle 27"/>
          <p:cNvSpPr/>
          <p:nvPr/>
        </p:nvSpPr>
        <p:spPr bwMode="auto">
          <a:xfrm>
            <a:off x="6686549" y="2819400"/>
            <a:ext cx="628651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600" dirty="0" smtClean="0"/>
              <a:t>PC B</a:t>
            </a:r>
            <a:endParaRPr lang="en-US" sz="1600" dirty="0"/>
          </a:p>
        </p:txBody>
      </p:sp>
      <p:cxnSp>
        <p:nvCxnSpPr>
          <p:cNvPr id="29" name="Straight Arrow Connector 28"/>
          <p:cNvCxnSpPr>
            <a:endCxn id="28" idx="0"/>
          </p:cNvCxnSpPr>
          <p:nvPr/>
        </p:nvCxnSpPr>
        <p:spPr bwMode="auto">
          <a:xfrm rot="5400000">
            <a:off x="6773071" y="2590800"/>
            <a:ext cx="456405" cy="795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47" y="493712"/>
            <a:ext cx="7340600" cy="573088"/>
          </a:xfrm>
        </p:spPr>
        <p:txBody>
          <a:bodyPr/>
          <a:lstStyle/>
          <a:p>
            <a:r>
              <a:rPr lang="en-US" dirty="0"/>
              <a:t>Thread-Unsafe Functions </a:t>
            </a:r>
            <a:r>
              <a:rPr lang="en-US" dirty="0" smtClean="0"/>
              <a:t>(Class 2</a:t>
            </a:r>
            <a:r>
              <a:rPr lang="en-US" dirty="0"/>
              <a:t>)</a:t>
            </a:r>
          </a:p>
        </p:txBody>
      </p:sp>
      <p:sp>
        <p:nvSpPr>
          <p:cNvPr id="95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20788"/>
            <a:ext cx="8548688" cy="1979612"/>
          </a:xfrm>
        </p:spPr>
        <p:txBody>
          <a:bodyPr/>
          <a:lstStyle/>
          <a:p>
            <a:r>
              <a:rPr lang="en-US" dirty="0"/>
              <a:t>Relying on persistent state across multiple function invocations</a:t>
            </a:r>
          </a:p>
          <a:p>
            <a:pPr lvl="1"/>
            <a:r>
              <a:rPr lang="en-US" dirty="0"/>
              <a:t>Example: Random number generator</a:t>
            </a:r>
            <a:r>
              <a:rPr lang="en-US" dirty="0" smtClean="0"/>
              <a:t> that </a:t>
            </a:r>
            <a:r>
              <a:rPr lang="en-US" dirty="0"/>
              <a:t>relies on static state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953348" name="Rectangle 4"/>
          <p:cNvSpPr>
            <a:spLocks noChangeArrowheads="1"/>
          </p:cNvSpPr>
          <p:nvPr/>
        </p:nvSpPr>
        <p:spPr bwMode="auto">
          <a:xfrm>
            <a:off x="838200" y="2229803"/>
            <a:ext cx="6726521" cy="369331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static unsigned int next = 1; </a:t>
            </a:r>
            <a:endParaRPr lang="en-US" sz="1600" dirty="0" smtClean="0">
              <a:latin typeface="Courier New" pitchFamily="49" charset="0"/>
            </a:endParaRPr>
          </a:p>
          <a:p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rand: return pseudo-random integer on 0..32767 */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rand(void) 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next </a:t>
            </a:r>
            <a:r>
              <a:rPr lang="en-US" sz="1600" dirty="0">
                <a:latin typeface="Courier New" pitchFamily="49" charset="0"/>
              </a:rPr>
              <a:t>= next*1103515245 + 12345; </a:t>
            </a:r>
          </a:p>
          <a:p>
            <a:r>
              <a:rPr lang="en-US" sz="1600" dirty="0">
                <a:latin typeface="Courier New" pitchFamily="49" charset="0"/>
              </a:rPr>
              <a:t>    return (unsigned int)(next/65536) % 32768;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 smtClean="0">
                <a:solidFill>
                  <a:srgbClr val="990000"/>
                </a:solidFill>
                <a:latin typeface="Courier New" pitchFamily="49" charset="0"/>
              </a:rPr>
              <a:t>srand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: set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seed for rand() */ </a:t>
            </a:r>
          </a:p>
          <a:p>
            <a:r>
              <a:rPr lang="en-US" sz="1600" dirty="0">
                <a:latin typeface="Courier New" pitchFamily="49" charset="0"/>
              </a:rPr>
              <a:t>void srand(unsigned int seed) 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</a:p>
          <a:p>
            <a:r>
              <a:rPr lang="en-US" sz="1600" dirty="0">
                <a:latin typeface="Courier New" pitchFamily="49" charset="0"/>
              </a:rPr>
              <a:t>    next = seed;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Summary: Creating Parallel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Multicore</a:t>
            </a:r>
            <a:endParaRPr lang="en-US" dirty="0" smtClean="0"/>
          </a:p>
          <a:p>
            <a:pPr lvl="1"/>
            <a:r>
              <a:rPr lang="en-US" dirty="0" smtClean="0"/>
              <a:t>Separate instruction logic and functional units</a:t>
            </a:r>
          </a:p>
          <a:p>
            <a:pPr lvl="1"/>
            <a:r>
              <a:rPr lang="en-US" dirty="0" smtClean="0"/>
              <a:t>Some shared, some private caches</a:t>
            </a:r>
          </a:p>
          <a:p>
            <a:pPr lvl="1"/>
            <a:r>
              <a:rPr lang="en-US" dirty="0" smtClean="0"/>
              <a:t>Must implement cache coherency</a:t>
            </a:r>
          </a:p>
          <a:p>
            <a:r>
              <a:rPr lang="en-US" dirty="0" err="1" smtClean="0"/>
              <a:t>Hyperthreading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Also called “simultaneous multithreading”</a:t>
            </a:r>
          </a:p>
          <a:p>
            <a:pPr lvl="1"/>
            <a:r>
              <a:rPr lang="en-US" dirty="0" smtClean="0"/>
              <a:t>Separate program state</a:t>
            </a:r>
          </a:p>
          <a:p>
            <a:pPr lvl="1"/>
            <a:r>
              <a:rPr lang="en-US" dirty="0" smtClean="0"/>
              <a:t>Shared functional units &amp; caches</a:t>
            </a:r>
          </a:p>
          <a:p>
            <a:pPr lvl="1"/>
            <a:r>
              <a:rPr lang="en-US" dirty="0" smtClean="0"/>
              <a:t>No special control needed for coherency</a:t>
            </a:r>
          </a:p>
          <a:p>
            <a:r>
              <a:rPr lang="en-US" dirty="0" smtClean="0"/>
              <a:t>Combining</a:t>
            </a:r>
          </a:p>
          <a:p>
            <a:pPr lvl="1"/>
            <a:r>
              <a:rPr lang="en-US" dirty="0" smtClean="0"/>
              <a:t>Shark machines: 8 cores, each with 2-way </a:t>
            </a:r>
            <a:r>
              <a:rPr lang="en-US" dirty="0" err="1" smtClean="0"/>
              <a:t>hyperthreading</a:t>
            </a:r>
            <a:endParaRPr lang="en-US" dirty="0" smtClean="0"/>
          </a:p>
          <a:p>
            <a:pPr lvl="1"/>
            <a:r>
              <a:rPr lang="en-US" dirty="0" smtClean="0"/>
              <a:t>Theoretical speedup of 16X</a:t>
            </a:r>
          </a:p>
          <a:p>
            <a:pPr lvl="2"/>
            <a:r>
              <a:rPr lang="en-US" dirty="0" smtClean="0"/>
              <a:t>Never achieved in our benchmarks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429000"/>
            <a:ext cx="7896225" cy="2905124"/>
          </a:xfrm>
        </p:spPr>
        <p:txBody>
          <a:bodyPr/>
          <a:lstStyle/>
          <a:p>
            <a:r>
              <a:rPr lang="en-US" dirty="0" smtClean="0"/>
              <a:t>What are the possible values printed?</a:t>
            </a:r>
          </a:p>
          <a:p>
            <a:pPr lvl="1"/>
            <a:r>
              <a:rPr lang="en-US" dirty="0" smtClean="0"/>
              <a:t>Depends on memory consistency model</a:t>
            </a:r>
          </a:p>
          <a:p>
            <a:pPr lvl="1"/>
            <a:r>
              <a:rPr lang="en-US" dirty="0" smtClean="0"/>
              <a:t>Abstract model of how hardware handles concurrent accesses </a:t>
            </a:r>
          </a:p>
          <a:p>
            <a:r>
              <a:rPr lang="en-US" dirty="0" smtClean="0"/>
              <a:t>Sequential consistency</a:t>
            </a:r>
          </a:p>
          <a:p>
            <a:pPr lvl="1"/>
            <a:r>
              <a:rPr lang="en-US" dirty="0" smtClean="0"/>
              <a:t>Overall effect consistent with each individual thread</a:t>
            </a:r>
          </a:p>
          <a:p>
            <a:pPr lvl="1"/>
            <a:r>
              <a:rPr lang="en-US" dirty="0" smtClean="0"/>
              <a:t>Otherwise, arbitrary interleaving</a:t>
            </a:r>
            <a:endParaRPr lang="en-US" dirty="0"/>
          </a:p>
        </p:txBody>
      </p:sp>
      <p:grpSp>
        <p:nvGrpSpPr>
          <p:cNvPr id="7" name="Group 12"/>
          <p:cNvGrpSpPr/>
          <p:nvPr/>
        </p:nvGrpSpPr>
        <p:grpSpPr>
          <a:xfrm>
            <a:off x="2057400" y="1283732"/>
            <a:ext cx="3200400" cy="2069068"/>
            <a:chOff x="2057400" y="1283732"/>
            <a:chExt cx="3200400" cy="2069068"/>
          </a:xfrm>
        </p:grpSpPr>
        <p:sp>
          <p:nvSpPr>
            <p:cNvPr id="4" name="TextBox 3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Wa</a:t>
              </a:r>
              <a:r>
                <a:rPr lang="en-US" sz="1800" dirty="0" smtClean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Rb</a:t>
              </a:r>
              <a:r>
                <a:rPr lang="en-US" sz="1800" dirty="0" smtClean="0">
                  <a:latin typeface="Calibri" pitchFamily="34" charset="0"/>
                </a:rPr>
                <a:t>: 	print(b);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Wb</a:t>
              </a:r>
              <a:r>
                <a:rPr lang="en-US" sz="1800" dirty="0" smtClean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Ra:	print(a);</a:t>
              </a:r>
            </a:p>
          </p:txBody>
        </p:sp>
        <p:cxnSp>
          <p:nvCxnSpPr>
            <p:cNvPr id="8" name="Straight Arrow Connector 7"/>
            <p:cNvCxnSpPr>
              <a:stCxn id="4" idx="2"/>
              <a:endCxn id="5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9" name="Straight Arrow Connector 8"/>
            <p:cNvCxnSpPr>
              <a:stCxn id="4" idx="2"/>
              <a:endCxn id="6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5" name="TextBox 14"/>
          <p:cNvSpPr txBox="1"/>
          <p:nvPr/>
        </p:nvSpPr>
        <p:spPr>
          <a:xfrm>
            <a:off x="6464505" y="2238020"/>
            <a:ext cx="50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Wa</a:t>
            </a: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34233" y="224544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Rb</a:t>
            </a:r>
            <a:endParaRPr lang="en-US" sz="1800" dirty="0" smtClean="0">
              <a:latin typeface="Calibri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 bwMode="auto">
          <a:xfrm>
            <a:off x="6894592" y="2454952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6464505" y="2851866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Wb</a:t>
            </a: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734233" y="285928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Ra</a:t>
            </a: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6894592" y="3068798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6464505" y="1664732"/>
            <a:ext cx="20061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Thread consistency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constraints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Consistency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204856"/>
            <a:ext cx="7896225" cy="771524"/>
          </a:xfrm>
        </p:spPr>
        <p:txBody>
          <a:bodyPr/>
          <a:lstStyle/>
          <a:p>
            <a:r>
              <a:rPr lang="en-US" dirty="0" smtClean="0"/>
              <a:t>Impossible outputs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100, 1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FF0000"/>
                </a:solidFill>
              </a:rPr>
              <a:t>1, 100</a:t>
            </a:r>
          </a:p>
          <a:p>
            <a:pPr lvl="1"/>
            <a:r>
              <a:rPr lang="en-US" dirty="0" smtClean="0"/>
              <a:t>Would require reaching both Ra and </a:t>
            </a:r>
            <a:r>
              <a:rPr lang="en-US" dirty="0" err="1" smtClean="0"/>
              <a:t>Rb</a:t>
            </a:r>
            <a:r>
              <a:rPr lang="en-US" dirty="0" smtClean="0"/>
              <a:t> before </a:t>
            </a:r>
            <a:r>
              <a:rPr lang="en-US" dirty="0" err="1" smtClean="0"/>
              <a:t>Wa</a:t>
            </a:r>
            <a:r>
              <a:rPr lang="en-US" dirty="0" smtClean="0"/>
              <a:t> and </a:t>
            </a:r>
            <a:r>
              <a:rPr lang="en-US" dirty="0" err="1" smtClean="0"/>
              <a:t>Wb</a:t>
            </a:r>
            <a:endParaRPr lang="en-US" dirty="0" smtClean="0"/>
          </a:p>
        </p:txBody>
      </p:sp>
      <p:grpSp>
        <p:nvGrpSpPr>
          <p:cNvPr id="4" name="Group 83"/>
          <p:cNvGrpSpPr/>
          <p:nvPr/>
        </p:nvGrpSpPr>
        <p:grpSpPr>
          <a:xfrm>
            <a:off x="3427523" y="3009900"/>
            <a:ext cx="5184553" cy="2362200"/>
            <a:chOff x="2057400" y="3048000"/>
            <a:chExt cx="5184553" cy="2362200"/>
          </a:xfrm>
        </p:grpSpPr>
        <p:sp>
          <p:nvSpPr>
            <p:cNvPr id="11" name="TextBox 10"/>
            <p:cNvSpPr txBox="1"/>
            <p:nvPr/>
          </p:nvSpPr>
          <p:spPr>
            <a:xfrm>
              <a:off x="2079121" y="3472934"/>
              <a:ext cx="5001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Wa</a:t>
              </a:r>
              <a:endParaRPr lang="en-US" sz="1800" dirty="0" smtClean="0">
                <a:latin typeface="Calibri" pitchFamily="34" charset="0"/>
              </a:endParaRPr>
            </a:p>
          </p:txBody>
        </p:sp>
        <p:cxnSp>
          <p:nvCxnSpPr>
            <p:cNvPr id="12" name="Straight Connector 11"/>
            <p:cNvCxnSpPr>
              <a:stCxn id="11" idx="3"/>
            </p:cNvCxnSpPr>
            <p:nvPr/>
          </p:nvCxnSpPr>
          <p:spPr bwMode="auto">
            <a:xfrm flipV="1">
              <a:off x="2579258" y="3276600"/>
              <a:ext cx="876855" cy="38100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14" name="TextBox 13"/>
            <p:cNvSpPr txBox="1"/>
            <p:nvPr/>
          </p:nvSpPr>
          <p:spPr>
            <a:xfrm>
              <a:off x="3456113" y="3059668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Rb</a:t>
              </a:r>
              <a:endParaRPr lang="en-US" sz="1800" dirty="0" smtClean="0">
                <a:latin typeface="Calibri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725841" y="3067090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Wb</a:t>
              </a:r>
              <a:endParaRPr lang="en-US" sz="1800" dirty="0" smtClean="0">
                <a:latin typeface="Calibri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045472" y="3074512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Ra</a:t>
              </a:r>
            </a:p>
          </p:txBody>
        </p:sp>
        <p:cxnSp>
          <p:nvCxnSpPr>
            <p:cNvPr id="19" name="Straight Connector 18"/>
            <p:cNvCxnSpPr/>
            <p:nvPr/>
          </p:nvCxnSpPr>
          <p:spPr bwMode="auto">
            <a:xfrm>
              <a:off x="5257800" y="3275012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>
              <a:stCxn id="11" idx="3"/>
            </p:cNvCxnSpPr>
            <p:nvPr/>
          </p:nvCxnSpPr>
          <p:spPr bwMode="auto">
            <a:xfrm>
              <a:off x="2579258" y="3657600"/>
              <a:ext cx="876855" cy="184666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23" name="TextBox 22"/>
            <p:cNvSpPr txBox="1"/>
            <p:nvPr/>
          </p:nvSpPr>
          <p:spPr>
            <a:xfrm>
              <a:off x="3456113" y="3669268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Wb</a:t>
              </a:r>
              <a:endParaRPr lang="en-US" sz="1800" dirty="0" smtClean="0">
                <a:latin typeface="Calibri" pitchFamily="34" charset="0"/>
              </a:endParaRPr>
            </a:p>
          </p:txBody>
        </p:sp>
        <p:cxnSp>
          <p:nvCxnSpPr>
            <p:cNvPr id="24" name="Straight Connector 23"/>
            <p:cNvCxnSpPr>
              <a:stCxn id="23" idx="3"/>
            </p:cNvCxnSpPr>
            <p:nvPr/>
          </p:nvCxnSpPr>
          <p:spPr bwMode="auto">
            <a:xfrm flipV="1">
              <a:off x="3974204" y="3689866"/>
              <a:ext cx="751637" cy="16406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25" name="TextBox 24"/>
            <p:cNvSpPr txBox="1"/>
            <p:nvPr/>
          </p:nvSpPr>
          <p:spPr>
            <a:xfrm>
              <a:off x="4725841" y="3480356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Rb</a:t>
              </a:r>
              <a:endParaRPr lang="en-US" sz="1800" dirty="0" smtClean="0">
                <a:latin typeface="Calibri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045472" y="3487778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Ra</a:t>
              </a:r>
            </a:p>
          </p:txBody>
        </p:sp>
        <p:cxnSp>
          <p:nvCxnSpPr>
            <p:cNvPr id="27" name="Straight Connector 26"/>
            <p:cNvCxnSpPr/>
            <p:nvPr/>
          </p:nvCxnSpPr>
          <p:spPr bwMode="auto">
            <a:xfrm>
              <a:off x="5257800" y="3688278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>
              <a:stCxn id="23" idx="3"/>
            </p:cNvCxnSpPr>
            <p:nvPr/>
          </p:nvCxnSpPr>
          <p:spPr bwMode="auto">
            <a:xfrm>
              <a:off x="3974204" y="3853934"/>
              <a:ext cx="751637" cy="24919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31" name="TextBox 30"/>
            <p:cNvSpPr txBox="1"/>
            <p:nvPr/>
          </p:nvSpPr>
          <p:spPr>
            <a:xfrm>
              <a:off x="4725841" y="3893622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Ra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45472" y="3901044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Rb</a:t>
              </a:r>
              <a:endParaRPr lang="en-US" sz="1800" dirty="0" smtClean="0">
                <a:latin typeface="Calibri" pitchFamily="34" charset="0"/>
              </a:endParaRPr>
            </a:p>
          </p:txBody>
        </p:sp>
        <p:cxnSp>
          <p:nvCxnSpPr>
            <p:cNvPr id="33" name="Straight Connector 32"/>
            <p:cNvCxnSpPr/>
            <p:nvPr/>
          </p:nvCxnSpPr>
          <p:spPr bwMode="auto">
            <a:xfrm>
              <a:off x="5257800" y="4101544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42" name="TextBox 41"/>
            <p:cNvSpPr txBox="1"/>
            <p:nvPr/>
          </p:nvSpPr>
          <p:spPr>
            <a:xfrm>
              <a:off x="2057400" y="4612758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Wb</a:t>
              </a:r>
              <a:endParaRPr lang="en-US" sz="1800" dirty="0" smtClean="0">
                <a:latin typeface="Calibri" pitchFamily="34" charset="0"/>
              </a:endParaRPr>
            </a:p>
          </p:txBody>
        </p:sp>
        <p:cxnSp>
          <p:nvCxnSpPr>
            <p:cNvPr id="43" name="Straight Connector 42"/>
            <p:cNvCxnSpPr>
              <a:stCxn id="42" idx="3"/>
            </p:cNvCxnSpPr>
            <p:nvPr/>
          </p:nvCxnSpPr>
          <p:spPr bwMode="auto">
            <a:xfrm flipV="1">
              <a:off x="2575491" y="4416424"/>
              <a:ext cx="858901" cy="38100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44" name="TextBox 43"/>
            <p:cNvSpPr txBox="1"/>
            <p:nvPr/>
          </p:nvSpPr>
          <p:spPr>
            <a:xfrm>
              <a:off x="3434392" y="4199492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Ra</a:t>
              </a:r>
            </a:p>
          </p:txBody>
        </p:sp>
        <p:cxnSp>
          <p:nvCxnSpPr>
            <p:cNvPr id="45" name="Straight Connector 44"/>
            <p:cNvCxnSpPr/>
            <p:nvPr/>
          </p:nvCxnSpPr>
          <p:spPr bwMode="auto">
            <a:xfrm>
              <a:off x="3865920" y="4414836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46" name="TextBox 45"/>
            <p:cNvSpPr txBox="1"/>
            <p:nvPr/>
          </p:nvSpPr>
          <p:spPr>
            <a:xfrm>
              <a:off x="4704120" y="4206914"/>
              <a:ext cx="5001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Wa</a:t>
              </a:r>
              <a:endParaRPr lang="en-US" sz="1800" dirty="0" smtClean="0">
                <a:latin typeface="Calibri" pitchFamily="34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023751" y="4214336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Rb</a:t>
              </a:r>
              <a:endParaRPr lang="en-US" sz="1800" dirty="0" smtClean="0">
                <a:latin typeface="Calibri" pitchFamily="34" charset="0"/>
              </a:endParaRPr>
            </a:p>
          </p:txBody>
        </p:sp>
        <p:cxnSp>
          <p:nvCxnSpPr>
            <p:cNvPr id="48" name="Straight Connector 47"/>
            <p:cNvCxnSpPr/>
            <p:nvPr/>
          </p:nvCxnSpPr>
          <p:spPr bwMode="auto">
            <a:xfrm>
              <a:off x="5236079" y="4414836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49" name="Straight Connector 48"/>
            <p:cNvCxnSpPr>
              <a:stCxn id="42" idx="3"/>
            </p:cNvCxnSpPr>
            <p:nvPr/>
          </p:nvCxnSpPr>
          <p:spPr bwMode="auto">
            <a:xfrm>
              <a:off x="2575491" y="4797424"/>
              <a:ext cx="858901" cy="184666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50" name="TextBox 49"/>
            <p:cNvSpPr txBox="1"/>
            <p:nvPr/>
          </p:nvSpPr>
          <p:spPr>
            <a:xfrm>
              <a:off x="3434392" y="4809092"/>
              <a:ext cx="5001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Wa</a:t>
              </a:r>
              <a:endParaRPr lang="en-US" sz="1800" dirty="0" smtClean="0">
                <a:latin typeface="Calibri" pitchFamily="34" charset="0"/>
              </a:endParaRPr>
            </a:p>
          </p:txBody>
        </p:sp>
        <p:cxnSp>
          <p:nvCxnSpPr>
            <p:cNvPr id="51" name="Straight Connector 50"/>
            <p:cNvCxnSpPr>
              <a:stCxn id="50" idx="3"/>
            </p:cNvCxnSpPr>
            <p:nvPr/>
          </p:nvCxnSpPr>
          <p:spPr bwMode="auto">
            <a:xfrm flipV="1">
              <a:off x="3934529" y="4829690"/>
              <a:ext cx="769591" cy="16406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52" name="TextBox 51"/>
            <p:cNvSpPr txBox="1"/>
            <p:nvPr/>
          </p:nvSpPr>
          <p:spPr>
            <a:xfrm>
              <a:off x="4704120" y="4620180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Ra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023751" y="4627602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Rb</a:t>
              </a:r>
              <a:endParaRPr lang="en-US" sz="1800" dirty="0" smtClean="0">
                <a:latin typeface="Calibri" pitchFamily="34" charset="0"/>
              </a:endParaRPr>
            </a:p>
          </p:txBody>
        </p:sp>
        <p:cxnSp>
          <p:nvCxnSpPr>
            <p:cNvPr id="54" name="Straight Connector 53"/>
            <p:cNvCxnSpPr/>
            <p:nvPr/>
          </p:nvCxnSpPr>
          <p:spPr bwMode="auto">
            <a:xfrm>
              <a:off x="5236079" y="4828102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>
              <a:stCxn id="50" idx="3"/>
            </p:cNvCxnSpPr>
            <p:nvPr/>
          </p:nvCxnSpPr>
          <p:spPr bwMode="auto">
            <a:xfrm>
              <a:off x="3934529" y="4993758"/>
              <a:ext cx="769591" cy="24919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56" name="TextBox 55"/>
            <p:cNvSpPr txBox="1"/>
            <p:nvPr/>
          </p:nvSpPr>
          <p:spPr>
            <a:xfrm>
              <a:off x="4704120" y="5033446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Rb</a:t>
              </a:r>
              <a:endParaRPr lang="en-US" sz="1800" dirty="0" smtClean="0">
                <a:latin typeface="Calibri" pitchFamily="34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023751" y="5040868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Ra</a:t>
              </a:r>
            </a:p>
          </p:txBody>
        </p:sp>
        <p:cxnSp>
          <p:nvCxnSpPr>
            <p:cNvPr id="58" name="Straight Connector 57"/>
            <p:cNvCxnSpPr/>
            <p:nvPr/>
          </p:nvCxnSpPr>
          <p:spPr bwMode="auto">
            <a:xfrm>
              <a:off x="5236079" y="5241368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62" name="TextBox 61"/>
            <p:cNvSpPr txBox="1"/>
            <p:nvPr/>
          </p:nvSpPr>
          <p:spPr>
            <a:xfrm>
              <a:off x="6477000" y="3048000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FF0000"/>
                  </a:solidFill>
                  <a:latin typeface="Calibri" pitchFamily="34" charset="0"/>
                </a:rPr>
                <a:t>100, 2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6477000" y="3516868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FF0000"/>
                  </a:solidFill>
                  <a:latin typeface="Calibri" pitchFamily="34" charset="0"/>
                </a:rPr>
                <a:t>200, 2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477000" y="3886200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FF0000"/>
                  </a:solidFill>
                  <a:latin typeface="Calibri" pitchFamily="34" charset="0"/>
                </a:rPr>
                <a:t>2, 200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6477000" y="4191000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FF0000"/>
                  </a:solidFill>
                  <a:latin typeface="Calibri" pitchFamily="34" charset="0"/>
                </a:rPr>
                <a:t>1, 200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6477000" y="4572000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FF0000"/>
                  </a:solidFill>
                  <a:latin typeface="Calibri" pitchFamily="34" charset="0"/>
                </a:rPr>
                <a:t>2, 200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6477000" y="5040868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FF0000"/>
                  </a:solidFill>
                  <a:latin typeface="Calibri" pitchFamily="34" charset="0"/>
                </a:rPr>
                <a:t>200, 2</a:t>
              </a:r>
            </a:p>
          </p:txBody>
        </p:sp>
        <p:cxnSp>
          <p:nvCxnSpPr>
            <p:cNvPr id="70" name="Straight Connector 69"/>
            <p:cNvCxnSpPr/>
            <p:nvPr/>
          </p:nvCxnSpPr>
          <p:spPr bwMode="auto">
            <a:xfrm>
              <a:off x="3886200" y="3276600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5" name="Group 58"/>
          <p:cNvGrpSpPr/>
          <p:nvPr/>
        </p:nvGrpSpPr>
        <p:grpSpPr>
          <a:xfrm>
            <a:off x="5344327" y="1042610"/>
            <a:ext cx="2006190" cy="1563888"/>
            <a:chOff x="5759932" y="874512"/>
            <a:chExt cx="2006190" cy="1563888"/>
          </a:xfrm>
        </p:grpSpPr>
        <p:sp>
          <p:nvSpPr>
            <p:cNvPr id="71" name="TextBox 70"/>
            <p:cNvSpPr txBox="1"/>
            <p:nvPr/>
          </p:nvSpPr>
          <p:spPr>
            <a:xfrm>
              <a:off x="5759932" y="1447800"/>
              <a:ext cx="5001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Wa</a:t>
              </a:r>
              <a:endParaRPr lang="en-US" sz="1800" dirty="0" smtClean="0">
                <a:latin typeface="Calibri" pitchFamily="34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7029660" y="1455222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Rb</a:t>
              </a:r>
              <a:endParaRPr lang="en-US" sz="1800" dirty="0" smtClean="0">
                <a:latin typeface="Calibri" pitchFamily="34" charset="0"/>
              </a:endParaRPr>
            </a:p>
          </p:txBody>
        </p:sp>
        <p:cxnSp>
          <p:nvCxnSpPr>
            <p:cNvPr id="73" name="Straight Connector 72"/>
            <p:cNvCxnSpPr/>
            <p:nvPr/>
          </p:nvCxnSpPr>
          <p:spPr bwMode="auto">
            <a:xfrm>
              <a:off x="6190019" y="1664732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74" name="TextBox 73"/>
            <p:cNvSpPr txBox="1"/>
            <p:nvPr/>
          </p:nvSpPr>
          <p:spPr>
            <a:xfrm>
              <a:off x="5759932" y="2061646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Wb</a:t>
              </a:r>
              <a:endParaRPr lang="en-US" sz="1800" dirty="0" smtClean="0">
                <a:latin typeface="Calibri" pitchFamily="34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7029660" y="2069068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Ra</a:t>
              </a:r>
            </a:p>
          </p:txBody>
        </p:sp>
        <p:cxnSp>
          <p:nvCxnSpPr>
            <p:cNvPr id="76" name="Straight Connector 75"/>
            <p:cNvCxnSpPr/>
            <p:nvPr/>
          </p:nvCxnSpPr>
          <p:spPr bwMode="auto">
            <a:xfrm>
              <a:off x="6190019" y="2278578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77" name="TextBox 76"/>
            <p:cNvSpPr txBox="1"/>
            <p:nvPr/>
          </p:nvSpPr>
          <p:spPr>
            <a:xfrm>
              <a:off x="5759932" y="874512"/>
              <a:ext cx="20061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 smtClean="0">
                  <a:latin typeface="Calibri" pitchFamily="34" charset="0"/>
                </a:rPr>
                <a:t>Thread consistency</a:t>
              </a:r>
            </a:p>
            <a:p>
              <a:pPr algn="ctr"/>
              <a:r>
                <a:rPr lang="en-US" sz="1800" dirty="0" smtClean="0">
                  <a:latin typeface="Calibri" pitchFamily="34" charset="0"/>
                </a:rPr>
                <a:t>constraints</a:t>
              </a:r>
            </a:p>
          </p:txBody>
        </p:sp>
      </p:grpSp>
      <p:grpSp>
        <p:nvGrpSpPr>
          <p:cNvPr id="6" name="Group 77"/>
          <p:cNvGrpSpPr/>
          <p:nvPr/>
        </p:nvGrpSpPr>
        <p:grpSpPr>
          <a:xfrm>
            <a:off x="396875" y="1209120"/>
            <a:ext cx="3200400" cy="2069068"/>
            <a:chOff x="2057400" y="1283732"/>
            <a:chExt cx="3200400" cy="2069068"/>
          </a:xfrm>
        </p:grpSpPr>
        <p:sp>
          <p:nvSpPr>
            <p:cNvPr id="79" name="TextBox 78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Wa</a:t>
              </a:r>
              <a:r>
                <a:rPr lang="en-US" sz="1800" dirty="0" smtClean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Rb</a:t>
              </a:r>
              <a:r>
                <a:rPr lang="en-US" sz="1800" dirty="0" smtClean="0">
                  <a:latin typeface="Calibri" pitchFamily="34" charset="0"/>
                </a:rPr>
                <a:t>: 	print(b);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Wb</a:t>
              </a:r>
              <a:r>
                <a:rPr lang="en-US" sz="1800" dirty="0" smtClean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Ra:	print(a);</a:t>
              </a:r>
            </a:p>
          </p:txBody>
        </p:sp>
        <p:cxnSp>
          <p:nvCxnSpPr>
            <p:cNvPr id="82" name="Straight Arrow Connector 81"/>
            <p:cNvCxnSpPr>
              <a:stCxn id="79" idx="2"/>
              <a:endCxn id="80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83" name="Straight Arrow Connector 82"/>
            <p:cNvCxnSpPr>
              <a:stCxn id="79" idx="2"/>
              <a:endCxn id="81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Non-Coherent Cache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4251325" cy="1609725"/>
          </a:xfrm>
        </p:spPr>
        <p:txBody>
          <a:bodyPr/>
          <a:lstStyle/>
          <a:p>
            <a:r>
              <a:rPr lang="en-US" dirty="0" smtClean="0"/>
              <a:t>Write-back caches, without coordination between them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381000" y="5029200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Main Memory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 bwMode="auto">
          <a:xfrm>
            <a:off x="1524000" y="5486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 smtClean="0"/>
              <a:t>a:1</a:t>
            </a:r>
            <a:endParaRPr lang="en-US" sz="1800" dirty="0"/>
          </a:p>
        </p:txBody>
      </p:sp>
      <p:sp>
        <p:nvSpPr>
          <p:cNvPr id="6" name="Rectangle 5"/>
          <p:cNvSpPr/>
          <p:nvPr/>
        </p:nvSpPr>
        <p:spPr bwMode="auto">
          <a:xfrm>
            <a:off x="3048000" y="5486401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 smtClean="0"/>
              <a:t>b:100</a:t>
            </a:r>
            <a:endParaRPr lang="en-US" sz="1800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35052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Thread1 Cache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533400" y="3962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 smtClean="0"/>
              <a:t>a: 2</a:t>
            </a:r>
            <a:endParaRPr lang="en-US" sz="1800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2895600" y="35052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Thread2 Cache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 bwMode="auto">
          <a:xfrm>
            <a:off x="3962400" y="3962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 smtClean="0"/>
              <a:t>b:200</a:t>
            </a:r>
            <a:endParaRPr lang="en-US" sz="1800" dirty="0"/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219200" y="4876800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734594" y="48760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7" name="Group 35"/>
          <p:cNvGrpSpPr/>
          <p:nvPr/>
        </p:nvGrpSpPr>
        <p:grpSpPr>
          <a:xfrm>
            <a:off x="1828800" y="3962400"/>
            <a:ext cx="4627340" cy="1524000"/>
            <a:chOff x="2057400" y="2895600"/>
            <a:chExt cx="4627340" cy="1524000"/>
          </a:xfrm>
        </p:grpSpPr>
        <p:grpSp>
          <p:nvGrpSpPr>
            <p:cNvPr id="8" name="Group 31"/>
            <p:cNvGrpSpPr/>
            <p:nvPr/>
          </p:nvGrpSpPr>
          <p:grpSpPr>
            <a:xfrm>
              <a:off x="2057400" y="2895600"/>
              <a:ext cx="1905000" cy="1524000"/>
              <a:chOff x="2057400" y="2895600"/>
              <a:chExt cx="1905000" cy="1524000"/>
            </a:xfrm>
          </p:grpSpPr>
          <p:sp>
            <p:nvSpPr>
              <p:cNvPr id="13" name="Rectangle 12"/>
              <p:cNvSpPr/>
              <p:nvPr/>
            </p:nvSpPr>
            <p:spPr bwMode="auto">
              <a:xfrm>
                <a:off x="3276600" y="28956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a:1</a:t>
                </a:r>
                <a:endParaRPr lang="en-US" sz="1800" dirty="0"/>
              </a:p>
            </p:txBody>
          </p:sp>
          <p:cxnSp>
            <p:nvCxnSpPr>
              <p:cNvPr id="28" name="Straight Arrow Connector 27"/>
              <p:cNvCxnSpPr>
                <a:endCxn id="13" idx="2"/>
              </p:cNvCxnSpPr>
              <p:nvPr/>
            </p:nvCxnSpPr>
            <p:spPr bwMode="auto">
              <a:xfrm flipV="1">
                <a:off x="2057400" y="3200400"/>
                <a:ext cx="1562100" cy="1219200"/>
              </a:xfrm>
              <a:prstGeom prst="straightConnector1">
                <a:avLst/>
              </a:prstGeom>
              <a:noFill/>
              <a:ln w="31750">
                <a:solidFill>
                  <a:srgbClr val="C00000"/>
                </a:solidFill>
                <a:miter lim="800000"/>
                <a:headEnd type="none" w="med" len="med"/>
                <a:tailEnd type="arrow"/>
              </a:ln>
              <a:effectLst/>
            </p:spPr>
          </p:cxnSp>
        </p:grpSp>
        <p:sp>
          <p:nvSpPr>
            <p:cNvPr id="34" name="TextBox 33"/>
            <p:cNvSpPr txBox="1"/>
            <p:nvPr/>
          </p:nvSpPr>
          <p:spPr>
            <a:xfrm>
              <a:off x="5867400" y="2895601"/>
              <a:ext cx="817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print 1</a:t>
              </a:r>
            </a:p>
          </p:txBody>
        </p:sp>
      </p:grpSp>
      <p:grpSp>
        <p:nvGrpSpPr>
          <p:cNvPr id="14" name="Group 36"/>
          <p:cNvGrpSpPr/>
          <p:nvPr/>
        </p:nvGrpSpPr>
        <p:grpSpPr>
          <a:xfrm>
            <a:off x="1372394" y="3962401"/>
            <a:ext cx="5338644" cy="1524000"/>
            <a:chOff x="1600994" y="2895601"/>
            <a:chExt cx="5338644" cy="1524000"/>
          </a:xfrm>
        </p:grpSpPr>
        <p:grpSp>
          <p:nvGrpSpPr>
            <p:cNvPr id="15" name="Group 32"/>
            <p:cNvGrpSpPr/>
            <p:nvPr/>
          </p:nvGrpSpPr>
          <p:grpSpPr>
            <a:xfrm>
              <a:off x="1600994" y="2895601"/>
              <a:ext cx="1942306" cy="1524000"/>
              <a:chOff x="1600994" y="2895601"/>
              <a:chExt cx="1942306" cy="1524000"/>
            </a:xfrm>
          </p:grpSpPr>
          <p:sp>
            <p:nvSpPr>
              <p:cNvPr id="11" name="Rectangle 10"/>
              <p:cNvSpPr/>
              <p:nvPr/>
            </p:nvSpPr>
            <p:spPr bwMode="auto">
              <a:xfrm>
                <a:off x="1600994" y="2895601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b:100</a:t>
                </a:r>
                <a:endParaRPr lang="en-US" sz="1800" dirty="0"/>
              </a:p>
            </p:txBody>
          </p:sp>
          <p:cxnSp>
            <p:nvCxnSpPr>
              <p:cNvPr id="29" name="Straight Arrow Connector 28"/>
              <p:cNvCxnSpPr>
                <a:stCxn id="6" idx="0"/>
                <a:endCxn id="11" idx="2"/>
              </p:cNvCxnSpPr>
              <p:nvPr/>
            </p:nvCxnSpPr>
            <p:spPr bwMode="auto">
              <a:xfrm rot="16200000" flipV="1">
                <a:off x="2133997" y="3010298"/>
                <a:ext cx="1219200" cy="1599406"/>
              </a:xfrm>
              <a:prstGeom prst="straightConnector1">
                <a:avLst/>
              </a:prstGeom>
              <a:noFill/>
              <a:ln w="31750">
                <a:solidFill>
                  <a:srgbClr val="C00000"/>
                </a:solidFill>
                <a:miter lim="800000"/>
                <a:headEnd type="none" w="med" len="med"/>
                <a:tailEnd type="arrow"/>
              </a:ln>
              <a:effectLst/>
            </p:spPr>
          </p:cxnSp>
        </p:grpSp>
        <p:sp>
          <p:nvSpPr>
            <p:cNvPr id="35" name="TextBox 34"/>
            <p:cNvSpPr txBox="1"/>
            <p:nvPr/>
          </p:nvSpPr>
          <p:spPr>
            <a:xfrm>
              <a:off x="5888260" y="3440668"/>
              <a:ext cx="10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print 100</a:t>
              </a:r>
            </a:p>
          </p:txBody>
        </p:sp>
      </p:grpSp>
      <p:grpSp>
        <p:nvGrpSpPr>
          <p:cNvPr id="17" name="Group 22"/>
          <p:cNvGrpSpPr/>
          <p:nvPr/>
        </p:nvGrpSpPr>
        <p:grpSpPr>
          <a:xfrm>
            <a:off x="5257800" y="1197678"/>
            <a:ext cx="3200400" cy="2069068"/>
            <a:chOff x="2057400" y="1283732"/>
            <a:chExt cx="3200400" cy="2069068"/>
          </a:xfrm>
        </p:grpSpPr>
        <p:sp>
          <p:nvSpPr>
            <p:cNvPr id="24" name="TextBox 23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Wa</a:t>
              </a:r>
              <a:r>
                <a:rPr lang="en-US" sz="1800" dirty="0" smtClean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Rb</a:t>
              </a:r>
              <a:r>
                <a:rPr lang="en-US" sz="1800" dirty="0" smtClean="0">
                  <a:latin typeface="Calibri" pitchFamily="34" charset="0"/>
                </a:rPr>
                <a:t>: 	print(b);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Wb</a:t>
              </a:r>
              <a:r>
                <a:rPr lang="en-US" sz="1800" dirty="0" smtClean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Ra:	print(a);</a:t>
              </a:r>
            </a:p>
          </p:txBody>
        </p:sp>
        <p:cxnSp>
          <p:nvCxnSpPr>
            <p:cNvPr id="30" name="Straight Arrow Connector 29"/>
            <p:cNvCxnSpPr>
              <a:stCxn id="24" idx="2"/>
              <a:endCxn id="25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31" name="Straight Arrow Connector 30"/>
            <p:cNvCxnSpPr>
              <a:stCxn id="24" idx="2"/>
              <a:endCxn id="27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Snoopy Caches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619125"/>
          </a:xfrm>
        </p:spPr>
        <p:txBody>
          <a:bodyPr/>
          <a:lstStyle/>
          <a:p>
            <a:r>
              <a:rPr lang="en-US" dirty="0" smtClean="0"/>
              <a:t>Tag each cache block with state</a:t>
            </a:r>
          </a:p>
          <a:p>
            <a:pPr lvl="1">
              <a:buNone/>
            </a:pPr>
            <a:r>
              <a:rPr lang="en-US" dirty="0" smtClean="0"/>
              <a:t>Invalid	Cannot use value</a:t>
            </a:r>
          </a:p>
          <a:p>
            <a:pPr lvl="1">
              <a:buNone/>
            </a:pPr>
            <a:r>
              <a:rPr lang="en-US" dirty="0" smtClean="0"/>
              <a:t>Shared	Readable copy</a:t>
            </a:r>
          </a:p>
          <a:p>
            <a:pPr lvl="1">
              <a:buNone/>
            </a:pPr>
            <a:r>
              <a:rPr lang="en-US" dirty="0" smtClean="0"/>
              <a:t>Exclusive	Writeable copy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609600" y="4724400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Main Memory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 bwMode="auto">
          <a:xfrm>
            <a:off x="1752600" y="51816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 smtClean="0"/>
              <a:t>a:1</a:t>
            </a:r>
            <a:endParaRPr lang="en-US" sz="1800" dirty="0"/>
          </a:p>
        </p:txBody>
      </p:sp>
      <p:sp>
        <p:nvSpPr>
          <p:cNvPr id="6" name="Rectangle 5"/>
          <p:cNvSpPr/>
          <p:nvPr/>
        </p:nvSpPr>
        <p:spPr bwMode="auto">
          <a:xfrm>
            <a:off x="3276600" y="5181601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 smtClean="0"/>
              <a:t>b:100</a:t>
            </a:r>
            <a:endParaRPr lang="en-US" sz="1800" dirty="0"/>
          </a:p>
        </p:txBody>
      </p:sp>
      <p:sp>
        <p:nvSpPr>
          <p:cNvPr id="9" name="Rectangle 8"/>
          <p:cNvSpPr/>
          <p:nvPr/>
        </p:nvSpPr>
        <p:spPr bwMode="auto">
          <a:xfrm>
            <a:off x="609600" y="32004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Thread1 Cache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3124200" y="32004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Thread2 Cache</a:t>
            </a:r>
            <a:endParaRPr lang="en-US" sz="2000" dirty="0"/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447800" y="4572000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963194" y="45712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7" name="Group 35"/>
          <p:cNvGrpSpPr/>
          <p:nvPr/>
        </p:nvGrpSpPr>
        <p:grpSpPr>
          <a:xfrm>
            <a:off x="762000" y="3581400"/>
            <a:ext cx="990600" cy="304800"/>
            <a:chOff x="762000" y="3581400"/>
            <a:chExt cx="990600" cy="304800"/>
          </a:xfrm>
        </p:grpSpPr>
        <p:sp>
          <p:nvSpPr>
            <p:cNvPr id="37" name="Rectangle 36"/>
            <p:cNvSpPr/>
            <p:nvPr/>
          </p:nvSpPr>
          <p:spPr bwMode="auto">
            <a:xfrm>
              <a:off x="1066800" y="3581400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/>
                <a:t>a: 2</a:t>
              </a:r>
              <a:endParaRPr lang="en-US" sz="1800" dirty="0"/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762000" y="3581400"/>
              <a:ext cx="304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/>
                <a:t>E</a:t>
              </a:r>
              <a:endParaRPr lang="en-US" sz="1800" dirty="0"/>
            </a:p>
          </p:txBody>
        </p:sp>
      </p:grpSp>
      <p:grpSp>
        <p:nvGrpSpPr>
          <p:cNvPr id="8" name="Group 38"/>
          <p:cNvGrpSpPr/>
          <p:nvPr/>
        </p:nvGrpSpPr>
        <p:grpSpPr>
          <a:xfrm>
            <a:off x="3200400" y="4038600"/>
            <a:ext cx="952500" cy="304800"/>
            <a:chOff x="2705100" y="3874532"/>
            <a:chExt cx="952500" cy="304800"/>
          </a:xfrm>
        </p:grpSpPr>
        <p:sp>
          <p:nvSpPr>
            <p:cNvPr id="40" name="Rectangle 39"/>
            <p:cNvSpPr/>
            <p:nvPr/>
          </p:nvSpPr>
          <p:spPr bwMode="auto">
            <a:xfrm>
              <a:off x="2971800" y="3874532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/>
                <a:t>b:200</a:t>
              </a:r>
              <a:endParaRPr lang="en-US" sz="1800" dirty="0"/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2705100" y="3874532"/>
              <a:ext cx="304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/>
                <a:t>E</a:t>
              </a:r>
              <a:endParaRPr lang="en-US" sz="1800" dirty="0"/>
            </a:p>
          </p:txBody>
        </p:sp>
      </p:grpSp>
      <p:grpSp>
        <p:nvGrpSpPr>
          <p:cNvPr id="10" name="Group 16"/>
          <p:cNvGrpSpPr/>
          <p:nvPr/>
        </p:nvGrpSpPr>
        <p:grpSpPr>
          <a:xfrm>
            <a:off x="5334000" y="809474"/>
            <a:ext cx="3200400" cy="2069068"/>
            <a:chOff x="2057400" y="1283732"/>
            <a:chExt cx="3200400" cy="2069068"/>
          </a:xfrm>
        </p:grpSpPr>
        <p:sp>
          <p:nvSpPr>
            <p:cNvPr id="18" name="TextBox 17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Wa</a:t>
              </a:r>
              <a:r>
                <a:rPr lang="en-US" sz="1800" dirty="0" smtClean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Rb</a:t>
              </a:r>
              <a:r>
                <a:rPr lang="en-US" sz="1800" dirty="0" smtClean="0">
                  <a:latin typeface="Calibri" pitchFamily="34" charset="0"/>
                </a:rPr>
                <a:t>: 	print(b);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Wb</a:t>
              </a:r>
              <a:r>
                <a:rPr lang="en-US" sz="1800" dirty="0" smtClean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Ra:	print(a);</a:t>
              </a:r>
            </a:p>
          </p:txBody>
        </p:sp>
        <p:cxnSp>
          <p:nvCxnSpPr>
            <p:cNvPr id="22" name="Straight Arrow Connector 21"/>
            <p:cNvCxnSpPr>
              <a:stCxn id="18" idx="2"/>
              <a:endCxn id="19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23" name="Straight Arrow Connector 22"/>
            <p:cNvCxnSpPr>
              <a:stCxn id="18" idx="2"/>
              <a:endCxn id="20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Snoopy Caches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619125"/>
          </a:xfrm>
        </p:spPr>
        <p:txBody>
          <a:bodyPr/>
          <a:lstStyle/>
          <a:p>
            <a:r>
              <a:rPr lang="en-US" dirty="0" smtClean="0"/>
              <a:t>Tag each cache block with state</a:t>
            </a:r>
          </a:p>
          <a:p>
            <a:pPr lvl="1">
              <a:buNone/>
            </a:pPr>
            <a:r>
              <a:rPr lang="en-US" dirty="0" smtClean="0"/>
              <a:t>Invalid	Cannot use value</a:t>
            </a:r>
          </a:p>
          <a:p>
            <a:pPr lvl="1">
              <a:buNone/>
            </a:pPr>
            <a:r>
              <a:rPr lang="en-US" dirty="0" smtClean="0"/>
              <a:t>Shared	Readable copy</a:t>
            </a:r>
          </a:p>
          <a:p>
            <a:pPr lvl="1">
              <a:buNone/>
            </a:pPr>
            <a:r>
              <a:rPr lang="en-US" dirty="0" smtClean="0"/>
              <a:t>Exclusive	Writeable copy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609600" y="4724400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Main Memory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 bwMode="auto">
          <a:xfrm>
            <a:off x="1752600" y="51816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 smtClean="0"/>
              <a:t>a:1</a:t>
            </a:r>
            <a:endParaRPr lang="en-US" sz="1800" dirty="0"/>
          </a:p>
        </p:txBody>
      </p:sp>
      <p:sp>
        <p:nvSpPr>
          <p:cNvPr id="6" name="Rectangle 5"/>
          <p:cNvSpPr/>
          <p:nvPr/>
        </p:nvSpPr>
        <p:spPr bwMode="auto">
          <a:xfrm>
            <a:off x="3276600" y="5181601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 smtClean="0"/>
              <a:t>b:100</a:t>
            </a:r>
            <a:endParaRPr lang="en-US" sz="1800" dirty="0"/>
          </a:p>
        </p:txBody>
      </p:sp>
      <p:sp>
        <p:nvSpPr>
          <p:cNvPr id="9" name="Rectangle 8"/>
          <p:cNvSpPr/>
          <p:nvPr/>
        </p:nvSpPr>
        <p:spPr bwMode="auto">
          <a:xfrm>
            <a:off x="609600" y="32004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Thread1 Cache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3124200" y="32004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/>
              <a:t>Thread2 Cache</a:t>
            </a:r>
            <a:endParaRPr lang="en-US" sz="2000" dirty="0"/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447800" y="4572000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963194" y="45712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7" name="Group 35"/>
          <p:cNvGrpSpPr/>
          <p:nvPr/>
        </p:nvGrpSpPr>
        <p:grpSpPr>
          <a:xfrm>
            <a:off x="762000" y="3581400"/>
            <a:ext cx="990600" cy="304800"/>
            <a:chOff x="762000" y="3581400"/>
            <a:chExt cx="990600" cy="304800"/>
          </a:xfrm>
        </p:grpSpPr>
        <p:sp>
          <p:nvSpPr>
            <p:cNvPr id="37" name="Rectangle 36"/>
            <p:cNvSpPr/>
            <p:nvPr/>
          </p:nvSpPr>
          <p:spPr bwMode="auto">
            <a:xfrm>
              <a:off x="1066800" y="3581400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/>
                <a:t>a: 2</a:t>
              </a:r>
              <a:endParaRPr lang="en-US" sz="1800" dirty="0"/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762000" y="3581400"/>
              <a:ext cx="304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/>
                <a:t>E</a:t>
              </a:r>
              <a:endParaRPr lang="en-US" sz="1800" dirty="0"/>
            </a:p>
          </p:txBody>
        </p:sp>
      </p:grpSp>
      <p:grpSp>
        <p:nvGrpSpPr>
          <p:cNvPr id="8" name="Group 38"/>
          <p:cNvGrpSpPr/>
          <p:nvPr/>
        </p:nvGrpSpPr>
        <p:grpSpPr>
          <a:xfrm>
            <a:off x="3200400" y="4038600"/>
            <a:ext cx="952500" cy="304800"/>
            <a:chOff x="2705100" y="3874532"/>
            <a:chExt cx="952500" cy="304800"/>
          </a:xfrm>
        </p:grpSpPr>
        <p:sp>
          <p:nvSpPr>
            <p:cNvPr id="40" name="Rectangle 39"/>
            <p:cNvSpPr/>
            <p:nvPr/>
          </p:nvSpPr>
          <p:spPr bwMode="auto">
            <a:xfrm>
              <a:off x="2971800" y="3874532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/>
                <a:t>b:200</a:t>
              </a:r>
              <a:endParaRPr lang="en-US" sz="1800" dirty="0"/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2705100" y="3874532"/>
              <a:ext cx="304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/>
                <a:t>E</a:t>
              </a:r>
              <a:endParaRPr lang="en-US" sz="1800" dirty="0"/>
            </a:p>
          </p:txBody>
        </p:sp>
      </p:grpSp>
      <p:grpSp>
        <p:nvGrpSpPr>
          <p:cNvPr id="14" name="Group 44"/>
          <p:cNvGrpSpPr/>
          <p:nvPr/>
        </p:nvGrpSpPr>
        <p:grpSpPr>
          <a:xfrm>
            <a:off x="762000" y="3745468"/>
            <a:ext cx="6177638" cy="1131332"/>
            <a:chOff x="762000" y="3745468"/>
            <a:chExt cx="6177638" cy="1131332"/>
          </a:xfrm>
        </p:grpSpPr>
        <p:sp>
          <p:nvSpPr>
            <p:cNvPr id="35" name="TextBox 34"/>
            <p:cNvSpPr txBox="1"/>
            <p:nvPr/>
          </p:nvSpPr>
          <p:spPr>
            <a:xfrm>
              <a:off x="5888260" y="4202668"/>
              <a:ext cx="10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print 200</a:t>
              </a:r>
            </a:p>
          </p:txBody>
        </p:sp>
        <p:grpSp>
          <p:nvGrpSpPr>
            <p:cNvPr id="15" name="Group 32"/>
            <p:cNvGrpSpPr/>
            <p:nvPr/>
          </p:nvGrpSpPr>
          <p:grpSpPr>
            <a:xfrm>
              <a:off x="762000" y="3962400"/>
              <a:ext cx="990600" cy="304800"/>
              <a:chOff x="762000" y="3962400"/>
              <a:chExt cx="990600" cy="304800"/>
            </a:xfrm>
          </p:grpSpPr>
          <p:sp>
            <p:nvSpPr>
              <p:cNvPr id="11" name="Rectangle 10"/>
              <p:cNvSpPr/>
              <p:nvPr/>
            </p:nvSpPr>
            <p:spPr bwMode="auto">
              <a:xfrm>
                <a:off x="1066800" y="39624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b:200</a:t>
                </a:r>
                <a:endParaRPr lang="en-US" sz="1800" dirty="0"/>
              </a:p>
            </p:txBody>
          </p:sp>
          <p:sp>
            <p:nvSpPr>
              <p:cNvPr id="25" name="Rectangle 24"/>
              <p:cNvSpPr/>
              <p:nvPr/>
            </p:nvSpPr>
            <p:spPr bwMode="auto">
              <a:xfrm>
                <a:off x="762000" y="3962400"/>
                <a:ext cx="304800" cy="30480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S</a:t>
                </a:r>
                <a:endParaRPr lang="en-US" sz="1800" dirty="0"/>
              </a:p>
            </p:txBody>
          </p:sp>
        </p:grpSp>
        <p:grpSp>
          <p:nvGrpSpPr>
            <p:cNvPr id="17" name="Group 30"/>
            <p:cNvGrpSpPr/>
            <p:nvPr/>
          </p:nvGrpSpPr>
          <p:grpSpPr>
            <a:xfrm>
              <a:off x="3200400" y="4038600"/>
              <a:ext cx="990600" cy="304800"/>
              <a:chOff x="3200400" y="4038600"/>
              <a:chExt cx="990600" cy="304800"/>
            </a:xfrm>
          </p:grpSpPr>
          <p:sp>
            <p:nvSpPr>
              <p:cNvPr id="16" name="Rectangle 15"/>
              <p:cNvSpPr/>
              <p:nvPr/>
            </p:nvSpPr>
            <p:spPr bwMode="auto">
              <a:xfrm>
                <a:off x="3505200" y="40386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b:200</a:t>
                </a:r>
                <a:endParaRPr lang="en-US" sz="1800" dirty="0"/>
              </a:p>
            </p:txBody>
          </p:sp>
          <p:sp>
            <p:nvSpPr>
              <p:cNvPr id="27" name="Rectangle 26"/>
              <p:cNvSpPr/>
              <p:nvPr/>
            </p:nvSpPr>
            <p:spPr bwMode="auto">
              <a:xfrm>
                <a:off x="3200400" y="4038600"/>
                <a:ext cx="304800" cy="30480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S</a:t>
                </a:r>
                <a:endParaRPr lang="en-US" sz="1800" dirty="0"/>
              </a:p>
            </p:txBody>
          </p:sp>
        </p:grpSp>
        <p:sp>
          <p:nvSpPr>
            <p:cNvPr id="43" name="Arc 42"/>
            <p:cNvSpPr/>
            <p:nvPr/>
          </p:nvSpPr>
          <p:spPr bwMode="auto">
            <a:xfrm flipH="1" flipV="1">
              <a:off x="1371600" y="3745468"/>
              <a:ext cx="2324100" cy="1131332"/>
            </a:xfrm>
            <a:prstGeom prst="arc">
              <a:avLst>
                <a:gd name="adj1" fmla="val 10822690"/>
                <a:gd name="adj2" fmla="val 0"/>
              </a:avLst>
            </a:prstGeom>
            <a:noFill/>
            <a:ln w="38100">
              <a:solidFill>
                <a:srgbClr val="C00000"/>
              </a:solidFill>
              <a:miter lim="800000"/>
              <a:headEnd type="none" w="med" len="med"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43"/>
          <p:cNvGrpSpPr/>
          <p:nvPr/>
        </p:nvGrpSpPr>
        <p:grpSpPr>
          <a:xfrm>
            <a:off x="762000" y="3352800"/>
            <a:ext cx="5922740" cy="1131332"/>
            <a:chOff x="762000" y="3352800"/>
            <a:chExt cx="5922740" cy="1131332"/>
          </a:xfrm>
        </p:grpSpPr>
        <p:sp>
          <p:nvSpPr>
            <p:cNvPr id="34" name="TextBox 33"/>
            <p:cNvSpPr txBox="1"/>
            <p:nvPr/>
          </p:nvSpPr>
          <p:spPr>
            <a:xfrm>
              <a:off x="5867400" y="3657601"/>
              <a:ext cx="817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print 2</a:t>
              </a:r>
            </a:p>
          </p:txBody>
        </p:sp>
        <p:grpSp>
          <p:nvGrpSpPr>
            <p:cNvPr id="19" name="Group 29"/>
            <p:cNvGrpSpPr/>
            <p:nvPr/>
          </p:nvGrpSpPr>
          <p:grpSpPr>
            <a:xfrm>
              <a:off x="3200400" y="3657600"/>
              <a:ext cx="990600" cy="304800"/>
              <a:chOff x="3200400" y="3657600"/>
              <a:chExt cx="990600" cy="304800"/>
            </a:xfrm>
          </p:grpSpPr>
          <p:sp>
            <p:nvSpPr>
              <p:cNvPr id="13" name="Rectangle 12"/>
              <p:cNvSpPr/>
              <p:nvPr/>
            </p:nvSpPr>
            <p:spPr bwMode="auto">
              <a:xfrm>
                <a:off x="3505200" y="36576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a:2</a:t>
                </a:r>
                <a:endParaRPr lang="en-US" sz="1800" dirty="0"/>
              </a:p>
            </p:txBody>
          </p:sp>
          <p:sp>
            <p:nvSpPr>
              <p:cNvPr id="23" name="Rectangle 22"/>
              <p:cNvSpPr/>
              <p:nvPr/>
            </p:nvSpPr>
            <p:spPr bwMode="auto">
              <a:xfrm>
                <a:off x="3200400" y="3657600"/>
                <a:ext cx="304800" cy="30480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S</a:t>
                </a:r>
                <a:endParaRPr lang="en-US" sz="1800" dirty="0"/>
              </a:p>
            </p:txBody>
          </p:sp>
        </p:grpSp>
        <p:grpSp>
          <p:nvGrpSpPr>
            <p:cNvPr id="20" name="Group 31"/>
            <p:cNvGrpSpPr/>
            <p:nvPr/>
          </p:nvGrpSpPr>
          <p:grpSpPr>
            <a:xfrm>
              <a:off x="762000" y="3581400"/>
              <a:ext cx="990600" cy="304800"/>
              <a:chOff x="762000" y="3581400"/>
              <a:chExt cx="990600" cy="304800"/>
            </a:xfrm>
          </p:grpSpPr>
          <p:sp>
            <p:nvSpPr>
              <p:cNvPr id="10" name="Rectangle 9"/>
              <p:cNvSpPr/>
              <p:nvPr/>
            </p:nvSpPr>
            <p:spPr bwMode="auto">
              <a:xfrm>
                <a:off x="1066800" y="35814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a: 2</a:t>
                </a:r>
                <a:endParaRPr lang="en-US" sz="1800" dirty="0"/>
              </a:p>
            </p:txBody>
          </p:sp>
          <p:sp>
            <p:nvSpPr>
              <p:cNvPr id="24" name="Rectangle 23"/>
              <p:cNvSpPr/>
              <p:nvPr/>
            </p:nvSpPr>
            <p:spPr bwMode="auto">
              <a:xfrm>
                <a:off x="762000" y="3581400"/>
                <a:ext cx="304800" cy="30480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S</a:t>
                </a:r>
                <a:endParaRPr lang="en-US" sz="1800" dirty="0"/>
              </a:p>
            </p:txBody>
          </p:sp>
        </p:grpSp>
        <p:sp>
          <p:nvSpPr>
            <p:cNvPr id="42" name="Arc 41"/>
            <p:cNvSpPr/>
            <p:nvPr/>
          </p:nvSpPr>
          <p:spPr bwMode="auto">
            <a:xfrm flipV="1">
              <a:off x="1371600" y="3352800"/>
              <a:ext cx="2324100" cy="1131332"/>
            </a:xfrm>
            <a:prstGeom prst="arc">
              <a:avLst>
                <a:gd name="adj1" fmla="val 10822690"/>
                <a:gd name="adj2" fmla="val 0"/>
              </a:avLst>
            </a:prstGeom>
            <a:noFill/>
            <a:ln w="38100">
              <a:solidFill>
                <a:srgbClr val="C00000"/>
              </a:solidFill>
              <a:miter lim="800000"/>
              <a:headEnd type="none" w="med" len="med"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35"/>
          <p:cNvGrpSpPr/>
          <p:nvPr/>
        </p:nvGrpSpPr>
        <p:grpSpPr>
          <a:xfrm>
            <a:off x="5334000" y="809474"/>
            <a:ext cx="3200400" cy="2069068"/>
            <a:chOff x="2057400" y="1283732"/>
            <a:chExt cx="3200400" cy="2069068"/>
          </a:xfrm>
        </p:grpSpPr>
        <p:sp>
          <p:nvSpPr>
            <p:cNvPr id="39" name="TextBox 38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Wa</a:t>
              </a:r>
              <a:r>
                <a:rPr lang="en-US" sz="1800" dirty="0" smtClean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Rb</a:t>
              </a:r>
              <a:r>
                <a:rPr lang="en-US" sz="1800" dirty="0" smtClean="0">
                  <a:latin typeface="Calibri" pitchFamily="34" charset="0"/>
                </a:rPr>
                <a:t>: 	print(b);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Wb</a:t>
              </a:r>
              <a:r>
                <a:rPr lang="en-US" sz="1800" dirty="0" smtClean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Ra:	print(a);</a:t>
              </a:r>
            </a:p>
          </p:txBody>
        </p:sp>
        <p:cxnSp>
          <p:nvCxnSpPr>
            <p:cNvPr id="46" name="Straight Arrow Connector 45"/>
            <p:cNvCxnSpPr>
              <a:stCxn id="39" idx="2"/>
              <a:endCxn id="44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47" name="Straight Arrow Connector 46"/>
            <p:cNvCxnSpPr>
              <a:stCxn id="39" idx="2"/>
              <a:endCxn id="45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48" name="Content Placeholder 2"/>
          <p:cNvSpPr txBox="1">
            <a:spLocks/>
          </p:cNvSpPr>
          <p:nvPr/>
        </p:nvSpPr>
        <p:spPr bwMode="auto">
          <a:xfrm>
            <a:off x="5334000" y="4725194"/>
            <a:ext cx="37338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When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cache sees request for one of its E-tagged blocks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</a:pPr>
            <a:r>
              <a:rPr lang="en-US" sz="2000" b="0" kern="0" baseline="0" dirty="0" smtClean="0">
                <a:latin typeface="Calibri" pitchFamily="34" charset="0"/>
              </a:rPr>
              <a:t>Supply</a:t>
            </a:r>
            <a:r>
              <a:rPr lang="en-US" sz="2000" b="0" kern="0" dirty="0" smtClean="0">
                <a:latin typeface="Calibri" pitchFamily="34" charset="0"/>
              </a:rPr>
              <a:t> value from cache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Set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tag to 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65098" y="493712"/>
            <a:ext cx="8169302" cy="954088"/>
          </a:xfrm>
        </p:spPr>
        <p:txBody>
          <a:bodyPr/>
          <a:lstStyle/>
          <a:p>
            <a:r>
              <a:rPr lang="en-US" dirty="0" smtClean="0"/>
              <a:t>Thread</a:t>
            </a:r>
            <a:r>
              <a:rPr lang="en-US" dirty="0"/>
              <a:t>-Safe</a:t>
            </a:r>
            <a:r>
              <a:rPr lang="en-US" dirty="0" smtClean="0"/>
              <a:t> Random Number Generator</a:t>
            </a:r>
            <a:endParaRPr lang="en-US" dirty="0"/>
          </a:p>
        </p:txBody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7988"/>
            <a:ext cx="8548688" cy="1979612"/>
          </a:xfrm>
        </p:spPr>
        <p:txBody>
          <a:bodyPr/>
          <a:lstStyle/>
          <a:p>
            <a:r>
              <a:rPr lang="en-US" dirty="0"/>
              <a:t>Pass state as part of argument</a:t>
            </a:r>
          </a:p>
          <a:p>
            <a:pPr lvl="1"/>
            <a:r>
              <a:rPr lang="en-US" dirty="0"/>
              <a:t>and, thereby, eliminate static state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Consequence: programmer using </a:t>
            </a:r>
            <a:r>
              <a:rPr lang="en-US" dirty="0" err="1" smtClean="0">
                <a:latin typeface="Courier New"/>
                <a:cs typeface="Courier New"/>
              </a:rPr>
              <a:t>rand_r</a:t>
            </a:r>
            <a:r>
              <a:rPr lang="en-US" dirty="0" smtClean="0"/>
              <a:t> </a:t>
            </a:r>
            <a:r>
              <a:rPr lang="en-US" dirty="0"/>
              <a:t>must maintain seed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955396" name="Rectangle 4"/>
          <p:cNvSpPr>
            <a:spLocks noChangeArrowheads="1"/>
          </p:cNvSpPr>
          <p:nvPr/>
        </p:nvSpPr>
        <p:spPr bwMode="auto">
          <a:xfrm>
            <a:off x="838200" y="2830830"/>
            <a:ext cx="6956852" cy="196977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 smtClean="0">
                <a:solidFill>
                  <a:srgbClr val="990000"/>
                </a:solidFill>
                <a:latin typeface="Courier New" pitchFamily="49" charset="0"/>
              </a:rPr>
              <a:t>rand_r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- return pseudo-random integer on 0..32767 */ 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latin typeface="Courier New" pitchFamily="49" charset="0"/>
              </a:rPr>
              <a:t>int rand_r(int *nextp) 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*</a:t>
            </a:r>
            <a:r>
              <a:rPr lang="en-US" sz="1600" dirty="0">
                <a:latin typeface="Courier New" pitchFamily="49" charset="0"/>
              </a:rPr>
              <a:t>nextp = *nextp*1103515245 + 12345;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return </a:t>
            </a:r>
            <a:r>
              <a:rPr lang="en-US" sz="1600" dirty="0">
                <a:latin typeface="Courier New" pitchFamily="49" charset="0"/>
              </a:rPr>
              <a:t>(unsigned int)(*nextp/65536) % 32768;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  <a:p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Thread-Unsafe Functions (Class 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6" y="1362075"/>
            <a:ext cx="4252886" cy="4657726"/>
          </a:xfrm>
        </p:spPr>
        <p:txBody>
          <a:bodyPr/>
          <a:lstStyle/>
          <a:p>
            <a:r>
              <a:rPr lang="en-US" dirty="0" smtClean="0"/>
              <a:t>Returning a pointer  to a static variable</a:t>
            </a:r>
          </a:p>
          <a:p>
            <a:r>
              <a:rPr lang="en-US" dirty="0" smtClean="0"/>
              <a:t>Fix 1.  Rewrite function so caller passes address of variable to store result</a:t>
            </a:r>
          </a:p>
          <a:p>
            <a:pPr lvl="1"/>
            <a:r>
              <a:rPr lang="en-US" dirty="0" smtClean="0"/>
              <a:t>Requires changes in caller and </a:t>
            </a:r>
            <a:r>
              <a:rPr lang="en-US" dirty="0" err="1" smtClean="0"/>
              <a:t>callee</a:t>
            </a:r>
            <a:endParaRPr lang="en-US" dirty="0" smtClean="0"/>
          </a:p>
          <a:p>
            <a:r>
              <a:rPr lang="en-US" dirty="0" smtClean="0"/>
              <a:t>Fix 2. Lock-and-copy</a:t>
            </a:r>
          </a:p>
          <a:p>
            <a:pPr lvl="1"/>
            <a:r>
              <a:rPr lang="en-US" dirty="0" smtClean="0"/>
              <a:t>Requires simple changes in caller (and none in </a:t>
            </a:r>
            <a:r>
              <a:rPr lang="en-US" dirty="0" err="1" smtClean="0"/>
              <a:t>callee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However, caller must free memory. 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495800" y="2209563"/>
            <a:ext cx="4494239" cy="320087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lock-and-copy version */</a:t>
            </a:r>
          </a:p>
          <a:p>
            <a:r>
              <a:rPr lang="en-US" sz="1600" dirty="0" smtClean="0">
                <a:latin typeface="Courier New" pitchFamily="49" charset="0"/>
              </a:rPr>
              <a:t>char *</a:t>
            </a:r>
            <a:r>
              <a:rPr lang="en-US" sz="1600" dirty="0" err="1" smtClean="0">
                <a:latin typeface="Courier New" pitchFamily="49" charset="0"/>
              </a:rPr>
              <a:t>ctime_ts(const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time_t</a:t>
            </a:r>
            <a:r>
              <a:rPr lang="en-US" sz="1600" dirty="0" smtClean="0">
                <a:latin typeface="Courier New" pitchFamily="49" charset="0"/>
              </a:rPr>
              <a:t> *</a:t>
            </a:r>
            <a:r>
              <a:rPr lang="en-US" sz="1600" dirty="0" err="1" smtClean="0">
                <a:latin typeface="Courier New" pitchFamily="49" charset="0"/>
              </a:rPr>
              <a:t>timep</a:t>
            </a:r>
            <a:r>
              <a:rPr lang="en-US" sz="1600" dirty="0" smtClean="0">
                <a:latin typeface="Courier New" pitchFamily="49" charset="0"/>
              </a:rPr>
              <a:t>, 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 char *</a:t>
            </a:r>
            <a:r>
              <a:rPr lang="en-US" sz="1600" dirty="0" err="1" smtClean="0">
                <a:latin typeface="Courier New" pitchFamily="49" charset="0"/>
              </a:rPr>
              <a:t>privatep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char *</a:t>
            </a:r>
            <a:r>
              <a:rPr lang="en-US" sz="1600" dirty="0" err="1" smtClean="0">
                <a:latin typeface="Courier New" pitchFamily="49" charset="0"/>
              </a:rPr>
              <a:t>sharedp</a:t>
            </a:r>
            <a:r>
              <a:rPr lang="en-US" sz="1600" dirty="0" smtClean="0">
                <a:latin typeface="Courier New" pitchFamily="49" charset="0"/>
              </a:rPr>
              <a:t>;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sharedp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ctime(timep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strcpy(privatep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sharedp</a:t>
            </a:r>
            <a:r>
              <a:rPr lang="en-US" sz="1600" dirty="0" smtClean="0">
                <a:latin typeface="Courier New" pitchFamily="49" charset="0"/>
              </a:rPr>
              <a:t>);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return </a:t>
            </a:r>
            <a:r>
              <a:rPr lang="en-US" sz="1600" dirty="0" err="1" smtClean="0">
                <a:latin typeface="Courier New" pitchFamily="49" charset="0"/>
              </a:rPr>
              <a:t>privatep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0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2"/>
            <a:ext cx="6642100" cy="573088"/>
          </a:xfrm>
        </p:spPr>
        <p:txBody>
          <a:bodyPr/>
          <a:lstStyle/>
          <a:p>
            <a:r>
              <a:rPr lang="en-US" dirty="0"/>
              <a:t>Thread-Unsafe </a:t>
            </a:r>
            <a:r>
              <a:rPr lang="en-US" dirty="0" smtClean="0"/>
              <a:t>Functions (Class 4)</a:t>
            </a:r>
            <a:endParaRPr lang="en-US" dirty="0"/>
          </a:p>
        </p:txBody>
      </p:sp>
      <p:sp>
        <p:nvSpPr>
          <p:cNvPr id="856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252538"/>
            <a:ext cx="8548687" cy="5224462"/>
          </a:xfrm>
        </p:spPr>
        <p:txBody>
          <a:bodyPr/>
          <a:lstStyle/>
          <a:p>
            <a:r>
              <a:rPr lang="en-US"/>
              <a:t>Calling thread-unsafe functions</a:t>
            </a:r>
          </a:p>
          <a:p>
            <a:pPr lvl="1"/>
            <a:r>
              <a:rPr lang="en-US"/>
              <a:t>Calling one thread-unsafe function makes the entire function that calls it thread-unsafe</a:t>
            </a:r>
          </a:p>
          <a:p>
            <a:pPr lvl="2">
              <a:buFont typeface="Wingdings" pitchFamily="2" charset="2"/>
              <a:buNone/>
            </a:pPr>
            <a:endParaRPr lang="en-US"/>
          </a:p>
          <a:p>
            <a:pPr lvl="1"/>
            <a:r>
              <a:rPr lang="en-US"/>
              <a:t>Fix: Modify the function so it calls only thread-safe functions </a:t>
            </a:r>
            <a:r>
              <a:rPr lang="en-US">
                <a:sym typeface="Wingdings" pitchFamily="2" charset="2"/>
              </a:rPr>
              <a:t>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88"/>
          <p:cNvSpPr>
            <a:spLocks noChangeArrowheads="1"/>
          </p:cNvSpPr>
          <p:nvPr/>
        </p:nvSpPr>
        <p:spPr bwMode="auto">
          <a:xfrm>
            <a:off x="1371600" y="4267200"/>
            <a:ext cx="2514600" cy="1905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Reentrant Functions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2352615"/>
          </a:xfrm>
        </p:spPr>
        <p:txBody>
          <a:bodyPr/>
          <a:lstStyle/>
          <a:p>
            <a:r>
              <a:rPr lang="en-US" dirty="0" smtClean="0"/>
              <a:t>Def: A function is </a:t>
            </a:r>
            <a:r>
              <a:rPr lang="en-US" i="1" dirty="0" smtClean="0">
                <a:solidFill>
                  <a:srgbClr val="990000"/>
                </a:solidFill>
              </a:rPr>
              <a:t>reentrant</a:t>
            </a:r>
            <a:r>
              <a:rPr lang="en-US" dirty="0" smtClean="0"/>
              <a:t> </a:t>
            </a:r>
            <a:r>
              <a:rPr lang="en-US" dirty="0" err="1" smtClean="0"/>
              <a:t>iff</a:t>
            </a:r>
            <a:r>
              <a:rPr lang="en-US" dirty="0" smtClean="0"/>
              <a:t> it accesses no shared variables when called by multiple threads. </a:t>
            </a:r>
          </a:p>
          <a:p>
            <a:pPr lvl="1"/>
            <a:r>
              <a:rPr lang="en-US" dirty="0" smtClean="0"/>
              <a:t>Important subset of thread-safe functions</a:t>
            </a:r>
          </a:p>
          <a:p>
            <a:pPr lvl="2"/>
            <a:r>
              <a:rPr lang="en-US" dirty="0" smtClean="0"/>
              <a:t>Require no synchronization operations</a:t>
            </a:r>
          </a:p>
          <a:p>
            <a:pPr lvl="2"/>
            <a:r>
              <a:rPr lang="en-US" dirty="0" smtClean="0"/>
              <a:t>Only way to make a Class 2 function thread-safe is to make it reentrant (e.g., </a:t>
            </a:r>
            <a:r>
              <a:rPr lang="en-US" dirty="0" err="1" smtClean="0">
                <a:latin typeface="Courier New"/>
                <a:cs typeface="Courier New"/>
              </a:rPr>
              <a:t>rand_r</a:t>
            </a:r>
            <a:r>
              <a:rPr lang="en-US" dirty="0" smtClean="0"/>
              <a:t> )</a:t>
            </a:r>
            <a:endParaRPr lang="en-US" dirty="0"/>
          </a:p>
        </p:txBody>
      </p:sp>
      <p:sp>
        <p:nvSpPr>
          <p:cNvPr id="4" name="Oval 383"/>
          <p:cNvSpPr>
            <a:spLocks noChangeArrowheads="1"/>
          </p:cNvSpPr>
          <p:nvPr/>
        </p:nvSpPr>
        <p:spPr bwMode="auto">
          <a:xfrm>
            <a:off x="1828800" y="4876800"/>
            <a:ext cx="1524000" cy="1143000"/>
          </a:xfrm>
          <a:prstGeom prst="ellipse">
            <a:avLst/>
          </a:prstGeom>
          <a:solidFill>
            <a:srgbClr val="F7F5C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+mn-lt"/>
              </a:rPr>
              <a:t>Reentrant</a:t>
            </a:r>
          </a:p>
          <a:p>
            <a:r>
              <a:rPr lang="en-US" sz="2000" dirty="0">
                <a:latin typeface="+mn-lt"/>
              </a:rPr>
              <a:t>functions</a:t>
            </a:r>
          </a:p>
        </p:txBody>
      </p:sp>
      <p:sp>
        <p:nvSpPr>
          <p:cNvPr id="5" name="Text Box 387"/>
          <p:cNvSpPr txBox="1">
            <a:spLocks noChangeArrowheads="1"/>
          </p:cNvSpPr>
          <p:nvPr/>
        </p:nvSpPr>
        <p:spPr bwMode="auto">
          <a:xfrm>
            <a:off x="1312862" y="3867090"/>
            <a:ext cx="1531188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All functions</a:t>
            </a:r>
          </a:p>
        </p:txBody>
      </p:sp>
      <p:sp>
        <p:nvSpPr>
          <p:cNvPr id="7" name="Rectangle 389"/>
          <p:cNvSpPr>
            <a:spLocks noChangeArrowheads="1"/>
          </p:cNvSpPr>
          <p:nvPr/>
        </p:nvSpPr>
        <p:spPr bwMode="auto">
          <a:xfrm>
            <a:off x="3886200" y="4267200"/>
            <a:ext cx="2514600" cy="1905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8" name="Text Box 390"/>
          <p:cNvSpPr txBox="1">
            <a:spLocks noChangeArrowheads="1"/>
          </p:cNvSpPr>
          <p:nvPr/>
        </p:nvSpPr>
        <p:spPr bwMode="auto">
          <a:xfrm>
            <a:off x="4310301" y="4813369"/>
            <a:ext cx="1723549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Thread-unsafe</a:t>
            </a:r>
          </a:p>
          <a:p>
            <a:r>
              <a:rPr lang="en-US" sz="2000" dirty="0">
                <a:latin typeface="+mn-lt"/>
              </a:rPr>
              <a:t>functions</a:t>
            </a:r>
          </a:p>
        </p:txBody>
      </p:sp>
      <p:sp>
        <p:nvSpPr>
          <p:cNvPr id="9" name="Text Box 391"/>
          <p:cNvSpPr txBox="1">
            <a:spLocks noChangeArrowheads="1"/>
          </p:cNvSpPr>
          <p:nvPr/>
        </p:nvSpPr>
        <p:spPr bwMode="auto">
          <a:xfrm>
            <a:off x="1861476" y="4203769"/>
            <a:ext cx="1442773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Thread-safe</a:t>
            </a:r>
          </a:p>
          <a:p>
            <a:r>
              <a:rPr lang="en-US" sz="2000" dirty="0">
                <a:latin typeface="+mn-lt"/>
              </a:rPr>
              <a:t>functions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25400">
          <a:solidFill>
            <a:schemeClr val="tx1"/>
          </a:solidFill>
          <a:round/>
          <a:headEnd/>
          <a:tailEnd/>
        </a:ln>
        <a:effectLst/>
      </a:spPr>
      <a:bodyPr wrap="none" anchor="ctr">
        <a:spAutoFit/>
      </a:bodyPr>
      <a:lstStyle>
        <a:defPPr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22982</TotalTime>
  <Words>4042</Words>
  <Application>Microsoft Macintosh PowerPoint</Application>
  <PresentationFormat>On-screen Show (4:3)</PresentationFormat>
  <Paragraphs>793</Paragraphs>
  <Slides>55</Slides>
  <Notes>9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6" baseType="lpstr">
      <vt:lpstr>template2007</vt:lpstr>
      <vt:lpstr>Thread-Level Parallelism  15-213 / 18-213: Introduction to Computer Systems 26th Lecture, Nov 29, 2012</vt:lpstr>
      <vt:lpstr>Today</vt:lpstr>
      <vt:lpstr>Crucial concept: Thread Safety</vt:lpstr>
      <vt:lpstr>Thread-Unsafe Functions (Class 1)</vt:lpstr>
      <vt:lpstr>Thread-Unsafe Functions (Class 2)</vt:lpstr>
      <vt:lpstr>Thread-Safe Random Number Generator</vt:lpstr>
      <vt:lpstr>Thread-Unsafe Functions (Class 3)</vt:lpstr>
      <vt:lpstr>Thread-Unsafe Functions (Class 4)</vt:lpstr>
      <vt:lpstr>Reentrant Functions </vt:lpstr>
      <vt:lpstr>Thread-Safe Library Functions</vt:lpstr>
      <vt:lpstr>Today</vt:lpstr>
      <vt:lpstr>Multicore Processor</vt:lpstr>
      <vt:lpstr>Exploiting parallel execution</vt:lpstr>
      <vt:lpstr>Summation Example</vt:lpstr>
      <vt:lpstr>Accumulating in Single Global Variable: Declarations</vt:lpstr>
      <vt:lpstr>Accumulating in Single Global Variable: Operation</vt:lpstr>
      <vt:lpstr>Thread Function: No Synchronization</vt:lpstr>
      <vt:lpstr>Unsynchronized Performance</vt:lpstr>
      <vt:lpstr>Thread Function: Semaphore / Mutex</vt:lpstr>
      <vt:lpstr>Semaphore / Mutex Performance</vt:lpstr>
      <vt:lpstr>Separate Accumulation</vt:lpstr>
      <vt:lpstr>Separate Accumulation: Operation</vt:lpstr>
      <vt:lpstr>Thread Function: Memory Accumulation</vt:lpstr>
      <vt:lpstr>Memory Accumulation Performance</vt:lpstr>
      <vt:lpstr>False Sharing</vt:lpstr>
      <vt:lpstr>False Sharing Performance</vt:lpstr>
      <vt:lpstr>Thread Function: Register Accumulation</vt:lpstr>
      <vt:lpstr>Register Accumulation Performance</vt:lpstr>
      <vt:lpstr>Amdahl’s Law</vt:lpstr>
      <vt:lpstr>Amdahl’s Law Example</vt:lpstr>
      <vt:lpstr>A More Substantial Example: Sort</vt:lpstr>
      <vt:lpstr>Sequential Quicksort Visualized</vt:lpstr>
      <vt:lpstr>Sequential Quicksort Visualized</vt:lpstr>
      <vt:lpstr>Sequential Quicksort Code</vt:lpstr>
      <vt:lpstr>Parallel Quicksort</vt:lpstr>
      <vt:lpstr>Parallel Quicksort Visualized</vt:lpstr>
      <vt:lpstr>Parallel Quicksort Data Structures</vt:lpstr>
      <vt:lpstr>Parallel Quicksort Initialization</vt:lpstr>
      <vt:lpstr>Parallel Quicksort: Accessing Task Queue</vt:lpstr>
      <vt:lpstr>Parallel Quicksort: Top-Level Function</vt:lpstr>
      <vt:lpstr>Parallel Quicksort: Recursive function</vt:lpstr>
      <vt:lpstr>Parallel Quicksort: Sorting Task Function</vt:lpstr>
      <vt:lpstr>Parallel Quicksort Performance</vt:lpstr>
      <vt:lpstr>Parallel Quicksort Performance</vt:lpstr>
      <vt:lpstr>Amdahl’s Law &amp; Parallel Quicksort</vt:lpstr>
      <vt:lpstr>Lessons Learned</vt:lpstr>
      <vt:lpstr>Extra slides</vt:lpstr>
      <vt:lpstr>Out-of-Order Processor Structure</vt:lpstr>
      <vt:lpstr>Hyperthreading</vt:lpstr>
      <vt:lpstr>Summary: Creating Parallel Machines</vt:lpstr>
      <vt:lpstr>Memory Consistency</vt:lpstr>
      <vt:lpstr>Sequential Consistency Example</vt:lpstr>
      <vt:lpstr>Non-Coherent Cache Scenario</vt:lpstr>
      <vt:lpstr>Snoopy Caches</vt:lpstr>
      <vt:lpstr>Snoopy Caches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O'Hallaron</cp:lastModifiedBy>
  <cp:revision>789</cp:revision>
  <cp:lastPrinted>2011-12-01T08:49:51Z</cp:lastPrinted>
  <dcterms:created xsi:type="dcterms:W3CDTF">2012-11-29T15:32:24Z</dcterms:created>
  <dcterms:modified xsi:type="dcterms:W3CDTF">2012-11-29T17:13:03Z</dcterms:modified>
</cp:coreProperties>
</file>