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notesSlides/notesSlide2.xml" ContentType="application/vnd.openxmlformats-officedocument.presentationml.notesSlide+xml"/>
  <Override PartName="/ppt/slideLayouts/slideLayout2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Override PartName="/ppt/slideLayouts/slideLayout49.xml" ContentType="application/vnd.openxmlformats-officedocument.presentationml.slideLayout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7.xml" ContentType="application/vnd.openxmlformats-officedocument.presentationml.notesSlide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notesSlides/notesSlide4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slideLayouts/slideLayout2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37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4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notesSlides/notesSlide4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45.xml" ContentType="application/vnd.openxmlformats-officedocument.presentationml.slide+xml"/>
  <Override PartName="/ppt/slideLayouts/slideLayout13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6.xml" ContentType="application/vnd.openxmlformats-officedocument.presentationml.notesSlide+xml"/>
  <Override PartName="/ppt/slideLayouts/slideLayout28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38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47.xml" ContentType="application/vnd.openxmlformats-officedocument.presentationml.slideLayout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notesSlides/notesSlide7.xml" ContentType="application/vnd.openxmlformats-officedocument.presentationml.notesSlide+xml"/>
  <Override PartName="/ppt/slideLayouts/slideLayout29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39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48.xml" ContentType="application/vnd.openxmlformats-officedocument.presentationml.slideLayout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50"/>
  </p:notesMasterIdLst>
  <p:handoutMasterIdLst>
    <p:handoutMasterId r:id="rId51"/>
  </p:handoutMasterIdLst>
  <p:sldIdLst>
    <p:sldId id="1473" r:id="rId5"/>
    <p:sldId id="1474" r:id="rId6"/>
    <p:sldId id="1467" r:id="rId7"/>
    <p:sldId id="1428" r:id="rId8"/>
    <p:sldId id="1468" r:id="rId9"/>
    <p:sldId id="1429" r:id="rId10"/>
    <p:sldId id="1430" r:id="rId11"/>
    <p:sldId id="1431" r:id="rId12"/>
    <p:sldId id="1432" r:id="rId13"/>
    <p:sldId id="1433" r:id="rId14"/>
    <p:sldId id="1434" r:id="rId15"/>
    <p:sldId id="1435" r:id="rId16"/>
    <p:sldId id="1469" r:id="rId17"/>
    <p:sldId id="1496" r:id="rId18"/>
    <p:sldId id="1437" r:id="rId19"/>
    <p:sldId id="1438" r:id="rId20"/>
    <p:sldId id="1439" r:id="rId21"/>
    <p:sldId id="1440" r:id="rId22"/>
    <p:sldId id="1497" r:id="rId23"/>
    <p:sldId id="1441" r:id="rId24"/>
    <p:sldId id="1442" r:id="rId25"/>
    <p:sldId id="1443" r:id="rId26"/>
    <p:sldId id="1444" r:id="rId27"/>
    <p:sldId id="1446" r:id="rId28"/>
    <p:sldId id="1445" r:id="rId29"/>
    <p:sldId id="1447" r:id="rId30"/>
    <p:sldId id="1448" r:id="rId31"/>
    <p:sldId id="1498" r:id="rId32"/>
    <p:sldId id="1475" r:id="rId33"/>
    <p:sldId id="1493" r:id="rId34"/>
    <p:sldId id="1495" r:id="rId35"/>
    <p:sldId id="1476" r:id="rId36"/>
    <p:sldId id="1477" r:id="rId37"/>
    <p:sldId id="1478" r:id="rId38"/>
    <p:sldId id="1479" r:id="rId39"/>
    <p:sldId id="1480" r:id="rId40"/>
    <p:sldId id="1481" r:id="rId41"/>
    <p:sldId id="1491" r:id="rId42"/>
    <p:sldId id="1482" r:id="rId43"/>
    <p:sldId id="1483" r:id="rId44"/>
    <p:sldId id="1484" r:id="rId45"/>
    <p:sldId id="1485" r:id="rId46"/>
    <p:sldId id="1486" r:id="rId47"/>
    <p:sldId id="1487" r:id="rId48"/>
    <p:sldId id="1488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0000"/>
    <a:srgbClr val="F6F5BD"/>
    <a:srgbClr val="F1C7C7"/>
    <a:srgbClr val="EBAFAF"/>
    <a:srgbClr val="ACE3A1"/>
    <a:srgbClr val="D5F1CF"/>
    <a:srgbClr val="CCCCCC"/>
    <a:srgbClr val="8DBA84"/>
    <a:srgbClr val="8AD87A"/>
    <a:srgbClr val="BFBFB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07" d="100"/>
          <a:sy n="107" d="100"/>
        </p:scale>
        <p:origin x="-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2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Advanced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</a:t>
            </a:r>
            <a:r>
              <a:rPr lang="en-US" sz="2000" b="0" dirty="0" smtClean="0"/>
              <a:t> 1, 2012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397476" y="4575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31413" y="6137275"/>
            <a:ext cx="1065213" cy="455613"/>
            <a:chOff x="3216" y="3782"/>
            <a:chExt cx="671" cy="287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216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408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600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3696" y="37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3)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4012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4317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Rectangle 55"/>
          <p:cNvSpPr>
            <a:spLocks noChangeArrowheads="1"/>
          </p:cNvSpPr>
          <p:nvPr/>
        </p:nvSpPr>
        <p:spPr bwMode="auto">
          <a:xfrm>
            <a:off x="4621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Rectangle 56"/>
          <p:cNvSpPr>
            <a:spLocks noChangeArrowheads="1"/>
          </p:cNvSpPr>
          <p:nvPr/>
        </p:nvSpPr>
        <p:spPr bwMode="auto">
          <a:xfrm>
            <a:off x="49266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5841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6145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Rectangle 59"/>
          <p:cNvSpPr>
            <a:spLocks noChangeArrowheads="1"/>
          </p:cNvSpPr>
          <p:nvPr/>
        </p:nvSpPr>
        <p:spPr bwMode="auto">
          <a:xfrm>
            <a:off x="27930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Rectangle 60"/>
          <p:cNvSpPr>
            <a:spLocks noChangeArrowheads="1"/>
          </p:cNvSpPr>
          <p:nvPr/>
        </p:nvSpPr>
        <p:spPr bwMode="auto">
          <a:xfrm>
            <a:off x="30978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34026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37074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40884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>
            <a:off x="5536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5231413" y="4765675"/>
            <a:ext cx="1065213" cy="455613"/>
            <a:chOff x="3216" y="2918"/>
            <a:chExt cx="671" cy="287"/>
          </a:xfrm>
        </p:grpSpPr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3216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3408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3600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3696" y="291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5307613" y="49180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 flipV="1">
            <a:off x="5612413" y="62880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51475"/>
            <a:ext cx="1065213" cy="455613"/>
            <a:chOff x="4560" y="3350"/>
            <a:chExt cx="671" cy="287"/>
          </a:xfrm>
        </p:grpSpPr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4560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4752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4944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5040" y="33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74412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7746013" y="5603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Rectangle 82"/>
          <p:cNvSpPr>
            <a:spLocks noChangeArrowheads="1"/>
          </p:cNvSpPr>
          <p:nvPr/>
        </p:nvSpPr>
        <p:spPr bwMode="auto">
          <a:xfrm>
            <a:off x="52314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7" name="Oval 83"/>
          <p:cNvSpPr>
            <a:spLocks noChangeArrowheads="1"/>
          </p:cNvSpPr>
          <p:nvPr/>
        </p:nvSpPr>
        <p:spPr bwMode="auto">
          <a:xfrm>
            <a:off x="4393213" y="560387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1" name="Oval 87"/>
          <p:cNvSpPr>
            <a:spLocks noChangeArrowheads="1"/>
          </p:cNvSpPr>
          <p:nvPr/>
        </p:nvSpPr>
        <p:spPr bwMode="auto">
          <a:xfrm>
            <a:off x="5307613" y="62896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2" name="Oval 88"/>
          <p:cNvSpPr>
            <a:spLocks noChangeArrowheads="1"/>
          </p:cNvSpPr>
          <p:nvPr/>
        </p:nvSpPr>
        <p:spPr bwMode="auto">
          <a:xfrm flipV="1">
            <a:off x="5612413" y="49164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0" name="Rectangle 132"/>
          <p:cNvSpPr>
            <a:spLocks noChangeArrowheads="1"/>
          </p:cNvSpPr>
          <p:nvPr/>
        </p:nvSpPr>
        <p:spPr bwMode="auto">
          <a:xfrm>
            <a:off x="405329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535664"/>
            <a:ext cx="8061325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</a:t>
            </a:r>
            <a:r>
              <a:rPr lang="en-GB" dirty="0" smtClean="0"/>
              <a:t> </a:t>
            </a:r>
            <a:endParaRPr lang="en-GB" dirty="0" smtClean="0"/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Python, Ruby, Java, Perl, ML, Lisp,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Assumptions For a Simple Implementation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</a:t>
            </a:r>
            <a:r>
              <a:rPr lang="en-GB" b="1" dirty="0" smtClean="0">
                <a:solidFill>
                  <a:srgbClr val="990000"/>
                </a:solidFill>
              </a:rPr>
              <a:t> </a:t>
            </a:r>
            <a:r>
              <a:rPr lang="en-GB" dirty="0" smtClean="0">
                <a:solidFill>
                  <a:srgbClr val="990000"/>
                </a:solidFill>
              </a:rPr>
              <a:t>returns </a:t>
            </a:r>
            <a:r>
              <a:rPr lang="en-GB" dirty="0">
                <a:solidFill>
                  <a:srgbClr val="990000"/>
                </a:solidFill>
              </a:rPr>
              <a:t>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all the roots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Mark and Sweep (cont.)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593316"/>
            <a:ext cx="7834494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call mark on all words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	   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337050"/>
            <a:ext cx="4378419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ptr sweep(ptr p, ptr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if markBitSet(p)</a:t>
            </a:r>
            <a:b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clearMarkBit();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else if (allocateBitSet(p))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</a:t>
            </a:r>
            <a:r>
              <a:rPr lang="en-GB" dirty="0" smtClean="0"/>
              <a:t>garbage collector</a:t>
            </a:r>
            <a:r>
              <a:rPr lang="en-GB" dirty="0"/>
              <a:t>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</a:t>
            </a:r>
            <a:r>
              <a:rPr lang="en-GB" dirty="0" smtClean="0"/>
              <a:t>memory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</a:t>
            </a:r>
            <a:r>
              <a:rPr lang="en-GB" dirty="0" smtClean="0"/>
              <a:t>pointers </a:t>
            </a:r>
            <a:r>
              <a:rPr lang="en-GB" dirty="0"/>
              <a:t>can point to the middle of a </a:t>
            </a:r>
            <a:r>
              <a:rPr lang="en-GB" dirty="0" smtClean="0"/>
              <a:t>block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</a:t>
            </a:r>
            <a:r>
              <a:rPr lang="en-GB" dirty="0" smtClean="0"/>
              <a:t>to find </a:t>
            </a:r>
            <a:r>
              <a:rPr lang="en-GB" dirty="0"/>
              <a:t>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</a:t>
            </a:r>
            <a:r>
              <a:rPr lang="en-GB" dirty="0" smtClean="0"/>
              <a:t>binary tree </a:t>
            </a:r>
            <a:r>
              <a:rPr lang="en-GB" dirty="0"/>
              <a:t>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Header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eft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ight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ize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Left:</a:t>
            </a:r>
            <a:r>
              <a:rPr lang="en-US" sz="1800" b="0" dirty="0" smtClean="0">
                <a:latin typeface="Calibri" pitchFamily="34" charset="0"/>
              </a:rPr>
              <a:t> smaller addresses</a:t>
            </a:r>
          </a:p>
          <a:p>
            <a:r>
              <a:rPr lang="en-US" sz="1800" dirty="0" smtClean="0">
                <a:latin typeface="Calibri" pitchFamily="34" charset="0"/>
              </a:rPr>
              <a:t>Right:</a:t>
            </a:r>
            <a:r>
              <a:rPr lang="en-US" sz="1800" b="0" dirty="0" smtClean="0">
                <a:latin typeface="Calibri" pitchFamily="34" charset="0"/>
              </a:rPr>
              <a:t> larger addresses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Associativity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  </a:t>
            </a:r>
            <a:r>
              <a:rPr lang="en-US" sz="1800" dirty="0">
                <a:latin typeface="Courier New" pitchFamily="49" charset="0"/>
              </a:rPr>
              <a:t>.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</a:t>
            </a:r>
            <a:r>
              <a:rPr lang="en-US" sz="2000" dirty="0" smtClean="0">
                <a:latin typeface="Courier New" pitchFamily="49" charset="0"/>
              </a:rPr>
              <a:t>&gt;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r>
              <a:rPr lang="en-US" sz="2000" dirty="0" smtClean="0"/>
              <a:t> have high precedence, with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Courier New"/>
                <a:cs typeface="Courier New"/>
              </a:rPr>
              <a:t>&amp;</a:t>
            </a:r>
            <a:r>
              <a:rPr lang="en-US" sz="2000" dirty="0" smtClean="0"/>
              <a:t> just below</a:t>
            </a:r>
          </a:p>
          <a:p>
            <a:pPr marL="63500" indent="-238125"/>
            <a:r>
              <a:rPr lang="en-US" sz="2000" dirty="0" smtClean="0"/>
              <a:t>Unary </a:t>
            </a:r>
            <a:r>
              <a:rPr lang="en-US" sz="2000" dirty="0" smtClean="0">
                <a:latin typeface="Courier New"/>
                <a:cs typeface="Courier New"/>
              </a:rPr>
              <a:t>+</a:t>
            </a:r>
            <a:r>
              <a:rPr lang="en-US" sz="2000" dirty="0" smtClean="0">
                <a:latin typeface="+mn-lt"/>
                <a:cs typeface="Courier New"/>
              </a:rPr>
              <a:t>,</a:t>
            </a:r>
            <a:r>
              <a:rPr lang="en-US" sz="2000" dirty="0" smtClean="0">
                <a:latin typeface="Courier New"/>
                <a:cs typeface="Courier New"/>
              </a:rPr>
              <a:t> -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have higher precedence than binary forms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71832" y="6477000"/>
            <a:ext cx="216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/>
              <a:t>Pointer </a:t>
            </a:r>
            <a:r>
              <a:rPr lang="en-US" dirty="0" smtClean="0"/>
              <a:t>Declarations: Test Yourself!</a:t>
            </a:r>
            <a:endParaRPr lang="en-US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10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4921250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f is a function returning ptr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of pointers to functions returning int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5715000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returning pointers to array[5] of 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5" grpId="0" autoUpdateAnimBg="0"/>
      <p:bldP spid="68199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The classic </a:t>
            </a:r>
            <a:r>
              <a:rPr lang="en-GB">
                <a:latin typeface="Courier New" pitchFamily="49" charset="0"/>
              </a:rPr>
              <a:t>scanf</a:t>
            </a:r>
            <a:r>
              <a:rPr lang="en-GB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97859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(“%d”,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Assuming that heap data is initialized to zero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+=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Allocating the (possibly) wrong sized object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Off-by-one error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i&lt;=N; i++)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Basis </a:t>
            </a:r>
            <a:r>
              <a:rPr lang="en-GB" dirty="0"/>
              <a:t>for classic buffer overflow </a:t>
            </a:r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(*p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2015273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 &amp;val;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x[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*x = malloc(N*sizeof(int));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Conventional debugger (</a:t>
            </a:r>
            <a:r>
              <a:rPr lang="en-GB" dirty="0" err="1">
                <a:latin typeface="Courier New" pitchFamily="49" charset="0"/>
              </a:rPr>
              <a:t>gdb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Debugging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(</a:t>
            </a:r>
            <a:r>
              <a:rPr lang="en-GB" dirty="0" err="1"/>
              <a:t>UToronto</a:t>
            </a:r>
            <a:r>
              <a:rPr lang="en-GB" dirty="0"/>
              <a:t> CSRI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Wrapper around conventional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Detects memory bugs at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boundaries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overwrites that corrupt heap structures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instances of freeing blocks multiple times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leaks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detect all memory bugs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Overwrites into the middle of allocated blocks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block twice that has been reallocated in the interim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freed blocks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Dealing With Memory Bugs (cont.)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</a:t>
            </a:r>
            <a:r>
              <a:rPr lang="en-GB" dirty="0" err="1"/>
              <a:t>malloc</a:t>
            </a:r>
            <a:r>
              <a:rPr lang="en-GB" dirty="0"/>
              <a:t> implementations contain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</a:t>
            </a: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MALLOC_CHECK_</a:t>
            </a:r>
            <a:r>
              <a:rPr lang="en-GB" b="1" dirty="0" smtClean="0">
                <a:latin typeface="Courier New" pitchFamily="49" charset="0"/>
              </a:rPr>
              <a:t> 3</a:t>
            </a:r>
            <a:r>
              <a:rPr lang="en-GB" b="1" dirty="0" smtClean="0"/>
              <a:t> </a:t>
            </a:r>
            <a:endParaRPr lang="en-GB" b="1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FreeBSD: </a:t>
            </a:r>
            <a:r>
              <a:rPr lang="en-GB" b="1" dirty="0" err="1">
                <a:latin typeface="Courier New" pitchFamily="49" charset="0"/>
              </a:rPr>
              <a:t>setenv</a:t>
            </a:r>
            <a:r>
              <a:rPr lang="en-GB" b="1" dirty="0">
                <a:latin typeface="Courier New" pitchFamily="49" charset="0"/>
              </a:rPr>
              <a:t> MALLOC_OPTIONS AJR</a:t>
            </a:r>
            <a:r>
              <a:rPr lang="en-GB" b="1" dirty="0"/>
              <a:t>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/>
              <a:t>valgrind</a:t>
            </a:r>
            <a:r>
              <a:rPr lang="en-GB" dirty="0"/>
              <a:t> (Linux), Purify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detect all errors as debugging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>
              <a:latin typeface="Courier New" pitchFamily="49" charset="0"/>
            </a:endParaRP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also check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Garbage collection (Boehm-Weiser Conservative GC)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Let the system free blocks instead of the programmer.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87480" y="3649663"/>
            <a:ext cx="7607300" cy="2828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67105" y="5181600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67104" y="3810000"/>
            <a:ext cx="761999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576505" y="609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652705" y="4799013"/>
            <a:ext cx="914400" cy="1374775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4395905" y="4495800"/>
            <a:ext cx="1828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567105" y="4495800"/>
            <a:ext cx="1828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Oval 54"/>
          <p:cNvSpPr>
            <a:spLocks noChangeArrowheads="1"/>
          </p:cNvSpPr>
          <p:nvPr/>
        </p:nvSpPr>
        <p:spPr bwMode="auto">
          <a:xfrm>
            <a:off x="4472105" y="4572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Oval 55"/>
          <p:cNvSpPr>
            <a:spLocks noChangeArrowheads="1"/>
          </p:cNvSpPr>
          <p:nvPr/>
        </p:nvSpPr>
        <p:spPr bwMode="auto">
          <a:xfrm>
            <a:off x="2643305" y="3886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 flipV="1">
            <a:off x="2948105" y="5257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2643305" y="525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2948105" y="3886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552097" y="3657600"/>
            <a:ext cx="74045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 flipV="1">
            <a:off x="4776905" y="4572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6"/>
          <p:cNvSpPr>
            <a:spLocks/>
          </p:cNvSpPr>
          <p:nvPr/>
        </p:nvSpPr>
        <p:spPr bwMode="auto">
          <a:xfrm>
            <a:off x="2719505" y="39624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Freeform 67"/>
          <p:cNvSpPr>
            <a:spLocks/>
          </p:cNvSpPr>
          <p:nvPr/>
        </p:nvSpPr>
        <p:spPr bwMode="auto">
          <a:xfrm flipH="1">
            <a:off x="2719505" y="46482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762243" y="5972175"/>
            <a:ext cx="212013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= malloc(…)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086043" y="3657600"/>
            <a:ext cx="196746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(with splitting)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329105" y="37338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Freeform 69"/>
          <p:cNvSpPr>
            <a:spLocks/>
          </p:cNvSpPr>
          <p:nvPr/>
        </p:nvSpPr>
        <p:spPr bwMode="auto">
          <a:xfrm>
            <a:off x="3176704" y="4038600"/>
            <a:ext cx="1684339" cy="596900"/>
          </a:xfrm>
          <a:custGeom>
            <a:avLst/>
            <a:gdLst/>
            <a:ahLst/>
            <a:cxnLst>
              <a:cxn ang="0">
                <a:pos x="965" y="424"/>
              </a:cxn>
              <a:cxn ang="0">
                <a:pos x="758" y="126"/>
              </a:cxn>
              <a:cxn ang="0">
                <a:pos x="263" y="76"/>
              </a:cxn>
              <a:cxn ang="0">
                <a:pos x="0" y="0"/>
              </a:cxn>
            </a:cxnLst>
            <a:rect l="0" t="0" r="r" b="b"/>
            <a:pathLst>
              <a:path w="965" h="424">
                <a:moveTo>
                  <a:pt x="965" y="424"/>
                </a:moveTo>
                <a:cubicBezTo>
                  <a:pt x="930" y="374"/>
                  <a:pt x="875" y="184"/>
                  <a:pt x="758" y="126"/>
                </a:cubicBezTo>
                <a:cubicBezTo>
                  <a:pt x="641" y="68"/>
                  <a:pt x="389" y="97"/>
                  <a:pt x="263" y="76"/>
                </a:cubicBezTo>
                <a:cubicBezTo>
                  <a:pt x="137" y="55"/>
                  <a:pt x="55" y="16"/>
                  <a:pt x="0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329105" y="51054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Freeform 68"/>
          <p:cNvSpPr>
            <a:spLocks/>
          </p:cNvSpPr>
          <p:nvPr/>
        </p:nvSpPr>
        <p:spPr bwMode="auto">
          <a:xfrm>
            <a:off x="3024305" y="4800600"/>
            <a:ext cx="18288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318" y="184"/>
              </a:cxn>
              <a:cxn ang="0">
                <a:pos x="955" y="154"/>
              </a:cxn>
              <a:cxn ang="0">
                <a:pos x="1152" y="0"/>
              </a:cxn>
            </a:cxnLst>
            <a:rect l="0" t="0" r="r" b="b"/>
            <a:pathLst>
              <a:path w="1152" h="336">
                <a:moveTo>
                  <a:pt x="0" y="336"/>
                </a:moveTo>
                <a:cubicBezTo>
                  <a:pt x="53" y="311"/>
                  <a:pt x="159" y="214"/>
                  <a:pt x="318" y="184"/>
                </a:cubicBezTo>
                <a:cubicBezTo>
                  <a:pt x="477" y="154"/>
                  <a:pt x="816" y="185"/>
                  <a:pt x="955" y="154"/>
                </a:cubicBezTo>
                <a:cubicBezTo>
                  <a:pt x="1094" y="123"/>
                  <a:pt x="1111" y="32"/>
                  <a:pt x="1152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</a:t>
            </a:r>
            <a:r>
              <a:rPr lang="en-GB" dirty="0" smtClean="0"/>
              <a:t>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</a:t>
            </a:r>
            <a:r>
              <a:rPr lang="en-GB" i="1" dirty="0"/>
              <a:t>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</a:t>
            </a:r>
            <a:r>
              <a:rPr lang="en-GB" i="1" dirty="0" smtClean="0"/>
              <a:t>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  <a:endParaRPr lang="en-GB" i="1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</a:t>
            </a:r>
          </a:p>
          <a:p>
            <a:pPr lvl="2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2)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12612</TotalTime>
  <Words>3290</Words>
  <Application>Microsoft Macintosh PowerPoint</Application>
  <PresentationFormat>On-screen Show (4:3)</PresentationFormat>
  <Paragraphs>545</Paragraphs>
  <Slides>45</Slides>
  <Notes>45</Notes>
  <HiddenSlides>0</HiddenSlides>
  <MMClips>0</MMClips>
  <ScaleCrop>false</ScaleCrop>
  <HeadingPairs>
    <vt:vector size="4" baseType="variant">
      <vt:variant>
        <vt:lpstr>Design Template</vt:lpstr>
      </vt:variant>
      <vt:variant>
        <vt:i4>4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template2007</vt:lpstr>
      <vt:lpstr>3_template2007</vt:lpstr>
      <vt:lpstr>1_template2007</vt:lpstr>
      <vt:lpstr>2_template2007</vt:lpstr>
      <vt:lpstr>Dynamic Memory Allocation:  Advanced Concepts  15-213 / 18-213: Introduction to Computer Systems  19th Lecture, Nov. 1, 2012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Explicit List Summary</vt:lpstr>
      <vt:lpstr>Keeping Track of Free Blocks</vt:lpstr>
      <vt:lpstr>Today</vt:lpstr>
      <vt:lpstr>Segregated List (Seglist) Allocators</vt:lpstr>
      <vt:lpstr>Seglist Allocator</vt:lpstr>
      <vt:lpstr>Seglist Allocator (cont.)</vt:lpstr>
      <vt:lpstr>More Info on Allocators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(cont.)</vt:lpstr>
      <vt:lpstr>Conservative Mark &amp; Sweep in C</vt:lpstr>
      <vt:lpstr>Today</vt:lpstr>
      <vt:lpstr>Memory-Related Perils and Pitfalls</vt:lpstr>
      <vt:lpstr>C operators</vt:lpstr>
      <vt:lpstr>C Pointer Declarations: Test Yourself!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Dealing With Memory Bugs (cont.)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655</cp:revision>
  <cp:lastPrinted>1999-09-20T15:19:18Z</cp:lastPrinted>
  <dcterms:created xsi:type="dcterms:W3CDTF">2012-11-01T14:52:42Z</dcterms:created>
  <dcterms:modified xsi:type="dcterms:W3CDTF">2012-11-01T15:39:22Z</dcterms:modified>
</cp:coreProperties>
</file>