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4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418" r:id="rId13"/>
    <p:sldId id="1398" r:id="rId14"/>
    <p:sldId id="1419" r:id="rId15"/>
    <p:sldId id="1428" r:id="rId16"/>
    <p:sldId id="1420" r:id="rId17"/>
    <p:sldId id="1421" r:id="rId18"/>
    <p:sldId id="1430" r:id="rId19"/>
    <p:sldId id="1403" r:id="rId20"/>
    <p:sldId id="1429" r:id="rId21"/>
    <p:sldId id="1404" r:id="rId22"/>
    <p:sldId id="1424" r:id="rId23"/>
    <p:sldId id="1407" r:id="rId24"/>
    <p:sldId id="1408" r:id="rId25"/>
    <p:sldId id="1409" r:id="rId26"/>
    <p:sldId id="1410" r:id="rId27"/>
    <p:sldId id="1411" r:id="rId28"/>
    <p:sldId id="1412" r:id="rId29"/>
    <p:sldId id="1413" r:id="rId30"/>
    <p:sldId id="1414" r:id="rId31"/>
    <p:sldId id="1425" r:id="rId32"/>
    <p:sldId id="1415" r:id="rId33"/>
    <p:sldId id="1416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7F5CD"/>
    <a:srgbClr val="990000"/>
    <a:srgbClr val="F6F5BD"/>
    <a:srgbClr val="D5F1CF"/>
    <a:srgbClr val="EBAFAF"/>
    <a:srgbClr val="F1C7C7"/>
    <a:srgbClr val="CCCCCC"/>
    <a:srgbClr val="8DBA84"/>
    <a:srgbClr val="8AD87A"/>
    <a:srgbClr val="ACE3A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20957" autoAdjust="0"/>
    <p:restoredTop sz="94649" autoAdjust="0"/>
  </p:normalViewPr>
  <p:slideViewPr>
    <p:cSldViewPr snapToObjects="1">
      <p:cViewPr varScale="1">
        <p:scale>
          <a:sx n="108" d="100"/>
          <a:sy n="108" d="100"/>
        </p:scale>
        <p:origin x="-416" y="-104"/>
      </p:cViewPr>
      <p:guideLst>
        <p:guide orient="horz" pos="25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Basic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18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 30, 2012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</a:t>
            </a:r>
            <a:r>
              <a:rPr lang="en-GB" dirty="0"/>
              <a:t>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5,000 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calls and 5,000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</a:t>
            </a:r>
            <a:r>
              <a:rPr lang="en-GB" dirty="0" smtClean="0"/>
              <a:t>operations/second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Peak </a:t>
            </a:r>
            <a:r>
              <a:rPr lang="en-GB" dirty="0"/>
              <a:t>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</a:t>
            </a:r>
            <a:r>
              <a:rPr lang="en-GB" i="1" dirty="0" smtClean="0"/>
              <a:t>R</a:t>
            </a:r>
            <a:r>
              <a:rPr lang="en-GB" i="1" baseline="-25000" dirty="0" smtClean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</a:t>
            </a:r>
            <a:r>
              <a:rPr lang="en-GB" i="1" dirty="0" smtClean="0"/>
              <a:t>payload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  <a:endParaRPr lang="en-GB" dirty="0" smtClean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Def</a:t>
            </a:r>
            <a:r>
              <a:rPr lang="en-GB" i="1" dirty="0">
                <a:solidFill>
                  <a:srgbClr val="C00000"/>
                </a:solidFill>
              </a:rPr>
              <a:t>:</a:t>
            </a:r>
            <a:r>
              <a:rPr lang="en-GB" i="1" dirty="0"/>
              <a:t> Current heap size</a:t>
            </a:r>
            <a:r>
              <a:rPr lang="en-GB" i="1" dirty="0" smtClean="0"/>
              <a:t>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Assume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r>
              <a:rPr lang="en-GB" dirty="0"/>
              <a:t>is monotonically </a:t>
            </a:r>
            <a:r>
              <a:rPr lang="en-GB" dirty="0" err="1"/>
              <a:t>nondecreasing</a:t>
            </a:r>
            <a:endParaRPr lang="en-GB" dirty="0" smtClean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i.e., heap only grows when </a:t>
            </a:r>
            <a:r>
              <a:rPr lang="en-GB" dirty="0"/>
              <a:t>allocator uses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endParaRPr lang="en-GB" b="1" dirty="0" smtClean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</a:t>
            </a:r>
            <a:r>
              <a:rPr lang="en-GB" i="1" dirty="0" smtClean="0"/>
              <a:t>utilization after </a:t>
            </a:r>
            <a:r>
              <a:rPr lang="en-GB" i="1" dirty="0" smtClean="0"/>
              <a:t>k+1 </a:t>
            </a:r>
            <a:r>
              <a:rPr lang="en-GB" i="1" dirty="0" smtClean="0"/>
              <a:t>requests </a:t>
            </a:r>
            <a:endParaRPr lang="en-GB" i="1" dirty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 smtClean="0"/>
              <a:t>U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= ( max</a:t>
            </a:r>
            <a:r>
              <a:rPr lang="en-GB" i="1" baseline="-25000" dirty="0"/>
              <a:t>i</a:t>
            </a:r>
            <a:r>
              <a:rPr lang="en-GB" i="1" baseline="-25000" dirty="0" smtClean="0"/>
              <a:t>&lt;=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mtClean="0"/>
              <a:t>Poor memory utilization caused by </a:t>
            </a:r>
            <a:r>
              <a:rPr lang="en-GB" i="1" smtClean="0">
                <a:solidFill>
                  <a:srgbClr val="C00000"/>
                </a:solidFill>
              </a:rPr>
              <a:t>fragmentation</a:t>
            </a:r>
            <a:endParaRPr lang="en-GB" smtClean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smtClean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smtClean="0"/>
              <a:t> fragmentation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For </a:t>
            </a:r>
            <a:r>
              <a:rPr lang="en-GB" sz="2200" dirty="0"/>
              <a:t>a given block, </a:t>
            </a:r>
            <a:r>
              <a:rPr lang="en-GB" sz="2200" i="1" dirty="0" smtClean="0">
                <a:solidFill>
                  <a:srgbClr val="C00000"/>
                </a:solidFill>
              </a:rPr>
              <a:t>internal fragmentation </a:t>
            </a:r>
            <a:r>
              <a:rPr lang="en-GB" sz="2200" dirty="0" smtClean="0"/>
              <a:t>occurs if payload is smaller than block size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Caused </a:t>
            </a:r>
            <a:r>
              <a:rPr lang="en-GB" sz="2200" dirty="0"/>
              <a:t>by 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Explicit policy decisions </a:t>
            </a:r>
            <a:br>
              <a:rPr lang="en-GB" dirty="0" smtClean="0">
                <a:ea typeface="+mn-ea"/>
                <a:cs typeface="+mn-cs"/>
              </a:rPr>
            </a:br>
            <a:r>
              <a:rPr lang="en-GB" dirty="0" smtClean="0">
                <a:ea typeface="+mn-ea"/>
                <a:cs typeface="+mn-cs"/>
              </a:rPr>
              <a:t>(e.g., to return a big block to satisfy a small request)</a:t>
            </a:r>
            <a:endParaRPr lang="en-GB" sz="2200" dirty="0" smtClean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Depends </a:t>
            </a:r>
            <a:r>
              <a:rPr lang="en-GB" sz="2200" dirty="0"/>
              <a:t>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</a:t>
            </a:r>
            <a:r>
              <a:rPr lang="en-GB" dirty="0" smtClean="0"/>
              <a:t>hus</a:t>
            </a:r>
            <a:r>
              <a:rPr lang="en-GB" dirty="0"/>
              <a:t>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 smtClean="0">
                <a:latin typeface="Calibri" pitchFamily="34" charset="0"/>
              </a:rPr>
              <a:t>lock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 smtClean="0">
                <a:latin typeface="Courier New" pitchFamily="49" charset="0"/>
              </a:rPr>
              <a:t>malloc</a:t>
            </a:r>
            <a:r>
              <a:rPr lang="en-GB" sz="1800" b="1" dirty="0" smtClean="0">
                <a:latin typeface="Courier New" pitchFamily="49" charset="0"/>
              </a:rPr>
              <a:t>(6)</a:t>
            </a: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Issues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know how much memory to free given just a pointer?</a:t>
            </a:r>
          </a:p>
          <a:p>
            <a:endParaRPr lang="en-US" dirty="0" smtClean="0"/>
          </a:p>
          <a:p>
            <a:r>
              <a:rPr lang="en-US" dirty="0" smtClean="0"/>
              <a:t>How do we keep track of the free blocks?</a:t>
            </a:r>
          </a:p>
          <a:p>
            <a:endParaRPr lang="en-US" dirty="0" smtClean="0"/>
          </a:p>
          <a:p>
            <a:r>
              <a:rPr lang="en-US" dirty="0" smtClean="0"/>
              <a:t>What do we do with the extra space when allocating a structure that is smaller than the free block it is placed in?</a:t>
            </a:r>
          </a:p>
          <a:p>
            <a:endParaRPr lang="en-US" dirty="0" smtClean="0"/>
          </a:p>
          <a:p>
            <a:r>
              <a:rPr lang="en-US" dirty="0" smtClean="0"/>
              <a:t>How do we pick a block to use for allocation -- many might fit?</a:t>
            </a:r>
          </a:p>
          <a:p>
            <a:endParaRPr lang="en-US" dirty="0" smtClean="0"/>
          </a:p>
          <a:p>
            <a:r>
              <a:rPr lang="en-US" dirty="0" smtClean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How Much to 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This word is often called the </a:t>
            </a:r>
            <a:r>
              <a:rPr lang="en-GB" b="1" i="1" dirty="0" smtClean="0">
                <a:solidFill>
                  <a:srgbClr val="C00000"/>
                </a:solidFill>
              </a:rPr>
              <a:t>header field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or</a:t>
            </a:r>
            <a:r>
              <a:rPr lang="en-GB" i="1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4563762"/>
            <a:ext cx="1909795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 = malloc(4)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9624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358900" y="5334000"/>
            <a:ext cx="6334125" cy="766712"/>
            <a:chOff x="1358900" y="5334000"/>
            <a:chExt cx="6334125" cy="76671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358900" y="5774724"/>
              <a:ext cx="1169208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free(p0)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11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16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121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25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0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035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40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645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949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59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864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1690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64738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778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34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388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254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4911810" y="5334000"/>
              <a:ext cx="995507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b</a:t>
              </a:r>
              <a:r>
                <a:rPr lang="en-GB" sz="1600" b="1" dirty="0" smtClean="0">
                  <a:latin typeface="Calibri" pitchFamily="34" charset="0"/>
                </a:rPr>
                <a:t>lock </a:t>
              </a:r>
              <a:r>
                <a:rPr lang="en-GB" sz="1600" b="1" dirty="0">
                  <a:latin typeface="Calibri" pitchFamily="34" charset="0"/>
                </a:rPr>
                <a:t>size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6068436" y="5334000"/>
              <a:ext cx="858726" cy="3366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payload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2672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5720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rot="16200000" flipV="1">
            <a:off x="5179695" y="51041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76212" y="4712413"/>
            <a:ext cx="457200" cy="7859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6028612" y="4864813"/>
            <a:ext cx="457200" cy="4811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81012" y="5017213"/>
            <a:ext cx="457200" cy="1763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333412" y="5041187"/>
            <a:ext cx="457200" cy="12842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 smtClean="0"/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Method 1: Implicit </a:t>
            </a:r>
            <a:r>
              <a:rPr lang="en-GB" dirty="0"/>
              <a:t>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Could </a:t>
            </a:r>
            <a:r>
              <a:rPr lang="en-GB" dirty="0"/>
              <a:t>store this information in two </a:t>
            </a:r>
            <a:r>
              <a:rPr lang="en-GB" dirty="0" smtClean="0"/>
              <a:t>words: wasteful</a:t>
            </a:r>
            <a:r>
              <a:rPr lang="en-GB" dirty="0"/>
              <a:t>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 smtClean="0">
                <a:latin typeface="Calibri" pitchFamily="34" charset="0"/>
              </a:rPr>
              <a:t>ptional</a:t>
            </a: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Implicit Free List Example</a:t>
            </a:r>
            <a:endParaRPr lang="en-US" dirty="0"/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n-lt"/>
              </a:rPr>
              <a:t>Double</a:t>
            </a:r>
            <a:r>
              <a:rPr lang="en-US" sz="2000" dirty="0" smtClean="0">
                <a:latin typeface="+mn-lt"/>
              </a:rPr>
              <a:t>-word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292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Allocated blocks: shaded</a:t>
            </a:r>
          </a:p>
          <a:p>
            <a:r>
              <a:rPr lang="en-US" sz="2000" dirty="0" smtClean="0">
                <a:latin typeface="Calibri" pitchFamily="34" charset="0"/>
              </a:rPr>
              <a:t>Free blocks: </a:t>
            </a:r>
            <a:r>
              <a:rPr lang="en-US" sz="2000" dirty="0" err="1" smtClean="0">
                <a:latin typeface="Calibri" pitchFamily="34" charset="0"/>
              </a:rPr>
              <a:t>unshaded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Headers: labeled with size in bytes/allocated 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</a:t>
            </a:r>
            <a:r>
              <a:rPr lang="en-GB" sz="1800" b="0" dirty="0" smtClean="0"/>
              <a:t>fits:</a:t>
            </a:r>
            <a:endParaRPr lang="en-GB" b="1" i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</a:t>
            </a:r>
            <a:r>
              <a:rPr lang="en-GB" sz="1800" b="0" dirty="0" smtClean="0"/>
              <a:t>first fit</a:t>
            </a:r>
            <a:r>
              <a:rPr lang="en-GB" sz="1800" b="0" dirty="0"/>
              <a:t>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</a:t>
            </a:r>
            <a:r>
              <a:rPr lang="en-GB" sz="1800" dirty="0" smtClean="0"/>
              <a:t>first fit: avoids </a:t>
            </a:r>
            <a:r>
              <a:rPr lang="en-GB" sz="1800" dirty="0"/>
              <a:t>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</a:t>
            </a:r>
            <a:r>
              <a:rPr lang="en-GB" sz="1800" dirty="0" smtClean="0"/>
              <a:t>worse</a:t>
            </a: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</a:t>
            </a:r>
            <a:r>
              <a:rPr lang="en-GB" sz="1800" b="0" dirty="0" smtClean="0"/>
              <a:t>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</a:t>
            </a:r>
            <a:r>
              <a:rPr lang="en-GB" sz="1800" b="0" dirty="0" smtClean="0"/>
              <a:t>first fit</a:t>
            </a:r>
            <a:endParaRPr lang="en-GB" sz="1800" b="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</a:t>
            </a:r>
            <a:r>
              <a:rPr lang="en-GB" sz="1600" b="1" dirty="0" smtClean="0">
                <a:latin typeface="Courier New" pitchFamily="49" charset="0"/>
              </a:rPr>
              <a:t>(*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\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block (word addressed)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</a:t>
            </a:r>
            <a:r>
              <a:rPr lang="en-GB" dirty="0" smtClean="0"/>
              <a:t>block: </a:t>
            </a:r>
            <a:r>
              <a:rPr lang="en-GB" i="1" dirty="0" smtClean="0">
                <a:solidFill>
                  <a:srgbClr val="C00000"/>
                </a:solidFill>
              </a:rPr>
              <a:t>splitting</a:t>
            </a:r>
            <a:endParaRPr lang="en-GB" i="1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round up to even</a:t>
            </a: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</a:t>
            </a:r>
            <a:r>
              <a:rPr lang="en-GB" sz="1600" b="1" dirty="0" smtClean="0">
                <a:latin typeface="Courier New" pitchFamily="49" charset="0"/>
              </a:rPr>
              <a:t>4)</a:t>
            </a:r>
            <a:endParaRPr lang="en-GB" sz="16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</a:t>
            </a:r>
            <a:r>
              <a:rPr lang="en-GB" sz="1600" b="1" dirty="0" smtClean="0">
                <a:latin typeface="Courier New" pitchFamily="49" charset="0"/>
              </a:rPr>
              <a:t> { </a:t>
            </a:r>
            <a:r>
              <a:rPr lang="en-GB" sz="1600" b="1" dirty="0">
                <a:latin typeface="Courier New" pitchFamily="49" charset="0"/>
              </a:rPr>
              <a:t>*p = *p &amp; -</a:t>
            </a:r>
            <a:r>
              <a:rPr lang="en-GB" sz="1600" b="1" dirty="0" smtClean="0">
                <a:latin typeface="Courier New" pitchFamily="49" charset="0"/>
              </a:rPr>
              <a:t>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 smtClean="0"/>
              <a:t>But </a:t>
            </a:r>
            <a:r>
              <a:rPr lang="en-GB" dirty="0"/>
              <a:t>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41375" y="4875668"/>
            <a:ext cx="2194263" cy="458332"/>
            <a:chOff x="841375" y="4875668"/>
            <a:chExt cx="2194263" cy="458332"/>
          </a:xfrm>
        </p:grpSpPr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841375" y="4967828"/>
              <a:ext cx="1292639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</a:rPr>
                <a:t>malloc</a:t>
              </a:r>
              <a:r>
                <a:rPr lang="en-GB" sz="1600" b="1" dirty="0">
                  <a:latin typeface="Courier New" pitchFamily="49" charset="0"/>
                </a:rPr>
                <a:t>(5)</a:t>
              </a:r>
            </a:p>
          </p:txBody>
        </p:sp>
        <p:sp>
          <p:nvSpPr>
            <p:cNvPr id="24626" name="Text Box 50"/>
            <p:cNvSpPr txBox="1">
              <a:spLocks noChangeArrowheads="1"/>
            </p:cNvSpPr>
            <p:nvPr/>
          </p:nvSpPr>
          <p:spPr bwMode="auto">
            <a:xfrm>
              <a:off x="2092325" y="4875668"/>
              <a:ext cx="943313" cy="4583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2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rgbClr val="C00000"/>
                  </a:solidFill>
                  <a:latin typeface="Calibri" pitchFamily="34" charset="0"/>
                </a:rPr>
                <a:t>Oops</a:t>
              </a:r>
              <a:r>
                <a:rPr lang="en-GB" b="1" i="1" dirty="0">
                  <a:solidFill>
                    <a:srgbClr val="C00000"/>
                  </a:solidFill>
                  <a:latin typeface="Calibri" pitchFamily="34" charset="0"/>
                </a:rPr>
                <a:t>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90513" y="5802868"/>
            <a:ext cx="83504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 smtClean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 smtClean="0"/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r>
              <a:rPr lang="en-GB" sz="1600" dirty="0">
                <a:latin typeface="Courier New" pitchFamily="49" charset="0"/>
              </a:rPr>
              <a:t/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43800" y="2535827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rot="10800000" flipV="1">
            <a:off x="6173204" y="2889769"/>
            <a:ext cx="1370596" cy="508231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 smtClean="0">
                <a:latin typeface="Calibri" pitchFamily="34" charset="0"/>
              </a:rPr>
              <a:t>lock </a:t>
            </a:r>
            <a:r>
              <a:rPr lang="en-GB" sz="1800" b="1" dirty="0">
                <a:latin typeface="Calibri" pitchFamily="34" charset="0"/>
              </a:rPr>
              <a:t>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419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4419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5715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4419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44196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57150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4419600" y="31242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4419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7" name="Rectangle 45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8674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5720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5720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8674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5720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8674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5720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8674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37338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572000" y="31242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572000" y="28194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 animBg="1"/>
      <p:bldP spid="29698" grpId="0" animBg="1"/>
      <p:bldP spid="29699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33" grpId="0" animBg="1"/>
      <p:bldP spid="2973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44196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7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3" grpId="0" animBg="1"/>
      <p:bldP spid="30754" grpId="0" animBg="1"/>
      <p:bldP spid="30755" grpId="0" animBg="1"/>
      <p:bldP spid="30756" grpId="0" animBg="1"/>
      <p:bldP spid="30757" grpId="0" animBg="1"/>
      <p:bldP spid="307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21336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419600" y="1905000"/>
            <a:ext cx="1676400" cy="27432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8" grpId="0" animBg="1"/>
      <p:bldP spid="31769" grpId="0" animBg="1"/>
      <p:bldP spid="31770" grpId="0" animBg="1"/>
      <p:bldP spid="31771" grpId="0" animBg="1"/>
      <p:bldP spid="31772" grpId="0" animBg="1"/>
      <p:bldP spid="31773" grpId="0" animBg="1"/>
      <p:bldP spid="3177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Boundary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 smtClean="0"/>
              <a:t>Internal fragmentation</a:t>
            </a:r>
          </a:p>
          <a:p>
            <a:endParaRPr lang="en-US" dirty="0" smtClean="0"/>
          </a:p>
          <a:p>
            <a:r>
              <a:rPr lang="en-US" dirty="0" smtClean="0"/>
              <a:t>Can it be optimized?</a:t>
            </a:r>
          </a:p>
          <a:p>
            <a:pPr lvl="1"/>
            <a:r>
              <a:rPr lang="en-US" dirty="0" smtClean="0"/>
              <a:t>Which blocks need the footer tag?</a:t>
            </a:r>
          </a:p>
          <a:p>
            <a:pPr lvl="1"/>
            <a:r>
              <a:rPr lang="en-US" dirty="0" smtClean="0"/>
              <a:t>What does that mean?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by deferring coalescing until needed. </a:t>
            </a:r>
            <a:r>
              <a:rPr lang="en-GB" dirty="0" smtClean="0"/>
              <a:t>Examples:</a:t>
            </a:r>
            <a:endParaRPr lang="en-GB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endParaRPr lang="en-GB" b="1" dirty="0" smtClean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 smtClean="0"/>
              <a:t>Allocator maintains heap as collection of variable sized </a:t>
            </a:r>
            <a:r>
              <a:rPr lang="en-US" i="1" dirty="0" smtClean="0">
                <a:solidFill>
                  <a:srgbClr val="990000"/>
                </a:solidFill>
              </a:rPr>
              <a:t>blocks</a:t>
            </a:r>
            <a:r>
              <a:rPr lang="en-US" dirty="0" smtClean="0">
                <a:solidFill>
                  <a:srgbClr val="000000"/>
                </a:solidFill>
              </a:rPr>
              <a:t>, which are either </a:t>
            </a:r>
            <a:r>
              <a:rPr lang="en-US" i="1" dirty="0" smtClean="0">
                <a:solidFill>
                  <a:srgbClr val="990000"/>
                </a:solidFill>
              </a:rPr>
              <a:t>allocated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990000"/>
                </a:solidFill>
              </a:rPr>
              <a:t>free</a:t>
            </a:r>
          </a:p>
          <a:p>
            <a:r>
              <a:rPr lang="en-US" dirty="0" smtClean="0"/>
              <a:t>Types of allocators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Explicit allocator</a:t>
            </a:r>
            <a:r>
              <a:rPr lang="en-US" b="1" dirty="0" smtClean="0"/>
              <a:t>:  </a:t>
            </a:r>
            <a:r>
              <a:rPr lang="en-US" dirty="0" smtClean="0"/>
              <a:t>application allocates and frees space </a:t>
            </a:r>
          </a:p>
          <a:p>
            <a:pPr lvl="2"/>
            <a:r>
              <a:rPr lang="en-US" dirty="0" smtClean="0"/>
              <a:t>E.g.,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in C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Implicit allocator:</a:t>
            </a:r>
            <a:r>
              <a:rPr lang="en-US" dirty="0" smtClean="0"/>
              <a:t> application allocates, but does not free space</a:t>
            </a:r>
          </a:p>
          <a:p>
            <a:pPr lvl="2"/>
            <a:r>
              <a:rPr lang="en-US" dirty="0" smtClean="0"/>
              <a:t>E.g. garbage collection in Java, ML, and Lisp</a:t>
            </a:r>
          </a:p>
          <a:p>
            <a:endParaRPr lang="en-US" dirty="0" smtClean="0"/>
          </a:p>
          <a:p>
            <a:r>
              <a:rPr lang="en-US" dirty="0" smtClean="0"/>
              <a:t>Will discuss simple explicit memory allocation today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Successful</a:t>
            </a:r>
            <a:r>
              <a:rPr lang="en-GB" dirty="0"/>
              <a:t>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</a:t>
            </a:r>
            <a:r>
              <a:rPr lang="en-GB" dirty="0" smtClean="0"/>
              <a:t>bytes</a:t>
            </a:r>
            <a:br>
              <a:rPr lang="en-GB" dirty="0" smtClean="0"/>
            </a:br>
            <a:r>
              <a:rPr lang="en-GB" dirty="0" smtClean="0"/>
              <a:t>aligned </a:t>
            </a:r>
            <a:r>
              <a:rPr lang="en-GB" dirty="0"/>
              <a:t>to</a:t>
            </a:r>
            <a:r>
              <a:rPr lang="en-GB" dirty="0" smtClean="0"/>
              <a:t> an 8</a:t>
            </a:r>
            <a:r>
              <a:rPr lang="en-GB" dirty="0"/>
              <a:t>-byte</a:t>
            </a:r>
            <a:r>
              <a:rPr lang="en-GB" dirty="0" smtClean="0"/>
              <a:t> (x86) or 16-byte (x86-64) boundary</a:t>
            </a:r>
            <a:endParaRPr lang="en-GB" dirty="0"/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Unsuccessful</a:t>
            </a:r>
            <a:r>
              <a:rPr lang="en-GB" dirty="0"/>
              <a:t>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or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 smtClean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calloc</a:t>
            </a:r>
            <a:r>
              <a:rPr lang="en-GB" b="1" dirty="0" smtClean="0"/>
              <a:t>:</a:t>
            </a:r>
            <a:r>
              <a:rPr lang="en-GB" dirty="0" smtClean="0"/>
              <a:t> Version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realloc</a:t>
            </a:r>
            <a:r>
              <a:rPr lang="en-GB" b="1" dirty="0" smtClean="0">
                <a:latin typeface="Courier New"/>
                <a:cs typeface="Courier New"/>
              </a:rPr>
              <a:t>:</a:t>
            </a:r>
            <a:r>
              <a:rPr lang="en-GB" dirty="0" smtClean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sbrk</a:t>
            </a:r>
            <a:r>
              <a:rPr lang="en-GB" b="1" dirty="0" smtClean="0"/>
              <a:t>:</a:t>
            </a:r>
            <a:r>
              <a:rPr lang="en-GB" dirty="0" smtClean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</a:t>
            </a:r>
            <a:r>
              <a:rPr lang="en-GB" dirty="0" err="1" smtClean="0">
                <a:latin typeface="Courier New"/>
                <a:cs typeface="Courier New"/>
              </a:rPr>
              <a:t>alloc</a:t>
            </a:r>
            <a:r>
              <a:rPr lang="en-GB" dirty="0" smtClean="0"/>
              <a:t> </a:t>
            </a:r>
            <a:r>
              <a:rPr lang="en-GB" dirty="0"/>
              <a:t>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375759"/>
            <a:ext cx="8077200" cy="426304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foo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n, 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m)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, *p;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Allocate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a block of n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ints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>
                <a:latin typeface="Courier New" pitchFamily="49" charset="0"/>
              </a:rPr>
              <a:t>= 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*</a:t>
            </a:r>
            <a:r>
              <a:rPr lang="en-GB" sz="1600" b="1" dirty="0" smtClean="0">
                <a:latin typeface="Courier New" pitchFamily="49" charset="0"/>
              </a:rPr>
              <a:t>) </a:t>
            </a:r>
            <a:r>
              <a:rPr lang="en-GB" sz="1600" b="1" dirty="0" err="1" smtClean="0">
                <a:latin typeface="Courier New" pitchFamily="49" charset="0"/>
              </a:rPr>
              <a:t>malloc</a:t>
            </a:r>
            <a:r>
              <a:rPr lang="en-GB" sz="1600" b="1" dirty="0" err="1">
                <a:latin typeface="Courier New" pitchFamily="49" charset="0"/>
              </a:rPr>
              <a:t>(n</a:t>
            </a:r>
            <a:r>
              <a:rPr lang="en-GB" sz="1600" b="1" dirty="0">
                <a:latin typeface="Courier New" pitchFamily="49" charset="0"/>
              </a:rPr>
              <a:t> * </a:t>
            </a:r>
            <a:r>
              <a:rPr lang="en-GB" sz="1600" b="1" dirty="0" err="1">
                <a:latin typeface="Courier New" pitchFamily="49" charset="0"/>
              </a:rPr>
              <a:t>sizeof(int</a:t>
            </a:r>
            <a:r>
              <a:rPr lang="en-GB" sz="1600" b="1" dirty="0">
                <a:latin typeface="Courier New" pitchFamily="49" charset="0"/>
              </a:rPr>
              <a:t>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if </a:t>
            </a:r>
            <a:r>
              <a:rPr lang="en-GB" sz="1600" b="1" dirty="0">
                <a:latin typeface="Courier New" pitchFamily="49" charset="0"/>
              </a:rPr>
              <a:t>(p ==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</a:t>
            </a:r>
            <a:r>
              <a:rPr lang="en-GB" sz="1600" b="1" dirty="0" err="1" smtClean="0">
                <a:latin typeface="Courier New" pitchFamily="49" charset="0"/>
              </a:rPr>
              <a:t>perror</a:t>
            </a:r>
            <a:r>
              <a:rPr lang="en-GB" sz="1600" b="1" dirty="0" err="1">
                <a:latin typeface="Courier New" pitchFamily="49" charset="0"/>
              </a:rPr>
              <a:t>("malloc</a:t>
            </a:r>
            <a:r>
              <a:rPr lang="en-GB" sz="1600" b="1" dirty="0">
                <a:latin typeface="Courier New" pitchFamily="49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exit</a:t>
            </a:r>
            <a:r>
              <a:rPr lang="en-GB" sz="1600" b="1" dirty="0">
                <a:latin typeface="Courier New" pitchFamily="49" charset="0"/>
              </a:rPr>
              <a:t>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}</a:t>
            </a:r>
            <a:endParaRPr lang="en-GB" sz="1600" b="1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Initialize allocated block */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latin typeface="Courier New" pitchFamily="49" charset="0"/>
              </a:rPr>
              <a:t>for 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=0;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&lt;n;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++)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 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err="1">
                <a:latin typeface="Courier New" pitchFamily="49" charset="0"/>
              </a:rPr>
              <a:t>[i</a:t>
            </a:r>
            <a:r>
              <a:rPr lang="en-GB" sz="1600" b="1" dirty="0">
                <a:latin typeface="Courier New" pitchFamily="49" charset="0"/>
              </a:rPr>
              <a:t>] =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;</a:t>
            </a: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   /* Return </a:t>
            </a:r>
            <a:r>
              <a:rPr lang="en-GB" sz="1600" dirty="0" err="1" smtClean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to the heap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free</a:t>
            </a:r>
            <a:r>
              <a:rPr lang="en-GB" sz="1600" b="1" dirty="0" err="1">
                <a:latin typeface="Courier New" pitchFamily="49" charset="0"/>
              </a:rPr>
              <a:t>(p</a:t>
            </a:r>
            <a:r>
              <a:rPr lang="en-GB" sz="1600" b="1" dirty="0">
                <a:latin typeface="Courier New" pitchFamily="49" charset="0"/>
              </a:rPr>
              <a:t>);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Assumptions Made in This Lecture</a:t>
            </a:r>
            <a:endParaRPr lang="en-GB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Memory is word addressed (each word can hold a pointer)</a:t>
            </a: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3548882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67200" y="3548882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3822683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4203683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3822683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4203683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2743200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2901182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</a:t>
            </a:r>
            <a:r>
              <a:rPr lang="en-GB" dirty="0" smtClean="0"/>
              <a:t>Example</a:t>
            </a:r>
            <a:endParaRPr lang="en-GB" dirty="0"/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92437" y="5164138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33400" y="5132388"/>
            <a:ext cx="2111773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p4 = malloc(2)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Applications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request </a:t>
            </a:r>
            <a:r>
              <a:rPr lang="en-GB" dirty="0"/>
              <a:t>must </a:t>
            </a:r>
            <a:r>
              <a:rPr lang="en-GB" dirty="0" smtClean="0"/>
              <a:t>be to </a:t>
            </a:r>
            <a:r>
              <a:rPr lang="en-GB" dirty="0"/>
              <a:t>a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>
                <a:cs typeface="Courier New"/>
              </a:rPr>
              <a:t>’d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 </a:t>
            </a:r>
            <a:r>
              <a:rPr lang="en-GB" dirty="0"/>
              <a:t>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Allocators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b="1" dirty="0" smtClean="0">
                <a:cs typeface="Courier New"/>
              </a:rPr>
              <a:t> </a:t>
            </a:r>
            <a:r>
              <a:rPr lang="en-GB" dirty="0" smtClean="0"/>
              <a:t>requests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8-byte (x86) or 16-byte (x86-64) alignment </a:t>
            </a:r>
            <a:r>
              <a:rPr lang="en-GB" dirty="0" smtClean="0"/>
              <a:t>on Linux boxes</a:t>
            </a:r>
            <a:endParaRPr lang="en-GB" dirty="0" smtClean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12556</TotalTime>
  <Words>2331</Words>
  <Application>Microsoft Macintosh PowerPoint</Application>
  <PresentationFormat>On-screen Show (4:3)</PresentationFormat>
  <Paragraphs>513</Paragraphs>
  <Slides>33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Dynamic Memory Allocation:  Basic Concepts  15-213 / 18-213: Introduction to Computer Systems  18th Lecture, Oct 30, 2012</vt:lpstr>
      <vt:lpstr>Today</vt:lpstr>
      <vt:lpstr>Dynamic Memory Allocation </vt:lpstr>
      <vt:lpstr>Dynamic Memory Allocation</vt:lpstr>
      <vt:lpstr>The malloc Package</vt:lpstr>
      <vt:lpstr>malloc Example</vt:lpstr>
      <vt:lpstr>Assumptions Made in This Lecture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Today</vt:lpstr>
      <vt:lpstr>Method 1: Implicit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Summary of Key Allocator Policies</vt:lpstr>
      <vt:lpstr>Implicit Lists: 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635</cp:revision>
  <cp:lastPrinted>1999-09-20T15:19:18Z</cp:lastPrinted>
  <dcterms:created xsi:type="dcterms:W3CDTF">2012-10-29T21:36:53Z</dcterms:created>
  <dcterms:modified xsi:type="dcterms:W3CDTF">2012-10-29T21:58:27Z</dcterms:modified>
</cp:coreProperties>
</file>