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542" r:id="rId2"/>
    <p:sldId id="1437" r:id="rId3"/>
    <p:sldId id="1460" r:id="rId4"/>
    <p:sldId id="1457" r:id="rId5"/>
    <p:sldId id="1458" r:id="rId6"/>
    <p:sldId id="1466" r:id="rId7"/>
    <p:sldId id="1464" r:id="rId8"/>
    <p:sldId id="1467" r:id="rId9"/>
    <p:sldId id="1461" r:id="rId10"/>
    <p:sldId id="1462" r:id="rId11"/>
    <p:sldId id="1463" r:id="rId12"/>
    <p:sldId id="1469" r:id="rId13"/>
    <p:sldId id="1455" r:id="rId14"/>
    <p:sldId id="1456" r:id="rId15"/>
    <p:sldId id="1470" r:id="rId16"/>
    <p:sldId id="1471" r:id="rId17"/>
    <p:sldId id="1472" r:id="rId18"/>
    <p:sldId id="1473" r:id="rId19"/>
    <p:sldId id="1474" r:id="rId20"/>
    <p:sldId id="1475" r:id="rId21"/>
    <p:sldId id="1476" r:id="rId22"/>
    <p:sldId id="1465" r:id="rId23"/>
    <p:sldId id="1450" r:id="rId24"/>
    <p:sldId id="1438" r:id="rId25"/>
    <p:sldId id="1439" r:id="rId26"/>
    <p:sldId id="1440" r:id="rId27"/>
    <p:sldId id="1441" r:id="rId28"/>
    <p:sldId id="1442" r:id="rId29"/>
    <p:sldId id="1443" r:id="rId30"/>
    <p:sldId id="1444" r:id="rId31"/>
    <p:sldId id="1448" r:id="rId32"/>
    <p:sldId id="1400" r:id="rId33"/>
    <p:sldId id="1403" r:id="rId34"/>
    <p:sldId id="1401" r:id="rId35"/>
    <p:sldId id="1381" r:id="rId36"/>
    <p:sldId id="1402" r:id="rId37"/>
    <p:sldId id="1404" r:id="rId38"/>
    <p:sldId id="1396" r:id="rId39"/>
    <p:sldId id="1449" r:id="rId40"/>
    <p:sldId id="1426" r:id="rId41"/>
    <p:sldId id="1447" r:id="rId42"/>
    <p:sldId id="1428" r:id="rId43"/>
    <p:sldId id="1427" r:id="rId44"/>
    <p:sldId id="1429" r:id="rId45"/>
    <p:sldId id="1405" r:id="rId46"/>
    <p:sldId id="1406" r:id="rId47"/>
    <p:sldId id="1407" r:id="rId48"/>
    <p:sldId id="1454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6D2D2"/>
    <a:srgbClr val="DEDFF5"/>
    <a:srgbClr val="F5F5F5"/>
    <a:srgbClr val="FFFFFF"/>
    <a:srgbClr val="DBF2DA"/>
    <a:srgbClr val="EBEBEB"/>
    <a:srgbClr val="990000"/>
    <a:srgbClr val="F6F5BD"/>
    <a:srgbClr val="D5F1CF"/>
    <a:srgbClr val="F1C7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02" d="100"/>
          <a:sy n="102" d="100"/>
        </p:scale>
        <p:origin x="-392" y="-120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17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</a:t>
            </a:r>
            <a:r>
              <a:rPr lang="en-US" sz="2000" b="0" dirty="0" smtClean="0"/>
              <a:t>25, 2012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33528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36056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8200" y="231140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36725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628" y="263313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#3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Isn’t the page table huge?  How can it be stored in RAM?</a:t>
            </a:r>
          </a:p>
          <a:p>
            <a:endParaRPr lang="en-US" dirty="0" smtClean="0">
              <a:solidFill>
                <a:srgbClr val="7F7F7F"/>
              </a:solidFill>
            </a:endParaRPr>
          </a:p>
          <a:p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smtClean="0"/>
              <a:t>Yes, it would be… so, real page tables aren’t simple arrays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Multi-Level Page Tables</a:t>
            </a:r>
            <a:endParaRPr lang="en-GB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6918325" cy="4972050"/>
          </a:xfrm>
        </p:spPr>
        <p:txBody>
          <a:bodyPr/>
          <a:lstStyle/>
          <a:p>
            <a:r>
              <a:rPr lang="en-GB" dirty="0" smtClean="0"/>
              <a:t>Suppose:</a:t>
            </a:r>
          </a:p>
          <a:p>
            <a:pPr lvl="1"/>
            <a:r>
              <a:rPr lang="en-GB" dirty="0" smtClean="0"/>
              <a:t>4KB (2</a:t>
            </a:r>
            <a:r>
              <a:rPr lang="en-GB" baseline="30000" dirty="0" smtClean="0"/>
              <a:t>12</a:t>
            </a:r>
            <a:r>
              <a:rPr lang="en-GB" dirty="0" smtClean="0"/>
              <a:t>) page size, 64-bit address space, 8-byte PTE </a:t>
            </a:r>
          </a:p>
          <a:p>
            <a:endParaRPr lang="en-GB" dirty="0" smtClean="0"/>
          </a:p>
          <a:p>
            <a:r>
              <a:rPr lang="en-GB" dirty="0" smtClean="0"/>
              <a:t>Problem:</a:t>
            </a:r>
          </a:p>
          <a:p>
            <a:pPr lvl="1"/>
            <a:r>
              <a:rPr lang="en-GB" dirty="0" smtClean="0"/>
              <a:t>Would need a 32,000 TB page table!</a:t>
            </a:r>
          </a:p>
          <a:p>
            <a:pPr lvl="2"/>
            <a:r>
              <a:rPr lang="en-GB" dirty="0" smtClean="0"/>
              <a:t>2</a:t>
            </a:r>
            <a:r>
              <a:rPr lang="en-GB" baseline="30000" dirty="0" smtClean="0"/>
              <a:t>64</a:t>
            </a:r>
            <a:r>
              <a:rPr lang="en-GB" dirty="0" smtClean="0"/>
              <a:t> * 2</a:t>
            </a:r>
            <a:r>
              <a:rPr lang="en-GB" baseline="30000" dirty="0" smtClean="0"/>
              <a:t>-12  </a:t>
            </a:r>
            <a:r>
              <a:rPr lang="en-GB" dirty="0" smtClean="0"/>
              <a:t>* 2</a:t>
            </a:r>
            <a:r>
              <a:rPr lang="en-GB" baseline="30000" dirty="0" smtClean="0"/>
              <a:t>3</a:t>
            </a:r>
            <a:r>
              <a:rPr lang="en-GB" dirty="0" smtClean="0"/>
              <a:t> = 2</a:t>
            </a:r>
            <a:r>
              <a:rPr lang="en-GB" baseline="30000" dirty="0" smtClean="0"/>
              <a:t>55</a:t>
            </a:r>
            <a:r>
              <a:rPr lang="en-GB" dirty="0" smtClean="0"/>
              <a:t> bytes</a:t>
            </a:r>
          </a:p>
          <a:p>
            <a:endParaRPr lang="en-GB" dirty="0" smtClean="0"/>
          </a:p>
          <a:p>
            <a:r>
              <a:rPr lang="en-GB" dirty="0" smtClean="0"/>
              <a:t>Common solution:</a:t>
            </a:r>
          </a:p>
          <a:p>
            <a:pPr lvl="1"/>
            <a:r>
              <a:rPr lang="en-GB" dirty="0" smtClean="0"/>
              <a:t>Multi-level page tables</a:t>
            </a:r>
          </a:p>
          <a:p>
            <a:pPr lvl="1"/>
            <a:r>
              <a:rPr lang="en-GB" dirty="0" smtClean="0"/>
              <a:t>Example: 2-level page table</a:t>
            </a:r>
          </a:p>
          <a:p>
            <a:pPr lvl="2"/>
            <a:r>
              <a:rPr lang="en-GB" dirty="0" smtClean="0"/>
              <a:t>Level 1 table: each PTE points to a page table (always memory resident)</a:t>
            </a:r>
          </a:p>
          <a:p>
            <a:pPr lvl="2"/>
            <a:r>
              <a:rPr lang="en-GB" dirty="0" smtClean="0"/>
              <a:t>Level 2 table: each PTE points to a page </a:t>
            </a:r>
            <a:br>
              <a:rPr lang="en-GB" dirty="0" smtClean="0"/>
            </a:br>
            <a:r>
              <a:rPr lang="en-GB" dirty="0" smtClean="0"/>
              <a:t>(paged in and out like any other data)</a:t>
            </a:r>
          </a:p>
        </p:txBody>
      </p:sp>
      <p:grpSp>
        <p:nvGrpSpPr>
          <p:cNvPr id="2" name="Group 17"/>
          <p:cNvGrpSpPr/>
          <p:nvPr/>
        </p:nvGrpSpPr>
        <p:grpSpPr>
          <a:xfrm>
            <a:off x="6019800" y="1246705"/>
            <a:ext cx="2671657" cy="4696895"/>
            <a:chOff x="6019800" y="1246705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019800" y="2633132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103304" y="3276600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7946391" y="19050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7946391" y="3276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7946391" y="4800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8121016" y="4402138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7848600" y="1246705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650991" y="1903413"/>
              <a:ext cx="1295400" cy="14509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650991" y="3275013"/>
              <a:ext cx="1295400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6803391" y="4337050"/>
              <a:ext cx="1143000" cy="46355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109124" y="34290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109124" y="35814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109124" y="42672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348547" y="3733800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32 bit addresses, 4KB pages, 4-byte </a:t>
            </a:r>
            <a:r>
              <a:rPr lang="en-US" sz="1800" i="1" dirty="0" err="1" smtClean="0">
                <a:latin typeface="Calibri" pitchFamily="34" charset="0"/>
              </a:rPr>
              <a:t>PTEs</a:t>
            </a:r>
            <a:endParaRPr lang="en-US" sz="1800" i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Translating with a k-level Page Table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455738" y="2066925"/>
            <a:ext cx="1239837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66"/>
                </a:solidFill>
                <a:latin typeface="Helvetica" charset="0"/>
              </a:rPr>
              <a:t>VPN-1</a:t>
            </a:r>
            <a:endParaRPr lang="en-GB" sz="1600" dirty="0">
              <a:solidFill>
                <a:srgbClr val="000066"/>
              </a:solidFill>
              <a:latin typeface="Helvetica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7213600" y="182562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0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386513" y="1825625"/>
            <a:ext cx="365125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p-1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349375" y="1787525"/>
            <a:ext cx="365125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n-1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6435725" y="2066925"/>
            <a:ext cx="919163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VPO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705100" y="2066925"/>
            <a:ext cx="123983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66"/>
                </a:solidFill>
                <a:latin typeface="Helvetica" charset="0"/>
              </a:rPr>
              <a:t>VPN-2</a:t>
            </a:r>
            <a:endParaRPr lang="en-GB" sz="1600" dirty="0">
              <a:solidFill>
                <a:srgbClr val="000066"/>
              </a:solidFill>
              <a:latin typeface="Helvetica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3949700" y="2066925"/>
            <a:ext cx="123983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...</a:t>
            </a: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5189538" y="2066925"/>
            <a:ext cx="1239837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66"/>
                </a:solidFill>
                <a:latin typeface="Helvetica" charset="0"/>
              </a:rPr>
              <a:t>VPN-</a:t>
            </a:r>
            <a:r>
              <a:rPr lang="en-GB" sz="1600" dirty="0" err="1" smtClean="0">
                <a:solidFill>
                  <a:srgbClr val="000066"/>
                </a:solidFill>
                <a:latin typeface="Helvetica" charset="0"/>
              </a:rPr>
              <a:t>k</a:t>
            </a:r>
            <a:endParaRPr lang="en-GB" sz="1600" dirty="0">
              <a:solidFill>
                <a:srgbClr val="000066"/>
              </a:solidFill>
              <a:latin typeface="Helvetica" charset="0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1646238" y="2228850"/>
            <a:ext cx="1587" cy="11938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1989138" y="2965450"/>
            <a:ext cx="520700" cy="7747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1646238" y="3422650"/>
            <a:ext cx="3429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1989138" y="3359150"/>
            <a:ext cx="520700" cy="1143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2852738" y="2228850"/>
            <a:ext cx="1587" cy="9525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3195638" y="2965450"/>
            <a:ext cx="520700" cy="7747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2852738" y="3181350"/>
            <a:ext cx="3429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3195638" y="3130550"/>
            <a:ext cx="520700" cy="1143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5367338" y="2228850"/>
            <a:ext cx="1587" cy="13335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5710238" y="2965450"/>
            <a:ext cx="520700" cy="7747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>
            <a:off x="5367338" y="3562350"/>
            <a:ext cx="3429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5710238" y="3473450"/>
            <a:ext cx="520700" cy="1524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PPN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7213600" y="408305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0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386513" y="4083050"/>
            <a:ext cx="365125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p-1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2579688" y="4079875"/>
            <a:ext cx="398462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m-1</a:t>
            </a:r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6435725" y="4324350"/>
            <a:ext cx="919163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PPO</a:t>
            </a:r>
          </a:p>
        </p:txBody>
      </p:sp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2705100" y="4324350"/>
            <a:ext cx="3724275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PPN</a:t>
            </a:r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>
            <a:off x="2395538" y="3422650"/>
            <a:ext cx="30956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 flipV="1">
            <a:off x="2700338" y="2967038"/>
            <a:ext cx="1587" cy="4603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7" name="Line 29"/>
          <p:cNvSpPr>
            <a:spLocks noChangeShapeType="1"/>
          </p:cNvSpPr>
          <p:nvPr/>
        </p:nvSpPr>
        <p:spPr bwMode="auto">
          <a:xfrm>
            <a:off x="2705100" y="2965450"/>
            <a:ext cx="49053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8" name="Line 30"/>
          <p:cNvSpPr>
            <a:spLocks noChangeShapeType="1"/>
          </p:cNvSpPr>
          <p:nvPr/>
        </p:nvSpPr>
        <p:spPr bwMode="auto">
          <a:xfrm>
            <a:off x="3614738" y="3181350"/>
            <a:ext cx="30956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9" name="Line 31"/>
          <p:cNvSpPr>
            <a:spLocks noChangeShapeType="1"/>
          </p:cNvSpPr>
          <p:nvPr/>
        </p:nvSpPr>
        <p:spPr bwMode="auto">
          <a:xfrm flipV="1">
            <a:off x="3916363" y="2963863"/>
            <a:ext cx="4762" cy="2190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0" name="Line 32"/>
          <p:cNvSpPr>
            <a:spLocks noChangeShapeType="1"/>
          </p:cNvSpPr>
          <p:nvPr/>
        </p:nvSpPr>
        <p:spPr bwMode="auto">
          <a:xfrm>
            <a:off x="3924300" y="2965450"/>
            <a:ext cx="49053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3525838" y="1636713"/>
            <a:ext cx="20653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VIRTUAL ADDRESS</a:t>
            </a:r>
          </a:p>
        </p:txBody>
      </p:sp>
      <p:sp>
        <p:nvSpPr>
          <p:cNvPr id="43042" name="Text Box 34"/>
          <p:cNvSpPr txBox="1">
            <a:spLocks noChangeArrowheads="1"/>
          </p:cNvSpPr>
          <p:nvPr/>
        </p:nvSpPr>
        <p:spPr bwMode="auto">
          <a:xfrm>
            <a:off x="4032250" y="4694238"/>
            <a:ext cx="22098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PHYSICAL ADDRESS</a:t>
            </a:r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>
            <a:off x="6888163" y="2571750"/>
            <a:ext cx="1587" cy="17526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>
            <a:off x="6383338" y="3543300"/>
            <a:ext cx="22066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5" name="Line 37"/>
          <p:cNvSpPr>
            <a:spLocks noChangeShapeType="1"/>
          </p:cNvSpPr>
          <p:nvPr/>
        </p:nvSpPr>
        <p:spPr bwMode="auto">
          <a:xfrm>
            <a:off x="6599238" y="3548063"/>
            <a:ext cx="1587" cy="5349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6" name="Line 38"/>
          <p:cNvSpPr>
            <a:spLocks noChangeShapeType="1"/>
          </p:cNvSpPr>
          <p:nvPr/>
        </p:nvSpPr>
        <p:spPr bwMode="auto">
          <a:xfrm flipH="1">
            <a:off x="4603750" y="4079875"/>
            <a:ext cx="1997075" cy="31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>
            <a:off x="4605338" y="4083050"/>
            <a:ext cx="1587" cy="2413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>
            <a:off x="5011738" y="2965450"/>
            <a:ext cx="7112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4351338" y="2738438"/>
            <a:ext cx="3556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...</a:t>
            </a:r>
          </a:p>
        </p:txBody>
      </p:sp>
      <p:sp>
        <p:nvSpPr>
          <p:cNvPr id="43050" name="Text Box 42"/>
          <p:cNvSpPr txBox="1">
            <a:spLocks noChangeArrowheads="1"/>
          </p:cNvSpPr>
          <p:nvPr/>
        </p:nvSpPr>
        <p:spPr bwMode="auto">
          <a:xfrm>
            <a:off x="4719638" y="2738438"/>
            <a:ext cx="3556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...</a:t>
            </a:r>
          </a:p>
        </p:txBody>
      </p:sp>
      <p:sp>
        <p:nvSpPr>
          <p:cNvPr id="43051" name="Text Box 43"/>
          <p:cNvSpPr txBox="1">
            <a:spLocks noChangeArrowheads="1"/>
          </p:cNvSpPr>
          <p:nvPr/>
        </p:nvSpPr>
        <p:spPr bwMode="auto">
          <a:xfrm>
            <a:off x="1782763" y="2520950"/>
            <a:ext cx="89058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Level 1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page table</a:t>
            </a:r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3001963" y="2511425"/>
            <a:ext cx="89058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Level 2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page table</a:t>
            </a:r>
          </a:p>
        </p:txBody>
      </p:sp>
      <p:sp>
        <p:nvSpPr>
          <p:cNvPr id="43053" name="Text Box 45"/>
          <p:cNvSpPr txBox="1">
            <a:spLocks noChangeArrowheads="1"/>
          </p:cNvSpPr>
          <p:nvPr/>
        </p:nvSpPr>
        <p:spPr bwMode="auto">
          <a:xfrm>
            <a:off x="5507038" y="2501900"/>
            <a:ext cx="89058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Level 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page table</a:t>
            </a:r>
          </a:p>
        </p:txBody>
      </p:sp>
      <p:sp>
        <p:nvSpPr>
          <p:cNvPr id="43054" name="AutoShape 46"/>
          <p:cNvSpPr>
            <a:spLocks/>
          </p:cNvSpPr>
          <p:nvPr/>
        </p:nvSpPr>
        <p:spPr bwMode="auto">
          <a:xfrm rot="5400000">
            <a:off x="6841331" y="1993107"/>
            <a:ext cx="112713" cy="914400"/>
          </a:xfrm>
          <a:prstGeom prst="rightBrace">
            <a:avLst>
              <a:gd name="adj1" fmla="val 67605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55" name="AutoShape 47"/>
          <p:cNvSpPr>
            <a:spLocks/>
          </p:cNvSpPr>
          <p:nvPr/>
        </p:nvSpPr>
        <p:spPr bwMode="auto">
          <a:xfrm>
            <a:off x="6272213" y="3473450"/>
            <a:ext cx="74612" cy="142875"/>
          </a:xfrm>
          <a:prstGeom prst="rightBrace">
            <a:avLst>
              <a:gd name="adj1" fmla="val 15958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#4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Shouldn’t fork() be really slow, since the child needs a copy of the parent’s address space?</a:t>
            </a:r>
          </a:p>
          <a:p>
            <a:endParaRPr lang="en-US" dirty="0" smtClean="0">
              <a:solidFill>
                <a:srgbClr val="7F7F7F"/>
              </a:solidFill>
            </a:endParaRPr>
          </a:p>
          <a:p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smtClean="0"/>
              <a:t>Yes, it would be… so, fork() doesn’t really work that 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memory can be shared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9800" y="2097772"/>
            <a:ext cx="2879725" cy="4607828"/>
          </a:xfrm>
        </p:spPr>
        <p:txBody>
          <a:bodyPr/>
          <a:lstStyle/>
          <a:p>
            <a:r>
              <a:rPr lang="en-US" dirty="0" smtClean="0"/>
              <a:t>Process 1  maps the shared</a:t>
            </a:r>
            <a:r>
              <a:rPr lang="en-US" dirty="0" smtClean="0"/>
              <a:t> </a:t>
            </a:r>
            <a:r>
              <a:rPr lang="en-US" dirty="0" smtClean="0"/>
              <a:t>pages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174875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7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memory can be shared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224078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32250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36850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36850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36850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36850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019800" y="2097772"/>
            <a:ext cx="2879725" cy="460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Process 2 maps the shared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kern="0" dirty="0" smtClean="0">
                <a:latin typeface="Calibri" pitchFamily="34" charset="0"/>
              </a:rPr>
              <a:t>pages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kern="0" dirty="0" smtClean="0">
                <a:latin typeface="Calibri" pitchFamily="34" charset="0"/>
              </a:rPr>
              <a:t>Notice how the virtual addresses can be </a:t>
            </a:r>
            <a:r>
              <a:rPr lang="en-US" kern="0" dirty="0" smtClean="0">
                <a:latin typeface="Calibri" pitchFamily="34" charset="0"/>
              </a:rPr>
              <a:t>different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088322"/>
          </a:xfrm>
        </p:spPr>
        <p:txBody>
          <a:bodyPr/>
          <a:lstStyle/>
          <a:p>
            <a:r>
              <a:rPr lang="en-US" dirty="0" smtClean="0"/>
              <a:t>Private </a:t>
            </a:r>
            <a:r>
              <a:rPr lang="en-US" dirty="0" smtClean="0"/>
              <a:t>Copy-on-write (COW)</a:t>
            </a:r>
            <a:r>
              <a:rPr lang="en-US" dirty="0" smtClean="0"/>
              <a:t>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895600" cy="4191000"/>
          </a:xfrm>
        </p:spPr>
        <p:txBody>
          <a:bodyPr/>
          <a:lstStyle/>
          <a:p>
            <a:r>
              <a:rPr lang="en-US" dirty="0" smtClean="0"/>
              <a:t>Two processes </a:t>
            </a:r>
            <a:r>
              <a:rPr lang="en-US" dirty="0" smtClean="0"/>
              <a:t>mapping </a:t>
            </a:r>
            <a:r>
              <a:rPr lang="en-US" i="1" dirty="0" smtClean="0">
                <a:solidFill>
                  <a:srgbClr val="990000"/>
                </a:solidFill>
              </a:rPr>
              <a:t>private copy-on-write (COW) </a:t>
            </a:r>
            <a:r>
              <a:rPr lang="en-US" i="1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pages </a:t>
            </a:r>
            <a:endParaRPr lang="en-US" dirty="0" smtClean="0"/>
          </a:p>
          <a:p>
            <a:r>
              <a:rPr lang="en-US" dirty="0" smtClean="0"/>
              <a:t>Area flagged as private copy-on-write</a:t>
            </a:r>
          </a:p>
          <a:p>
            <a:r>
              <a:rPr lang="en-US" dirty="0" err="1" smtClean="0"/>
              <a:t>PTEs</a:t>
            </a:r>
            <a:r>
              <a:rPr lang="en-US" dirty="0" smtClean="0"/>
              <a:t> in private areas are flagged as read-only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7580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0031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0031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Text Box 410"/>
          <p:cNvSpPr txBox="1">
            <a:spLocks noChangeArrowheads="1"/>
          </p:cNvSpPr>
          <p:nvPr/>
        </p:nvSpPr>
        <p:spPr bwMode="auto">
          <a:xfrm>
            <a:off x="4724400" y="3581400"/>
            <a:ext cx="144353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rivate</a:t>
            </a:r>
            <a:endParaRPr lang="en-US" sz="1800" dirty="0"/>
          </a:p>
          <a:p>
            <a:r>
              <a:rPr lang="en-US" sz="1800" dirty="0"/>
              <a:t>copy-on-write</a:t>
            </a:r>
            <a:endParaRPr lang="en-US" sz="1800" dirty="0" smtClean="0"/>
          </a:p>
          <a:p>
            <a:r>
              <a:rPr lang="en-US" sz="1800" dirty="0" smtClean="0"/>
              <a:t>area</a:t>
            </a:r>
            <a:endParaRPr lang="en-US" sz="1800" dirty="0"/>
          </a:p>
        </p:txBody>
      </p:sp>
      <p:sp>
        <p:nvSpPr>
          <p:cNvPr id="24" name="Right Brace 23"/>
          <p:cNvSpPr/>
          <p:nvPr/>
        </p:nvSpPr>
        <p:spPr bwMode="auto">
          <a:xfrm>
            <a:off x="4502631" y="3774172"/>
            <a:ext cx="145569" cy="5334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memory questions and answers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Bonus: 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Bonus: 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164522"/>
          </a:xfrm>
        </p:spPr>
        <p:txBody>
          <a:bodyPr/>
          <a:lstStyle/>
          <a:p>
            <a:r>
              <a:rPr lang="en-US" dirty="0" smtClean="0"/>
              <a:t>Private </a:t>
            </a:r>
            <a:r>
              <a:rPr lang="en-US" dirty="0" smtClean="0"/>
              <a:t>Copy-on-write (COW)</a:t>
            </a:r>
            <a:r>
              <a:rPr lang="en-US" dirty="0" smtClean="0"/>
              <a:t> </a:t>
            </a:r>
            <a:r>
              <a:rPr lang="en-US" dirty="0" smtClean="0"/>
              <a:t>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232" y="2057400"/>
            <a:ext cx="2872768" cy="4505325"/>
          </a:xfrm>
        </p:spPr>
        <p:txBody>
          <a:bodyPr/>
          <a:lstStyle/>
          <a:p>
            <a:r>
              <a:rPr lang="en-US" dirty="0" smtClean="0"/>
              <a:t>Instruction writing to private page triggers protection </a:t>
            </a:r>
            <a:r>
              <a:rPr lang="en-US" dirty="0" smtClean="0"/>
              <a:t>fault</a:t>
            </a:r>
          </a:p>
          <a:p>
            <a:r>
              <a:rPr lang="en-US" dirty="0" smtClean="0"/>
              <a:t>Handler creates new R/W </a:t>
            </a:r>
            <a:r>
              <a:rPr lang="en-US" dirty="0" smtClean="0"/>
              <a:t>page </a:t>
            </a:r>
            <a:endParaRPr lang="en-US" dirty="0" smtClean="0"/>
          </a:p>
          <a:p>
            <a:r>
              <a:rPr lang="en-US" dirty="0" smtClean="0"/>
              <a:t>Instruction restarts upon handler </a:t>
            </a:r>
            <a:r>
              <a:rPr lang="en-US" dirty="0" smtClean="0"/>
              <a:t>return </a:t>
            </a:r>
            <a:endParaRPr lang="en-US" dirty="0" smtClean="0"/>
          </a:p>
          <a:p>
            <a:r>
              <a:rPr lang="en-US" dirty="0" smtClean="0"/>
              <a:t>Copying deferred as long as possible!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9485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915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8059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805922"/>
            <a:ext cx="1301750" cy="1720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915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4249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6381" y="2891522"/>
            <a:ext cx="1289050" cy="882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6381" y="327252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AutoShape 403"/>
          <p:cNvSpPr>
            <a:spLocks noChangeArrowheads="1"/>
          </p:cNvSpPr>
          <p:nvPr/>
        </p:nvSpPr>
        <p:spPr bwMode="auto">
          <a:xfrm>
            <a:off x="2826231" y="3272522"/>
            <a:ext cx="304800" cy="914400"/>
          </a:xfrm>
          <a:prstGeom prst="curvedLeft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990000"/>
          </a:solidFill>
          <a:ln w="12700">
            <a:solidFill>
              <a:srgbClr val="D5F1C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4" name="Text Box 404"/>
          <p:cNvSpPr txBox="1">
            <a:spLocks noChangeArrowheads="1"/>
          </p:cNvSpPr>
          <p:nvPr/>
        </p:nvSpPr>
        <p:spPr bwMode="auto">
          <a:xfrm>
            <a:off x="2835228" y="3103553"/>
            <a:ext cx="117422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Copy-on-write</a:t>
            </a:r>
          </a:p>
        </p:txBody>
      </p:sp>
      <p:sp>
        <p:nvSpPr>
          <p:cNvPr id="25" name="Rectangle 405" descr="Wide upward diagonal"/>
          <p:cNvSpPr>
            <a:spLocks noChangeArrowheads="1"/>
          </p:cNvSpPr>
          <p:nvPr/>
        </p:nvSpPr>
        <p:spPr bwMode="auto">
          <a:xfrm>
            <a:off x="2375381" y="3272522"/>
            <a:ext cx="3810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Rectangle 406" descr="Wide upward diagonal"/>
          <p:cNvSpPr>
            <a:spLocks noChangeArrowheads="1"/>
          </p:cNvSpPr>
          <p:nvPr/>
        </p:nvSpPr>
        <p:spPr bwMode="auto">
          <a:xfrm>
            <a:off x="4051781" y="41869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Rectangle 407" descr="Wide upward diagonal"/>
          <p:cNvSpPr>
            <a:spLocks noChangeArrowheads="1"/>
          </p:cNvSpPr>
          <p:nvPr/>
        </p:nvSpPr>
        <p:spPr bwMode="auto">
          <a:xfrm>
            <a:off x="2375381" y="39583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8" name="Line 408"/>
          <p:cNvSpPr>
            <a:spLocks noChangeShapeType="1"/>
          </p:cNvSpPr>
          <p:nvPr/>
        </p:nvSpPr>
        <p:spPr bwMode="auto">
          <a:xfrm flipH="1" flipV="1">
            <a:off x="2756381" y="39583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9" name="Line 409"/>
          <p:cNvSpPr>
            <a:spLocks noChangeShapeType="1"/>
          </p:cNvSpPr>
          <p:nvPr/>
        </p:nvSpPr>
        <p:spPr bwMode="auto">
          <a:xfrm flipH="1" flipV="1">
            <a:off x="2756381" y="41107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0" name="Text Box 410"/>
          <p:cNvSpPr txBox="1">
            <a:spLocks noChangeArrowheads="1"/>
          </p:cNvSpPr>
          <p:nvPr/>
        </p:nvSpPr>
        <p:spPr bwMode="auto">
          <a:xfrm>
            <a:off x="4712054" y="3833207"/>
            <a:ext cx="155917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Write to private</a:t>
            </a:r>
          </a:p>
          <a:p>
            <a:pPr algn="ctr"/>
            <a:r>
              <a:rPr lang="en-US" sz="1800" dirty="0"/>
              <a:t>copy-on-write</a:t>
            </a:r>
          </a:p>
          <a:p>
            <a:pPr algn="ctr"/>
            <a:r>
              <a:rPr lang="en-US" sz="1800" dirty="0"/>
              <a:t>page</a:t>
            </a:r>
          </a:p>
        </p:txBody>
      </p:sp>
      <p:sp>
        <p:nvSpPr>
          <p:cNvPr id="31" name="Line 411"/>
          <p:cNvSpPr>
            <a:spLocks noChangeShapeType="1"/>
          </p:cNvSpPr>
          <p:nvPr/>
        </p:nvSpPr>
        <p:spPr bwMode="auto">
          <a:xfrm flipH="1">
            <a:off x="4432781" y="426312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provides private address space for each process</a:t>
            </a:r>
          </a:p>
          <a:p>
            <a:pPr lvl="2"/>
            <a:endParaRPr lang="en-GB" sz="1200" dirty="0" smtClean="0"/>
          </a:p>
          <a:p>
            <a:r>
              <a:rPr lang="en-GB" dirty="0" smtClean="0"/>
              <a:t>To create virtual address for new process</a:t>
            </a:r>
          </a:p>
          <a:p>
            <a:pPr lvl="1"/>
            <a:r>
              <a:rPr lang="en-GB" dirty="0" smtClean="0"/>
              <a:t>Create exact copies of parent page tables</a:t>
            </a:r>
          </a:p>
          <a:p>
            <a:pPr lvl="1"/>
            <a:r>
              <a:rPr lang="en-GB" dirty="0" smtClean="0"/>
              <a:t>Flag each page in both processes (parent and child) as read-only</a:t>
            </a:r>
          </a:p>
          <a:p>
            <a:pPr lvl="1"/>
            <a:r>
              <a:rPr lang="en-GB" dirty="0" smtClean="0"/>
              <a:t>Flag writeable areas </a:t>
            </a:r>
            <a:r>
              <a:rPr lang="en-GB" dirty="0" smtClean="0">
                <a:latin typeface="+mn-lt"/>
                <a:cs typeface="Courier New"/>
              </a:rPr>
              <a:t>i</a:t>
            </a:r>
            <a:r>
              <a:rPr lang="en-GB" dirty="0" smtClean="0">
                <a:latin typeface="+mn-lt"/>
              </a:rPr>
              <a:t>n</a:t>
            </a:r>
            <a:r>
              <a:rPr lang="en-GB" dirty="0" smtClean="0"/>
              <a:t> both processes as private COW</a:t>
            </a:r>
          </a:p>
          <a:p>
            <a:pPr lvl="2"/>
            <a:endParaRPr lang="en-GB" sz="1200" dirty="0" smtClean="0"/>
          </a:p>
          <a:p>
            <a:r>
              <a:rPr lang="en-GB" dirty="0" smtClean="0"/>
              <a:t>On return, each process has exact copy of virtual memory</a:t>
            </a:r>
          </a:p>
          <a:p>
            <a:pPr lvl="2"/>
            <a:endParaRPr lang="en-GB" sz="1200" dirty="0" smtClean="0"/>
          </a:p>
          <a:p>
            <a:r>
              <a:rPr lang="en-GB" dirty="0" smtClean="0"/>
              <a:t>Subsequent writes create new physical pages using COW mechanism</a:t>
            </a:r>
          </a:p>
          <a:p>
            <a:pPr lvl="2"/>
            <a:endParaRPr lang="en-GB" sz="1200" dirty="0" smtClean="0"/>
          </a:p>
          <a:p>
            <a:r>
              <a:rPr lang="en-GB" dirty="0" smtClean="0"/>
              <a:t>Perfect approach for common case of fork() followed by exec()</a:t>
            </a:r>
          </a:p>
          <a:p>
            <a:pPr lvl="1"/>
            <a:r>
              <a:rPr lang="en-GB" dirty="0" smtClean="0"/>
              <a:t>Why?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Virtual memory questions and answers</a:t>
            </a:r>
          </a:p>
          <a:p>
            <a:r>
              <a:rPr lang="en-US" dirty="0" smtClean="0"/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Bonus: 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Bonus: 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30885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Simple 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63207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9400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324961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55282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86080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415713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47516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7815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232568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508952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233309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63207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05000" y="29400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324961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55282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86080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417247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47516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7815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232568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508952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231648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69448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52212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</a:t>
            </a:r>
            <a:r>
              <a:rPr lang="en-GB" dirty="0"/>
              <a:t>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731683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732212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708803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705099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/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/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/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/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/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/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/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/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/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/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/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/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/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/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/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/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/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/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/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/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/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/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/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/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/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/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/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/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/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/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/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/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/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/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/>
        </p:nvSpPr>
        <p:spPr bwMode="auto">
          <a:xfrm>
            <a:off x="534987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534987" y="5049838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534987" y="537527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534987" y="569912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534987" y="6024563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534987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534987" y="4724400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534987" y="6350001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285038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lines, 4-byte block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 addressed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489808" y="3437965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74773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2" grpId="0" animBg="1"/>
      <p:bldP spid="37943" grpId="0" animBg="1"/>
      <p:bldP spid="37945" grpId="0" animBg="1"/>
      <p:bldP spid="37946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0x0B8F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468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0x2E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1071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0x0B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Y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80338" y="3437965"/>
            <a:ext cx="438582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TBD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16" grpId="0"/>
      <p:bldP spid="38017" grpId="0"/>
      <p:bldP spid="38018" grpId="0"/>
      <p:bldP spid="38019" grpId="0"/>
      <p:bldP spid="38021" grpId="0"/>
      <p:bldP spid="380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7172324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Virtual memory reminder/review</a:t>
            </a:r>
            <a:endParaRPr lang="en-GB" dirty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#3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CO___</a:t>
            </a:r>
            <a:r>
              <a:rPr lang="en-GB" sz="16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Virtual memory questions and answers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/>
              <a:t>Bonus: 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Bonus: 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Core i7 Memory System</a:t>
            </a:r>
            <a:endParaRPr lang="en-US" dirty="0"/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60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 smtClean="0"/>
              <a:t>End-to-end Core i7 Address Translation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PTE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536575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1-3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69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 table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CD: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Caching disabled or enabled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 smtClean="0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G: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table physical 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 table address (forces page tables to 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4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physical 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69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CD: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Cache disabled (1) or enabled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G: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physical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address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(forces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pages to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Page Table Translation</a:t>
            </a:r>
            <a:endParaRPr lang="en-US" dirty="0"/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07150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639050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58795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527925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924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Cute Trick for Speeding </a:t>
            </a:r>
            <a:r>
              <a:rPr lang="en-GB" dirty="0"/>
              <a:t>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89425"/>
            <a:ext cx="8548687" cy="233997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Observation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Bits that determine CI identical in virtual and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index into cache while address translation taking place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Generally we hit in TLB, so PPN bits (CT bits) available next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“Virtually indexed, physically tagged”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" y="1958930"/>
            <a:ext cx="2500313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</a:t>
            </a: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74735" y="19804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463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81123" y="17518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17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9415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415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503135" y="3422868"/>
            <a:ext cx="1073378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4735" y="3885406"/>
            <a:ext cx="1066800" cy="3048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941535" y="38854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177948" y="42664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938360" y="4266406"/>
            <a:ext cx="609600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941535" y="25900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874735" y="25900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2569935" y="1980406"/>
            <a:ext cx="228600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484335" y="3655218"/>
            <a:ext cx="1588" cy="231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798535" y="3123406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ess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484335" y="2893218"/>
            <a:ext cx="1588" cy="27432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246335" y="2893219"/>
            <a:ext cx="1588" cy="993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243160" y="3093244"/>
            <a:ext cx="733918" cy="537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236935" y="2590006"/>
            <a:ext cx="2667000" cy="114300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4551135" y="3047205"/>
            <a:ext cx="934753" cy="992187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835582" y="3606377"/>
            <a:ext cx="325153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3636734" y="1523206"/>
            <a:ext cx="1600201" cy="6096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075135" y="38208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4388558" y="1244177"/>
            <a:ext cx="367281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485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703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0192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037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5730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574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1064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90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59211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1497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4545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616347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522935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6847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69895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2181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236935" y="1244178"/>
            <a:ext cx="2667000" cy="43222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Virtual memory questions and answers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Bonus: Case study: Core i7/Linux memory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Bonus: 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5070"/>
            <a:ext cx="8915400" cy="762000"/>
          </a:xfrm>
        </p:spPr>
        <p:txBody>
          <a:bodyPr/>
          <a:lstStyle/>
          <a:p>
            <a:r>
              <a:rPr lang="en-US" dirty="0" smtClean="0"/>
              <a:t>Recall: 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285355" y="1840467"/>
            <a:ext cx="2982362" cy="32789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3285355" y="2004412"/>
            <a:ext cx="86762" cy="1664855"/>
          </a:xfrm>
          <a:prstGeom prst="bentConnector3">
            <a:avLst>
              <a:gd name="adj1" fmla="val -4143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5" name="Group 51"/>
          <p:cNvGrpSpPr/>
          <p:nvPr/>
        </p:nvGrpSpPr>
        <p:grpSpPr>
          <a:xfrm>
            <a:off x="3272477" y="2639892"/>
            <a:ext cx="2995240" cy="1791376"/>
            <a:chOff x="3272477" y="2639892"/>
            <a:chExt cx="2995240" cy="1791376"/>
          </a:xfrm>
        </p:grpSpPr>
        <p:sp>
          <p:nvSpPr>
            <p:cNvPr id="5" name="Rectangle 4"/>
            <p:cNvSpPr/>
            <p:nvPr/>
          </p:nvSpPr>
          <p:spPr bwMode="auto">
            <a:xfrm>
              <a:off x="3753117" y="32120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372117" y="32120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53117" y="3516868"/>
              <a:ext cx="2514600" cy="304800"/>
            </a:xfrm>
            <a:prstGeom prst="rect">
              <a:avLst/>
            </a:prstGeom>
            <a:solidFill>
              <a:srgbClr val="D5F1C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372117" y="3516868"/>
              <a:ext cx="381000" cy="304800"/>
            </a:xfrm>
            <a:prstGeom prst="rect">
              <a:avLst/>
            </a:prstGeom>
            <a:solidFill>
              <a:srgbClr val="8DBA84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753117" y="38216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372117" y="38216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753117" y="41264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372117" y="41264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85355" y="2939463"/>
              <a:ext cx="554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Valid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0703" y="2940531"/>
              <a:ext cx="22708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Physical page number (PPN)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272477" y="2639892"/>
              <a:ext cx="1295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Page table </a:t>
              </a:r>
            </a:p>
          </p:txBody>
        </p:sp>
      </p:grpSp>
      <p:grpSp>
        <p:nvGrpSpPr>
          <p:cNvPr id="16" name="Group 48"/>
          <p:cNvGrpSpPr/>
          <p:nvPr/>
        </p:nvGrpSpPr>
        <p:grpSpPr>
          <a:xfrm>
            <a:off x="453279" y="1633336"/>
            <a:ext cx="2918837" cy="1578731"/>
            <a:chOff x="453279" y="1633336"/>
            <a:chExt cx="2918837" cy="1578731"/>
          </a:xfrm>
        </p:grpSpPr>
        <p:sp>
          <p:nvSpPr>
            <p:cNvPr id="36" name="Rectangle 35"/>
            <p:cNvSpPr/>
            <p:nvPr/>
          </p:nvSpPr>
          <p:spPr bwMode="auto">
            <a:xfrm>
              <a:off x="453279" y="1633336"/>
              <a:ext cx="1524000" cy="719063"/>
            </a:xfrm>
            <a:prstGeom prst="rect">
              <a:avLst/>
            </a:prstGeom>
            <a:solidFill>
              <a:srgbClr val="F1C7C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Page table </a:t>
              </a:r>
              <a:b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</a:br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base register</a:t>
              </a:r>
            </a:p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(PTBR)</a:t>
              </a:r>
            </a:p>
          </p:txBody>
        </p:sp>
        <p:cxnSp>
          <p:nvCxnSpPr>
            <p:cNvPr id="40" name="Shape 39"/>
            <p:cNvCxnSpPr>
              <a:stCxn id="36" idx="2"/>
            </p:cNvCxnSpPr>
            <p:nvPr/>
          </p:nvCxnSpPr>
          <p:spPr bwMode="auto">
            <a:xfrm rot="16200000" flipH="1">
              <a:off x="1863863" y="1703814"/>
              <a:ext cx="859669" cy="2156837"/>
            </a:xfrm>
            <a:prstGeom prst="bentConnector2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195962" y="2667000"/>
              <a:ext cx="15824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990000"/>
                  </a:solidFill>
                  <a:latin typeface="Calibri" pitchFamily="34" charset="0"/>
                </a:rPr>
                <a:t>Page table address </a:t>
              </a:r>
            </a:p>
            <a:p>
              <a:r>
                <a:rPr lang="en-US" sz="1400" dirty="0" smtClean="0">
                  <a:solidFill>
                    <a:srgbClr val="990000"/>
                  </a:solidFill>
                  <a:latin typeface="Calibri" pitchFamily="34" charset="0"/>
                </a:rPr>
                <a:t>for process</a:t>
              </a:r>
            </a:p>
          </p:txBody>
        </p:sp>
      </p:grpSp>
      <p:grpSp>
        <p:nvGrpSpPr>
          <p:cNvPr id="17" name="Group 52"/>
          <p:cNvGrpSpPr/>
          <p:nvPr/>
        </p:nvGrpSpPr>
        <p:grpSpPr>
          <a:xfrm>
            <a:off x="413195" y="3669269"/>
            <a:ext cx="3149422" cy="1441360"/>
            <a:chOff x="413195" y="3669269"/>
            <a:chExt cx="3149422" cy="1441360"/>
          </a:xfrm>
        </p:grpSpPr>
        <p:cxnSp>
          <p:nvCxnSpPr>
            <p:cNvPr id="38" name="Shape 37"/>
            <p:cNvCxnSpPr/>
            <p:nvPr/>
          </p:nvCxnSpPr>
          <p:spPr bwMode="auto">
            <a:xfrm rot="5400000">
              <a:off x="2286267" y="3459719"/>
              <a:ext cx="1066800" cy="1485900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413195" y="4371965"/>
              <a:ext cx="168552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 smtClean="0">
                  <a:latin typeface="Calibri" pitchFamily="34" charset="0"/>
                </a:rPr>
                <a:t>Valid bit = 0:</a:t>
              </a:r>
            </a:p>
            <a:p>
              <a:pPr algn="r"/>
              <a:r>
                <a:rPr lang="en-US" sz="1400" dirty="0" smtClean="0">
                  <a:latin typeface="Calibri" pitchFamily="34" charset="0"/>
                </a:rPr>
                <a:t>page not in memory</a:t>
              </a:r>
            </a:p>
            <a:p>
              <a:pPr algn="r"/>
              <a:r>
                <a:rPr lang="en-US" sz="1400" dirty="0" smtClean="0">
                  <a:latin typeface="Calibri" pitchFamily="34" charset="0"/>
                </a:rPr>
                <a:t>(page fault)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7247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grpSp>
        <p:nvGrpSpPr>
          <p:cNvPr id="18" name="Group 49"/>
          <p:cNvGrpSpPr/>
          <p:nvPr/>
        </p:nvGrpSpPr>
        <p:grpSpPr>
          <a:xfrm>
            <a:off x="6243241" y="2146062"/>
            <a:ext cx="2291159" cy="3885406"/>
            <a:chOff x="6243241" y="2146062"/>
            <a:chExt cx="2291159" cy="3885406"/>
          </a:xfrm>
        </p:grpSpPr>
        <p:sp>
          <p:nvSpPr>
            <p:cNvPr id="14" name="Rectangle 13"/>
            <p:cNvSpPr/>
            <p:nvPr/>
          </p:nvSpPr>
          <p:spPr bwMode="auto">
            <a:xfrm>
              <a:off x="6267717" y="5726668"/>
              <a:ext cx="21336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400" dirty="0" smtClean="0">
                  <a:latin typeface="+mn-lt"/>
                </a:rPr>
                <a:t>Physical page offset (PPO)</a:t>
              </a:r>
            </a:p>
          </p:txBody>
        </p:sp>
        <p:cxnSp>
          <p:nvCxnSpPr>
            <p:cNvPr id="27" name="Straight Arrow Connector 26"/>
            <p:cNvCxnSpPr>
              <a:stCxn id="4" idx="2"/>
              <a:endCxn id="14" idx="0"/>
            </p:cNvCxnSpPr>
            <p:nvPr/>
          </p:nvCxnSpPr>
          <p:spPr bwMode="auto">
            <a:xfrm rot="5400000">
              <a:off x="5543817" y="3935968"/>
              <a:ext cx="3581400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8235796" y="5450463"/>
              <a:ext cx="2986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0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43241" y="5450463"/>
              <a:ext cx="4269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p-1</a:t>
              </a:r>
            </a:p>
          </p:txBody>
        </p:sp>
      </p:grpSp>
      <p:grpSp>
        <p:nvGrpSpPr>
          <p:cNvPr id="23" name="Group 53"/>
          <p:cNvGrpSpPr/>
          <p:nvPr/>
        </p:nvGrpSpPr>
        <p:grpSpPr>
          <a:xfrm>
            <a:off x="3718528" y="3658394"/>
            <a:ext cx="2606072" cy="2373074"/>
            <a:chOff x="3718528" y="3658394"/>
            <a:chExt cx="2606072" cy="237307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753117" y="5726668"/>
              <a:ext cx="2514600" cy="304800"/>
            </a:xfrm>
            <a:prstGeom prst="rect">
              <a:avLst/>
            </a:prstGeom>
            <a:solidFill>
              <a:srgbClr val="D5F1C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Physical page number (PPN)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3976677" y="4692134"/>
              <a:ext cx="2069068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6022765" y="5450463"/>
              <a:ext cx="3018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err="1" smtClean="0">
                  <a:latin typeface="Calibri" pitchFamily="34" charset="0"/>
                </a:rPr>
                <a:t>p</a:t>
              </a:r>
              <a:endParaRPr lang="en-US" sz="1200" i="1" dirty="0" smtClean="0">
                <a:latin typeface="Calibri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18528" y="5450463"/>
              <a:ext cx="4693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m-1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493713"/>
            <a:ext cx="55578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Memory Mapping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880" y="1220788"/>
            <a:ext cx="8527520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VM areas initialized by associating them with disk objects.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Process is known as </a:t>
            </a:r>
            <a:r>
              <a:rPr lang="en-GB" b="1" i="1" dirty="0" smtClean="0">
                <a:solidFill>
                  <a:srgbClr val="990000"/>
                </a:solidFill>
              </a:rPr>
              <a:t>memory mapping</a:t>
            </a:r>
            <a:r>
              <a:rPr lang="en-GB" i="1" dirty="0" smtClean="0">
                <a:solidFill>
                  <a:srgbClr val="990000"/>
                </a:solidFill>
              </a:rPr>
              <a:t>. 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Area </a:t>
            </a:r>
            <a:r>
              <a:rPr lang="en-GB" dirty="0"/>
              <a:t>can be backed by (i.e., get its initial values from) 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Regular file</a:t>
            </a:r>
            <a:r>
              <a:rPr lang="en-GB" b="1" dirty="0"/>
              <a:t> </a:t>
            </a:r>
            <a:r>
              <a:rPr lang="en-GB" dirty="0"/>
              <a:t>on disk (e.g., an executable object file)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Initial page bytes come from a section of a file</a:t>
            </a:r>
            <a:endParaRPr lang="en-GB" dirty="0" smtClean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990000"/>
                </a:solidFill>
              </a:rPr>
              <a:t>Anonymous file </a:t>
            </a:r>
            <a:r>
              <a:rPr lang="en-GB" dirty="0" smtClean="0"/>
              <a:t>(e.g., nothing)</a:t>
            </a:r>
            <a:endParaRPr lang="en-GB" i="1" dirty="0" smtClean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 fault will allocate a physical page full of </a:t>
            </a:r>
            <a:r>
              <a:rPr lang="en-GB" dirty="0" smtClean="0"/>
              <a:t>0's (</a:t>
            </a:r>
            <a:r>
              <a:rPr lang="en-GB" b="1" i="1" dirty="0" smtClean="0">
                <a:solidFill>
                  <a:srgbClr val="990000"/>
                </a:solidFill>
              </a:rPr>
              <a:t>demand-zero page</a:t>
            </a:r>
            <a:r>
              <a:rPr lang="en-GB" dirty="0" smtClean="0"/>
              <a:t>)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Once the page is written to (</a:t>
            </a:r>
            <a:r>
              <a:rPr lang="en-GB" b="1" i="1" dirty="0">
                <a:solidFill>
                  <a:srgbClr val="990000"/>
                </a:solidFill>
              </a:rPr>
              <a:t>dirtied</a:t>
            </a:r>
            <a:r>
              <a:rPr lang="en-GB" dirty="0"/>
              <a:t>), it is like any other </a:t>
            </a:r>
            <a:r>
              <a:rPr lang="en-GB" dirty="0" smtClean="0"/>
              <a:t>page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Dirty pages are copied back and forth between memory and a special </a:t>
            </a:r>
            <a:r>
              <a:rPr lang="en-GB" i="1" dirty="0" smtClean="0">
                <a:solidFill>
                  <a:srgbClr val="990000"/>
                </a:solidFill>
              </a:rPr>
              <a:t>swap file</a:t>
            </a:r>
            <a:r>
              <a:rPr lang="en-GB" dirty="0" smtClean="0"/>
              <a:t>.</a:t>
            </a:r>
            <a:endParaRPr lang="en-GB" i="1" dirty="0" smtClean="0">
              <a:solidFill>
                <a:srgbClr val="99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990000"/>
                </a:solidFill>
              </a:rPr>
              <a:t>Key point: </a:t>
            </a:r>
            <a:r>
              <a:rPr lang="en-GB" dirty="0" smtClean="0"/>
              <a:t>no virtual pages are copied into physical memory until they are referenced!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Known as </a:t>
            </a:r>
            <a:r>
              <a:rPr lang="en-GB" b="1" i="1" dirty="0" smtClean="0">
                <a:solidFill>
                  <a:srgbClr val="990000"/>
                </a:solidFill>
              </a:rPr>
              <a:t>demand paging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Crucial for time and space efficiency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3497" y="434447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459787" cy="56372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</a:t>
            </a:r>
            <a:r>
              <a:rPr lang="en-GB" b="1" dirty="0" err="1">
                <a:latin typeface="Courier New" pitchFamily="49" charset="0"/>
              </a:rPr>
              <a:t>len</a:t>
            </a:r>
            <a:r>
              <a:rPr lang="en-GB" dirty="0"/>
              <a:t> bytes starting at offset </a:t>
            </a:r>
            <a:r>
              <a:rPr lang="en-GB" b="1" dirty="0" err="1">
                <a:latin typeface="Courier New" pitchFamily="49" charset="0"/>
              </a:rPr>
              <a:t>offset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of the file specified by file description </a:t>
            </a:r>
            <a:r>
              <a:rPr lang="en-GB" b="1" dirty="0" err="1">
                <a:latin typeface="Courier New" pitchFamily="49" charset="0"/>
              </a:rPr>
              <a:t>fd</a:t>
            </a:r>
            <a:r>
              <a:rPr lang="en-GB" dirty="0"/>
              <a:t>, preferably at address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 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>
                <a:latin typeface="Courier New" pitchFamily="49" charset="0"/>
              </a:rPr>
              <a:t>:</a:t>
            </a:r>
            <a:r>
              <a:rPr lang="en-GB" dirty="0"/>
              <a:t> may be 0 for “pick an address”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prot</a:t>
            </a:r>
            <a:r>
              <a:rPr lang="en-GB" dirty="0"/>
              <a:t>: </a:t>
            </a:r>
            <a:r>
              <a:rPr lang="en-GB" dirty="0" smtClean="0"/>
              <a:t>PROT_READ</a:t>
            </a:r>
            <a:r>
              <a:rPr lang="en-GB" dirty="0"/>
              <a:t>, </a:t>
            </a:r>
            <a:r>
              <a:rPr lang="en-GB" dirty="0" smtClean="0"/>
              <a:t>PROT_WRITE, ...</a:t>
            </a:r>
            <a:endParaRPr lang="en-GB" dirty="0"/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flags</a:t>
            </a:r>
            <a:r>
              <a:rPr lang="en-GB" dirty="0"/>
              <a:t>:</a:t>
            </a:r>
            <a:r>
              <a:rPr lang="en-GB" dirty="0" smtClean="0"/>
              <a:t> MAP_ANON, MAP_PRIVATE</a:t>
            </a:r>
            <a:r>
              <a:rPr lang="en-GB" dirty="0"/>
              <a:t>, </a:t>
            </a:r>
            <a:r>
              <a:rPr lang="en-GB" dirty="0" smtClean="0"/>
              <a:t>MAP_SHARED, ...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Return </a:t>
            </a:r>
            <a:r>
              <a:rPr lang="en-GB" dirty="0"/>
              <a:t>a pointer to start of mapped area (may not be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1" y="1220789"/>
            <a:ext cx="8307387" cy="8366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 smtClean="0">
                <a:effectLst/>
              </a:rPr>
              <a:t>)</a:t>
            </a:r>
            <a:endParaRPr lang="en-GB" sz="20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362200"/>
            <a:ext cx="9906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733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38800" y="1981200"/>
            <a:ext cx="990600" cy="403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38800" y="2590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3048000" y="2590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3048000" y="3733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51"/>
          <p:cNvSpPr>
            <a:spLocks/>
          </p:cNvSpPr>
          <p:nvPr/>
        </p:nvSpPr>
        <p:spPr bwMode="auto">
          <a:xfrm>
            <a:off x="6705600" y="2590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34200" y="2963336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629400" y="37338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7239000" y="3536889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start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857936"/>
            <a:ext cx="186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(or address 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chosen by kernel)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34468" y="6031468"/>
            <a:ext cx="2672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virtual memory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753" y="6019800"/>
            <a:ext cx="23874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Disk file specified by </a:t>
            </a:r>
          </a:p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file descriptor </a:t>
            </a:r>
            <a:r>
              <a:rPr lang="en-US" sz="2000" dirty="0" err="1" smtClean="0">
                <a:latin typeface="Courier New" pitchFamily="49" charset="0"/>
              </a:rPr>
              <a:t>fd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20" name="AutoShape 51"/>
          <p:cNvSpPr>
            <a:spLocks/>
          </p:cNvSpPr>
          <p:nvPr/>
        </p:nvSpPr>
        <p:spPr bwMode="auto">
          <a:xfrm flipH="1">
            <a:off x="1752600" y="3733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66" y="4104157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467674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offset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22" idx="3"/>
          </p:cNvCxnSpPr>
          <p:nvPr/>
        </p:nvCxnSpPr>
        <p:spPr bwMode="auto">
          <a:xfrm>
            <a:off x="1260396" y="4876800"/>
            <a:ext cx="7970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2468" y="5003799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(bytes)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0004" y="5819001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1542" y="5791200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57163" y="319088"/>
            <a:ext cx="7462837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latin typeface="+mn-lt"/>
              </a:rPr>
              <a:t>Using </a:t>
            </a:r>
            <a:r>
              <a:rPr lang="en-GB" dirty="0" err="1" smtClean="0">
                <a:latin typeface="Courier New"/>
                <a:cs typeface="Courier New"/>
              </a:rPr>
              <a:t>mmap</a:t>
            </a:r>
            <a:r>
              <a:rPr lang="en-GB" dirty="0" smtClean="0">
                <a:latin typeface="+mn-lt"/>
              </a:rPr>
              <a:t> to Copy Files</a:t>
            </a:r>
            <a:endParaRPr lang="en-GB" dirty="0">
              <a:latin typeface="+mn-lt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08212"/>
            <a:ext cx="4154488" cy="4116388"/>
          </a:xfrm>
          <a:solidFill>
            <a:srgbClr val="F6F5BD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#include "</a:t>
            </a:r>
            <a:r>
              <a:rPr lang="en-US" sz="1400" dirty="0" err="1" smtClean="0">
                <a:latin typeface="Courier New" pitchFamily="49" charset="0"/>
              </a:rPr>
              <a:t>csapp.h</a:t>
            </a:r>
            <a:r>
              <a:rPr lang="en-US" sz="1400" dirty="0" smtClean="0">
                <a:latin typeface="Courier New" pitchFamily="49" charset="0"/>
              </a:rPr>
              <a:t>"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/*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 </a:t>
            </a:r>
            <a:r>
              <a:rPr lang="en-US" sz="1400" dirty="0" err="1" smtClean="0">
                <a:latin typeface="Courier New" pitchFamily="49" charset="0"/>
              </a:rPr>
              <a:t>mmapcopy</a:t>
            </a:r>
            <a:r>
              <a:rPr lang="en-US" sz="1400" dirty="0" smtClean="0">
                <a:latin typeface="Courier New" pitchFamily="49" charset="0"/>
              </a:rPr>
              <a:t> - uses </a:t>
            </a:r>
            <a:r>
              <a:rPr lang="en-US" sz="1400" dirty="0" err="1" smtClean="0">
                <a:latin typeface="Courier New" pitchFamily="49" charset="0"/>
              </a:rPr>
              <a:t>mmap</a:t>
            </a:r>
            <a:r>
              <a:rPr lang="en-US" sz="1400" dirty="0" smtClean="0">
                <a:latin typeface="Courier New" pitchFamily="49" charset="0"/>
              </a:rPr>
              <a:t> to copy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            file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stdout</a:t>
            </a: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mmapcopy(int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size)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{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</a:t>
            </a:r>
            <a:r>
              <a:rPr lang="en-US" sz="1400" dirty="0" err="1" smtClean="0">
                <a:latin typeface="Courier New" pitchFamily="49" charset="0"/>
              </a:rPr>
              <a:t>Ptr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mem</a:t>
            </a:r>
            <a:r>
              <a:rPr lang="en-US" sz="1400" dirty="0" smtClean="0">
                <a:latin typeface="Courier New" pitchFamily="49" charset="0"/>
              </a:rPr>
              <a:t>-mapped VM area */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char *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Mmap(NULL</a:t>
            </a:r>
            <a:r>
              <a:rPr lang="en-US" sz="1400" dirty="0" smtClean="0">
                <a:latin typeface="Courier New" pitchFamily="49" charset="0"/>
              </a:rPr>
              <a:t>, size,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PROT_READ, 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MAP_PRIVATE,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, 0);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Write(1, 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, size);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return;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19600" y="2208212"/>
            <a:ext cx="4572000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/* </a:t>
            </a:r>
            <a:r>
              <a:rPr lang="en-US" sz="1400" dirty="0" err="1" smtClean="0">
                <a:latin typeface="Courier New" pitchFamily="49" charset="0"/>
              </a:rPr>
              <a:t>mmapcopy</a:t>
            </a:r>
            <a:r>
              <a:rPr lang="en-US" sz="1400" dirty="0" smtClean="0">
                <a:latin typeface="Courier New" pitchFamily="49" charset="0"/>
              </a:rPr>
              <a:t> driver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main(int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argc</a:t>
            </a:r>
            <a:r>
              <a:rPr lang="en-US" sz="1400" dirty="0" smtClean="0">
                <a:latin typeface="Courier New" pitchFamily="49" charset="0"/>
              </a:rPr>
              <a:t>, char **</a:t>
            </a:r>
            <a:r>
              <a:rPr lang="en-US" sz="1400" dirty="0" err="1" smtClean="0">
                <a:latin typeface="Courier New" pitchFamily="49" charset="0"/>
              </a:rPr>
              <a:t>argv</a:t>
            </a:r>
            <a:r>
              <a:rPr lang="en-US" sz="1400" dirty="0" smtClean="0">
                <a:latin typeface="Courier New" pitchFamily="49" charset="0"/>
              </a:rPr>
              <a:t>)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{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struct</a:t>
            </a:r>
            <a:r>
              <a:rPr lang="en-US" sz="1400" dirty="0" smtClean="0">
                <a:latin typeface="Courier New" pitchFamily="49" charset="0"/>
              </a:rPr>
              <a:t> stat stat;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Check for required </a:t>
            </a:r>
            <a:r>
              <a:rPr lang="en-US" sz="1400" dirty="0" err="1" smtClean="0">
                <a:latin typeface="Courier New" pitchFamily="49" charset="0"/>
              </a:rPr>
              <a:t>cmdline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arg</a:t>
            </a: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if (</a:t>
            </a:r>
            <a:r>
              <a:rPr lang="en-US" sz="1400" dirty="0" err="1" smtClean="0">
                <a:latin typeface="Courier New" pitchFamily="49" charset="0"/>
              </a:rPr>
              <a:t>argc</a:t>
            </a:r>
            <a:r>
              <a:rPr lang="en-US" sz="1400" dirty="0" smtClean="0">
                <a:latin typeface="Courier New" pitchFamily="49" charset="0"/>
              </a:rPr>
              <a:t> != 2) {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printf("usage</a:t>
            </a:r>
            <a:r>
              <a:rPr lang="en-US" sz="1400" dirty="0" smtClean="0">
                <a:latin typeface="Courier New" pitchFamily="49" charset="0"/>
              </a:rPr>
              <a:t>: %</a:t>
            </a:r>
            <a:r>
              <a:rPr lang="en-US" sz="1400" dirty="0" err="1" smtClean="0">
                <a:latin typeface="Courier New" pitchFamily="49" charset="0"/>
              </a:rPr>
              <a:t>s</a:t>
            </a:r>
            <a:r>
              <a:rPr lang="en-US" sz="1400" dirty="0" smtClean="0">
                <a:latin typeface="Courier New" pitchFamily="49" charset="0"/>
              </a:rPr>
              <a:t> &lt;filename&gt;\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”,  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argv[0]);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exit(0);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Copy the input </a:t>
            </a:r>
            <a:r>
              <a:rPr lang="en-US" sz="1400" dirty="0" err="1" smtClean="0">
                <a:latin typeface="Courier New" pitchFamily="49" charset="0"/>
              </a:rPr>
              <a:t>arg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stdout</a:t>
            </a: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 = Open(argv[1], O_RDONLY, 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Fstat(fd</a:t>
            </a:r>
            <a:r>
              <a:rPr lang="en-US" sz="1400" dirty="0" smtClean="0">
                <a:latin typeface="Courier New" pitchFamily="49" charset="0"/>
              </a:rPr>
              <a:t>, &amp;stat);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mmapcopy(fd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stat.st_size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>
              <a:latin typeface="Courier New" pitchFamily="49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85947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 smtClean="0">
                <a:latin typeface="Calibri" pitchFamily="34" charset="0"/>
              </a:rPr>
              <a:t>Copying without transferring data to user space .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of a Linux Process</a:t>
            </a:r>
            <a:endParaRPr lang="en-US" dirty="0"/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Memory mapped region </a:t>
            </a:r>
          </a:p>
          <a:p>
            <a:r>
              <a:rPr lang="en-US" sz="16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</a:t>
            </a:r>
            <a:r>
              <a:rPr lang="en-US" sz="1600" dirty="0" smtClean="0">
                <a:latin typeface="+mn-lt"/>
              </a:rPr>
              <a:t> (</a:t>
            </a:r>
            <a:r>
              <a:rPr lang="en-US" sz="1600" dirty="0" err="1" smtClean="0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Uninitialized data (.</a:t>
            </a:r>
            <a:r>
              <a:rPr lang="en-US" sz="1600" dirty="0" err="1">
                <a:latin typeface="+mn-lt"/>
              </a:rPr>
              <a:t>bss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latin typeface="+mn-lt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esp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Process-specific </a:t>
            </a:r>
            <a:r>
              <a:rPr lang="en-US" sz="1600" dirty="0" smtClean="0">
                <a:latin typeface="+mn-lt"/>
              </a:rPr>
              <a:t>data</a:t>
            </a:r>
          </a:p>
          <a:p>
            <a:pPr algn="ctr"/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  (</a:t>
            </a:r>
            <a:r>
              <a:rPr lang="en-US" sz="1600" dirty="0" err="1" smtClean="0">
                <a:latin typeface="+mn-lt"/>
              </a:rPr>
              <a:t>ptables</a:t>
            </a:r>
            <a:r>
              <a:rPr lang="en-US" sz="1600" dirty="0" smtClean="0">
                <a:latin typeface="+mn-lt"/>
              </a:rPr>
              <a:t>,</a:t>
            </a:r>
            <a:endParaRPr lang="en-US" sz="1600" dirty="0">
              <a:latin typeface="+mn-lt"/>
            </a:endParaRPr>
          </a:p>
          <a:p>
            <a:pPr algn="ctr"/>
            <a:r>
              <a:rPr lang="en-US" sz="1600" dirty="0">
                <a:latin typeface="+mn-lt"/>
              </a:rPr>
              <a:t>task and mm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, kernel stack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1371600" y="6188267"/>
            <a:ext cx="1798831" cy="54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0x08048000 (32)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0x00400000 (64)</a:t>
            </a: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</a:t>
            </a:r>
            <a:r>
              <a:rPr lang="en-US" sz="1800" i="1" dirty="0" smtClean="0">
                <a:solidFill>
                  <a:schemeClr val="tx2"/>
                </a:solidFill>
                <a:latin typeface="+mn-lt"/>
              </a:rPr>
              <a:t> each </a:t>
            </a:r>
            <a:r>
              <a:rPr lang="en-US" sz="1800" i="1" dirty="0">
                <a:solidFill>
                  <a:schemeClr val="tx2"/>
                </a:solidFill>
                <a:latin typeface="+mn-lt"/>
              </a:rPr>
              <a:t>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Organizes VM as 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57" y="1443038"/>
            <a:ext cx="1536922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285625" cy="3387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</a:t>
            </a:r>
            <a:r>
              <a:rPr lang="en-GB" sz="1800" b="1" dirty="0">
                <a:latin typeface="Calibri" pitchFamily="34" charset="0"/>
              </a:rPr>
              <a:t>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 smtClean="0">
                <a:latin typeface="Calibri" pitchFamily="34" charset="0"/>
              </a:rPr>
              <a:t>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hared </a:t>
            </a:r>
            <a:r>
              <a:rPr lang="en-GB" sz="1600" b="1" dirty="0">
                <a:latin typeface="Calibri" pitchFamily="34" charset="0"/>
              </a:rPr>
              <a:t>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811587"/>
            <a:ext cx="3197225" cy="2894013"/>
          </a:xfrm>
          <a:ln/>
        </p:spPr>
        <p:txBody>
          <a:bodyPr/>
          <a:lstStyle/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</a:t>
            </a:r>
            <a:r>
              <a:rPr lang="en-GB" sz="1600" dirty="0" smtClean="0"/>
              <a:t> global directory address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Points to L1 page table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this </a:t>
            </a:r>
            <a:r>
              <a:rPr lang="en-GB" sz="1600" dirty="0"/>
              <a:t>area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 smtClean="0"/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Pages </a:t>
            </a:r>
            <a:r>
              <a:rPr lang="en-GB" sz="1600" b="1" dirty="0" smtClean="0"/>
              <a:t>shared</a:t>
            </a:r>
            <a:r>
              <a:rPr lang="en-GB" sz="1600" dirty="0" smtClean="0"/>
              <a:t> with </a:t>
            </a:r>
            <a:r>
              <a:rPr lang="en-GB" sz="1600" dirty="0"/>
              <a:t>other processes</a:t>
            </a:r>
            <a:r>
              <a:rPr lang="en-GB" sz="1600" dirty="0" smtClean="0"/>
              <a:t> or </a:t>
            </a:r>
            <a:r>
              <a:rPr lang="en-GB" sz="1600" b="1" dirty="0"/>
              <a:t>private</a:t>
            </a:r>
            <a:r>
              <a:rPr lang="en-GB" sz="1600" dirty="0"/>
              <a:t> to this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Page Fault 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</a:rPr>
              <a:t>Segmentation fault:</a:t>
            </a:r>
            <a:endParaRPr lang="en-US" sz="1800" dirty="0" smtClean="0">
              <a:solidFill>
                <a:srgbClr val="990000"/>
              </a:solidFill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accessing a non-existing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1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r>
              <a:rPr lang="en-US" sz="1800" dirty="0" smtClean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body" idx="1"/>
          </p:nvPr>
        </p:nvSpPr>
        <p:spPr>
          <a:xfrm>
            <a:off x="5534024" y="1362074"/>
            <a:ext cx="3609975" cy="549592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To load and run a new program </a:t>
            </a:r>
            <a:r>
              <a:rPr lang="en-GB" dirty="0" err="1" smtClean="0">
                <a:latin typeface="Courier New"/>
                <a:cs typeface="Courier New"/>
              </a:rPr>
              <a:t>a.out</a:t>
            </a:r>
            <a:r>
              <a:rPr lang="en-GB" dirty="0" smtClean="0"/>
              <a:t> in the current process using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r>
              <a:rPr lang="en-GB" dirty="0" smtClean="0">
                <a:latin typeface="+mn-lt"/>
                <a:cs typeface="Courier New"/>
              </a:rPr>
              <a:t>Free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old areas</a:t>
            </a:r>
          </a:p>
          <a:p>
            <a:endParaRPr lang="en-GB" dirty="0" smtClean="0"/>
          </a:p>
          <a:p>
            <a:r>
              <a:rPr lang="en-GB" dirty="0" smtClean="0"/>
              <a:t>Create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new areas</a:t>
            </a:r>
          </a:p>
          <a:p>
            <a:pPr lvl="1"/>
            <a:r>
              <a:rPr lang="en-GB" dirty="0" smtClean="0"/>
              <a:t>Programs and initialized data backed by object files.</a:t>
            </a:r>
          </a:p>
          <a:p>
            <a:pPr lvl="1"/>
            <a:r>
              <a:rPr lang="en-GB" dirty="0" smtClean="0">
                <a:latin typeface="Courier New"/>
                <a:cs typeface="Courier New"/>
              </a:rPr>
              <a:t>.</a:t>
            </a:r>
            <a:r>
              <a:rPr lang="en-GB" dirty="0" err="1" smtClean="0">
                <a:latin typeface="Courier New"/>
                <a:cs typeface="Courier New"/>
              </a:rPr>
              <a:t>bss</a:t>
            </a:r>
            <a:r>
              <a:rPr lang="en-GB" dirty="0" smtClean="0">
                <a:latin typeface="Courier New"/>
                <a:cs typeface="Courier New"/>
              </a:rPr>
              <a:t>  </a:t>
            </a:r>
            <a:r>
              <a:rPr lang="en-GB" dirty="0" smtClean="0"/>
              <a:t>and stack backed by anonymous files . </a:t>
            </a:r>
          </a:p>
          <a:p>
            <a:endParaRPr lang="en-GB" dirty="0" smtClean="0"/>
          </a:p>
          <a:p>
            <a:r>
              <a:rPr lang="en-GB" dirty="0" smtClean="0"/>
              <a:t>Set PC to entry point in </a:t>
            </a:r>
            <a:r>
              <a:rPr lang="en-GB" dirty="0" smtClean="0">
                <a:latin typeface="Courier New"/>
                <a:cs typeface="Courier New"/>
              </a:rPr>
              <a:t>.text</a:t>
            </a:r>
          </a:p>
          <a:p>
            <a:pPr lvl="1"/>
            <a:r>
              <a:rPr lang="en-GB" dirty="0" smtClean="0"/>
              <a:t>Linux will fault in code and data pages as needed.</a:t>
            </a:r>
            <a:endParaRPr lang="en-GB" dirty="0"/>
          </a:p>
        </p:txBody>
      </p:sp>
      <p:sp>
        <p:nvSpPr>
          <p:cNvPr id="48" name="Rectangle 380"/>
          <p:cNvSpPr>
            <a:spLocks noChangeAspect="1" noChangeArrowheads="1"/>
          </p:cNvSpPr>
          <p:nvPr/>
        </p:nvSpPr>
        <p:spPr bwMode="auto">
          <a:xfrm>
            <a:off x="1514475" y="2627312"/>
            <a:ext cx="2174875" cy="6381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Memory mapped region </a:t>
            </a:r>
          </a:p>
          <a:p>
            <a:pPr algn="ctr"/>
            <a:r>
              <a:rPr lang="en-US" sz="1400"/>
              <a:t>for shared libraries</a:t>
            </a:r>
          </a:p>
        </p:txBody>
      </p:sp>
      <p:sp>
        <p:nvSpPr>
          <p:cNvPr id="49" name="Rectangle 381"/>
          <p:cNvSpPr>
            <a:spLocks noChangeAspect="1" noChangeArrowheads="1"/>
          </p:cNvSpPr>
          <p:nvPr/>
        </p:nvSpPr>
        <p:spPr bwMode="auto">
          <a:xfrm>
            <a:off x="1514475" y="3262312"/>
            <a:ext cx="2174875" cy="6889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0" name="Rectangle 382"/>
          <p:cNvSpPr>
            <a:spLocks noChangeAspect="1" noChangeArrowheads="1"/>
          </p:cNvSpPr>
          <p:nvPr/>
        </p:nvSpPr>
        <p:spPr bwMode="auto">
          <a:xfrm>
            <a:off x="1514475" y="3956050"/>
            <a:ext cx="2174875" cy="636587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Runtime heap (via </a:t>
            </a:r>
            <a:r>
              <a:rPr lang="en-US" sz="1400" dirty="0" err="1"/>
              <a:t>malloc</a:t>
            </a:r>
            <a:r>
              <a:rPr lang="en-US" sz="1400" dirty="0"/>
              <a:t>)</a:t>
            </a:r>
          </a:p>
        </p:txBody>
      </p:sp>
      <p:sp>
        <p:nvSpPr>
          <p:cNvPr id="51" name="Rectangle 383"/>
          <p:cNvSpPr>
            <a:spLocks noChangeAspect="1" noChangeArrowheads="1"/>
          </p:cNvSpPr>
          <p:nvPr/>
        </p:nvSpPr>
        <p:spPr bwMode="auto">
          <a:xfrm>
            <a:off x="1514475" y="1770062"/>
            <a:ext cx="2174875" cy="86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2" name="Rectangle 384"/>
          <p:cNvSpPr>
            <a:spLocks noChangeAspect="1" noChangeArrowheads="1"/>
          </p:cNvSpPr>
          <p:nvPr/>
        </p:nvSpPr>
        <p:spPr bwMode="auto">
          <a:xfrm>
            <a:off x="1514475" y="5305425"/>
            <a:ext cx="2174875" cy="37941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Program text (.text)</a:t>
            </a:r>
          </a:p>
        </p:txBody>
      </p:sp>
      <p:sp>
        <p:nvSpPr>
          <p:cNvPr id="53" name="Rectangle 385"/>
          <p:cNvSpPr>
            <a:spLocks noChangeAspect="1" noChangeArrowheads="1"/>
          </p:cNvSpPr>
          <p:nvPr/>
        </p:nvSpPr>
        <p:spPr bwMode="auto">
          <a:xfrm>
            <a:off x="1514475" y="4943475"/>
            <a:ext cx="2174875" cy="377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Initialized data (.data)</a:t>
            </a:r>
          </a:p>
        </p:txBody>
      </p:sp>
      <p:sp>
        <p:nvSpPr>
          <p:cNvPr id="54" name="Rectangle 386"/>
          <p:cNvSpPr>
            <a:spLocks noChangeAspect="1" noChangeArrowheads="1"/>
          </p:cNvSpPr>
          <p:nvPr/>
        </p:nvSpPr>
        <p:spPr bwMode="auto">
          <a:xfrm>
            <a:off x="1514475" y="4579937"/>
            <a:ext cx="2174875" cy="37623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Uninitialized data (.bss)</a:t>
            </a:r>
          </a:p>
        </p:txBody>
      </p:sp>
      <p:sp>
        <p:nvSpPr>
          <p:cNvPr id="55" name="Line 387"/>
          <p:cNvSpPr>
            <a:spLocks noChangeAspect="1" noChangeShapeType="1"/>
          </p:cNvSpPr>
          <p:nvPr/>
        </p:nvSpPr>
        <p:spPr bwMode="auto">
          <a:xfrm flipV="1">
            <a:off x="2540000" y="363378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6" name="Rectangle 388"/>
          <p:cNvSpPr>
            <a:spLocks noChangeAspect="1" noChangeArrowheads="1"/>
          </p:cNvSpPr>
          <p:nvPr/>
        </p:nvSpPr>
        <p:spPr bwMode="auto">
          <a:xfrm>
            <a:off x="1514475" y="1452562"/>
            <a:ext cx="2174875" cy="3206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User stack</a:t>
            </a:r>
          </a:p>
        </p:txBody>
      </p:sp>
      <p:sp>
        <p:nvSpPr>
          <p:cNvPr id="57" name="Line 389"/>
          <p:cNvSpPr>
            <a:spLocks noChangeAspect="1" noChangeShapeType="1"/>
          </p:cNvSpPr>
          <p:nvPr/>
        </p:nvSpPr>
        <p:spPr bwMode="auto">
          <a:xfrm flipV="1">
            <a:off x="2551113" y="2297112"/>
            <a:ext cx="0" cy="334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8" name="Line 390"/>
          <p:cNvSpPr>
            <a:spLocks noChangeAspect="1" noChangeShapeType="1"/>
          </p:cNvSpPr>
          <p:nvPr/>
        </p:nvSpPr>
        <p:spPr bwMode="auto">
          <a:xfrm>
            <a:off x="2560638" y="177323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9" name="Rectangle 391"/>
          <p:cNvSpPr>
            <a:spLocks noChangeAspect="1" noChangeArrowheads="1"/>
          </p:cNvSpPr>
          <p:nvPr/>
        </p:nvSpPr>
        <p:spPr bwMode="auto">
          <a:xfrm>
            <a:off x="1514475" y="5668962"/>
            <a:ext cx="2174875" cy="3778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60" name="Text Box 392"/>
          <p:cNvSpPr txBox="1">
            <a:spLocks noChangeAspect="1" noChangeArrowheads="1"/>
          </p:cNvSpPr>
          <p:nvPr/>
        </p:nvSpPr>
        <p:spPr bwMode="auto">
          <a:xfrm>
            <a:off x="1316115" y="5867400"/>
            <a:ext cx="26654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0</a:t>
            </a:r>
          </a:p>
        </p:txBody>
      </p:sp>
      <p:sp>
        <p:nvSpPr>
          <p:cNvPr id="61" name="AutoShape 411"/>
          <p:cNvSpPr>
            <a:spLocks/>
          </p:cNvSpPr>
          <p:nvPr/>
        </p:nvSpPr>
        <p:spPr bwMode="auto">
          <a:xfrm>
            <a:off x="3746500" y="1439862"/>
            <a:ext cx="76200" cy="304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2" name="AutoShape 412"/>
          <p:cNvSpPr>
            <a:spLocks/>
          </p:cNvSpPr>
          <p:nvPr/>
        </p:nvSpPr>
        <p:spPr bwMode="auto">
          <a:xfrm>
            <a:off x="3746500" y="2659062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3" name="AutoShape 415"/>
          <p:cNvSpPr>
            <a:spLocks/>
          </p:cNvSpPr>
          <p:nvPr/>
        </p:nvSpPr>
        <p:spPr bwMode="auto">
          <a:xfrm>
            <a:off x="3746500" y="3967162"/>
            <a:ext cx="74613" cy="584200"/>
          </a:xfrm>
          <a:prstGeom prst="rightBrace">
            <a:avLst>
              <a:gd name="adj1" fmla="val 6524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4" name="AutoShape 416"/>
          <p:cNvSpPr>
            <a:spLocks/>
          </p:cNvSpPr>
          <p:nvPr/>
        </p:nvSpPr>
        <p:spPr bwMode="auto">
          <a:xfrm>
            <a:off x="3746500" y="4576762"/>
            <a:ext cx="76200" cy="3556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5" name="AutoShape 417"/>
          <p:cNvSpPr>
            <a:spLocks/>
          </p:cNvSpPr>
          <p:nvPr/>
        </p:nvSpPr>
        <p:spPr bwMode="auto">
          <a:xfrm>
            <a:off x="3746500" y="4983162"/>
            <a:ext cx="76200" cy="647700"/>
          </a:xfrm>
          <a:prstGeom prst="rightBrace">
            <a:avLst>
              <a:gd name="adj1" fmla="val 7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6" name="Text Box 420"/>
          <p:cNvSpPr txBox="1">
            <a:spLocks noChangeArrowheads="1"/>
          </p:cNvSpPr>
          <p:nvPr/>
        </p:nvSpPr>
        <p:spPr bwMode="auto">
          <a:xfrm>
            <a:off x="3822700" y="1439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67" name="Text Box 423"/>
          <p:cNvSpPr txBox="1">
            <a:spLocks noChangeArrowheads="1"/>
          </p:cNvSpPr>
          <p:nvPr/>
        </p:nvSpPr>
        <p:spPr bwMode="auto">
          <a:xfrm>
            <a:off x="211180" y="2430462"/>
            <a:ext cx="649203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libc.so</a:t>
            </a:r>
          </a:p>
        </p:txBody>
      </p:sp>
      <p:sp>
        <p:nvSpPr>
          <p:cNvPr id="68" name="Rectangle 424"/>
          <p:cNvSpPr>
            <a:spLocks noChangeArrowheads="1"/>
          </p:cNvSpPr>
          <p:nvPr/>
        </p:nvSpPr>
        <p:spPr bwMode="auto">
          <a:xfrm>
            <a:off x="88900" y="27352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69" name="Rectangle 425"/>
          <p:cNvSpPr>
            <a:spLocks noChangeArrowheads="1"/>
          </p:cNvSpPr>
          <p:nvPr/>
        </p:nvSpPr>
        <p:spPr bwMode="auto">
          <a:xfrm>
            <a:off x="88900" y="29638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0" name="Line 428"/>
          <p:cNvSpPr>
            <a:spLocks noChangeShapeType="1"/>
          </p:cNvSpPr>
          <p:nvPr/>
        </p:nvSpPr>
        <p:spPr bwMode="auto">
          <a:xfrm>
            <a:off x="1003300" y="2811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1" name="Line 429"/>
          <p:cNvSpPr>
            <a:spLocks noChangeShapeType="1"/>
          </p:cNvSpPr>
          <p:nvPr/>
        </p:nvSpPr>
        <p:spPr bwMode="auto">
          <a:xfrm>
            <a:off x="1003300" y="31162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2" name="Text Box 430"/>
          <p:cNvSpPr txBox="1">
            <a:spLocks noChangeArrowheads="1"/>
          </p:cNvSpPr>
          <p:nvPr/>
        </p:nvSpPr>
        <p:spPr bwMode="auto">
          <a:xfrm>
            <a:off x="3822700" y="2811462"/>
            <a:ext cx="1711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Shared, file-backed</a:t>
            </a:r>
          </a:p>
        </p:txBody>
      </p:sp>
      <p:sp>
        <p:nvSpPr>
          <p:cNvPr id="73" name="Text Box 431"/>
          <p:cNvSpPr txBox="1">
            <a:spLocks noChangeArrowheads="1"/>
          </p:cNvSpPr>
          <p:nvPr/>
        </p:nvSpPr>
        <p:spPr bwMode="auto">
          <a:xfrm>
            <a:off x="3822700" y="4106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4" name="Text Box 432"/>
          <p:cNvSpPr txBox="1">
            <a:spLocks noChangeArrowheads="1"/>
          </p:cNvSpPr>
          <p:nvPr/>
        </p:nvSpPr>
        <p:spPr bwMode="auto">
          <a:xfrm>
            <a:off x="3822700" y="45640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5" name="Text Box 434"/>
          <p:cNvSpPr txBox="1">
            <a:spLocks noChangeArrowheads="1"/>
          </p:cNvSpPr>
          <p:nvPr/>
        </p:nvSpPr>
        <p:spPr bwMode="auto">
          <a:xfrm>
            <a:off x="3822700" y="5173662"/>
            <a:ext cx="1692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file-backed</a:t>
            </a:r>
          </a:p>
        </p:txBody>
      </p:sp>
      <p:sp>
        <p:nvSpPr>
          <p:cNvPr id="76" name="Text Box 435"/>
          <p:cNvSpPr txBox="1">
            <a:spLocks noChangeArrowheads="1"/>
          </p:cNvSpPr>
          <p:nvPr/>
        </p:nvSpPr>
        <p:spPr bwMode="auto">
          <a:xfrm>
            <a:off x="275700" y="4792662"/>
            <a:ext cx="534450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a.out</a:t>
            </a:r>
          </a:p>
        </p:txBody>
      </p:sp>
      <p:sp>
        <p:nvSpPr>
          <p:cNvPr id="77" name="Rectangle 436"/>
          <p:cNvSpPr>
            <a:spLocks noChangeArrowheads="1"/>
          </p:cNvSpPr>
          <p:nvPr/>
        </p:nvSpPr>
        <p:spPr bwMode="auto">
          <a:xfrm>
            <a:off x="88900" y="5097462"/>
            <a:ext cx="914400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78" name="Rectangle 437"/>
          <p:cNvSpPr>
            <a:spLocks noChangeArrowheads="1"/>
          </p:cNvSpPr>
          <p:nvPr/>
        </p:nvSpPr>
        <p:spPr bwMode="auto">
          <a:xfrm>
            <a:off x="88900" y="5326062"/>
            <a:ext cx="914400" cy="228600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9" name="Line 438"/>
          <p:cNvSpPr>
            <a:spLocks noChangeShapeType="1"/>
          </p:cNvSpPr>
          <p:nvPr/>
        </p:nvSpPr>
        <p:spPr bwMode="auto">
          <a:xfrm>
            <a:off x="1003300" y="51736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80" name="Line 439"/>
          <p:cNvSpPr>
            <a:spLocks noChangeShapeType="1"/>
          </p:cNvSpPr>
          <p:nvPr/>
        </p:nvSpPr>
        <p:spPr bwMode="auto">
          <a:xfrm>
            <a:off x="1003300" y="5478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Recall: 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#1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 </a:t>
            </a:r>
            <a:r>
              <a:rPr lang="en-US" dirty="0" err="1" smtClean="0"/>
              <a:t>PTEs</a:t>
            </a:r>
            <a:r>
              <a:rPr lang="en-US" dirty="0" smtClean="0"/>
              <a:t> cached like other memory accesses?</a:t>
            </a:r>
          </a:p>
          <a:p>
            <a:endParaRPr lang="en-US" dirty="0" smtClean="0">
              <a:solidFill>
                <a:srgbClr val="7F7F7F"/>
              </a:solidFill>
            </a:endParaRPr>
          </a:p>
          <a:p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smtClean="0"/>
              <a:t>Yes (and no: see next question)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tables in memory, like other data</a:t>
            </a:r>
            <a:endParaRPr lang="en-US" dirty="0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#2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Isn’t it slow to have to go to memory twice every time?</a:t>
            </a:r>
          </a:p>
          <a:p>
            <a:endParaRPr lang="en-US" dirty="0" smtClean="0">
              <a:solidFill>
                <a:srgbClr val="7F7F7F"/>
              </a:solidFill>
            </a:endParaRPr>
          </a:p>
          <a:p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smtClean="0"/>
              <a:t>Yes, it would be… so, real </a:t>
            </a:r>
            <a:r>
              <a:rPr lang="en-US" dirty="0" err="1" smtClean="0"/>
              <a:t>MMUs</a:t>
            </a:r>
            <a:r>
              <a:rPr lang="en-US" dirty="0" smtClean="0"/>
              <a:t> don’t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</a:t>
            </a:r>
            <a:r>
              <a:rPr lang="en-GB" dirty="0" smtClean="0"/>
              <a:t> small L1 delay</a:t>
            </a:r>
            <a:endParaRPr lang="en-GB" dirty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Small, dedicated, super-fast </a:t>
            </a:r>
            <a:r>
              <a:rPr lang="en-GB" dirty="0"/>
              <a:t>hardware </a:t>
            </a:r>
            <a:r>
              <a:rPr lang="en-GB" dirty="0" smtClean="0"/>
              <a:t>cache of </a:t>
            </a:r>
            <a:r>
              <a:rPr lang="en-GB" dirty="0" err="1" smtClean="0"/>
              <a:t>PTEs</a:t>
            </a:r>
            <a:r>
              <a:rPr lang="en-GB" dirty="0" smtClean="0"/>
              <a:t> </a:t>
            </a:r>
            <a:r>
              <a:rPr lang="en-GB" dirty="0"/>
              <a:t>in MMU</a:t>
            </a:r>
            <a:endParaRPr lang="en-GB" dirty="0" smtClean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Contains </a:t>
            </a:r>
            <a:r>
              <a:rPr lang="en-GB" dirty="0"/>
              <a:t>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18262</TotalTime>
  <Words>3909</Words>
  <Application>Microsoft Macintosh PowerPoint</Application>
  <PresentationFormat>On-screen Show (4:3)</PresentationFormat>
  <Paragraphs>1418</Paragraphs>
  <Slides>48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template2007</vt:lpstr>
      <vt:lpstr>Virtual Memory: Systems  15-213 / 18-213: Introduction to Computer Systems  17th Lecture, Oct. 25, 2012</vt:lpstr>
      <vt:lpstr>Today  </vt:lpstr>
      <vt:lpstr>Virtual memory reminder/review</vt:lpstr>
      <vt:lpstr>Recall: Address Translation With a Page Table</vt:lpstr>
      <vt:lpstr>Recall: Address Translation: Page Hit</vt:lpstr>
      <vt:lpstr>Question #1  </vt:lpstr>
      <vt:lpstr>Page tables in memory, like other data</vt:lpstr>
      <vt:lpstr>Question #2 </vt:lpstr>
      <vt:lpstr>Speeding up Translation with a TLB</vt:lpstr>
      <vt:lpstr>TLB Hit</vt:lpstr>
      <vt:lpstr>TLB Miss</vt:lpstr>
      <vt:lpstr>Question #3 </vt:lpstr>
      <vt:lpstr>Multi-Level Page Tables</vt:lpstr>
      <vt:lpstr>A Two-Level Page Table Hierarchy</vt:lpstr>
      <vt:lpstr>Translating with a k-level Page Table</vt:lpstr>
      <vt:lpstr>Question #4 </vt:lpstr>
      <vt:lpstr>Physical memory can be shared</vt:lpstr>
      <vt:lpstr>Physical memory can be shared</vt:lpstr>
      <vt:lpstr>Private Copy-on-write (COW) sharing</vt:lpstr>
      <vt:lpstr>Private Copy-on-write (COW) sharing</vt:lpstr>
      <vt:lpstr>The fork Function Revisited</vt:lpstr>
      <vt:lpstr>Today  </vt:lpstr>
      <vt:lpstr>Review of Symbols</vt:lpstr>
      <vt:lpstr>Simple Memory System Example</vt:lpstr>
      <vt:lpstr>Simple Memory System Page Table</vt:lpstr>
      <vt:lpstr>Simple Memory System TLB</vt:lpstr>
      <vt:lpstr>Simple Memory System Cache</vt:lpstr>
      <vt:lpstr>Address Translation Example #1</vt:lpstr>
      <vt:lpstr>Address Translation Example #2</vt:lpstr>
      <vt:lpstr>Address Translation Example #3</vt:lpstr>
      <vt:lpstr>Today  </vt:lpstr>
      <vt:lpstr>Intel Core i7 Memory System</vt:lpstr>
      <vt:lpstr>Review of Symbols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Today  </vt:lpstr>
      <vt:lpstr>Memory Mapping</vt:lpstr>
      <vt:lpstr>Demand paging</vt:lpstr>
      <vt:lpstr>User-Level Memory Mapping</vt:lpstr>
      <vt:lpstr>User-Level Memory Mapping</vt:lpstr>
      <vt:lpstr>Using mmap to Copy Files</vt:lpstr>
      <vt:lpstr>Virtual Memory of a Linux Process</vt:lpstr>
      <vt:lpstr>Linux Organizes VM as Collection of “Areas” </vt:lpstr>
      <vt:lpstr>Linux Page Fault Handling </vt:lpstr>
      <vt:lpstr>The execve Function Revisited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540</cp:revision>
  <cp:lastPrinted>2011-10-27T06:06:12Z</cp:lastPrinted>
  <dcterms:created xsi:type="dcterms:W3CDTF">2012-10-25T05:10:20Z</dcterms:created>
  <dcterms:modified xsi:type="dcterms:W3CDTF">2012-10-25T07:00:39Z</dcterms:modified>
</cp:coreProperties>
</file>