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542" r:id="rId2"/>
    <p:sldId id="1411" r:id="rId3"/>
    <p:sldId id="1429" r:id="rId4"/>
    <p:sldId id="1430" r:id="rId5"/>
    <p:sldId id="1432" r:id="rId6"/>
    <p:sldId id="1433" r:id="rId7"/>
    <p:sldId id="1285" r:id="rId8"/>
    <p:sldId id="1262" r:id="rId9"/>
    <p:sldId id="1286" r:id="rId10"/>
    <p:sldId id="1434" r:id="rId11"/>
    <p:sldId id="1412" r:id="rId12"/>
    <p:sldId id="1265" r:id="rId13"/>
    <p:sldId id="1266" r:id="rId14"/>
    <p:sldId id="1268" r:id="rId15"/>
    <p:sldId id="1289" r:id="rId16"/>
    <p:sldId id="1290" r:id="rId17"/>
    <p:sldId id="1291" r:id="rId18"/>
    <p:sldId id="1292" r:id="rId19"/>
    <p:sldId id="1293" r:id="rId20"/>
    <p:sldId id="1294" r:id="rId21"/>
    <p:sldId id="1273" r:id="rId22"/>
    <p:sldId id="1414" r:id="rId23"/>
    <p:sldId id="1274" r:id="rId24"/>
    <p:sldId id="1295" r:id="rId25"/>
    <p:sldId id="1277" r:id="rId26"/>
    <p:sldId id="1415" r:id="rId27"/>
    <p:sldId id="1278" r:id="rId28"/>
    <p:sldId id="1416" r:id="rId29"/>
    <p:sldId id="1427" r:id="rId30"/>
    <p:sldId id="1428" r:id="rId31"/>
    <p:sldId id="1417" r:id="rId32"/>
    <p:sldId id="1418" r:id="rId33"/>
    <p:sldId id="1419" r:id="rId34"/>
    <p:sldId id="1426" r:id="rId35"/>
    <p:sldId id="1420" r:id="rId36"/>
    <p:sldId id="1421" r:id="rId37"/>
    <p:sldId id="1422" r:id="rId38"/>
    <p:sldId id="1423" r:id="rId39"/>
  </p:sldIdLst>
  <p:sldSz cx="9144000" cy="6858000" type="screen4x3"/>
  <p:notesSz cx="7302500" cy="9586913"/>
  <p:custDataLst>
    <p:tags r:id="rId4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clrMru>
    <a:srgbClr val="EBEBEB"/>
    <a:srgbClr val="DEDFF5"/>
    <a:srgbClr val="F5F5F5"/>
    <a:srgbClr val="FFFFFF"/>
    <a:srgbClr val="DBF2DA"/>
    <a:srgbClr val="F6D2D2"/>
    <a:srgbClr val="990000"/>
    <a:srgbClr val="F6F5BD"/>
    <a:srgbClr val="D5F1CF"/>
    <a:srgbClr val="F1C7C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584" autoAdjust="0"/>
    <p:restoredTop sz="94649" autoAdjust="0"/>
  </p:normalViewPr>
  <p:slideViewPr>
    <p:cSldViewPr snapToObjects="1">
      <p:cViewPr varScale="1">
        <p:scale>
          <a:sx n="97" d="100"/>
          <a:sy n="97" d="100"/>
        </p:scale>
        <p:origin x="-536" y="-112"/>
      </p:cViewPr>
      <p:guideLst>
        <p:guide orient="horz" pos="33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74" d="100"/>
          <a:sy n="74" d="100"/>
        </p:scale>
        <p:origin x="-2288" y="-120"/>
      </p:cViewPr>
      <p:guideLst>
        <p:guide orient="horz" pos="3019"/>
        <p:guide pos="23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tags" Target="tags/tag1.xml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2560" y="4554112"/>
            <a:ext cx="5357380" cy="431312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924" tIns="47462" rIns="94924" bIns="4746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3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2560" y="4554112"/>
            <a:ext cx="5357380" cy="431640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1288" tIns="45644" rIns="91288" bIns="45644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924" tIns="47462" rIns="94924" bIns="4746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26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2560" y="4554112"/>
            <a:ext cx="5357380" cy="431640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1288" tIns="45644" rIns="91288" bIns="45644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Virtual Memory: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16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</a:t>
            </a:r>
            <a:r>
              <a:rPr lang="en-US" sz="2000" b="0" dirty="0" smtClean="0"/>
              <a:t>23, 2012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34963"/>
            <a:ext cx="9144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Why Virtual Memory?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5480050"/>
          </a:xfrm>
          <a:ln/>
        </p:spPr>
        <p:txBody>
          <a:bodyPr/>
          <a:lstStyle/>
          <a:p>
            <a:pPr>
              <a:lnSpc>
                <a:spcPct val="83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>
                <a:effectLst/>
              </a:rPr>
              <a:t>(1) VM allows efficient use of limited main memory (RAM)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Use RAM as a cache for the parts of a virtual address space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some non-cached parts stored on disk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some (unallocated) non-cached parts stored nowhere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Keep only active areas of virtual address space in memory</a:t>
            </a:r>
          </a:p>
          <a:p>
            <a:pPr lvl="2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transfer data back and forth as needed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83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>
                <a:effectLst/>
              </a:rPr>
              <a:t>(2) VM simplifies memory management for programmers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Each process gets a full, private linear address space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83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>
                <a:effectLst/>
              </a:rPr>
              <a:t>(3) VM isolates address spaces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One process can’t interfere with another’s memory	</a:t>
            </a:r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because they operate in different address spaces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User process cannot access privileged information</a:t>
            </a:r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different sections of address spaces have different permissions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/>
              <a:t>(1) VM as a tool for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(2) 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(3) 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  <a:p>
            <a:pPr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(1) VM as a Tool for Caching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</p:spPr>
        <p:txBody>
          <a:bodyPr/>
          <a:lstStyle/>
          <a:p>
            <a:r>
              <a:rPr lang="en-US" i="1" dirty="0" smtClean="0">
                <a:solidFill>
                  <a:srgbClr val="990000"/>
                </a:solidFill>
              </a:rPr>
              <a:t>Virtual memory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smtClean="0"/>
              <a:t>is an array of N contiguous bytes</a:t>
            </a:r>
            <a:r>
              <a:rPr lang="en-US" dirty="0" smtClean="0"/>
              <a:t> that may be stored </a:t>
            </a:r>
            <a:r>
              <a:rPr lang="en-US" dirty="0" smtClean="0"/>
              <a:t>on </a:t>
            </a:r>
            <a:r>
              <a:rPr lang="en-US" dirty="0" smtClean="0"/>
              <a:t>disk</a:t>
            </a:r>
          </a:p>
          <a:p>
            <a:r>
              <a:rPr lang="en-US" dirty="0" smtClean="0"/>
              <a:t>The contents of the array on disk are cached in </a:t>
            </a:r>
            <a:r>
              <a:rPr lang="en-US" i="1" dirty="0" smtClean="0">
                <a:solidFill>
                  <a:srgbClr val="990000"/>
                </a:solidFill>
              </a:rPr>
              <a:t>physical memory</a:t>
            </a:r>
            <a:r>
              <a:rPr lang="en-US" dirty="0" smtClean="0"/>
              <a:t> (</a:t>
            </a:r>
            <a:r>
              <a:rPr lang="en-US" i="1" dirty="0" smtClean="0">
                <a:solidFill>
                  <a:srgbClr val="990000"/>
                </a:solidFill>
              </a:rPr>
              <a:t>DRAM cache</a:t>
            </a:r>
            <a:r>
              <a:rPr lang="en-US" dirty="0" smtClean="0"/>
              <a:t>)</a:t>
            </a:r>
          </a:p>
          <a:p>
            <a:pPr lvl="1"/>
            <a:r>
              <a:rPr lang="en-GB" dirty="0" smtClean="0"/>
              <a:t>These cache blocks are called </a:t>
            </a:r>
            <a:r>
              <a:rPr lang="en-GB" i="1" dirty="0" smtClean="0"/>
              <a:t>pages </a:t>
            </a:r>
            <a:r>
              <a:rPr lang="en-GB" dirty="0" smtClean="0"/>
              <a:t>(size is P = 2</a:t>
            </a:r>
            <a:r>
              <a:rPr lang="en-GB" baseline="30000" dirty="0" smtClean="0"/>
              <a:t>p</a:t>
            </a:r>
            <a:r>
              <a:rPr lang="en-GB" dirty="0" smtClean="0"/>
              <a:t> bytes)</a:t>
            </a:r>
            <a:endParaRPr lang="en-GB" baseline="300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145248" y="53022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21510" y="5281613"/>
            <a:ext cx="850938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2</a:t>
            </a:r>
            <a:r>
              <a:rPr lang="en-GB" sz="1400" baseline="30000" dirty="0">
                <a:latin typeface="Calibri" pitchFamily="34" charset="0"/>
              </a:rPr>
              <a:t>m-p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762661" y="3503913"/>
            <a:ext cx="162788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memory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145248" y="44005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329023" y="55086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834983" y="39163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34983" y="41449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524000" y="5505450"/>
            <a:ext cx="826892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  <a:r>
              <a:rPr lang="en-GB" sz="1400" baseline="30000" dirty="0">
                <a:latin typeface="Calibri" pitchFamily="34" charset="0"/>
              </a:rPr>
              <a:t>n-p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019461" y="3503913"/>
            <a:ext cx="152509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memory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29023" y="4155624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329023" y="4384224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329023" y="483552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2329023" y="50641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021510" y="41417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021510" y="43703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1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3243423" y="4264025"/>
            <a:ext cx="1905000" cy="26035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3243423" y="4981575"/>
            <a:ext cx="1905000" cy="45720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329023" y="528637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5145248" y="48577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3243423" y="4979988"/>
            <a:ext cx="1905000" cy="384175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189448" y="381000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203286" y="5606794"/>
            <a:ext cx="370486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N-1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799216" y="5414351"/>
            <a:ext cx="398101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M-1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4948131" y="405588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913533" y="5899495"/>
            <a:ext cx="1794579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pages (</a:t>
            </a:r>
            <a:r>
              <a:rPr lang="en-GB" sz="1600" dirty="0" smtClean="0">
                <a:latin typeface="Calibri" pitchFamily="34" charset="0"/>
              </a:rPr>
              <a:t>VPs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stored on disk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708977" y="5899495"/>
            <a:ext cx="1872124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pages (</a:t>
            </a:r>
            <a:r>
              <a:rPr lang="en-GB" sz="1600" dirty="0" err="1" smtClean="0">
                <a:latin typeface="Calibri" pitchFamily="34" charset="0"/>
              </a:rPr>
              <a:t>PPs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cached in DRAM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DRAM Cache Organization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cache organization driven by the enormous miss penalty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is about </a:t>
            </a:r>
            <a:r>
              <a:rPr lang="en-GB" b="1" i="1" dirty="0">
                <a:solidFill>
                  <a:srgbClr val="C00000"/>
                </a:solidFill>
              </a:rPr>
              <a:t>10x</a:t>
            </a:r>
            <a:r>
              <a:rPr lang="en-GB" dirty="0"/>
              <a:t> slower than SRAM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Disk is about </a:t>
            </a:r>
            <a:r>
              <a:rPr lang="en-GB" b="1" i="1" dirty="0" smtClean="0">
                <a:solidFill>
                  <a:srgbClr val="C00000"/>
                </a:solidFill>
              </a:rPr>
              <a:t>10,000x</a:t>
            </a:r>
            <a:r>
              <a:rPr lang="en-GB" dirty="0" smtClean="0"/>
              <a:t> </a:t>
            </a:r>
            <a:r>
              <a:rPr lang="en-GB" dirty="0"/>
              <a:t>slower than </a:t>
            </a:r>
            <a:r>
              <a:rPr lang="en-GB" dirty="0" smtClean="0"/>
              <a:t>DRAM</a:t>
            </a:r>
          </a:p>
          <a:p>
            <a:pPr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Consequences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Large page (block) </a:t>
            </a:r>
            <a:r>
              <a:rPr lang="en-GB" dirty="0" smtClean="0"/>
              <a:t>size: typically </a:t>
            </a:r>
            <a:r>
              <a:rPr lang="en-GB" dirty="0"/>
              <a:t>4-8 </a:t>
            </a:r>
            <a:r>
              <a:rPr lang="en-GB" dirty="0" smtClean="0"/>
              <a:t>KB, sometimes 4 MB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Fully associative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Any</a:t>
            </a:r>
            <a:r>
              <a:rPr lang="en-GB" dirty="0" smtClean="0"/>
              <a:t> virtual page (VP) </a:t>
            </a:r>
            <a:r>
              <a:rPr lang="en-GB" dirty="0" smtClean="0"/>
              <a:t>can </a:t>
            </a:r>
            <a:r>
              <a:rPr lang="en-GB" dirty="0"/>
              <a:t>be placed in </a:t>
            </a:r>
            <a:r>
              <a:rPr lang="en-GB" dirty="0" smtClean="0"/>
              <a:t>any</a:t>
            </a:r>
            <a:r>
              <a:rPr lang="en-GB" dirty="0" smtClean="0"/>
              <a:t> physical page (PP)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Requires a “large” mapping function – different from CPU caches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Highly </a:t>
            </a:r>
            <a:r>
              <a:rPr lang="en-GB" dirty="0" smtClean="0"/>
              <a:t>sophisticated, expensive </a:t>
            </a:r>
            <a:r>
              <a:rPr lang="en-GB" dirty="0"/>
              <a:t>replacement algorithms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Too complicated and open-ended to be implemented in hardware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Write-back rather than write-through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Enabling data structure: Page Table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</a:t>
            </a:r>
            <a:r>
              <a:rPr lang="en-GB" i="1" dirty="0">
                <a:solidFill>
                  <a:srgbClr val="C00000"/>
                </a:solidFill>
              </a:rPr>
              <a:t>page table </a:t>
            </a:r>
            <a:r>
              <a:rPr lang="en-GB" dirty="0"/>
              <a:t>is an array of page table entries (PTEs) that maps virtual pages to physical </a:t>
            </a:r>
            <a:r>
              <a:rPr lang="en-GB" dirty="0" smtClean="0"/>
              <a:t>pages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Per-process kernel data structure in DRAM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20900" y="46767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20900" y="4905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120900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120900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120900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20900" y="42195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73631" y="51751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48288" y="23622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465763" y="34006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465763" y="36099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946400" y="47974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946400" y="34274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971800" y="31988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2921000" y="29702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400675" y="43592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816100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816100" y="4905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816100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816100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816100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816100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16100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816100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587500" y="30003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824127" y="32750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824920" y="35079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824127" y="39737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824920" y="41808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824127" y="44202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824920" y="48796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24127" y="46467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1824920" y="37408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187575" y="25114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1209497" y="3239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206322" y="48528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831013" y="29098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5465763" y="31750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465763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43713" y="3570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2908300" y="41210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940050" y="36433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76" grpId="0"/>
      <p:bldP spid="14377" grpId="0" animBg="1"/>
      <p:bldP spid="14378" grpId="0" animBg="1"/>
      <p:bldP spid="14383" grpId="0"/>
      <p:bldP spid="14384" grpId="0" animBg="1"/>
      <p:bldP spid="14385" grpId="0" animBg="1"/>
      <p:bldP spid="14386" grpId="0" animBg="1"/>
      <p:bldP spid="14387" grpId="0" animBg="1"/>
      <p:bldP spid="14388" grpId="0" animBg="1"/>
      <p:bldP spid="14390" grpId="0" animBg="1"/>
      <p:bldP spid="14392" grpId="0" animBg="1"/>
      <p:bldP spid="1439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Hit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hit: </a:t>
            </a:r>
            <a:r>
              <a:rPr lang="en-GB" dirty="0" smtClean="0"/>
              <a:t>reference to VM word that is in physical memory (DRAM cache hit)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849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1849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849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1849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849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1849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1376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123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298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5298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104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104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358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39850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4647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8801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8801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8801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8801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8801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8801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8801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8801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6515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8881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8889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8881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8889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8881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8889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8881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8889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2516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2735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2703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8950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5298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5298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077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39723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040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81000" y="24384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1" name="Shape 60"/>
          <p:cNvCxnSpPr>
            <a:stCxn id="59" idx="2"/>
            <a:endCxn id="14372" idx="1"/>
          </p:cNvCxnSpPr>
          <p:nvPr/>
        </p:nvCxnSpPr>
        <p:spPr bwMode="auto">
          <a:xfrm rot="16200000" flipH="1">
            <a:off x="1543358" y="2319029"/>
            <a:ext cx="983343" cy="170785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fault: </a:t>
            </a:r>
            <a:r>
              <a:rPr lang="en-GB" dirty="0" smtClean="0"/>
              <a:t>reference to VM word that is not in physical memory (DRAM cache miss)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Offending instruction is restarted: page hit!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Locality to the Rescue Again!</a:t>
            </a:r>
            <a:endParaRPr lang="en-GB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Virtual memory works because of locality</a:t>
            </a:r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At any point in time, programs tend to access a set of active virtual pages called the </a:t>
            </a:r>
            <a:r>
              <a:rPr lang="en-GB" i="1" dirty="0">
                <a:solidFill>
                  <a:srgbClr val="C00000"/>
                </a:solidFill>
              </a:rPr>
              <a:t>working set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Programs with better temporal locality will have smaller working sets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&lt; main memory size)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performance for one process after compulsory misses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 SUM(working set sizes) &gt; main memory size 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</a:t>
            </a:r>
            <a:r>
              <a:rPr lang="en-GB" dirty="0" smtClean="0"/>
              <a:t> moved (</a:t>
            </a:r>
            <a:r>
              <a:rPr lang="en-GB" dirty="0"/>
              <a:t>copied) in and out continuously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(1) VM as a tool for caching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(2) 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(3) 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62468" y="5699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(2) VM </a:t>
            </a:r>
            <a:r>
              <a:rPr lang="en-GB" dirty="0"/>
              <a:t>as a Tool for Memory </a:t>
            </a: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19050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Key idea: each process has its own virtual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It can view memory as a simple linear array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Mapping function scatters addresses through physical memory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Well chosen mappings simplify memory allocation and management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3528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326876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5762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840555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3340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43190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687496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93955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4494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4068472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2578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5574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40931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66489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91695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42689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6045873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4290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68458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9430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19620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4517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71029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965878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22544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48102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73952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4008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948784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550988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815290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4067347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5093672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608823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178314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1" y="533400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Simplifying allocation and sharing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190500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Memory allocation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virtual page can be mapped to any physical page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 virtual page can be stored in different physical pages at different times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Sharing code and data among processes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Map multiple virtual pages to the same physical page (here: PP 6)</a:t>
            </a:r>
            <a:endParaRPr lang="en-GB" dirty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3528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326876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5762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840555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3340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43190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687496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93955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4494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4068472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2578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5574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40931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66489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91695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42689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6045873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4290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68300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9430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19620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4517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71029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965878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22544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48102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73952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4008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948784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550988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815290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4067347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5093672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608823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178314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Simplifying Linking and Loading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3962400" cy="4778910"/>
          </a:xfrm>
          <a:ln/>
        </p:spPr>
        <p:txBody>
          <a:bodyPr/>
          <a:lstStyle/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Linking</a:t>
            </a:r>
            <a:r>
              <a:rPr lang="en-GB" b="0" dirty="0">
                <a:effectLst/>
              </a:rPr>
              <a:t> 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Each program has similar virtual address space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Code</a:t>
            </a:r>
            <a:r>
              <a:rPr lang="en-GB" sz="1800" dirty="0"/>
              <a:t>, stack, and shared libraries always start at the same address</a:t>
            </a:r>
          </a:p>
          <a:p>
            <a:pPr lvl="1"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Loading </a:t>
            </a:r>
          </a:p>
          <a:p>
            <a:pPr marL="457200" lvl="1" indent="-228600">
              <a:lnSpc>
                <a:spcPct val="94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 err="1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GB" sz="1800" dirty="0" smtClean="0"/>
              <a:t>allocates virtual pages for .text and .data sections </a:t>
            </a:r>
            <a:br>
              <a:rPr lang="en-GB" sz="1800" dirty="0" smtClean="0"/>
            </a:br>
            <a:r>
              <a:rPr lang="en-GB" sz="1800" dirty="0" smtClean="0"/>
              <a:t>= creates PTEs marked as invalid</a:t>
            </a:r>
            <a:endParaRPr lang="en-GB" sz="1800" dirty="0"/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.text </a:t>
            </a:r>
            <a:r>
              <a:rPr lang="en-GB" sz="1800" dirty="0"/>
              <a:t>and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.data </a:t>
            </a:r>
            <a:r>
              <a:rPr lang="en-GB" sz="1800" dirty="0"/>
              <a:t>sections are copied, page by page, on demand by the virtual memory </a:t>
            </a:r>
            <a:r>
              <a:rPr lang="en-GB" sz="1800" dirty="0" smtClean="0"/>
              <a:t>system</a:t>
            </a:r>
            <a:endParaRPr lang="en-GB" sz="1800" dirty="0"/>
          </a:p>
          <a:p>
            <a:pPr>
              <a:spcBef>
                <a:spcPts val="1125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>
              <a:solidFill>
                <a:srgbClr val="000066"/>
              </a:solidFill>
              <a:effectLst/>
            </a:endParaRPr>
          </a:p>
        </p:txBody>
      </p:sp>
      <p:sp>
        <p:nvSpPr>
          <p:cNvPr id="29" name="Rectangle 14"/>
          <p:cNvSpPr>
            <a:spLocks noChangeArrowheads="1"/>
          </p:cNvSpPr>
          <p:nvPr/>
        </p:nvSpPr>
        <p:spPr bwMode="auto"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4998661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17"/>
          <p:cNvSpPr>
            <a:spLocks noChangeArrowheads="1"/>
          </p:cNvSpPr>
          <p:nvPr/>
        </p:nvSpPr>
        <p:spPr bwMode="auto"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" name="Rectangle 18"/>
          <p:cNvSpPr>
            <a:spLocks noChangeArrowheads="1"/>
          </p:cNvSpPr>
          <p:nvPr/>
        </p:nvSpPr>
        <p:spPr bwMode="auto">
          <a:xfrm>
            <a:off x="4998661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9"/>
          <p:cNvSpPr>
            <a:spLocks noChangeShapeType="1"/>
          </p:cNvSpPr>
          <p:nvPr/>
        </p:nvSpPr>
        <p:spPr bwMode="auto">
          <a:xfrm flipV="1">
            <a:off x="6388782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auto">
          <a:xfrm flipV="1">
            <a:off x="6388782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22"/>
          <p:cNvSpPr>
            <a:spLocks noChangeShapeType="1"/>
          </p:cNvSpPr>
          <p:nvPr/>
        </p:nvSpPr>
        <p:spPr bwMode="auto">
          <a:xfrm>
            <a:off x="6388782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23"/>
          <p:cNvSpPr>
            <a:spLocks noChangeArrowheads="1"/>
          </p:cNvSpPr>
          <p:nvPr/>
        </p:nvSpPr>
        <p:spPr bwMode="auto">
          <a:xfrm>
            <a:off x="4998661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4733026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40" name="Text Box 25"/>
          <p:cNvSpPr txBox="1">
            <a:spLocks noChangeArrowheads="1"/>
          </p:cNvSpPr>
          <p:nvPr/>
        </p:nvSpPr>
        <p:spPr bwMode="auto">
          <a:xfrm>
            <a:off x="8146053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41" name="Line 26"/>
          <p:cNvSpPr>
            <a:spLocks noChangeShapeType="1"/>
          </p:cNvSpPr>
          <p:nvPr/>
        </p:nvSpPr>
        <p:spPr bwMode="auto">
          <a:xfrm flipH="1">
            <a:off x="7839666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8008032" y="990600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43" name="Line 28"/>
          <p:cNvSpPr>
            <a:spLocks noChangeShapeType="1"/>
          </p:cNvSpPr>
          <p:nvPr/>
        </p:nvSpPr>
        <p:spPr bwMode="auto">
          <a:xfrm flipV="1">
            <a:off x="7855632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Text Box 29"/>
          <p:cNvSpPr txBox="1">
            <a:spLocks noChangeArrowheads="1"/>
          </p:cNvSpPr>
          <p:nvPr/>
        </p:nvSpPr>
        <p:spPr bwMode="auto">
          <a:xfrm>
            <a:off x="8200120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H="1">
            <a:off x="7815945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3886882" y="1595216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>
                <a:latin typeface="Courier New" pitchFamily="49" charset="0"/>
                <a:ea typeface="msgothic" charset="0"/>
                <a:cs typeface="msgothic" charset="0"/>
              </a:rPr>
              <a:t>0xc0000000</a:t>
            </a:r>
          </a:p>
        </p:txBody>
      </p:sp>
      <p:sp>
        <p:nvSpPr>
          <p:cNvPr id="47" name="Text Box 32"/>
          <p:cNvSpPr txBox="1">
            <a:spLocks noChangeArrowheads="1"/>
          </p:cNvSpPr>
          <p:nvPr/>
        </p:nvSpPr>
        <p:spPr bwMode="auto">
          <a:xfrm>
            <a:off x="3878945" y="6189452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0x08048000</a:t>
            </a:r>
          </a:p>
        </p:txBody>
      </p:sp>
      <p:sp>
        <p:nvSpPr>
          <p:cNvPr id="48" name="Text Box 33"/>
          <p:cNvSpPr txBox="1">
            <a:spLocks noChangeArrowheads="1"/>
          </p:cNvSpPr>
          <p:nvPr/>
        </p:nvSpPr>
        <p:spPr bwMode="auto">
          <a:xfrm>
            <a:off x="3905932" y="3498907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0x40000000</a:t>
            </a:r>
          </a:p>
        </p:txBody>
      </p:sp>
      <p:sp>
        <p:nvSpPr>
          <p:cNvPr id="49" name="Rectangle 34"/>
          <p:cNvSpPr>
            <a:spLocks noChangeArrowheads="1"/>
          </p:cNvSpPr>
          <p:nvPr/>
        </p:nvSpPr>
        <p:spPr bwMode="auto">
          <a:xfrm>
            <a:off x="4998661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0" name="Rectangle 35"/>
          <p:cNvSpPr>
            <a:spLocks noChangeArrowheads="1"/>
          </p:cNvSpPr>
          <p:nvPr/>
        </p:nvSpPr>
        <p:spPr bwMode="auto"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1" name="AutoShape 36"/>
          <p:cNvSpPr>
            <a:spLocks/>
          </p:cNvSpPr>
          <p:nvPr/>
        </p:nvSpPr>
        <p:spPr bwMode="auto"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37"/>
          <p:cNvSpPr txBox="1">
            <a:spLocks noChangeArrowheads="1"/>
          </p:cNvSpPr>
          <p:nvPr/>
        </p:nvSpPr>
        <p:spPr bwMode="auto">
          <a:xfrm>
            <a:off x="7988982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(1) VM as a tool for caching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(2) VM as a tool for memory management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(3) 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Protection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8668" y="1212321"/>
            <a:ext cx="8307387" cy="12938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Extend PTEs with permission bits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fault handler checks these before remapping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violated, send process SIGSEGV (segmentation fault)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2901694"/>
            <a:ext cx="1072087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GB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297363" y="2871788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2657479" y="2871788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297237" y="2871788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003675" y="31765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2632075" y="31765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317875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003675" y="34813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4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2632075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317875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003675" y="37861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2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632075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335088" y="31718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1335088" y="34766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1336675" y="37814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605213" y="4167188"/>
            <a:ext cx="246062" cy="4565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152400" y="5111494"/>
            <a:ext cx="1075293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j: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3317875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2037294" y="2871788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1943100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1943100" y="34813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1943100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4300538" y="5080000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2657479" y="5080000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3297237" y="5080000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4006850" y="53848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9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2635250" y="5384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3321050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4006850" y="56896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26352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33210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4006850" y="59944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11</a:t>
            </a: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26352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3" name="Rectangle 57"/>
          <p:cNvSpPr>
            <a:spLocks noChangeArrowheads="1"/>
          </p:cNvSpPr>
          <p:nvPr/>
        </p:nvSpPr>
        <p:spPr bwMode="auto">
          <a:xfrm>
            <a:off x="33210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2037294" y="5080000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1946275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1946275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1946275" y="59944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1335088" y="53863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1335088" y="56911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640" name="Text Box 64"/>
          <p:cNvSpPr txBox="1">
            <a:spLocks noChangeArrowheads="1"/>
          </p:cNvSpPr>
          <p:nvPr/>
        </p:nvSpPr>
        <p:spPr bwMode="auto">
          <a:xfrm>
            <a:off x="1336675" y="59959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086600" y="2548468"/>
            <a:ext cx="1676400" cy="6323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  <a:r>
              <a:rPr lang="en-GB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</a:t>
            </a:r>
            <a:endParaRPr lang="en-GB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161212" y="369494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161212" y="421212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161212" y="472620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102" name="Rectangle 101"/>
          <p:cNvSpPr/>
          <p:nvPr/>
        </p:nvSpPr>
        <p:spPr bwMode="auto"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61212" y="5232891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7161212" y="548640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7162800" y="599281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11</a:t>
            </a:r>
          </a:p>
        </p:txBody>
      </p:sp>
      <p:cxnSp>
        <p:nvCxnSpPr>
          <p:cNvPr id="114" name="Straight Arrow Connector 113"/>
          <p:cNvCxnSpPr>
            <a:stCxn id="24584" idx="3"/>
            <a:endCxn id="101" idx="1"/>
          </p:cNvCxnSpPr>
          <p:nvPr/>
        </p:nvCxnSpPr>
        <p:spPr bwMode="auto">
          <a:xfrm>
            <a:off x="5527675" y="3328988"/>
            <a:ext cx="1633537" cy="152501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24587" idx="3"/>
            <a:endCxn id="99" idx="1"/>
          </p:cNvCxnSpPr>
          <p:nvPr/>
        </p:nvCxnSpPr>
        <p:spPr bwMode="auto">
          <a:xfrm>
            <a:off x="5527675" y="3633788"/>
            <a:ext cx="1633537" cy="7061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24590" idx="3"/>
            <a:endCxn id="97" idx="1"/>
          </p:cNvCxnSpPr>
          <p:nvPr/>
        </p:nvCxnSpPr>
        <p:spPr bwMode="auto">
          <a:xfrm flipV="1">
            <a:off x="5527675" y="3822739"/>
            <a:ext cx="1633537" cy="11584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traight Arrow Connector 119"/>
          <p:cNvCxnSpPr>
            <a:stCxn id="24625" idx="3"/>
            <a:endCxn id="104" idx="1"/>
          </p:cNvCxnSpPr>
          <p:nvPr/>
        </p:nvCxnSpPr>
        <p:spPr bwMode="auto">
          <a:xfrm>
            <a:off x="5530850" y="5537200"/>
            <a:ext cx="1630362" cy="7699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24628" idx="3"/>
            <a:endCxn id="101" idx="1"/>
          </p:cNvCxnSpPr>
          <p:nvPr/>
        </p:nvCxnSpPr>
        <p:spPr bwMode="auto">
          <a:xfrm flipV="1">
            <a:off x="5530850" y="4854001"/>
            <a:ext cx="1630362" cy="98799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24631" idx="3"/>
            <a:endCxn id="112" idx="1"/>
          </p:cNvCxnSpPr>
          <p:nvPr/>
        </p:nvCxnSpPr>
        <p:spPr bwMode="auto">
          <a:xfrm flipV="1">
            <a:off x="5530850" y="6120607"/>
            <a:ext cx="1631950" cy="261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(1) VM as a tool for caching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(2) VM as a tool for memory management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(3) VM as a tool for memory protection</a:t>
            </a:r>
          </a:p>
          <a:p>
            <a:r>
              <a:rPr lang="en-US" dirty="0" smtClean="0"/>
              <a:t>Address translation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2906" y="45695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310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VM Address Translation</a:t>
            </a:r>
            <a:endParaRPr lang="en-US"/>
          </a:p>
        </p:txBody>
      </p:sp>
      <p:sp>
        <p:nvSpPr>
          <p:cNvPr id="566311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Virtual Address Space</a:t>
            </a:r>
          </a:p>
          <a:p>
            <a:pPr lvl="1"/>
            <a:r>
              <a:rPr lang="en-US" i="1" dirty="0" smtClean="0"/>
              <a:t>V = {0, 1, …, N–1}</a:t>
            </a:r>
          </a:p>
          <a:p>
            <a:r>
              <a:rPr lang="en-US" dirty="0" smtClean="0"/>
              <a:t>Physical Address Space</a:t>
            </a:r>
          </a:p>
          <a:p>
            <a:pPr lvl="1"/>
            <a:r>
              <a:rPr lang="en-US" i="1" dirty="0" smtClean="0"/>
              <a:t>P = {0, 1, …, M–1}</a:t>
            </a:r>
          </a:p>
          <a:p>
            <a:r>
              <a:rPr lang="en-US" dirty="0" smtClean="0"/>
              <a:t>Address Translation</a:t>
            </a:r>
          </a:p>
          <a:p>
            <a:pPr lvl="1"/>
            <a:r>
              <a:rPr lang="en-US" b="1" i="1" dirty="0" smtClean="0"/>
              <a:t>MAP:  V </a:t>
            </a:r>
            <a:r>
              <a:rPr lang="en-US" b="1" i="1" dirty="0" err="1" smtClean="0">
                <a:sym typeface="Symbol" charset="2"/>
              </a:rPr>
              <a:t></a:t>
            </a:r>
            <a:r>
              <a:rPr lang="en-US" b="1" i="1" dirty="0" smtClean="0"/>
              <a:t>  P  U  {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}</a:t>
            </a:r>
          </a:p>
          <a:p>
            <a:pPr lvl="1"/>
            <a:r>
              <a:rPr lang="en-US" dirty="0" smtClean="0"/>
              <a:t>For virtual address </a:t>
            </a:r>
            <a:r>
              <a:rPr lang="en-US" b="1" i="1" dirty="0" smtClean="0"/>
              <a:t>a</a:t>
            </a:r>
            <a:r>
              <a:rPr lang="en-US" dirty="0" smtClean="0"/>
              <a:t>: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 a</a:t>
            </a:r>
            <a:r>
              <a:rPr lang="en-US" i="1" dirty="0" smtClean="0"/>
              <a:t>’</a:t>
            </a:r>
            <a:r>
              <a:rPr lang="en-US" dirty="0" smtClean="0"/>
              <a:t>  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at physical address </a:t>
            </a:r>
            <a:r>
              <a:rPr lang="en-US" b="1" i="1" dirty="0" smtClean="0"/>
              <a:t>a’</a:t>
            </a:r>
            <a:r>
              <a:rPr lang="en-US" i="1" dirty="0" smtClean="0"/>
              <a:t> </a:t>
            </a:r>
            <a:r>
              <a:rPr lang="en-US" dirty="0" smtClean="0"/>
              <a:t>in </a:t>
            </a:r>
            <a:r>
              <a:rPr lang="en-US" b="1" i="1" dirty="0" smtClean="0"/>
              <a:t>P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 </a:t>
            </a:r>
            <a:r>
              <a:rPr lang="en-US" dirty="0" smtClean="0"/>
              <a:t>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not in physical memory</a:t>
            </a:r>
          </a:p>
          <a:p>
            <a:pPr lvl="3"/>
            <a:r>
              <a:rPr lang="en-US" dirty="0" smtClean="0"/>
              <a:t>Either invalid or stored on disk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7" y="435678"/>
            <a:ext cx="8558383" cy="762000"/>
          </a:xfrm>
        </p:spPr>
        <p:txBody>
          <a:bodyPr/>
          <a:lstStyle/>
          <a:p>
            <a:pPr marL="119063" indent="-119063" eaLnBrk="1" hangingPunct="1"/>
            <a:r>
              <a:rPr lang="en-US" dirty="0" smtClean="0"/>
              <a:t>Recall: Byte</a:t>
            </a:r>
            <a:r>
              <a:rPr lang="en-US" dirty="0"/>
              <a:t>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>
          <a:xfrm>
            <a:off x="228601" y="2809875"/>
            <a:ext cx="8686800" cy="3743325"/>
          </a:xfrm>
        </p:spPr>
        <p:txBody>
          <a:bodyPr/>
          <a:lstStyle/>
          <a:p>
            <a:pPr eaLnBrk="1" hangingPunct="1"/>
            <a:r>
              <a:rPr lang="en-US" dirty="0"/>
              <a:t>Programs</a:t>
            </a:r>
            <a:r>
              <a:rPr lang="en-US" dirty="0" smtClean="0"/>
              <a:t> refer </a:t>
            </a:r>
            <a:r>
              <a:rPr lang="en-US" dirty="0"/>
              <a:t>to</a:t>
            </a:r>
            <a:r>
              <a:rPr lang="en-US" dirty="0" smtClean="0"/>
              <a:t> data by address</a:t>
            </a:r>
          </a:p>
          <a:p>
            <a:pPr marL="552450" lvl="1" eaLnBrk="1" hangingPunct="1"/>
            <a:r>
              <a:rPr lang="en-US" dirty="0" smtClean="0"/>
              <a:t>Conceptually, envision it as a very </a:t>
            </a:r>
            <a:r>
              <a:rPr lang="en-US" dirty="0"/>
              <a:t>large array of </a:t>
            </a:r>
            <a:r>
              <a:rPr lang="en-US" dirty="0" smtClean="0"/>
              <a:t>bytes</a:t>
            </a:r>
          </a:p>
          <a:p>
            <a:pPr marL="952500" lvl="2"/>
            <a:r>
              <a:rPr lang="en-US" dirty="0" smtClean="0"/>
              <a:t>In reality, it’s not, but can think of it that way</a:t>
            </a:r>
          </a:p>
          <a:p>
            <a:pPr marL="552450" lvl="1" eaLnBrk="1" hangingPunct="1"/>
            <a:r>
              <a:rPr lang="en-US" dirty="0" smtClean="0"/>
              <a:t>An address is like an index into that array</a:t>
            </a:r>
          </a:p>
          <a:p>
            <a:pPr marL="952500" lvl="2"/>
            <a:r>
              <a:rPr lang="en-US" dirty="0" smtClean="0"/>
              <a:t>and, a pointer variable stores an address</a:t>
            </a:r>
          </a:p>
          <a:p>
            <a:pPr marL="952500" lvl="2"/>
            <a:endParaRPr lang="en-US" dirty="0" smtClean="0"/>
          </a:p>
          <a:p>
            <a:pPr marL="152400"/>
            <a:r>
              <a:rPr lang="en-US" dirty="0" smtClean="0"/>
              <a:t>Note: system </a:t>
            </a:r>
            <a:r>
              <a:rPr lang="en-US" dirty="0"/>
              <a:t>provides</a:t>
            </a:r>
            <a:r>
              <a:rPr lang="en-US" dirty="0" smtClean="0"/>
              <a:t> private address spaces to each “</a:t>
            </a:r>
            <a:r>
              <a:rPr lang="en-US" dirty="0"/>
              <a:t>process”</a:t>
            </a:r>
            <a:endParaRPr lang="en-US" dirty="0" smtClean="0"/>
          </a:p>
          <a:p>
            <a:pPr marL="438150" lvl="1"/>
            <a:r>
              <a:rPr lang="en-US" dirty="0" smtClean="0"/>
              <a:t>Think of a process as a program </a:t>
            </a:r>
            <a:r>
              <a:rPr lang="en-US" dirty="0"/>
              <a:t>being executed</a:t>
            </a:r>
            <a:endParaRPr lang="en-US" dirty="0" smtClean="0"/>
          </a:p>
          <a:p>
            <a:pPr marL="438150" lvl="1"/>
            <a:r>
              <a:rPr lang="en-US" dirty="0" smtClean="0"/>
              <a:t>So, a program </a:t>
            </a:r>
            <a:r>
              <a:rPr lang="en-US" dirty="0"/>
              <a:t>can clobber its own data, but not that of </a:t>
            </a:r>
            <a:r>
              <a:rPr lang="en-US" dirty="0" smtClean="0"/>
              <a:t>others</a:t>
            </a: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 smtClean="0"/>
              <a:t>Summary of Address Translation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pPr lvl="1"/>
            <a:r>
              <a:rPr lang="en-US" b="1" dirty="0" smtClean="0">
                <a:solidFill>
                  <a:schemeClr val="bg2"/>
                </a:solidFill>
              </a:rPr>
              <a:t>TLBI</a:t>
            </a:r>
            <a:r>
              <a:rPr lang="en-US" dirty="0" smtClean="0">
                <a:solidFill>
                  <a:schemeClr val="bg2"/>
                </a:solidFill>
              </a:rPr>
              <a:t>: TLB index</a:t>
            </a:r>
          </a:p>
          <a:p>
            <a:pPr lvl="1"/>
            <a:r>
              <a:rPr lang="en-US" b="1" dirty="0" smtClean="0">
                <a:solidFill>
                  <a:schemeClr val="bg2"/>
                </a:solidFill>
              </a:rPr>
              <a:t>TLBT</a:t>
            </a:r>
            <a:r>
              <a:rPr lang="en-US" dirty="0" smtClean="0">
                <a:solidFill>
                  <a:schemeClr val="bg2"/>
                </a:solidFill>
              </a:rPr>
              <a:t>: TLB tag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>
                <a:solidFill>
                  <a:schemeClr val="bg2"/>
                </a:solidFill>
              </a:rPr>
              <a:t>CO</a:t>
            </a:r>
            <a:r>
              <a:rPr lang="en-US" dirty="0" smtClean="0">
                <a:solidFill>
                  <a:schemeClr val="bg2"/>
                </a:solidFill>
              </a:rPr>
              <a:t>: Byte offset within cache line</a:t>
            </a:r>
          </a:p>
          <a:p>
            <a:pPr lvl="1"/>
            <a:r>
              <a:rPr lang="en-US" b="1" dirty="0" smtClean="0">
                <a:solidFill>
                  <a:schemeClr val="bg2"/>
                </a:solidFill>
              </a:rPr>
              <a:t>CI:</a:t>
            </a:r>
            <a:r>
              <a:rPr lang="en-US" dirty="0" smtClean="0">
                <a:solidFill>
                  <a:schemeClr val="bg2"/>
                </a:solidFill>
              </a:rPr>
              <a:t> Cache index</a:t>
            </a:r>
          </a:p>
          <a:p>
            <a:pPr lvl="1"/>
            <a:r>
              <a:rPr lang="en-US" b="1" dirty="0" smtClean="0">
                <a:solidFill>
                  <a:schemeClr val="bg2"/>
                </a:solidFill>
              </a:rPr>
              <a:t>CT</a:t>
            </a:r>
            <a:r>
              <a:rPr lang="en-US" dirty="0" smtClean="0">
                <a:solidFill>
                  <a:schemeClr val="bg2"/>
                </a:solidFill>
              </a:rPr>
              <a:t>: Cache tag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Translation With a Page Table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285355" y="1840467"/>
            <a:ext cx="2982362" cy="32789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number (VPN)</a:t>
            </a:r>
            <a:endParaRPr lang="en-US" sz="14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offset (VPO)</a:t>
            </a:r>
            <a:endParaRPr lang="en-US" sz="14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3285355" y="2004412"/>
            <a:ext cx="86762" cy="1664855"/>
          </a:xfrm>
          <a:prstGeom prst="bentConnector3">
            <a:avLst>
              <a:gd name="adj1" fmla="val -4143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2" name="Group 51"/>
          <p:cNvGrpSpPr/>
          <p:nvPr/>
        </p:nvGrpSpPr>
        <p:grpSpPr>
          <a:xfrm>
            <a:off x="3272477" y="2639892"/>
            <a:ext cx="2995240" cy="1791376"/>
            <a:chOff x="3272477" y="2639892"/>
            <a:chExt cx="2995240" cy="1791376"/>
          </a:xfrm>
        </p:grpSpPr>
        <p:sp>
          <p:nvSpPr>
            <p:cNvPr id="5" name="Rectangle 4"/>
            <p:cNvSpPr/>
            <p:nvPr/>
          </p:nvSpPr>
          <p:spPr bwMode="auto">
            <a:xfrm>
              <a:off x="3753117" y="3212068"/>
              <a:ext cx="25146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372117" y="3212068"/>
              <a:ext cx="3810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753117" y="3516868"/>
              <a:ext cx="2514600" cy="304800"/>
            </a:xfrm>
            <a:prstGeom prst="rect">
              <a:avLst/>
            </a:prstGeom>
            <a:solidFill>
              <a:srgbClr val="D5F1C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372117" y="3516868"/>
              <a:ext cx="381000" cy="304800"/>
            </a:xfrm>
            <a:prstGeom prst="rect">
              <a:avLst/>
            </a:prstGeom>
            <a:solidFill>
              <a:srgbClr val="8DBA84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753117" y="3821668"/>
              <a:ext cx="25146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372117" y="3821668"/>
              <a:ext cx="3810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753117" y="4126468"/>
              <a:ext cx="25146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372117" y="4126468"/>
              <a:ext cx="3810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85355" y="2939463"/>
              <a:ext cx="554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alibri" pitchFamily="34" charset="0"/>
                </a:rPr>
                <a:t>Valid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20703" y="2940531"/>
              <a:ext cx="22708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alibri" pitchFamily="34" charset="0"/>
                </a:rPr>
                <a:t>Physical page number (PPN)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272477" y="2639892"/>
              <a:ext cx="12954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Page table 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53279" y="1633336"/>
            <a:ext cx="2918837" cy="1578731"/>
            <a:chOff x="453279" y="1633336"/>
            <a:chExt cx="2918837" cy="1578731"/>
          </a:xfrm>
        </p:grpSpPr>
        <p:sp>
          <p:nvSpPr>
            <p:cNvPr id="36" name="Rectangle 35"/>
            <p:cNvSpPr/>
            <p:nvPr/>
          </p:nvSpPr>
          <p:spPr bwMode="auto">
            <a:xfrm>
              <a:off x="453279" y="1633336"/>
              <a:ext cx="1524000" cy="719063"/>
            </a:xfrm>
            <a:prstGeom prst="rect">
              <a:avLst/>
            </a:prstGeom>
            <a:solidFill>
              <a:srgbClr val="F1C7C7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Page table </a:t>
              </a:r>
              <a:b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</a:br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base register</a:t>
              </a:r>
            </a:p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(PTBR)</a:t>
              </a:r>
            </a:p>
          </p:txBody>
        </p:sp>
        <p:cxnSp>
          <p:nvCxnSpPr>
            <p:cNvPr id="40" name="Shape 39"/>
            <p:cNvCxnSpPr>
              <a:stCxn id="36" idx="2"/>
            </p:cNvCxnSpPr>
            <p:nvPr/>
          </p:nvCxnSpPr>
          <p:spPr bwMode="auto">
            <a:xfrm rot="16200000" flipH="1">
              <a:off x="1863863" y="1703814"/>
              <a:ext cx="859669" cy="2156837"/>
            </a:xfrm>
            <a:prstGeom prst="bentConnector2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1195962" y="2667000"/>
              <a:ext cx="15824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990000"/>
                  </a:solidFill>
                  <a:latin typeface="Calibri" pitchFamily="34" charset="0"/>
                </a:rPr>
                <a:t>Page table address </a:t>
              </a:r>
            </a:p>
            <a:p>
              <a:r>
                <a:rPr lang="en-US" sz="1400" dirty="0" smtClean="0">
                  <a:solidFill>
                    <a:srgbClr val="990000"/>
                  </a:solidFill>
                  <a:latin typeface="Calibri" pitchFamily="34" charset="0"/>
                </a:rPr>
                <a:t>for process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13195" y="3669269"/>
            <a:ext cx="3149422" cy="1441360"/>
            <a:chOff x="413195" y="3669269"/>
            <a:chExt cx="3149422" cy="1441360"/>
          </a:xfrm>
        </p:grpSpPr>
        <p:cxnSp>
          <p:nvCxnSpPr>
            <p:cNvPr id="38" name="Shape 37"/>
            <p:cNvCxnSpPr/>
            <p:nvPr/>
          </p:nvCxnSpPr>
          <p:spPr bwMode="auto">
            <a:xfrm rot="5400000">
              <a:off x="2286267" y="3459719"/>
              <a:ext cx="1066800" cy="1485900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3" name="TextBox 42"/>
            <p:cNvSpPr txBox="1"/>
            <p:nvPr/>
          </p:nvSpPr>
          <p:spPr>
            <a:xfrm>
              <a:off x="413195" y="4371965"/>
              <a:ext cx="1685526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 smtClean="0">
                  <a:latin typeface="Calibri" pitchFamily="34" charset="0"/>
                </a:rPr>
                <a:t>Valid bit = 0:</a:t>
              </a:r>
            </a:p>
            <a:p>
              <a:pPr algn="r"/>
              <a:r>
                <a:rPr lang="en-US" sz="1400" dirty="0" smtClean="0">
                  <a:latin typeface="Calibri" pitchFamily="34" charset="0"/>
                </a:rPr>
                <a:t>page not in memory</a:t>
              </a:r>
            </a:p>
            <a:p>
              <a:pPr algn="r"/>
              <a:r>
                <a:rPr lang="en-US" sz="1400" dirty="0" smtClean="0">
                  <a:latin typeface="Calibri" pitchFamily="34" charset="0"/>
                </a:rPr>
                <a:t>(page fault)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7247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n-1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243241" y="2146062"/>
            <a:ext cx="2291159" cy="3885406"/>
            <a:chOff x="6243241" y="2146062"/>
            <a:chExt cx="2291159" cy="3885406"/>
          </a:xfrm>
        </p:grpSpPr>
        <p:sp>
          <p:nvSpPr>
            <p:cNvPr id="14" name="Rectangle 13"/>
            <p:cNvSpPr/>
            <p:nvPr/>
          </p:nvSpPr>
          <p:spPr bwMode="auto">
            <a:xfrm>
              <a:off x="6267717" y="5726668"/>
              <a:ext cx="21336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400" dirty="0" smtClean="0">
                  <a:latin typeface="+mn-lt"/>
                </a:rPr>
                <a:t>Physical page offset (PPO)</a:t>
              </a:r>
            </a:p>
          </p:txBody>
        </p:sp>
        <p:cxnSp>
          <p:nvCxnSpPr>
            <p:cNvPr id="27" name="Straight Arrow Connector 26"/>
            <p:cNvCxnSpPr>
              <a:stCxn id="4" idx="2"/>
              <a:endCxn id="14" idx="0"/>
            </p:cNvCxnSpPr>
            <p:nvPr/>
          </p:nvCxnSpPr>
          <p:spPr bwMode="auto">
            <a:xfrm rot="5400000">
              <a:off x="5543817" y="3935968"/>
              <a:ext cx="3581400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8235796" y="5450463"/>
              <a:ext cx="2986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libri" pitchFamily="34" charset="0"/>
                </a:rPr>
                <a:t>0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43241" y="5450463"/>
              <a:ext cx="4269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libri" pitchFamily="34" charset="0"/>
                </a:rPr>
                <a:t>p-1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718528" y="3658394"/>
            <a:ext cx="2606072" cy="2373074"/>
            <a:chOff x="3718528" y="3658394"/>
            <a:chExt cx="2606072" cy="237307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753117" y="5726668"/>
              <a:ext cx="2514600" cy="304800"/>
            </a:xfrm>
            <a:prstGeom prst="rect">
              <a:avLst/>
            </a:prstGeom>
            <a:solidFill>
              <a:srgbClr val="D5F1C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Physical page number (PPN)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 rot="5400000">
              <a:off x="3976677" y="4692134"/>
              <a:ext cx="2069068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6022765" y="5450463"/>
              <a:ext cx="30183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err="1" smtClean="0">
                  <a:latin typeface="Calibri" pitchFamily="34" charset="0"/>
                </a:rPr>
                <a:t>p</a:t>
              </a:r>
              <a:endParaRPr lang="en-US" sz="1200" i="1" dirty="0" smtClean="0">
                <a:latin typeface="Calibri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718528" y="5450463"/>
              <a:ext cx="4693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libri" pitchFamily="34" charset="0"/>
                </a:rPr>
                <a:t>m-1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Hit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ln/>
        </p:spPr>
        <p:txBody>
          <a:bodyPr/>
          <a:lstStyle/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MMU sends physical address to cache/memory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Cache/memory sends data word to processor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728"/>
            <a:ext cx="914400" cy="22844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2631411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3580538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2157277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513388" y="1717011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6800" y="202181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Fault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001000" cy="20574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6) 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7) Handler returns to original process, restarting faulting instruction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274202" y="2829849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738003" y="2394344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791415" y="2835472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Calibri" pitchFamily="34" charset="0"/>
              </a:rPr>
              <a:t>Disk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Page fault handler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/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/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773333" y="2353733"/>
            <a:ext cx="105828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Victim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58000" y="3302001"/>
            <a:ext cx="91952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New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267200" y="1180238"/>
            <a:ext cx="9079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Exception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6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7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Views of virtual memory</a:t>
            </a:r>
            <a:endParaRPr lang="en-GB" dirty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Programmer’s </a:t>
            </a:r>
            <a:r>
              <a:rPr lang="en-GB" dirty="0" smtClean="0">
                <a:effectLst/>
              </a:rPr>
              <a:t>view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has its own private linear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be corrupted by other processes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ffectLst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System </a:t>
            </a:r>
            <a:r>
              <a:rPr lang="en-GB" dirty="0" smtClean="0"/>
              <a:t>v</a:t>
            </a:r>
            <a:r>
              <a:rPr lang="en-GB" dirty="0" smtClean="0">
                <a:effectLst/>
              </a:rPr>
              <a:t>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Uses memory efficiently by caching virtual memory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Efficient only because of locality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memory management and programming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protection by providing a convenient </a:t>
            </a:r>
            <a:r>
              <a:rPr lang="en-GB" dirty="0" err="1"/>
              <a:t>interpositioning</a:t>
            </a:r>
            <a:r>
              <a:rPr lang="en-GB" dirty="0"/>
              <a:t> point to check permissions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471" name="Rectangle 79"/>
          <p:cNvSpPr>
            <a:spLocks noChangeArrowheads="1"/>
          </p:cNvSpPr>
          <p:nvPr/>
        </p:nvSpPr>
        <p:spPr bwMode="auto"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 w="12700" cap="flat" cmpd="sng" algn="ctr">
            <a:noFill/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2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Integrating VM and Cache</a:t>
            </a:r>
            <a:endParaRPr lang="en-US"/>
          </a:p>
        </p:txBody>
      </p:sp>
      <p:sp>
        <p:nvSpPr>
          <p:cNvPr id="571458" name="Rectangle 66"/>
          <p:cNvSpPr>
            <a:spLocks noChangeArrowheads="1"/>
          </p:cNvSpPr>
          <p:nvPr/>
        </p:nvSpPr>
        <p:spPr bwMode="auto">
          <a:xfrm>
            <a:off x="2552700" y="3411249"/>
            <a:ext cx="384721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VA</a:t>
            </a:r>
          </a:p>
        </p:txBody>
      </p:sp>
      <p:sp>
        <p:nvSpPr>
          <p:cNvPr id="571459" name="Rectangle 67"/>
          <p:cNvSpPr>
            <a:spLocks noChangeArrowheads="1"/>
          </p:cNvSpPr>
          <p:nvPr/>
        </p:nvSpPr>
        <p:spPr bwMode="auto"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+mn-lt"/>
              </a:rPr>
              <a:t>CPU</a:t>
            </a:r>
            <a:endParaRPr lang="en-US" sz="1600" dirty="0">
              <a:latin typeface="+mn-lt"/>
            </a:endParaRPr>
          </a:p>
        </p:txBody>
      </p:sp>
      <p:sp>
        <p:nvSpPr>
          <p:cNvPr id="571460" name="Rectangle 68"/>
          <p:cNvSpPr>
            <a:spLocks noChangeArrowheads="1"/>
          </p:cNvSpPr>
          <p:nvPr/>
        </p:nvSpPr>
        <p:spPr bwMode="auto"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MMU</a:t>
            </a:r>
          </a:p>
        </p:txBody>
      </p:sp>
      <p:sp>
        <p:nvSpPr>
          <p:cNvPr id="571461" name="Rectangle 69"/>
          <p:cNvSpPr>
            <a:spLocks noChangeArrowheads="1"/>
          </p:cNvSpPr>
          <p:nvPr/>
        </p:nvSpPr>
        <p:spPr bwMode="auto"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+mn-lt"/>
            </a:endParaRPr>
          </a:p>
        </p:txBody>
      </p:sp>
      <p:sp>
        <p:nvSpPr>
          <p:cNvPr id="571462" name="Line 70"/>
          <p:cNvSpPr>
            <a:spLocks noChangeShapeType="1"/>
          </p:cNvSpPr>
          <p:nvPr/>
        </p:nvSpPr>
        <p:spPr bwMode="auto">
          <a:xfrm flipV="1">
            <a:off x="2259013" y="3411249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3" name="Line 71"/>
          <p:cNvSpPr>
            <a:spLocks noChangeShapeType="1"/>
          </p:cNvSpPr>
          <p:nvPr/>
        </p:nvSpPr>
        <p:spPr bwMode="auto">
          <a:xfrm flipV="1">
            <a:off x="1638300" y="3639849"/>
            <a:ext cx="0" cy="124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4" name="Rectangle 72"/>
          <p:cNvSpPr>
            <a:spLocks noChangeArrowheads="1"/>
          </p:cNvSpPr>
          <p:nvPr/>
        </p:nvSpPr>
        <p:spPr bwMode="auto">
          <a:xfrm>
            <a:off x="4564063" y="2922299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PTEA</a:t>
            </a:r>
          </a:p>
        </p:txBody>
      </p:sp>
      <p:sp>
        <p:nvSpPr>
          <p:cNvPr id="571465" name="Text Box 73"/>
          <p:cNvSpPr txBox="1">
            <a:spLocks noChangeArrowheads="1"/>
          </p:cNvSpPr>
          <p:nvPr/>
        </p:nvSpPr>
        <p:spPr bwMode="auto">
          <a:xfrm>
            <a:off x="4286250" y="176400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66" name="Line 74"/>
          <p:cNvSpPr>
            <a:spLocks noChangeShapeType="1"/>
          </p:cNvSpPr>
          <p:nvPr/>
        </p:nvSpPr>
        <p:spPr bwMode="auto">
          <a:xfrm>
            <a:off x="4286250" y="3181061"/>
            <a:ext cx="1162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7" name="Rectangle 75"/>
          <p:cNvSpPr>
            <a:spLocks noChangeArrowheads="1"/>
          </p:cNvSpPr>
          <p:nvPr/>
        </p:nvSpPr>
        <p:spPr bwMode="auto">
          <a:xfrm>
            <a:off x="4692650" y="3563649"/>
            <a:ext cx="3478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68" name="Line 76"/>
          <p:cNvSpPr>
            <a:spLocks noChangeShapeType="1"/>
          </p:cNvSpPr>
          <p:nvPr/>
        </p:nvSpPr>
        <p:spPr bwMode="auto">
          <a:xfrm flipH="1">
            <a:off x="1638300" y="4889211"/>
            <a:ext cx="356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9" name="Text Box 77"/>
          <p:cNvSpPr txBox="1">
            <a:spLocks noChangeArrowheads="1"/>
          </p:cNvSpPr>
          <p:nvPr/>
        </p:nvSpPr>
        <p:spPr bwMode="auto">
          <a:xfrm>
            <a:off x="3200400" y="4813011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+mn-lt"/>
              </a:rPr>
              <a:t>Data</a:t>
            </a:r>
          </a:p>
        </p:txBody>
      </p:sp>
      <p:sp>
        <p:nvSpPr>
          <p:cNvPr id="571470" name="Line 78"/>
          <p:cNvSpPr>
            <a:spLocks noChangeShapeType="1"/>
          </p:cNvSpPr>
          <p:nvPr/>
        </p:nvSpPr>
        <p:spPr bwMode="auto">
          <a:xfrm flipV="1">
            <a:off x="4305300" y="3822411"/>
            <a:ext cx="1162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3" name="Rectangle 81"/>
          <p:cNvSpPr>
            <a:spLocks noChangeArrowheads="1"/>
          </p:cNvSpPr>
          <p:nvPr/>
        </p:nvSpPr>
        <p:spPr bwMode="auto"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Memory</a:t>
            </a:r>
          </a:p>
        </p:txBody>
      </p:sp>
      <p:sp>
        <p:nvSpPr>
          <p:cNvPr id="571474" name="Line 82"/>
          <p:cNvSpPr>
            <a:spLocks noChangeShapeType="1"/>
          </p:cNvSpPr>
          <p:nvPr/>
        </p:nvSpPr>
        <p:spPr bwMode="auto">
          <a:xfrm>
            <a:off x="6373813" y="3822411"/>
            <a:ext cx="1177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5" name="Text Box 83"/>
          <p:cNvSpPr txBox="1">
            <a:spLocks noChangeArrowheads="1"/>
          </p:cNvSpPr>
          <p:nvPr/>
        </p:nvSpPr>
        <p:spPr bwMode="auto">
          <a:xfrm>
            <a:off x="6750050" y="3516609"/>
            <a:ext cx="40427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76" name="Text Box 84"/>
          <p:cNvSpPr txBox="1">
            <a:spLocks noChangeArrowheads="1"/>
          </p:cNvSpPr>
          <p:nvPr/>
        </p:nvSpPr>
        <p:spPr bwMode="auto">
          <a:xfrm>
            <a:off x="5981507" y="3575704"/>
            <a:ext cx="47961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7" name="Rectangle 85"/>
          <p:cNvSpPr>
            <a:spLocks noChangeArrowheads="1"/>
          </p:cNvSpPr>
          <p:nvPr/>
        </p:nvSpPr>
        <p:spPr bwMode="auto">
          <a:xfrm>
            <a:off x="6648450" y="2861974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PTEA</a:t>
            </a:r>
          </a:p>
        </p:txBody>
      </p:sp>
      <p:sp>
        <p:nvSpPr>
          <p:cNvPr id="571478" name="Text Box 86"/>
          <p:cNvSpPr txBox="1">
            <a:spLocks noChangeArrowheads="1"/>
          </p:cNvSpPr>
          <p:nvPr/>
        </p:nvSpPr>
        <p:spPr bwMode="auto">
          <a:xfrm>
            <a:off x="5933633" y="2905779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PTEA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9" name="Line 87"/>
          <p:cNvSpPr>
            <a:spLocks noChangeShapeType="1"/>
          </p:cNvSpPr>
          <p:nvPr/>
        </p:nvSpPr>
        <p:spPr bwMode="auto">
          <a:xfrm flipH="1">
            <a:off x="3763963" y="2071399"/>
            <a:ext cx="1443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0" name="Line 88"/>
          <p:cNvSpPr>
            <a:spLocks noChangeShapeType="1"/>
          </p:cNvSpPr>
          <p:nvPr/>
        </p:nvSpPr>
        <p:spPr bwMode="auto">
          <a:xfrm flipV="1">
            <a:off x="3763963" y="2071399"/>
            <a:ext cx="0" cy="34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1" name="Line 89"/>
          <p:cNvSpPr>
            <a:spLocks noChangeShapeType="1"/>
          </p:cNvSpPr>
          <p:nvPr/>
        </p:nvSpPr>
        <p:spPr bwMode="auto">
          <a:xfrm flipH="1">
            <a:off x="5207000" y="26032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2" name="Line 90"/>
          <p:cNvSpPr>
            <a:spLocks noChangeShapeType="1"/>
          </p:cNvSpPr>
          <p:nvPr/>
        </p:nvSpPr>
        <p:spPr bwMode="auto">
          <a:xfrm flipV="1">
            <a:off x="5207000" y="2071399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3" name="Text Box 91"/>
          <p:cNvSpPr txBox="1">
            <a:spLocks noChangeArrowheads="1"/>
          </p:cNvSpPr>
          <p:nvPr/>
        </p:nvSpPr>
        <p:spPr bwMode="auto">
          <a:xfrm>
            <a:off x="5399088" y="2402542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PTEA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4" name="Line 92"/>
          <p:cNvSpPr>
            <a:spLocks noChangeShapeType="1"/>
          </p:cNvSpPr>
          <p:nvPr/>
        </p:nvSpPr>
        <p:spPr bwMode="auto">
          <a:xfrm flipH="1">
            <a:off x="5207000" y="43558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5" name="Line 93"/>
          <p:cNvSpPr>
            <a:spLocks noChangeShapeType="1"/>
          </p:cNvSpPr>
          <p:nvPr/>
        </p:nvSpPr>
        <p:spPr bwMode="auto">
          <a:xfrm flipH="1" flipV="1">
            <a:off x="5207000" y="4355811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6" name="Text Box 94"/>
          <p:cNvSpPr txBox="1">
            <a:spLocks noChangeArrowheads="1"/>
          </p:cNvSpPr>
          <p:nvPr/>
        </p:nvSpPr>
        <p:spPr bwMode="auto">
          <a:xfrm>
            <a:off x="5399088" y="4155142"/>
            <a:ext cx="3583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7" name="Line 95"/>
          <p:cNvSpPr>
            <a:spLocks noChangeShapeType="1"/>
          </p:cNvSpPr>
          <p:nvPr/>
        </p:nvSpPr>
        <p:spPr bwMode="auto">
          <a:xfrm>
            <a:off x="6389688" y="3182649"/>
            <a:ext cx="11620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8" name="Line 96"/>
          <p:cNvSpPr>
            <a:spLocks noChangeShapeType="1"/>
          </p:cNvSpPr>
          <p:nvPr/>
        </p:nvSpPr>
        <p:spPr bwMode="auto">
          <a:xfrm flipH="1">
            <a:off x="6373813" y="43558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9" name="Text Box 97"/>
          <p:cNvSpPr txBox="1">
            <a:spLocks noChangeArrowheads="1"/>
          </p:cNvSpPr>
          <p:nvPr/>
        </p:nvSpPr>
        <p:spPr bwMode="auto">
          <a:xfrm>
            <a:off x="6672263" y="4050009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Data</a:t>
            </a:r>
          </a:p>
        </p:txBody>
      </p:sp>
      <p:sp>
        <p:nvSpPr>
          <p:cNvPr id="571490" name="Line 98"/>
          <p:cNvSpPr>
            <a:spLocks noChangeShapeType="1"/>
          </p:cNvSpPr>
          <p:nvPr/>
        </p:nvSpPr>
        <p:spPr bwMode="auto">
          <a:xfrm flipH="1">
            <a:off x="6361113" y="26032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91" name="Text Box 99"/>
          <p:cNvSpPr txBox="1">
            <a:spLocks noChangeArrowheads="1"/>
          </p:cNvSpPr>
          <p:nvPr/>
        </p:nvSpPr>
        <p:spPr bwMode="auto">
          <a:xfrm>
            <a:off x="6689725" y="226565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92" name="Text Box 100"/>
          <p:cNvSpPr txBox="1">
            <a:spLocks noChangeArrowheads="1"/>
          </p:cNvSpPr>
          <p:nvPr/>
        </p:nvSpPr>
        <p:spPr bwMode="auto">
          <a:xfrm>
            <a:off x="5573713" y="4596824"/>
            <a:ext cx="671979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L1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CPU Chip</a:t>
            </a:r>
          </a:p>
        </p:txBody>
      </p:sp>
      <p:sp>
        <p:nvSpPr>
          <p:cNvPr id="44" name="Rectangle 72"/>
          <p:cNvSpPr>
            <a:spLocks noChangeArrowheads="1"/>
          </p:cNvSpPr>
          <p:nvPr/>
        </p:nvSpPr>
        <p:spPr bwMode="auto">
          <a:xfrm>
            <a:off x="943437" y="6191230"/>
            <a:ext cx="72412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i="1" dirty="0" smtClean="0">
                <a:latin typeface="+mn-lt"/>
              </a:rPr>
              <a:t>VA: virtual address, PA: physical address, PTE: page table entry, PTEA = PTE address</a:t>
            </a:r>
            <a:endParaRPr lang="en-US" sz="1600" i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Page table entries (PTEs) are cached in L1 like any other memory word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PTEs may be evicted by other data references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 hit still requires a</a:t>
            </a:r>
            <a:r>
              <a:rPr lang="en-GB" dirty="0" smtClean="0"/>
              <a:t> small L1 delay</a:t>
            </a:r>
            <a:endParaRPr lang="en-GB" dirty="0"/>
          </a:p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hardware cache in MMU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Contains complete page table entries for small number of pages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Hit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33528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36056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648200" y="231140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36725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1" y="5822950"/>
            <a:ext cx="71897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hit eliminates a memory access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737628" y="263313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Miss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6700" y="38100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7202" y="2361338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760" y="41297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760" y="2121431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513388" y="3371716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76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4" name="Elbow Connector 33"/>
          <p:cNvCxnSpPr/>
          <p:nvPr/>
        </p:nvCxnSpPr>
        <p:spPr bwMode="auto">
          <a:xfrm rot="10800000">
            <a:off x="4648200" y="2636839"/>
            <a:ext cx="1905000" cy="482601"/>
          </a:xfrm>
          <a:prstGeom prst="bentConnector3">
            <a:avLst>
              <a:gd name="adj1" fmla="val 2155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9113" y="5715000"/>
            <a:ext cx="77104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miss incurs an additional memory access (the PTE)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Fortunately, TLB misses are rare. Why?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304800"/>
            <a:ext cx="6684963" cy="573088"/>
          </a:xfrm>
        </p:spPr>
        <p:txBody>
          <a:bodyPr/>
          <a:lstStyle/>
          <a:p>
            <a:r>
              <a:rPr lang="en-US" dirty="0" smtClean="0"/>
              <a:t>Recall: Simple </a:t>
            </a:r>
            <a:r>
              <a:rPr lang="en-US" dirty="0"/>
              <a:t>Addressing Modes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/>
              <a:t>Normal	(R)	Mem[Reg[R]]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/>
              <a:t>Register R specifies memory address</a:t>
            </a:r>
            <a:br>
              <a:rPr lang="en-US" sz="2400"/>
            </a:br>
            <a:r>
              <a:rPr lang="en-US" sz="2400"/>
              <a:t/>
            </a:r>
            <a:br>
              <a:rPr lang="en-US" sz="2400"/>
            </a:br>
            <a:r>
              <a:rPr lang="en-US" sz="2400">
                <a:latin typeface="Courier New" charset="0"/>
              </a:rPr>
              <a:t>movl (%ecx),%eax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/>
              <a:t>Displacement	D(R)	Mem[Reg[R]+D]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/>
              <a:t>Constant displacement D specifies offset</a:t>
            </a:r>
            <a:br>
              <a:rPr lang="en-US" sz="2400"/>
            </a:br>
            <a:r>
              <a:rPr lang="en-US" sz="2400"/>
              <a:t/>
            </a:r>
            <a:br>
              <a:rPr lang="en-US" sz="2400"/>
            </a:br>
            <a:r>
              <a:rPr lang="en-US" sz="2400">
                <a:latin typeface="Courier New" charset="0"/>
              </a:rPr>
              <a:t>movl 8(%ebp),%edx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7" y="435678"/>
            <a:ext cx="8558383" cy="762000"/>
          </a:xfrm>
        </p:spPr>
        <p:txBody>
          <a:bodyPr/>
          <a:lstStyle/>
          <a:p>
            <a:pPr marL="119063" indent="-119063" eaLnBrk="1" hangingPunct="1"/>
            <a:r>
              <a:rPr lang="en-US" dirty="0" smtClean="0"/>
              <a:t>Lets think about this, a bit</a:t>
            </a:r>
            <a:endParaRPr lang="en-US" dirty="0"/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>
          <a:xfrm>
            <a:off x="228601" y="2809875"/>
            <a:ext cx="8686800" cy="3743325"/>
          </a:xfrm>
        </p:spPr>
        <p:txBody>
          <a:bodyPr/>
          <a:lstStyle/>
          <a:p>
            <a:pPr eaLnBrk="1" hangingPunct="1"/>
            <a:r>
              <a:rPr lang="en-US" dirty="0" smtClean="0"/>
              <a:t>How does everything fit?</a:t>
            </a:r>
          </a:p>
          <a:p>
            <a:pPr marL="552450" lvl="1" eaLnBrk="1" hangingPunct="1"/>
            <a:r>
              <a:rPr lang="en-US" dirty="0" smtClean="0"/>
              <a:t>32-bit addresses: ~4,000,000,000 (4 billion) bytes</a:t>
            </a:r>
          </a:p>
          <a:p>
            <a:pPr marL="552450" lvl="1" eaLnBrk="1" hangingPunct="1"/>
            <a:r>
              <a:rPr lang="en-US" dirty="0" smtClean="0"/>
              <a:t>64-bit addresses: ~16,000,000,000,000,000,000 (16 quintillion) bytes</a:t>
            </a:r>
          </a:p>
          <a:p>
            <a:pPr marL="952500" lvl="2"/>
            <a:endParaRPr lang="en-US" dirty="0" smtClean="0"/>
          </a:p>
          <a:p>
            <a:pPr marL="152400"/>
            <a:r>
              <a:rPr lang="en-US" dirty="0" smtClean="0"/>
              <a:t>How to decide which memory to use in your program?</a:t>
            </a:r>
          </a:p>
          <a:p>
            <a:pPr marL="438150" lvl="1"/>
            <a:r>
              <a:rPr lang="en-US" dirty="0" smtClean="0"/>
              <a:t>What about after a fork()?</a:t>
            </a:r>
          </a:p>
          <a:p>
            <a:pPr marL="952500" lvl="2"/>
            <a:endParaRPr lang="en-US" dirty="0" smtClean="0"/>
          </a:p>
          <a:p>
            <a:pPr marL="152400"/>
            <a:r>
              <a:rPr lang="en-US" dirty="0" smtClean="0"/>
              <a:t>What if another process stores data into your memory?</a:t>
            </a:r>
          </a:p>
          <a:p>
            <a:pPr marL="438150" lvl="1"/>
            <a:r>
              <a:rPr lang="en-US" dirty="0" smtClean="0"/>
              <a:t>How could you debug your program?</a:t>
            </a:r>
          </a:p>
          <a:p>
            <a:pPr marL="438150" lvl="1"/>
            <a:endParaRPr lang="en-US" dirty="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388938" y="24765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So, we add a level of indirection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98563"/>
            <a:ext cx="8472487" cy="5049837"/>
          </a:xfrm>
          <a:ln/>
        </p:spPr>
        <p:txBody>
          <a:bodyPr lIns="0" tIns="0" rIns="0" bIns="0"/>
          <a:lstStyle/>
          <a:p>
            <a:pPr>
              <a:buSzPct val="100000"/>
              <a:buFont typeface="Wingdings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600" dirty="0"/>
              <a:t>One simple trick solves all three problems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Each process gets its own private image of memory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appears to be a full-sized private memory range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This fixes “how to choose” and “others shouldn’t mess </a:t>
            </a:r>
            <a:r>
              <a:rPr lang="en-GB" sz="2200" dirty="0" err="1"/>
              <a:t>w</a:t>
            </a:r>
            <a:r>
              <a:rPr lang="en-GB" sz="2200" dirty="0"/>
              <a:t>/yours”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surprisingly, it also fixes “making everything fit”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Implementation: translate addresses transparently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add a mapping </a:t>
            </a:r>
            <a:r>
              <a:rPr lang="en-GB" dirty="0" smtClean="0"/>
              <a:t>function</a:t>
            </a:r>
          </a:p>
          <a:p>
            <a:pPr lvl="3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map private addresses to physical addresses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 the mapping on every load or </a:t>
            </a:r>
            <a:r>
              <a:rPr lang="en-GB" dirty="0" smtClean="0"/>
              <a:t>store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buSzPct val="100000"/>
              <a:buFont typeface="Wingdings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600" dirty="0"/>
              <a:t>This mapping trick is the heart of </a:t>
            </a:r>
            <a:r>
              <a:rPr lang="en-GB" sz="2600" i="1" dirty="0"/>
              <a:t>virtual memory</a:t>
            </a:r>
            <a:r>
              <a:rPr lang="en-GB" sz="2600" dirty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sz="2000" dirty="0" smtClean="0">
                <a:solidFill>
                  <a:srgbClr val="990000"/>
                </a:solidFill>
              </a:rPr>
              <a:t>Linear address space: </a:t>
            </a:r>
            <a:r>
              <a:rPr lang="en-US" sz="2000" b="0" dirty="0" smtClean="0"/>
              <a:t>Ordered set of contiguous non-negative integer addresses:</a:t>
            </a:r>
            <a:br>
              <a:rPr lang="en-US" sz="2000" b="0" dirty="0" smtClean="0"/>
            </a:br>
            <a:r>
              <a:rPr lang="en-US" sz="2000" b="0" dirty="0" smtClean="0"/>
              <a:t>		{0, 1, 2, 3 … }</a:t>
            </a:r>
          </a:p>
          <a:p>
            <a:endParaRPr lang="en-US" sz="2000" dirty="0" smtClean="0">
              <a:solidFill>
                <a:srgbClr val="990000"/>
              </a:solidFill>
            </a:endParaRPr>
          </a:p>
          <a:p>
            <a:r>
              <a:rPr lang="en-US" sz="2000" dirty="0" smtClean="0">
                <a:solidFill>
                  <a:srgbClr val="990000"/>
                </a:solidFill>
              </a:rPr>
              <a:t>Virtual address space: </a:t>
            </a:r>
            <a:r>
              <a:rPr lang="en-US" sz="2000" b="0" dirty="0" smtClean="0"/>
              <a:t>Set of N = 2</a:t>
            </a:r>
            <a:r>
              <a:rPr lang="en-US" sz="2000" b="0" baseline="30000" dirty="0" smtClean="0"/>
              <a:t>n</a:t>
            </a:r>
            <a:r>
              <a:rPr lang="en-US" sz="2000" b="0" dirty="0" smtClean="0"/>
              <a:t> virtual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N-1}</a:t>
            </a:r>
          </a:p>
          <a:p>
            <a:endParaRPr lang="en-US" sz="2000" dirty="0" smtClean="0">
              <a:solidFill>
                <a:srgbClr val="990000"/>
              </a:solidFill>
            </a:endParaRPr>
          </a:p>
          <a:p>
            <a:r>
              <a:rPr lang="en-US" sz="2000" dirty="0" smtClean="0">
                <a:solidFill>
                  <a:srgbClr val="990000"/>
                </a:solidFill>
              </a:rPr>
              <a:t>Physical address space: </a:t>
            </a:r>
            <a:r>
              <a:rPr lang="en-US" sz="2000" b="0" dirty="0" smtClean="0"/>
              <a:t>Set of M = 2</a:t>
            </a:r>
            <a:r>
              <a:rPr lang="en-US" sz="2000" b="0" baseline="30000" dirty="0" smtClean="0"/>
              <a:t>m</a:t>
            </a:r>
            <a:r>
              <a:rPr lang="en-US" sz="2000" b="0" dirty="0" smtClean="0"/>
              <a:t> physical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M-1}</a:t>
            </a:r>
          </a:p>
          <a:p>
            <a:endParaRPr lang="en-US" sz="2000" b="0" dirty="0" smtClean="0"/>
          </a:p>
          <a:p>
            <a:r>
              <a:rPr lang="en-US" sz="2000" dirty="0" smtClean="0"/>
              <a:t>Clean distinction between data (bytes) and their attributes (addresses)</a:t>
            </a:r>
          </a:p>
          <a:p>
            <a:r>
              <a:rPr lang="en-US" sz="2000" dirty="0" smtClean="0"/>
              <a:t>Each datum can now have multiple addresses</a:t>
            </a:r>
          </a:p>
          <a:p>
            <a:r>
              <a:rPr lang="en-US" sz="2000" dirty="0" smtClean="0"/>
              <a:t>Every byte in main memory: </a:t>
            </a:r>
            <a:br>
              <a:rPr lang="en-US" sz="2000" dirty="0" smtClean="0"/>
            </a:br>
            <a:r>
              <a:rPr lang="en-US" sz="2000" dirty="0" smtClean="0"/>
              <a:t>one physical address, one (or more) virtual addresses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System Using Physical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7" y="5791200"/>
            <a:ext cx="8564563" cy="881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</a:t>
            </a:r>
            <a:r>
              <a:rPr lang="en-GB" dirty="0" smtClean="0"/>
              <a:t>in some “simple” systems, like embedded </a:t>
            </a:r>
            <a:r>
              <a:rPr lang="en-GB" dirty="0"/>
              <a:t>microcontrollers in</a:t>
            </a:r>
            <a:r>
              <a:rPr lang="en-GB" dirty="0" smtClean="0"/>
              <a:t> cars</a:t>
            </a:r>
            <a:r>
              <a:rPr lang="en-GB" dirty="0"/>
              <a:t>, elevators, and digital picture frames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648200" y="42338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341813" y="1665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341813" y="1893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03002" y="41862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</a:rPr>
              <a:t>M-1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379913" y="13716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600200" y="246740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343400" y="2122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341813" y="2351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648200" y="1670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48200" y="1898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648200" y="2127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4648200" y="23558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4341813" y="2579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4341813" y="2808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341813" y="3036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343400" y="3265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648200" y="40100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733628" y="2133600"/>
            <a:ext cx="156735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</a:t>
            </a:r>
            <a:r>
              <a:rPr lang="en-GB" sz="1600" dirty="0" smtClean="0">
                <a:latin typeface="Calibri" pitchFamily="34" charset="0"/>
              </a:rPr>
              <a:t>address</a:t>
            </a:r>
            <a:endParaRPr lang="en-GB" sz="16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5638801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715726" y="4832740"/>
            <a:ext cx="10693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4648200" y="34993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4341813" y="35004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4724400" y="37338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2667000" y="2732732"/>
            <a:ext cx="16748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5791201" y="30416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5403850" y="39568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/>
          <p:nvPr/>
        </p:nvCxnSpPr>
        <p:spPr bwMode="auto">
          <a:xfrm rot="10800000">
            <a:off x="2133602" y="3000809"/>
            <a:ext cx="4189410" cy="1876787"/>
          </a:xfrm>
          <a:prstGeom prst="bentConnector3">
            <a:avLst>
              <a:gd name="adj1" fmla="val 999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352800" y="26670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9998" y="2280692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</a:t>
            </a:r>
            <a:r>
              <a:rPr lang="en-GB" dirty="0" smtClean="0"/>
              <a:t>Virtual Addressing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443537"/>
            <a:ext cx="8307388" cy="1262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</a:t>
            </a:r>
            <a:r>
              <a:rPr lang="en-GB" dirty="0" smtClean="0"/>
              <a:t>in all modern servers, desktops, and laptops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One of the great ideas in computer science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4600" y="43862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18213" y="1817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18213" y="2046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79402" y="43386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</a:rPr>
              <a:t>M-1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56313" y="15240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429000" y="2619808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019800" y="2274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018213" y="2503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4600" y="18224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4600" y="2051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4600" y="2279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4600" y="2508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018213" y="2732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6018213" y="2960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18213" y="3189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19800" y="3417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4600" y="41624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557652" y="2378791"/>
            <a:ext cx="139580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Physical </a:t>
            </a:r>
            <a:r>
              <a:rPr lang="en-GB" sz="1400" dirty="0" smtClean="0">
                <a:latin typeface="Calibri" pitchFamily="34" charset="0"/>
              </a:rPr>
              <a:t>address</a:t>
            </a:r>
            <a:endParaRPr lang="en-GB" sz="14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7315201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000500" y="5000625"/>
            <a:ext cx="95697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4600" y="36517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018213" y="36528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6400800" y="38862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4495800" y="2885132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7467601" y="31940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7080250" y="41092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/>
        </p:nvCxnSpPr>
        <p:spPr bwMode="auto">
          <a:xfrm rot="10800000">
            <a:off x="1524000" y="3153695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990600" y="262029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057400" y="2882426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057839" y="2378791"/>
            <a:ext cx="130507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Virtual address</a:t>
            </a:r>
            <a:endParaRPr lang="en-GB" sz="14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(VA</a:t>
            </a:r>
            <a:r>
              <a:rPr lang="en-GB" sz="1400" dirty="0">
                <a:latin typeface="Calibri" pitchFamily="34" charset="0"/>
              </a:rPr>
              <a:t>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2000" y="19767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05400" y="2815141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362200" y="2882426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4100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20833</TotalTime>
  <Words>3028</Words>
  <Application>Microsoft Macintosh PowerPoint</Application>
  <PresentationFormat>On-screen Show (4:3)</PresentationFormat>
  <Paragraphs>809</Paragraphs>
  <Slides>38</Slides>
  <Notes>31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template2007</vt:lpstr>
      <vt:lpstr>Virtual Memory: Concepts  15-213 / 18-213: Introduction to Computer Systems  16th Lecture, Oct. 23, 2012</vt:lpstr>
      <vt:lpstr>Today  </vt:lpstr>
      <vt:lpstr>Recall: Byte-Oriented Memory Organization</vt:lpstr>
      <vt:lpstr>Recall: Simple Addressing Modes</vt:lpstr>
      <vt:lpstr>Lets think about this, a bit</vt:lpstr>
      <vt:lpstr>So, we add a level of indirection</vt:lpstr>
      <vt:lpstr>Address Spaces</vt:lpstr>
      <vt:lpstr>A System Using Physical Addressing</vt:lpstr>
      <vt:lpstr>A System Using Virtual Addressing</vt:lpstr>
      <vt:lpstr>Why Virtual Memory?</vt:lpstr>
      <vt:lpstr>Today  </vt:lpstr>
      <vt:lpstr>(1) VM as a Tool for Caching</vt:lpstr>
      <vt:lpstr>DRAM Cache Organization</vt:lpstr>
      <vt:lpstr>Enabling data structure: Page Table</vt:lpstr>
      <vt:lpstr>Page Hit</vt:lpstr>
      <vt:lpstr>Page Fault</vt:lpstr>
      <vt:lpstr>Handling Page Fault</vt:lpstr>
      <vt:lpstr>Handling Page Fault</vt:lpstr>
      <vt:lpstr>Handling Page Fault</vt:lpstr>
      <vt:lpstr>Handling Page Fault</vt:lpstr>
      <vt:lpstr>Locality to the Rescue Again!</vt:lpstr>
      <vt:lpstr>Today  </vt:lpstr>
      <vt:lpstr>(2) VM as a Tool for Memory Management</vt:lpstr>
      <vt:lpstr>Simplifying allocation and sharing</vt:lpstr>
      <vt:lpstr>Simplifying Linking and Loading</vt:lpstr>
      <vt:lpstr>Today  </vt:lpstr>
      <vt:lpstr>VM as a Tool for Memory Protection</vt:lpstr>
      <vt:lpstr>Today  </vt:lpstr>
      <vt:lpstr>VM Address Translation</vt:lpstr>
      <vt:lpstr>Summary of Address Translation Symbols</vt:lpstr>
      <vt:lpstr>Address Translation With a Page Table</vt:lpstr>
      <vt:lpstr>Address Translation: Page Hit</vt:lpstr>
      <vt:lpstr>Address Translation: Page Fault</vt:lpstr>
      <vt:lpstr>Views of virtual memory</vt:lpstr>
      <vt:lpstr>Integrating VM and Cache</vt:lpstr>
      <vt:lpstr>Speeding up Translation with a TLB</vt:lpstr>
      <vt:lpstr>TLB Hit</vt:lpstr>
      <vt:lpstr>TLB Miss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G</cp:lastModifiedBy>
  <cp:revision>531</cp:revision>
  <cp:lastPrinted>2011-10-25T05:24:14Z</cp:lastPrinted>
  <dcterms:created xsi:type="dcterms:W3CDTF">2012-10-23T04:57:38Z</dcterms:created>
  <dcterms:modified xsi:type="dcterms:W3CDTF">2012-10-23T05:44:16Z</dcterms:modified>
</cp:coreProperties>
</file>