
<file path=[Content_Types].xml><?xml version="1.0" encoding="utf-8"?>
<Types xmlns="http://schemas.openxmlformats.org/package/2006/content-types">
  <Default Extension="rels" ContentType="application/vnd.openxmlformats-package.relationships+xml"/>
  <Override PartName="/ppt/slides/slide14.xml" ContentType="application/vnd.openxmlformats-officedocument.presentationml.slide+xml"/>
  <Override PartName="/ppt/notesSlides/notesSlide16.xml" ContentType="application/vnd.openxmlformats-officedocument.presentationml.notesSlide+xml"/>
  <Default Extension="xml" ContentType="application/xml"/>
  <Override PartName="/ppt/tableStyles.xml" ContentType="application/vnd.openxmlformats-officedocument.presentationml.tableStyles+xml"/>
  <Override PartName="/ppt/notesSlides/notesSlide31.xml" ContentType="application/vnd.openxmlformats-officedocument.presentationml.notesSlide+xml"/>
  <Override PartName="/ppt/notesSlides/notesSlide1.xml" ContentType="application/vnd.openxmlformats-officedocument.presentationml.notesSlide+xml"/>
  <Override PartName="/ppt/slides/slide28.xml" ContentType="application/vnd.openxmlformats-officedocument.presentationml.slide+xml"/>
  <Override PartName="/ppt/slides/slide21.xml" ContentType="application/vnd.openxmlformats-officedocument.presentationml.slide+xml"/>
  <Override PartName="/ppt/slides/slide37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9.xml" ContentType="application/vnd.openxmlformats-officedocument.presentationml.notesSlide+xml"/>
  <Override PartName="/ppt/slideLayouts/slideLayout5.xml" ContentType="application/vnd.openxmlformats-officedocument.presentationml.slideLayout+xml"/>
  <Override PartName="/ppt/slides/slide30.xml" ContentType="application/vnd.openxmlformats-officedocument.presentationml.slide+xml"/>
  <Override PartName="/ppt/slides/slide13.xml" ContentType="application/vnd.openxmlformats-officedocument.presentationml.slide+xml"/>
  <Override PartName="/ppt/slideMasters/slideMaster1.xml" ContentType="application/vnd.openxmlformats-officedocument.presentationml.slideMaster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ppt/notesSlides/notesSlide7.xml" ContentType="application/vnd.openxmlformats-officedocument.presentationml.notesSlide+xml"/>
  <Override PartName="/ppt/notesSlides/notesSlide30.xml" ContentType="application/vnd.openxmlformats-officedocument.presentationml.notesSlide+xml"/>
  <Override PartName="/ppt/handoutMasters/handoutMaster1.xml" ContentType="application/vnd.openxmlformats-officedocument.presentationml.handoutMaster+xml"/>
  <Override PartName="/ppt/slides/slide27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20.xml" ContentType="application/vnd.openxmlformats-officedocument.presentationml.slide+xml"/>
  <Override PartName="/ppt/slides/slide36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4.xml" ContentType="application/vnd.openxmlformats-officedocument.presentationml.slide+xml"/>
  <Override PartName="/ppt/slides/slide19.xml" ContentType="application/vnd.openxmlformats-officedocument.presentationml.slide+xml"/>
  <Override PartName="/ppt/notesSlides/notesSlide8.xml" ContentType="application/vnd.openxmlformats-officedocument.presentationml.notesSlide+xml"/>
  <Override PartName="/ppt/slideLayouts/slideLayout4.xml" ContentType="application/vnd.openxmlformats-officedocument.presentationml.slideLayout+xml"/>
  <Override PartName="/ppt/slides/slide12.xml" ContentType="application/vnd.openxmlformats-officedocument.presentationml.slide+xml"/>
  <Override PartName="/ppt/notesSlides/notesSlide14.xml" ContentType="application/vnd.openxmlformats-officedocument.presentationml.notesSlide+xml"/>
  <Override PartName="/ppt/notesSlides/notesSlide6.xml" ContentType="application/vnd.openxmlformats-officedocument.presentationml.notesSlide+xml"/>
  <Override PartName="/ppt/presProps.xml" ContentType="application/vnd.openxmlformats-officedocument.presentationml.presProps+xml"/>
  <Override PartName="/ppt/slides/slide26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3.xml" ContentType="application/vnd.openxmlformats-officedocument.presentationml.slide+xml"/>
  <Override PartName="/ppt/slides/slide18.xml" ContentType="application/vnd.openxmlformats-officedocument.presentationml.slide+xml"/>
  <Override PartName="/ppt/slideLayouts/slideLayout3.xml" ContentType="application/vnd.openxmlformats-officedocument.presentationml.slideLayout+xml"/>
  <Override PartName="/ppt/slides/slide11.xml" ContentType="application/vnd.openxmlformats-officedocument.presentationml.slide+xml"/>
  <Override PartName="/ppt/notesSlides/notesSlide13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5.xml" ContentType="application/vnd.openxmlformats-officedocument.presentationml.notesSlide+xml"/>
  <Override PartName="/ppt/slideLayouts/slideLayout13.xml" ContentType="application/vnd.openxmlformats-officedocument.presentationml.slideLayout+xml"/>
  <Override PartName="/ppt/slides/slide25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9.xml" ContentType="application/vnd.openxmlformats-officedocument.presentationml.slide+xml"/>
  <Override PartName="/ppt/slideLayouts/slideLayout9.xml" ContentType="application/vnd.openxmlformats-officedocument.presentationml.slideLayout+xml"/>
  <Override PartName="/ppt/slides/slide34.xml" ContentType="application/vnd.openxmlformats-officedocument.presentationml.slide+xml"/>
  <Override PartName="/ppt/notesSlides/notesSlide20.xml" ContentType="application/vnd.openxmlformats-officedocument.presentationml.notesSlide+xml"/>
  <Override PartName="/ppt/tags/tag1.xml" ContentType="application/vnd.openxmlformats-officedocument.presentationml.tags+xml"/>
  <Override PartName="/ppt/slides/slide2.xml" ContentType="application/vnd.openxmlformats-officedocument.presentationml.slide+xml"/>
  <Override PartName="/ppt/slideLayouts/slideLayout2.xml" ContentType="application/vnd.openxmlformats-officedocument.presentationml.slideLayout+xml"/>
  <Override PartName="/ppt/slides/slide17.xml" ContentType="application/vnd.openxmlformats-officedocument.presentationml.slide+xml"/>
  <Override PartName="/ppt/notesSlides/notesSlide19.xml" ContentType="application/vnd.openxmlformats-officedocument.presentationml.notesSlide+xml"/>
  <Override PartName="/ppt/notesSlides/notesSlide36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2.xml" ContentType="application/vnd.openxmlformats-officedocument.presentationml.notesSlide+xml"/>
  <Override PartName="/docProps/app.xml" ContentType="application/vnd.openxmlformats-officedocument.extended-properties+xml"/>
  <Override PartName="/ppt/notesSlides/notesSlide34.xml" ContentType="application/vnd.openxmlformats-officedocument.presentationml.notesSlide+xml"/>
  <Override PartName="/ppt/notesSlides/notesSlide4.xml" ContentType="application/vnd.openxmlformats-officedocument.presentationml.notesSlide+xml"/>
  <Override PartName="/ppt/theme/theme3.xml" ContentType="application/vnd.openxmlformats-officedocument.theme+xml"/>
  <Override PartName="/ppt/slideLayouts/slideLayout12.xml" ContentType="application/vnd.openxmlformats-officedocument.presentationml.slideLayout+xml"/>
  <Override PartName="/ppt/slides/slide24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26.xml" ContentType="application/vnd.openxmlformats-officedocument.presentationml.notesSlide+xml"/>
  <Override PartName="/ppt/slideLayouts/slideLayout8.xml" ContentType="application/vnd.openxmlformats-officedocument.presentationml.slideLayout+xml"/>
  <Override PartName="/ppt/slides/slide33.xml" ContentType="application/vnd.openxmlformats-officedocument.presentationml.slide+xml"/>
  <Override PartName="/ppt/slides/slide1.xml" ContentType="application/vnd.openxmlformats-officedocument.presentationml.slide+xml"/>
  <Override PartName="/ppt/slideLayouts/slideLayout1.xml" ContentType="application/vnd.openxmlformats-officedocument.presentationml.slideLayout+xml"/>
  <Override PartName="/ppt/slides/slide16.xml" ContentType="application/vnd.openxmlformats-officedocument.presentationml.slide+xml"/>
  <Override PartName="/ppt/notesSlides/notesSlide18.xml" ContentType="application/vnd.openxmlformats-officedocument.presentationml.notesSlide+xml"/>
  <Override PartName="/ppt/viewProps.xml" ContentType="application/vnd.openxmlformats-officedocument.presentationml.viewProps+xml"/>
  <Default Extension="jpeg" ContentType="image/jpeg"/>
  <Override PartName="/ppt/notesSlides/notesSlide11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.xml" ContentType="application/vnd.openxmlformats-officedocument.presentationml.notesSlide+xml"/>
  <Override PartName="/ppt/theme/theme2.xml" ContentType="application/vnd.openxmlformats-officedocument.theme+xml"/>
  <Override PartName="/ppt/slideLayouts/slideLayout11.xml" ContentType="application/vnd.openxmlformats-officedocument.presentationml.slideLayout+xml"/>
  <Override PartName="/ppt/slides/slide23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7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5.xml" ContentType="application/vnd.openxmlformats-officedocument.presentationml.slide+xml"/>
  <Override PartName="/ppt/notesSlides/notesSlide17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2.xml" ContentType="application/vnd.openxmlformats-officedocument.presentationml.notesSlide+xml"/>
  <Override PartName="/ppt/slides/slide29.xml" ContentType="application/vnd.openxmlformats-officedocument.presentationml.slide+xml"/>
  <Override PartName="/ppt/theme/theme1.xml" ContentType="application/vnd.openxmlformats-officedocument.theme+xml"/>
  <Override PartName="/ppt/slides/slide22.xml" ContentType="application/vnd.openxmlformats-officedocument.presentationml.slide+xml"/>
  <Override PartName="/ppt/presentation.xml" ContentType="application/vnd.openxmlformats-officedocument.presentationml.presentation.main+xml"/>
  <Override PartName="/ppt/slideLayouts/slideLayout10.xml" ContentType="application/vnd.openxmlformats-officedocument.presentationml.slideLayout+xml"/>
  <Override PartName="/ppt/slides/slide6.xml" ContentType="application/vnd.openxmlformats-officedocument.presentationml.slide+xml"/>
  <Default Extension="bin" ContentType="application/vnd.openxmlformats-officedocument.presentationml.printerSettings"/>
  <Override PartName="/ppt/slideLayouts/slideLayout6.xml" ContentType="application/vnd.openxmlformats-officedocument.presentationml.slideLayout+xml"/>
  <Override PartName="/ppt/slides/slide31.xml" ContentType="application/vnd.openxmlformats-officedocument.presentationml.slide+xml"/>
  <Override PartName="/ppt/notesSlides/notesSlide24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trictFirstAndLastChars="0" saveSubsetFonts="1">
  <p:sldMasterIdLst>
    <p:sldMasterId id="2147483648" r:id="rId1"/>
  </p:sldMasterIdLst>
  <p:notesMasterIdLst>
    <p:notesMasterId r:id="rId39"/>
  </p:notesMasterIdLst>
  <p:handoutMasterIdLst>
    <p:handoutMasterId r:id="rId40"/>
  </p:handoutMasterIdLst>
  <p:sldIdLst>
    <p:sldId id="542" r:id="rId2"/>
    <p:sldId id="1202" r:id="rId3"/>
    <p:sldId id="1204" r:id="rId4"/>
    <p:sldId id="1205" r:id="rId5"/>
    <p:sldId id="1206" r:id="rId6"/>
    <p:sldId id="1207" r:id="rId7"/>
    <p:sldId id="1208" r:id="rId8"/>
    <p:sldId id="1209" r:id="rId9"/>
    <p:sldId id="1210" r:id="rId10"/>
    <p:sldId id="1211" r:id="rId11"/>
    <p:sldId id="1212" r:id="rId12"/>
    <p:sldId id="1213" r:id="rId13"/>
    <p:sldId id="1244" r:id="rId14"/>
    <p:sldId id="1240" r:id="rId15"/>
    <p:sldId id="1214" r:id="rId16"/>
    <p:sldId id="1216" r:id="rId17"/>
    <p:sldId id="1217" r:id="rId18"/>
    <p:sldId id="1218" r:id="rId19"/>
    <p:sldId id="1219" r:id="rId20"/>
    <p:sldId id="1243" r:id="rId21"/>
    <p:sldId id="1220" r:id="rId22"/>
    <p:sldId id="1221" r:id="rId23"/>
    <p:sldId id="1237" r:id="rId24"/>
    <p:sldId id="1238" r:id="rId25"/>
    <p:sldId id="1239" r:id="rId26"/>
    <p:sldId id="1225" r:id="rId27"/>
    <p:sldId id="1226" r:id="rId28"/>
    <p:sldId id="1227" r:id="rId29"/>
    <p:sldId id="1228" r:id="rId30"/>
    <p:sldId id="1229" r:id="rId31"/>
    <p:sldId id="1230" r:id="rId32"/>
    <p:sldId id="1231" r:id="rId33"/>
    <p:sldId id="1232" r:id="rId34"/>
    <p:sldId id="1233" r:id="rId35"/>
    <p:sldId id="1246" r:id="rId36"/>
    <p:sldId id="1235" r:id="rId37"/>
    <p:sldId id="1236" r:id="rId38"/>
  </p:sldIdLst>
  <p:sldSz cx="9144000" cy="6858000" type="screen4x3"/>
  <p:notesSz cx="7302500" cy="9586913"/>
  <p:custDataLst>
    <p:tags r:id="rId42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5pPr>
    <a:lvl6pPr marL="22860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6pPr>
    <a:lvl7pPr marL="27432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7pPr>
    <a:lvl8pPr marL="32004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8pPr>
    <a:lvl9pPr marL="36576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lrMru>
    <a:srgbClr val="F7F5CD"/>
    <a:srgbClr val="990000"/>
    <a:srgbClr val="D5F1CF"/>
    <a:srgbClr val="F1C7C7"/>
    <a:srgbClr val="E9E1C9"/>
    <a:srgbClr val="F6F5BD"/>
    <a:srgbClr val="DED8C4"/>
    <a:srgbClr val="E7DDBB"/>
    <a:srgbClr val="DDCE9F"/>
    <a:srgbClr val="E2AC0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91EBBBCC-DAD2-459C-BE2E-F6DE35CF9A28}" styleName="Dark Style 2 - Accent 3/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 horzBarState="maximized">
    <p:restoredLeft sz="15584" autoAdjust="0"/>
    <p:restoredTop sz="94649" autoAdjust="0"/>
  </p:normalViewPr>
  <p:slideViewPr>
    <p:cSldViewPr snapToObjects="1">
      <p:cViewPr varScale="1">
        <p:scale>
          <a:sx n="107" d="100"/>
          <a:sy n="107" d="100"/>
        </p:scale>
        <p:origin x="-280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Objects="1">
      <p:cViewPr varScale="1">
        <p:scale>
          <a:sx n="66" d="100"/>
          <a:sy n="66" d="100"/>
        </p:scale>
        <p:origin x="0" y="0"/>
      </p:cViewPr>
      <p:guideLst/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46" Type="http://schemas.openxmlformats.org/officeDocument/2006/relationships/tableStyles" Target="tableStyles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notesMaster" Target="notesMasters/notesMaster1.xml"/><Relationship Id="rId40" Type="http://schemas.openxmlformats.org/officeDocument/2006/relationships/handoutMaster" Target="handoutMasters/handoutMaster1.xml"/><Relationship Id="rId41" Type="http://schemas.openxmlformats.org/officeDocument/2006/relationships/printerSettings" Target="printerSettings/printerSettings1.bin"/><Relationship Id="rId42" Type="http://schemas.openxmlformats.org/officeDocument/2006/relationships/tags" Target="tags/tag1.xml"/><Relationship Id="rId43" Type="http://schemas.openxmlformats.org/officeDocument/2006/relationships/presProps" Target="presProps.xml"/><Relationship Id="rId44" Type="http://schemas.openxmlformats.org/officeDocument/2006/relationships/viewProps" Target="viewProps.xml"/><Relationship Id="rId45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9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t" anchorCtr="0" compatLnSpc="1">
            <a:prstTxWarp prst="textNoShape">
              <a:avLst/>
            </a:prstTxWarp>
          </a:bodyPr>
          <a:lstStyle>
            <a:lvl1pPr defTabSz="96520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r>
              <a:rPr lang="en-US"/>
              <a:t>DAC 2001 Tutorial</a:t>
            </a:r>
          </a:p>
        </p:txBody>
      </p:sp>
      <p:sp>
        <p:nvSpPr>
          <p:cNvPr id="25293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71950" y="0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t" anchorCtr="0" compatLnSpc="1">
            <a:prstTxWarp prst="textNoShape">
              <a:avLst/>
            </a:prstTxWarp>
          </a:bodyPr>
          <a:lstStyle>
            <a:lvl1pPr algn="r" defTabSz="96520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293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091613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b" anchorCtr="0" compatLnSpc="1">
            <a:prstTxWarp prst="textNoShape">
              <a:avLst/>
            </a:prstTxWarp>
          </a:bodyPr>
          <a:lstStyle>
            <a:lvl1pPr defTabSz="965200">
              <a:defRPr sz="1200" smtClean="0">
                <a:latin typeface="Times New Roman" pitchFamily="18" charset="0"/>
                <a:cs typeface="Times New Roman" pitchFamily="18" charset="0"/>
              </a:defRPr>
            </a:lvl1pPr>
          </a:lstStyle>
          <a:p>
            <a:pPr>
              <a:defRPr/>
            </a:pPr>
            <a:r>
              <a:rPr lang="en-US"/>
              <a:t>©R.A. Rutenbar, 2001</a:t>
            </a:r>
          </a:p>
        </p:txBody>
      </p:sp>
      <p:sp>
        <p:nvSpPr>
          <p:cNvPr id="25293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71950" y="9091613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b" anchorCtr="0" compatLnSpc="1">
            <a:prstTxWarp prst="textNoShape">
              <a:avLst/>
            </a:prstTxWarp>
          </a:bodyPr>
          <a:lstStyle>
            <a:lvl1pPr algn="r" defTabSz="96520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83587096-7852-44F5-9A71-D621B1FF247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85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857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14800" y="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018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19200" y="685800"/>
            <a:ext cx="4876800" cy="36576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858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90600" y="4572000"/>
            <a:ext cx="5334000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40858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4400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858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14800" y="914400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40F64717-A5A5-4C4E-9291-2F18B7410B0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1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1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1.xml"/></Relationships>
</file>

<file path=ppt/notesSlides/_rels/notesSlide2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2.xml"/></Relationships>
</file>

<file path=ppt/notesSlides/_rels/notesSlide2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3.xml"/></Relationships>
</file>

<file path=ppt/notesSlides/_rels/notesSlide2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4.xml"/></Relationships>
</file>

<file path=ppt/notesSlides/_rels/notesSlide2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5.xml"/></Relationships>
</file>

<file path=ppt/notesSlides/_rels/notesSlide2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6.xml"/></Relationships>
</file>

<file path=ppt/notesSlides/_rels/notesSlide2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7.xml"/></Relationships>
</file>

<file path=ppt/notesSlides/_rels/notesSlide2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8.xml"/></Relationships>
</file>

<file path=ppt/notesSlides/_rels/notesSlide2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9.xml"/></Relationships>
</file>

<file path=ppt/notesSlides/_rels/notesSlide2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0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3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1.xml"/></Relationships>
</file>

<file path=ppt/notesSlides/_rels/notesSlide3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2.xml"/></Relationships>
</file>

<file path=ppt/notesSlides/_rels/notesSlide3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3.xml"/></Relationships>
</file>

<file path=ppt/notesSlides/_rels/notesSlide3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4.xml"/></Relationships>
</file>

<file path=ppt/notesSlides/_rels/notesSlide3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5.xml"/></Relationships>
</file>

<file path=ppt/notesSlides/_rels/notesSlide3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6.xml"/></Relationships>
</file>

<file path=ppt/notesSlides/_rels/notesSlide3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7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0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5120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F803353-72E2-470C-8E67-87750F01FAF1}" type="slidenum">
              <a:rPr lang="en-US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32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3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42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4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63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6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73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7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94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9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04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0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14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1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45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4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55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5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65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6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65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6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65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6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65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6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06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0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16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1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37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37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47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47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40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40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57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57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68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68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78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7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98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98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98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98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09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09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19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19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50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5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60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6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8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8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91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9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01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0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12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1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08012"/>
            <a:ext cx="7772400" cy="14700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886200"/>
            <a:ext cx="7677492" cy="1752600"/>
          </a:xfrm>
        </p:spPr>
        <p:txBody>
          <a:bodyPr/>
          <a:lstStyle>
            <a:lvl1pPr marL="0" indent="0" algn="l">
              <a:buNone/>
              <a:defRPr sz="2000" b="0">
                <a:latin typeface="Calibri" pitchFamily="34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58013" y="228600"/>
            <a:ext cx="2185987" cy="6105525"/>
          </a:xfrm>
        </p:spPr>
        <p:txBody>
          <a:bodyPr vert="eaVert"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6875" y="228600"/>
            <a:ext cx="6408738" cy="6105525"/>
          </a:xfrm>
        </p:spPr>
        <p:txBody>
          <a:bodyPr vert="eaVert"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62488" y="1362075"/>
            <a:ext cx="3871912" cy="24098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62488" y="3924300"/>
            <a:ext cx="3871912" cy="24098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7592093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latin typeface="Calibri" pitchFamily="34" charset="0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 sz="2800">
                <a:latin typeface="Calibri" pitchFamily="34" charset="0"/>
              </a:defRPr>
            </a:lvl1pPr>
            <a:lvl2pPr>
              <a:defRPr sz="2400">
                <a:latin typeface="Calibri" pitchFamily="34" charset="0"/>
              </a:defRPr>
            </a:lvl2pPr>
            <a:lvl3pPr>
              <a:defRPr sz="2000">
                <a:latin typeface="Calibri" pitchFamily="34" charset="0"/>
              </a:defRPr>
            </a:lvl3pPr>
            <a:lvl4pPr>
              <a:defRPr sz="1800">
                <a:latin typeface="Calibri" pitchFamily="34" charset="0"/>
              </a:defRPr>
            </a:lvl4pPr>
            <a:lvl5pPr>
              <a:defRPr sz="1800">
                <a:latin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 sz="2800">
                <a:latin typeface="Calibri" pitchFamily="34" charset="0"/>
              </a:defRPr>
            </a:lvl1pPr>
            <a:lvl2pPr>
              <a:defRPr sz="2400">
                <a:latin typeface="Calibri" pitchFamily="34" charset="0"/>
              </a:defRPr>
            </a:lvl2pPr>
            <a:lvl3pPr>
              <a:defRPr sz="2000">
                <a:latin typeface="Calibri" pitchFamily="34" charset="0"/>
              </a:defRPr>
            </a:lvl3pPr>
            <a:lvl4pPr>
              <a:defRPr sz="1800">
                <a:latin typeface="Calibri" pitchFamily="34" charset="0"/>
              </a:defRPr>
            </a:lvl4pPr>
            <a:lvl5pPr>
              <a:defRPr sz="1800">
                <a:latin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latin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>
                <a:latin typeface="Calibri" pitchFamily="34" charset="0"/>
              </a:defRPr>
            </a:lvl1pPr>
            <a:lvl2pPr>
              <a:defRPr sz="2000">
                <a:latin typeface="Calibri" pitchFamily="34" charset="0"/>
              </a:defRPr>
            </a:lvl2pPr>
            <a:lvl3pPr>
              <a:defRPr sz="1800">
                <a:latin typeface="Calibri" pitchFamily="34" charset="0"/>
              </a:defRPr>
            </a:lvl3pPr>
            <a:lvl4pPr>
              <a:defRPr sz="1600">
                <a:latin typeface="Calibri" pitchFamily="34" charset="0"/>
              </a:defRPr>
            </a:lvl4pPr>
            <a:lvl5pPr>
              <a:defRPr sz="1600">
                <a:latin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latin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>
                <a:latin typeface="Calibri" pitchFamily="34" charset="0"/>
              </a:defRPr>
            </a:lvl1pPr>
            <a:lvl2pPr>
              <a:defRPr sz="2000">
                <a:latin typeface="Calibri" pitchFamily="34" charset="0"/>
              </a:defRPr>
            </a:lvl2pPr>
            <a:lvl3pPr>
              <a:defRPr sz="1800">
                <a:latin typeface="Calibri" pitchFamily="34" charset="0"/>
              </a:defRPr>
            </a:lvl3pPr>
            <a:lvl4pPr>
              <a:defRPr sz="1600">
                <a:latin typeface="Calibri" pitchFamily="34" charset="0"/>
              </a:defRPr>
            </a:lvl4pPr>
            <a:lvl5pPr>
              <a:defRPr sz="1600">
                <a:latin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762" y="445070"/>
            <a:ext cx="75914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>
                <a:latin typeface="Calibri" pitchFamily="34" charset="0"/>
              </a:defRPr>
            </a:lvl1pPr>
            <a:lvl2pPr>
              <a:defRPr sz="2800">
                <a:latin typeface="Calibri" pitchFamily="34" charset="0"/>
              </a:defRPr>
            </a:lvl2pPr>
            <a:lvl3pPr>
              <a:defRPr sz="2400">
                <a:latin typeface="Calibri" pitchFamily="34" charset="0"/>
              </a:defRPr>
            </a:lvl3pPr>
            <a:lvl4pPr>
              <a:defRPr sz="2000">
                <a:latin typeface="Calibri" pitchFamily="34" charset="0"/>
              </a:defRPr>
            </a:lvl4pPr>
            <a:lvl5pPr>
              <a:defRPr sz="2000">
                <a:latin typeface="Calibri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>
                <a:latin typeface="Calibri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74090" y="371182"/>
            <a:ext cx="759142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96875" y="1362075"/>
            <a:ext cx="7896225" cy="497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0" y="0"/>
            <a:ext cx="9144000" cy="228600"/>
          </a:xfrm>
          <a:prstGeom prst="rect">
            <a:avLst/>
          </a:prstGeom>
          <a:solidFill>
            <a:srgbClr val="9900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 b="0">
              <a:latin typeface="Times New Roman" pitchFamily="18" charset="0"/>
            </a:endParaRP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7897813" y="-26988"/>
            <a:ext cx="1309687" cy="2778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1200" dirty="0">
                <a:solidFill>
                  <a:schemeClr val="bg1"/>
                </a:solidFill>
                <a:latin typeface="Times New Roman" pitchFamily="18" charset="0"/>
              </a:rPr>
              <a:t>Carnegie Mellon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8830843" y="6611779"/>
            <a:ext cx="313157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F5551B27-49BC-4291-80C6-707CDCF1D651}" type="slidenum">
              <a:rPr kumimoji="0" lang="en-US" sz="10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Narrow" pitchFamily="-96" charset="0"/>
                <a:ea typeface="ＭＳ Ｐゴシック" pitchFamily="-96" charset="-128"/>
                <a:cs typeface="ＭＳ Ｐゴシック" pitchFamily="-96" charset="-128"/>
              </a:rPr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0" r:id="rId2"/>
    <p:sldLayoutId id="2147483659" r:id="rId3"/>
    <p:sldLayoutId id="2147483658" r:id="rId4"/>
    <p:sldLayoutId id="2147483657" r:id="rId5"/>
    <p:sldLayoutId id="2147483656" r:id="rId6"/>
    <p:sldLayoutId id="2147483655" r:id="rId7"/>
    <p:sldLayoutId id="2147483654" r:id="rId8"/>
    <p:sldLayoutId id="2147483653" r:id="rId9"/>
    <p:sldLayoutId id="2147483652" r:id="rId10"/>
    <p:sldLayoutId id="2147483651" r:id="rId11"/>
    <p:sldLayoutId id="2147483650" r:id="rId12"/>
    <p:sldLayoutId id="2147483649" r:id="rId13"/>
  </p:sldLayoutIdLst>
  <p:timing>
    <p:tnLst>
      <p:par>
        <p:cTn id="1" dur="indefinite" restart="never" nodeType="tmRoot"/>
      </p:par>
    </p:tnLst>
  </p:timing>
  <p:txStyles>
    <p:titleStyle>
      <a:lvl1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34" charset="0"/>
          <a:ea typeface="+mj-ea"/>
          <a:cs typeface="+mj-cs"/>
        </a:defRPr>
      </a:lvl1pPr>
      <a:lvl2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2pPr>
      <a:lvl3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3pPr>
      <a:lvl4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4pPr>
      <a:lvl5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5pPr>
      <a:lvl6pPr marL="5762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6pPr>
      <a:lvl7pPr marL="10334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7pPr>
      <a:lvl8pPr marL="14906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8pPr>
      <a:lvl9pPr marL="19478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60000"/>
        <a:buFont typeface="Wingdings 2" pitchFamily="18" charset="2"/>
        <a:buChar char="¢"/>
        <a:defRPr sz="2400" b="1">
          <a:solidFill>
            <a:schemeClr val="tx1"/>
          </a:solidFill>
          <a:latin typeface="Calibri" pitchFamily="34" charset="0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11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SzPct val="8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Calibri" pitchFamily="34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Calibri" pitchFamily="34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hyperlink" Target="http://download.intel.com/design/processor/manuals/253665.pdf" TargetMode="Externa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9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0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4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5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6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9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30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1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3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4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5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ctrTitle"/>
          </p:nvPr>
        </p:nvSpPr>
        <p:spPr>
          <a:xfrm>
            <a:off x="685800" y="1708150"/>
            <a:ext cx="7772400" cy="1470025"/>
          </a:xfrm>
        </p:spPr>
        <p:txBody>
          <a:bodyPr/>
          <a:lstStyle/>
          <a:p>
            <a:pPr marL="0" indent="0"/>
            <a:r>
              <a:rPr lang="en-US" dirty="0" smtClean="0"/>
              <a:t>Exceptional Control Flow: </a:t>
            </a:r>
            <a:br>
              <a:rPr lang="en-US" dirty="0" smtClean="0"/>
            </a:br>
            <a:r>
              <a:rPr lang="en-US" dirty="0" smtClean="0"/>
              <a:t>Exceptions and Processes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2000" b="0" dirty="0" smtClean="0"/>
              <a:t>15-213 / 18-213: Introduction to Computer Systems</a:t>
            </a:r>
            <a:r>
              <a:rPr lang="en-US" b="0" dirty="0" smtClean="0"/>
              <a:t/>
            </a:r>
            <a:br>
              <a:rPr lang="en-US" b="0" dirty="0" smtClean="0"/>
            </a:br>
            <a:r>
              <a:rPr lang="en-US" sz="2000" b="0" dirty="0" smtClean="0"/>
              <a:t>13</a:t>
            </a:r>
            <a:r>
              <a:rPr lang="en-US" sz="2000" b="0" baseline="30000" dirty="0" smtClean="0"/>
              <a:t>th</a:t>
            </a:r>
            <a:r>
              <a:rPr lang="en-US" sz="2000" b="0" dirty="0" smtClean="0"/>
              <a:t> Lecture, Oct. 11, 2011</a:t>
            </a:r>
          </a:p>
        </p:txBody>
      </p:sp>
      <p:sp>
        <p:nvSpPr>
          <p:cNvPr id="9219" name="Subtitle 2"/>
          <p:cNvSpPr>
            <a:spLocks noGrp="1"/>
          </p:cNvSpPr>
          <p:nvPr>
            <p:ph type="subTitle" idx="1"/>
          </p:nvPr>
        </p:nvSpPr>
        <p:spPr>
          <a:xfrm>
            <a:off x="685800" y="3886200"/>
            <a:ext cx="7678738" cy="1752600"/>
          </a:xfrm>
        </p:spPr>
        <p:txBody>
          <a:bodyPr/>
          <a:lstStyle/>
          <a:p>
            <a:r>
              <a:rPr lang="en-US" b="1" dirty="0" smtClean="0"/>
              <a:t>Instructors:</a:t>
            </a:r>
            <a:r>
              <a:rPr lang="en-US" dirty="0" smtClean="0"/>
              <a:t> </a:t>
            </a:r>
          </a:p>
          <a:p>
            <a:r>
              <a:rPr lang="en-US" dirty="0" smtClean="0"/>
              <a:t>Dave O’Hallaron, Greg Ganger, and Greg </a:t>
            </a:r>
            <a:r>
              <a:rPr lang="en-US" dirty="0" err="1" smtClean="0"/>
              <a:t>Kesden</a:t>
            </a:r>
            <a:endParaRPr lang="en-US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ectangle 30"/>
          <p:cNvSpPr/>
          <p:nvPr/>
        </p:nvSpPr>
        <p:spPr bwMode="auto">
          <a:xfrm>
            <a:off x="838200" y="3657600"/>
            <a:ext cx="4876800" cy="2286000"/>
          </a:xfrm>
          <a:prstGeom prst="rect">
            <a:avLst/>
          </a:prstGeom>
          <a:solidFill>
            <a:srgbClr val="E9E1C9"/>
          </a:solidFill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  <p:sp>
        <p:nvSpPr>
          <p:cNvPr id="480258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533400"/>
            <a:ext cx="5527675" cy="573088"/>
          </a:xfrm>
          <a:noFill/>
          <a:ln/>
        </p:spPr>
        <p:txBody>
          <a:bodyPr/>
          <a:lstStyle/>
          <a:p>
            <a:r>
              <a:rPr lang="en-US" dirty="0"/>
              <a:t>Trap </a:t>
            </a:r>
            <a:r>
              <a:rPr lang="en-US" dirty="0" smtClean="0"/>
              <a:t>Example: Opening File</a:t>
            </a:r>
            <a:endParaRPr lang="en-US" dirty="0"/>
          </a:p>
        </p:txBody>
      </p:sp>
      <p:sp>
        <p:nvSpPr>
          <p:cNvPr id="480271" name="Rectangle 15"/>
          <p:cNvSpPr>
            <a:spLocks noGrp="1" noChangeArrowheads="1"/>
          </p:cNvSpPr>
          <p:nvPr>
            <p:ph type="body" idx="1"/>
          </p:nvPr>
        </p:nvSpPr>
        <p:spPr>
          <a:xfrm>
            <a:off x="396875" y="1219200"/>
            <a:ext cx="8366125" cy="5486400"/>
          </a:xfrm>
        </p:spPr>
        <p:txBody>
          <a:bodyPr/>
          <a:lstStyle/>
          <a:p>
            <a:r>
              <a:rPr lang="en-US" sz="2000" b="0" dirty="0" smtClean="0"/>
              <a:t>User calls: </a:t>
            </a:r>
            <a:r>
              <a:rPr lang="en-US" sz="2000" dirty="0">
                <a:latin typeface="Courier New" pitchFamily="49" charset="0"/>
              </a:rPr>
              <a:t>open(filename, options</a:t>
            </a:r>
            <a:r>
              <a:rPr lang="en-US" sz="2000" dirty="0" smtClean="0">
                <a:latin typeface="Courier New" pitchFamily="49" charset="0"/>
              </a:rPr>
              <a:t>)</a:t>
            </a:r>
            <a:endParaRPr lang="en-US" sz="2000" b="0" dirty="0"/>
          </a:p>
          <a:p>
            <a:r>
              <a:rPr lang="en-US" sz="2000" b="0" dirty="0"/>
              <a:t>Function </a:t>
            </a:r>
            <a:r>
              <a:rPr lang="en-US" sz="2000" dirty="0" smtClean="0">
                <a:latin typeface="Courier New" pitchFamily="49" charset="0"/>
              </a:rPr>
              <a:t>open</a:t>
            </a:r>
            <a:r>
              <a:rPr lang="en-US" sz="2000" b="0" dirty="0" smtClean="0"/>
              <a:t> executes </a:t>
            </a:r>
            <a:r>
              <a:rPr lang="en-US" sz="2000" b="0" dirty="0"/>
              <a:t>system call instruction </a:t>
            </a:r>
            <a:r>
              <a:rPr lang="en-US" sz="2000" dirty="0" err="1">
                <a:latin typeface="Courier New" pitchFamily="49" charset="0"/>
              </a:rPr>
              <a:t>int</a:t>
            </a:r>
            <a:endParaRPr lang="en-US" sz="2000" dirty="0">
              <a:latin typeface="Courier New" pitchFamily="49" charset="0"/>
            </a:endParaRPr>
          </a:p>
          <a:p>
            <a:endParaRPr lang="en-US" sz="2200" b="0" dirty="0" smtClean="0"/>
          </a:p>
          <a:p>
            <a:endParaRPr lang="en-US" sz="2200" b="0" dirty="0" smtClean="0"/>
          </a:p>
          <a:p>
            <a:endParaRPr lang="en-US" sz="2200" b="0" dirty="0" smtClean="0"/>
          </a:p>
          <a:p>
            <a:endParaRPr lang="en-US" sz="2200" b="0" dirty="0" smtClean="0"/>
          </a:p>
          <a:p>
            <a:endParaRPr lang="en-US" sz="2200" b="0" dirty="0" smtClean="0"/>
          </a:p>
          <a:p>
            <a:endParaRPr lang="en-US" sz="2200" b="0" dirty="0" smtClean="0"/>
          </a:p>
          <a:p>
            <a:endParaRPr lang="en-US" sz="2200" b="0" dirty="0" smtClean="0"/>
          </a:p>
          <a:p>
            <a:endParaRPr lang="en-US" sz="2200" b="0" dirty="0" smtClean="0"/>
          </a:p>
          <a:p>
            <a:endParaRPr lang="en-US" sz="2200" b="0" dirty="0" smtClean="0"/>
          </a:p>
          <a:p>
            <a:endParaRPr lang="en-US" sz="2200" b="0" dirty="0" smtClean="0"/>
          </a:p>
          <a:p>
            <a:r>
              <a:rPr lang="en-US" sz="2000" b="0" dirty="0" smtClean="0"/>
              <a:t>OS </a:t>
            </a:r>
            <a:r>
              <a:rPr lang="en-US" sz="2000" b="0" dirty="0"/>
              <a:t>must find or create file, get it ready for reading or writing</a:t>
            </a:r>
          </a:p>
          <a:p>
            <a:r>
              <a:rPr lang="en-US" sz="2000" b="0" dirty="0"/>
              <a:t>Returns integer file descriptor</a:t>
            </a:r>
          </a:p>
        </p:txBody>
      </p:sp>
      <p:sp>
        <p:nvSpPr>
          <p:cNvPr id="480272" name="Text Box 16"/>
          <p:cNvSpPr txBox="1">
            <a:spLocks noChangeArrowheads="1"/>
          </p:cNvSpPr>
          <p:nvPr/>
        </p:nvSpPr>
        <p:spPr bwMode="auto">
          <a:xfrm>
            <a:off x="838200" y="2133600"/>
            <a:ext cx="6295699" cy="133985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>
                <a:latin typeface="Courier New" pitchFamily="49" charset="0"/>
              </a:rPr>
              <a:t>0804d070 &lt;__libc_open&gt;:</a:t>
            </a:r>
          </a:p>
          <a:p>
            <a:pPr algn="l">
              <a:lnSpc>
                <a:spcPct val="100000"/>
              </a:lnSpc>
            </a:pPr>
            <a:r>
              <a:rPr lang="en-US" sz="1600">
                <a:latin typeface="Courier New" pitchFamily="49" charset="0"/>
              </a:rPr>
              <a:t> . . .</a:t>
            </a:r>
          </a:p>
          <a:p>
            <a:pPr algn="l">
              <a:lnSpc>
                <a:spcPct val="100000"/>
              </a:lnSpc>
            </a:pPr>
            <a:r>
              <a:rPr lang="en-US" sz="1600">
                <a:latin typeface="Courier New" pitchFamily="49" charset="0"/>
              </a:rPr>
              <a:t> 804d082:	cd 80                	</a:t>
            </a:r>
            <a:r>
              <a:rPr lang="en-US" sz="1600" i="1">
                <a:latin typeface="Courier New" pitchFamily="49" charset="0"/>
              </a:rPr>
              <a:t>int</a:t>
            </a:r>
            <a:r>
              <a:rPr lang="en-US" sz="1600">
                <a:latin typeface="Courier New" pitchFamily="49" charset="0"/>
              </a:rPr>
              <a:t>    $0x80</a:t>
            </a:r>
          </a:p>
          <a:p>
            <a:pPr algn="l">
              <a:lnSpc>
                <a:spcPct val="100000"/>
              </a:lnSpc>
            </a:pPr>
            <a:r>
              <a:rPr lang="en-US" sz="1600">
                <a:latin typeface="Courier New" pitchFamily="49" charset="0"/>
              </a:rPr>
              <a:t> 804d084:	5b                   	pop    %ebx</a:t>
            </a:r>
          </a:p>
          <a:p>
            <a:pPr algn="l">
              <a:lnSpc>
                <a:spcPct val="100000"/>
              </a:lnSpc>
            </a:pPr>
            <a:r>
              <a:rPr lang="en-US" sz="1600">
                <a:latin typeface="Courier New" pitchFamily="49" charset="0"/>
              </a:rPr>
              <a:t> . . .</a:t>
            </a:r>
          </a:p>
        </p:txBody>
      </p:sp>
      <p:sp>
        <p:nvSpPr>
          <p:cNvPr id="17" name="Rectangle 4"/>
          <p:cNvSpPr>
            <a:spLocks noChangeArrowheads="1"/>
          </p:cNvSpPr>
          <p:nvPr/>
        </p:nvSpPr>
        <p:spPr bwMode="auto">
          <a:xfrm>
            <a:off x="939582" y="3657600"/>
            <a:ext cx="1804388" cy="45909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79" tIns="44446" rIns="90479" bIns="44446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User Process</a:t>
            </a:r>
          </a:p>
        </p:txBody>
      </p:sp>
      <p:sp>
        <p:nvSpPr>
          <p:cNvPr id="18" name="Rectangle 5"/>
          <p:cNvSpPr>
            <a:spLocks noChangeArrowheads="1"/>
          </p:cNvSpPr>
          <p:nvPr/>
        </p:nvSpPr>
        <p:spPr bwMode="auto">
          <a:xfrm>
            <a:off x="4244757" y="3657600"/>
            <a:ext cx="536989" cy="45909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79" tIns="44446" rIns="90479" bIns="44446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OS</a:t>
            </a:r>
          </a:p>
        </p:txBody>
      </p:sp>
      <p:sp>
        <p:nvSpPr>
          <p:cNvPr id="19" name="Line 6"/>
          <p:cNvSpPr>
            <a:spLocks noChangeShapeType="1"/>
          </p:cNvSpPr>
          <p:nvPr/>
        </p:nvSpPr>
        <p:spPr bwMode="auto">
          <a:xfrm>
            <a:off x="1753970" y="4179887"/>
            <a:ext cx="0" cy="59848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20" name="Line 7"/>
          <p:cNvSpPr>
            <a:spLocks noChangeShapeType="1"/>
          </p:cNvSpPr>
          <p:nvPr/>
        </p:nvSpPr>
        <p:spPr bwMode="auto">
          <a:xfrm>
            <a:off x="1760320" y="4784725"/>
            <a:ext cx="28067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21" name="Line 8"/>
          <p:cNvSpPr>
            <a:spLocks noChangeShapeType="1"/>
          </p:cNvSpPr>
          <p:nvPr/>
        </p:nvSpPr>
        <p:spPr bwMode="auto">
          <a:xfrm>
            <a:off x="4573370" y="4791075"/>
            <a:ext cx="0" cy="5969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22" name="Line 9"/>
          <p:cNvSpPr>
            <a:spLocks noChangeShapeType="1"/>
          </p:cNvSpPr>
          <p:nvPr/>
        </p:nvSpPr>
        <p:spPr bwMode="auto">
          <a:xfrm flipH="1" flipV="1">
            <a:off x="1747620" y="4854575"/>
            <a:ext cx="2832100" cy="5461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23" name="Line 10"/>
          <p:cNvSpPr>
            <a:spLocks noChangeShapeType="1"/>
          </p:cNvSpPr>
          <p:nvPr/>
        </p:nvSpPr>
        <p:spPr bwMode="auto">
          <a:xfrm flipH="1">
            <a:off x="1747620" y="4881562"/>
            <a:ext cx="6350" cy="90963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24" name="Rectangle 11"/>
          <p:cNvSpPr>
            <a:spLocks noChangeArrowheads="1"/>
          </p:cNvSpPr>
          <p:nvPr/>
        </p:nvSpPr>
        <p:spPr bwMode="auto">
          <a:xfrm>
            <a:off x="2622332" y="4419600"/>
            <a:ext cx="1072649" cy="366759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79" tIns="44446" rIns="90479" bIns="44446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 b="0" i="1" dirty="0">
                <a:latin typeface="Calibri" pitchFamily="34" charset="0"/>
              </a:rPr>
              <a:t>exception</a:t>
            </a:r>
          </a:p>
        </p:txBody>
      </p:sp>
      <p:sp>
        <p:nvSpPr>
          <p:cNvPr id="25" name="Rectangle 12"/>
          <p:cNvSpPr>
            <a:spLocks noChangeArrowheads="1"/>
          </p:cNvSpPr>
          <p:nvPr/>
        </p:nvSpPr>
        <p:spPr bwMode="auto">
          <a:xfrm>
            <a:off x="4603532" y="4876800"/>
            <a:ext cx="1219200" cy="366759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 lIns="90479" tIns="44446" rIns="90479" bIns="44446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 b="0" i="1" dirty="0" smtClean="0">
                <a:latin typeface="Calibri" pitchFamily="34" charset="0"/>
              </a:rPr>
              <a:t>open file</a:t>
            </a:r>
            <a:endParaRPr lang="en-US" sz="1800" b="0" i="1" dirty="0">
              <a:latin typeface="Calibri" pitchFamily="34" charset="0"/>
            </a:endParaRPr>
          </a:p>
        </p:txBody>
      </p:sp>
      <p:sp>
        <p:nvSpPr>
          <p:cNvPr id="26" name="Rectangle 13"/>
          <p:cNvSpPr>
            <a:spLocks noChangeArrowheads="1"/>
          </p:cNvSpPr>
          <p:nvPr/>
        </p:nvSpPr>
        <p:spPr bwMode="auto">
          <a:xfrm>
            <a:off x="2622332" y="5186362"/>
            <a:ext cx="853165" cy="366759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79" tIns="44446" rIns="90479" bIns="44446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 b="0" i="1" dirty="0" smtClean="0">
                <a:latin typeface="Calibri" pitchFamily="34" charset="0"/>
              </a:rPr>
              <a:t>returns</a:t>
            </a:r>
            <a:endParaRPr lang="en-US" sz="1800" b="0" dirty="0">
              <a:latin typeface="Calibri" pitchFamily="34" charset="0"/>
            </a:endParaRPr>
          </a:p>
        </p:txBody>
      </p:sp>
      <p:sp>
        <p:nvSpPr>
          <p:cNvPr id="28" name="Text Box 15"/>
          <p:cNvSpPr txBox="1">
            <a:spLocks noChangeArrowheads="1"/>
          </p:cNvSpPr>
          <p:nvPr/>
        </p:nvSpPr>
        <p:spPr bwMode="auto">
          <a:xfrm>
            <a:off x="1327763" y="4553113"/>
            <a:ext cx="380169" cy="30777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400" b="0" dirty="0" err="1" smtClean="0">
                <a:latin typeface="Calibri" pitchFamily="34" charset="0"/>
              </a:rPr>
              <a:t>int</a:t>
            </a:r>
            <a:endParaRPr lang="en-US" sz="1400" b="0" dirty="0">
              <a:latin typeface="Calibri" pitchFamily="34" charset="0"/>
            </a:endParaRPr>
          </a:p>
        </p:txBody>
      </p:sp>
      <p:sp>
        <p:nvSpPr>
          <p:cNvPr id="29" name="Text Box 16"/>
          <p:cNvSpPr txBox="1">
            <a:spLocks noChangeArrowheads="1"/>
          </p:cNvSpPr>
          <p:nvPr/>
        </p:nvSpPr>
        <p:spPr bwMode="auto">
          <a:xfrm>
            <a:off x="1239534" y="4758472"/>
            <a:ext cx="468398" cy="30777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400" b="0" dirty="0" smtClean="0">
                <a:latin typeface="Calibri" pitchFamily="34" charset="0"/>
              </a:rPr>
              <a:t>pop</a:t>
            </a:r>
            <a:endParaRPr lang="en-US" sz="1400" b="0" dirty="0">
              <a:latin typeface="Calibri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0271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0271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 animBg="1"/>
      <p:bldP spid="17" grpId="0"/>
      <p:bldP spid="18" grpId="0"/>
      <p:bldP spid="19" grpId="0" animBg="1"/>
      <p:bldP spid="20" grpId="0" animBg="1"/>
      <p:bldP spid="21" grpId="0" animBg="1"/>
      <p:bldP spid="22" grpId="0" animBg="1"/>
      <p:bldP spid="23" grpId="0" animBg="1"/>
      <p:bldP spid="24" grpId="0"/>
      <p:bldP spid="25" grpId="0"/>
      <p:bldP spid="26" grpId="0"/>
      <p:bldP spid="28" grpId="0"/>
      <p:bldP spid="29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Rectangle 31"/>
          <p:cNvSpPr/>
          <p:nvPr/>
        </p:nvSpPr>
        <p:spPr bwMode="auto">
          <a:xfrm>
            <a:off x="914400" y="3048000"/>
            <a:ext cx="5715000" cy="2286000"/>
          </a:xfrm>
          <a:prstGeom prst="rect">
            <a:avLst/>
          </a:prstGeom>
          <a:solidFill>
            <a:srgbClr val="E9E1C9"/>
          </a:solidFill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  <p:sp>
        <p:nvSpPr>
          <p:cNvPr id="481282" name="Rectangle 2"/>
          <p:cNvSpPr>
            <a:spLocks noGrp="1" noChangeArrowheads="1"/>
          </p:cNvSpPr>
          <p:nvPr>
            <p:ph type="title"/>
          </p:nvPr>
        </p:nvSpPr>
        <p:spPr>
          <a:xfrm>
            <a:off x="441652" y="587375"/>
            <a:ext cx="7893050" cy="555625"/>
          </a:xfrm>
          <a:noFill/>
          <a:ln/>
        </p:spPr>
        <p:txBody>
          <a:bodyPr/>
          <a:lstStyle/>
          <a:p>
            <a:r>
              <a:rPr lang="en-US" dirty="0"/>
              <a:t>Fault </a:t>
            </a:r>
            <a:r>
              <a:rPr lang="en-US" dirty="0" smtClean="0"/>
              <a:t>Example: Page Fault</a:t>
            </a:r>
            <a:endParaRPr lang="en-US" dirty="0"/>
          </a:p>
        </p:txBody>
      </p:sp>
      <p:sp>
        <p:nvSpPr>
          <p:cNvPr id="481297" name="Rectangle 17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153400" cy="3124200"/>
          </a:xfrm>
        </p:spPr>
        <p:txBody>
          <a:bodyPr/>
          <a:lstStyle/>
          <a:p>
            <a:r>
              <a:rPr lang="en-US" sz="2000" b="0" dirty="0" smtClean="0"/>
              <a:t>User </a:t>
            </a:r>
            <a:r>
              <a:rPr lang="en-US" sz="2000" b="0" dirty="0"/>
              <a:t>writes to memory location</a:t>
            </a:r>
          </a:p>
          <a:p>
            <a:r>
              <a:rPr lang="en-US" sz="2000" b="0" dirty="0"/>
              <a:t>That portion (page) of user’s memory </a:t>
            </a:r>
            <a:r>
              <a:rPr lang="en-US" sz="2000" b="0" dirty="0" smtClean="0"/>
              <a:t/>
            </a:r>
            <a:br>
              <a:rPr lang="en-US" sz="2000" b="0" dirty="0" smtClean="0"/>
            </a:br>
            <a:r>
              <a:rPr lang="en-US" sz="2000" b="0" dirty="0" smtClean="0"/>
              <a:t>is </a:t>
            </a:r>
            <a:r>
              <a:rPr lang="en-US" sz="2000" b="0" dirty="0"/>
              <a:t>currently on disk</a:t>
            </a:r>
          </a:p>
          <a:p>
            <a:endParaRPr lang="en-US" sz="2200" b="0" dirty="0"/>
          </a:p>
          <a:p>
            <a:endParaRPr lang="en-US" sz="2200" b="0" dirty="0" smtClean="0"/>
          </a:p>
          <a:p>
            <a:endParaRPr lang="en-US" sz="2200" b="0" dirty="0" smtClean="0"/>
          </a:p>
          <a:p>
            <a:endParaRPr lang="en-US" sz="2200" b="0" dirty="0" smtClean="0"/>
          </a:p>
          <a:p>
            <a:endParaRPr lang="en-US" sz="2200" b="0" dirty="0" smtClean="0"/>
          </a:p>
          <a:p>
            <a:endParaRPr lang="en-US" sz="2200" b="0" dirty="0" smtClean="0"/>
          </a:p>
          <a:p>
            <a:endParaRPr lang="en-US" sz="2200" b="0" dirty="0" smtClean="0"/>
          </a:p>
          <a:p>
            <a:endParaRPr lang="en-US" sz="2000" b="0" dirty="0" smtClean="0"/>
          </a:p>
          <a:p>
            <a:r>
              <a:rPr lang="en-US" sz="2000" b="0" dirty="0" smtClean="0"/>
              <a:t>Page </a:t>
            </a:r>
            <a:r>
              <a:rPr lang="en-US" sz="2000" b="0" dirty="0"/>
              <a:t>handler must load page into physical memory</a:t>
            </a:r>
          </a:p>
          <a:p>
            <a:r>
              <a:rPr lang="en-US" sz="2000" b="0" dirty="0"/>
              <a:t>Returns to faulting instruction</a:t>
            </a:r>
          </a:p>
          <a:p>
            <a:r>
              <a:rPr lang="en-US" sz="2000" b="0" dirty="0"/>
              <a:t>Successful on second try</a:t>
            </a:r>
          </a:p>
        </p:txBody>
      </p:sp>
      <p:sp>
        <p:nvSpPr>
          <p:cNvPr id="481298" name="Text Box 18"/>
          <p:cNvSpPr txBox="1">
            <a:spLocks noChangeArrowheads="1"/>
          </p:cNvSpPr>
          <p:nvPr/>
        </p:nvSpPr>
        <p:spPr bwMode="auto">
          <a:xfrm>
            <a:off x="6113354" y="1022350"/>
            <a:ext cx="2165350" cy="133985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dirty="0" err="1">
                <a:latin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</a:rPr>
              <a:t> a[1000];</a:t>
            </a:r>
          </a:p>
          <a:p>
            <a:pPr algn="l"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main ()</a:t>
            </a:r>
          </a:p>
          <a:p>
            <a:pPr algn="l"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{</a:t>
            </a:r>
          </a:p>
          <a:p>
            <a:pPr algn="l"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    a[500] = 13;</a:t>
            </a:r>
          </a:p>
          <a:p>
            <a:pPr algn="l"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}</a:t>
            </a:r>
          </a:p>
        </p:txBody>
      </p:sp>
      <p:sp>
        <p:nvSpPr>
          <p:cNvPr id="481299" name="Text Box 19"/>
          <p:cNvSpPr txBox="1">
            <a:spLocks noChangeArrowheads="1"/>
          </p:cNvSpPr>
          <p:nvPr/>
        </p:nvSpPr>
        <p:spPr bwMode="auto">
          <a:xfrm>
            <a:off x="914400" y="2488982"/>
            <a:ext cx="7348538" cy="36195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>
                <a:latin typeface="Courier New" pitchFamily="49" charset="0"/>
              </a:rPr>
              <a:t> 80483b7:	c7 05 10 9d 04 08 0d 	movl   $0xd,0x8049d10</a:t>
            </a:r>
          </a:p>
        </p:txBody>
      </p:sp>
      <p:sp>
        <p:nvSpPr>
          <p:cNvPr id="20" name="Rectangle 4"/>
          <p:cNvSpPr>
            <a:spLocks noChangeArrowheads="1"/>
          </p:cNvSpPr>
          <p:nvPr/>
        </p:nvSpPr>
        <p:spPr bwMode="auto">
          <a:xfrm>
            <a:off x="990600" y="3100551"/>
            <a:ext cx="1804388" cy="45909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79" tIns="44446" rIns="90479" bIns="44446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User Process</a:t>
            </a:r>
          </a:p>
        </p:txBody>
      </p:sp>
      <p:sp>
        <p:nvSpPr>
          <p:cNvPr id="21" name="Rectangle 5"/>
          <p:cNvSpPr>
            <a:spLocks noChangeArrowheads="1"/>
          </p:cNvSpPr>
          <p:nvPr/>
        </p:nvSpPr>
        <p:spPr bwMode="auto">
          <a:xfrm>
            <a:off x="4295775" y="3100551"/>
            <a:ext cx="536989" cy="45909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79" tIns="44446" rIns="90479" bIns="44446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OS</a:t>
            </a:r>
          </a:p>
        </p:txBody>
      </p:sp>
      <p:sp>
        <p:nvSpPr>
          <p:cNvPr id="22" name="Line 6"/>
          <p:cNvSpPr>
            <a:spLocks noChangeShapeType="1"/>
          </p:cNvSpPr>
          <p:nvPr/>
        </p:nvSpPr>
        <p:spPr bwMode="auto">
          <a:xfrm>
            <a:off x="1804988" y="3622838"/>
            <a:ext cx="0" cy="59848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23" name="Line 7"/>
          <p:cNvSpPr>
            <a:spLocks noChangeShapeType="1"/>
          </p:cNvSpPr>
          <p:nvPr/>
        </p:nvSpPr>
        <p:spPr bwMode="auto">
          <a:xfrm>
            <a:off x="1811338" y="4227676"/>
            <a:ext cx="28067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24" name="Line 8"/>
          <p:cNvSpPr>
            <a:spLocks noChangeShapeType="1"/>
          </p:cNvSpPr>
          <p:nvPr/>
        </p:nvSpPr>
        <p:spPr bwMode="auto">
          <a:xfrm>
            <a:off x="4624388" y="4234026"/>
            <a:ext cx="0" cy="5969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25" name="Line 9"/>
          <p:cNvSpPr>
            <a:spLocks noChangeShapeType="1"/>
          </p:cNvSpPr>
          <p:nvPr/>
        </p:nvSpPr>
        <p:spPr bwMode="auto">
          <a:xfrm flipH="1" flipV="1">
            <a:off x="1798637" y="4234026"/>
            <a:ext cx="2832100" cy="609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26" name="Line 10"/>
          <p:cNvSpPr>
            <a:spLocks noChangeShapeType="1"/>
          </p:cNvSpPr>
          <p:nvPr/>
        </p:nvSpPr>
        <p:spPr bwMode="auto">
          <a:xfrm flipH="1">
            <a:off x="1798638" y="4324513"/>
            <a:ext cx="6350" cy="90963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27" name="Rectangle 11"/>
          <p:cNvSpPr>
            <a:spLocks noChangeArrowheads="1"/>
          </p:cNvSpPr>
          <p:nvPr/>
        </p:nvSpPr>
        <p:spPr bwMode="auto">
          <a:xfrm>
            <a:off x="2277364" y="3862551"/>
            <a:ext cx="2142236" cy="366759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79" tIns="44446" rIns="90479" bIns="44446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 b="0" i="1" dirty="0" smtClean="0">
                <a:latin typeface="Calibri" pitchFamily="34" charset="0"/>
              </a:rPr>
              <a:t>exception: page fault</a:t>
            </a:r>
            <a:endParaRPr lang="en-US" sz="1800" b="0" i="1" dirty="0">
              <a:latin typeface="Calibri" pitchFamily="34" charset="0"/>
            </a:endParaRPr>
          </a:p>
        </p:txBody>
      </p:sp>
      <p:sp>
        <p:nvSpPr>
          <p:cNvPr id="28" name="Rectangle 12"/>
          <p:cNvSpPr>
            <a:spLocks noChangeArrowheads="1"/>
          </p:cNvSpPr>
          <p:nvPr/>
        </p:nvSpPr>
        <p:spPr bwMode="auto">
          <a:xfrm>
            <a:off x="4654550" y="4206766"/>
            <a:ext cx="1974850" cy="64375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 lIns="90479" tIns="44446" rIns="90479" bIns="44446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 b="0" i="1" dirty="0" smtClean="0">
                <a:latin typeface="Calibri" pitchFamily="34" charset="0"/>
              </a:rPr>
              <a:t>Create page and </a:t>
            </a:r>
          </a:p>
          <a:p>
            <a:pPr algn="l">
              <a:lnSpc>
                <a:spcPct val="100000"/>
              </a:lnSpc>
            </a:pPr>
            <a:r>
              <a:rPr lang="en-US" sz="1800" b="0" i="1" dirty="0" smtClean="0">
                <a:latin typeface="Calibri" pitchFamily="34" charset="0"/>
              </a:rPr>
              <a:t>load into memory</a:t>
            </a:r>
            <a:endParaRPr lang="en-US" sz="1800" b="0" i="1" dirty="0">
              <a:latin typeface="Calibri" pitchFamily="34" charset="0"/>
            </a:endParaRPr>
          </a:p>
        </p:txBody>
      </p:sp>
      <p:sp>
        <p:nvSpPr>
          <p:cNvPr id="29" name="Rectangle 13"/>
          <p:cNvSpPr>
            <a:spLocks noChangeArrowheads="1"/>
          </p:cNvSpPr>
          <p:nvPr/>
        </p:nvSpPr>
        <p:spPr bwMode="auto">
          <a:xfrm>
            <a:off x="2673350" y="4548351"/>
            <a:ext cx="853165" cy="366759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79" tIns="44446" rIns="90479" bIns="44446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 b="0" i="1" dirty="0" smtClean="0">
                <a:latin typeface="Calibri" pitchFamily="34" charset="0"/>
              </a:rPr>
              <a:t>returns</a:t>
            </a:r>
            <a:endParaRPr lang="en-US" sz="1800" b="0" dirty="0">
              <a:latin typeface="Calibri" pitchFamily="34" charset="0"/>
            </a:endParaRPr>
          </a:p>
        </p:txBody>
      </p:sp>
      <p:sp>
        <p:nvSpPr>
          <p:cNvPr id="30" name="Text Box 15"/>
          <p:cNvSpPr txBox="1">
            <a:spLocks noChangeArrowheads="1"/>
          </p:cNvSpPr>
          <p:nvPr/>
        </p:nvSpPr>
        <p:spPr bwMode="auto">
          <a:xfrm>
            <a:off x="1250732" y="4062249"/>
            <a:ext cx="544573" cy="30777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400" b="0" dirty="0" err="1" smtClean="0">
                <a:latin typeface="Calibri" pitchFamily="34" charset="0"/>
              </a:rPr>
              <a:t>movl</a:t>
            </a:r>
            <a:endParaRPr lang="en-US" sz="1400" b="0" dirty="0">
              <a:latin typeface="Calibri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29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29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29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 animBg="1"/>
      <p:bldP spid="20" grpId="0"/>
      <p:bldP spid="21" grpId="0"/>
      <p:bldP spid="22" grpId="0" animBg="1"/>
      <p:bldP spid="23" grpId="0" animBg="1"/>
      <p:bldP spid="24" grpId="0" animBg="1"/>
      <p:bldP spid="25" grpId="0" animBg="1"/>
      <p:bldP spid="26" grpId="0" animBg="1"/>
      <p:bldP spid="27" grpId="0"/>
      <p:bldP spid="28" grpId="0"/>
      <p:bldP spid="29" grpId="0"/>
      <p:bldP spid="30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230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533400"/>
            <a:ext cx="8686800" cy="555625"/>
          </a:xfrm>
          <a:noFill/>
          <a:ln/>
        </p:spPr>
        <p:txBody>
          <a:bodyPr/>
          <a:lstStyle/>
          <a:p>
            <a:r>
              <a:rPr lang="en-US" dirty="0"/>
              <a:t>Fault </a:t>
            </a:r>
            <a:r>
              <a:rPr lang="en-US" dirty="0" smtClean="0"/>
              <a:t>Example: Invalid Memory Reference</a:t>
            </a:r>
            <a:endParaRPr lang="en-US" dirty="0"/>
          </a:p>
        </p:txBody>
      </p:sp>
      <p:sp>
        <p:nvSpPr>
          <p:cNvPr id="482318" name="Rectangle 14"/>
          <p:cNvSpPr>
            <a:spLocks noGrp="1" noChangeArrowheads="1"/>
          </p:cNvSpPr>
          <p:nvPr>
            <p:ph type="body" idx="1"/>
          </p:nvPr>
        </p:nvSpPr>
        <p:spPr>
          <a:xfrm>
            <a:off x="517634" y="5525815"/>
            <a:ext cx="6705600" cy="1255985"/>
          </a:xfrm>
        </p:spPr>
        <p:txBody>
          <a:bodyPr/>
          <a:lstStyle/>
          <a:p>
            <a:r>
              <a:rPr lang="en-US" sz="2000" b="0" dirty="0" smtClean="0"/>
              <a:t>Page </a:t>
            </a:r>
            <a:r>
              <a:rPr lang="en-US" sz="2000" b="0" dirty="0"/>
              <a:t>handler detects invalid address</a:t>
            </a:r>
          </a:p>
          <a:p>
            <a:r>
              <a:rPr lang="en-US" sz="2000" b="0" dirty="0"/>
              <a:t>Sends </a:t>
            </a:r>
            <a:r>
              <a:rPr lang="en-US" sz="2000" dirty="0">
                <a:latin typeface="Courier New" pitchFamily="49" charset="0"/>
              </a:rPr>
              <a:t>SIGSEGV</a:t>
            </a:r>
            <a:r>
              <a:rPr lang="en-US" sz="2000" b="0" dirty="0"/>
              <a:t> signal to user process</a:t>
            </a:r>
          </a:p>
          <a:p>
            <a:r>
              <a:rPr lang="en-US" sz="2000" b="0" dirty="0"/>
              <a:t>User process exits with “segmentation fault”</a:t>
            </a:r>
          </a:p>
        </p:txBody>
      </p:sp>
      <p:sp>
        <p:nvSpPr>
          <p:cNvPr id="482319" name="Text Box 15"/>
          <p:cNvSpPr txBox="1">
            <a:spLocks noChangeArrowheads="1"/>
          </p:cNvSpPr>
          <p:nvPr/>
        </p:nvSpPr>
        <p:spPr bwMode="auto">
          <a:xfrm>
            <a:off x="959068" y="1219200"/>
            <a:ext cx="2287588" cy="133985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 dirty="0" err="1">
                <a:latin typeface="Courier New" pitchFamily="49" charset="0"/>
              </a:rPr>
              <a:t>int a[1000];</a:t>
            </a:r>
          </a:p>
          <a:p>
            <a:r>
              <a:rPr lang="en-US" sz="1600" dirty="0" err="1">
                <a:latin typeface="Courier New" pitchFamily="49" charset="0"/>
              </a:rPr>
              <a:t>main ()</a:t>
            </a:r>
          </a:p>
          <a:p>
            <a:r>
              <a:rPr lang="en-US" sz="1600" dirty="0" err="1">
                <a:latin typeface="Courier New" pitchFamily="49" charset="0"/>
              </a:rPr>
              <a:t>{</a:t>
            </a:r>
          </a:p>
          <a:p>
            <a:r>
              <a:rPr lang="en-US" sz="1600" dirty="0" err="1">
                <a:latin typeface="Courier New" pitchFamily="49" charset="0"/>
              </a:rPr>
              <a:t>    a[5000] = 13;</a:t>
            </a:r>
          </a:p>
          <a:p>
            <a:r>
              <a:rPr lang="en-US" sz="1600" dirty="0" err="1">
                <a:latin typeface="Courier New" pitchFamily="49" charset="0"/>
              </a:rPr>
              <a:t>}</a:t>
            </a:r>
          </a:p>
        </p:txBody>
      </p:sp>
      <p:sp>
        <p:nvSpPr>
          <p:cNvPr id="482320" name="Text Box 16"/>
          <p:cNvSpPr txBox="1">
            <a:spLocks noChangeArrowheads="1"/>
          </p:cNvSpPr>
          <p:nvPr/>
        </p:nvSpPr>
        <p:spPr bwMode="auto">
          <a:xfrm>
            <a:off x="959068" y="2667000"/>
            <a:ext cx="7393371" cy="338554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>
                <a:latin typeface="Courier New" pitchFamily="49" charset="0"/>
              </a:rPr>
              <a:t> 80483b7:	c7 05 60 e3 04 08 0d 	movl   $0xd,0x804e360</a:t>
            </a:r>
          </a:p>
        </p:txBody>
      </p:sp>
      <p:sp>
        <p:nvSpPr>
          <p:cNvPr id="18" name="Rectangle 17"/>
          <p:cNvSpPr/>
          <p:nvPr/>
        </p:nvSpPr>
        <p:spPr bwMode="auto">
          <a:xfrm>
            <a:off x="959068" y="3276600"/>
            <a:ext cx="7270532" cy="2057400"/>
          </a:xfrm>
          <a:prstGeom prst="rect">
            <a:avLst/>
          </a:prstGeom>
          <a:solidFill>
            <a:srgbClr val="E9E1C9"/>
          </a:solidFill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  <p:sp>
        <p:nvSpPr>
          <p:cNvPr id="19" name="Rectangle 4"/>
          <p:cNvSpPr>
            <a:spLocks noChangeArrowheads="1"/>
          </p:cNvSpPr>
          <p:nvPr/>
        </p:nvSpPr>
        <p:spPr bwMode="auto">
          <a:xfrm>
            <a:off x="1060450" y="3276600"/>
            <a:ext cx="1804388" cy="45909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79" tIns="44446" rIns="90479" bIns="44446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User Process</a:t>
            </a:r>
          </a:p>
        </p:txBody>
      </p:sp>
      <p:sp>
        <p:nvSpPr>
          <p:cNvPr id="20" name="Rectangle 5"/>
          <p:cNvSpPr>
            <a:spLocks noChangeArrowheads="1"/>
          </p:cNvSpPr>
          <p:nvPr/>
        </p:nvSpPr>
        <p:spPr bwMode="auto">
          <a:xfrm>
            <a:off x="4365625" y="3276600"/>
            <a:ext cx="536989" cy="45909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79" tIns="44446" rIns="90479" bIns="44446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OS</a:t>
            </a:r>
          </a:p>
        </p:txBody>
      </p:sp>
      <p:sp>
        <p:nvSpPr>
          <p:cNvPr id="21" name="Line 6"/>
          <p:cNvSpPr>
            <a:spLocks noChangeShapeType="1"/>
          </p:cNvSpPr>
          <p:nvPr/>
        </p:nvSpPr>
        <p:spPr bwMode="auto">
          <a:xfrm>
            <a:off x="1874838" y="3798887"/>
            <a:ext cx="0" cy="59848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22" name="Line 7"/>
          <p:cNvSpPr>
            <a:spLocks noChangeShapeType="1"/>
          </p:cNvSpPr>
          <p:nvPr/>
        </p:nvSpPr>
        <p:spPr bwMode="auto">
          <a:xfrm>
            <a:off x="1881188" y="4403725"/>
            <a:ext cx="28067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23" name="Line 8"/>
          <p:cNvSpPr>
            <a:spLocks noChangeShapeType="1"/>
          </p:cNvSpPr>
          <p:nvPr/>
        </p:nvSpPr>
        <p:spPr bwMode="auto">
          <a:xfrm>
            <a:off x="4694238" y="4410075"/>
            <a:ext cx="0" cy="5969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26" name="Rectangle 11"/>
          <p:cNvSpPr>
            <a:spLocks noChangeArrowheads="1"/>
          </p:cNvSpPr>
          <p:nvPr/>
        </p:nvSpPr>
        <p:spPr bwMode="auto">
          <a:xfrm>
            <a:off x="2277364" y="4038600"/>
            <a:ext cx="2142236" cy="366759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79" tIns="44446" rIns="90479" bIns="44446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 b="0" i="1" dirty="0" smtClean="0">
                <a:latin typeface="Calibri" pitchFamily="34" charset="0"/>
              </a:rPr>
              <a:t>exception: page fault</a:t>
            </a:r>
            <a:endParaRPr lang="en-US" sz="1800" b="0" i="1" dirty="0">
              <a:latin typeface="Calibri" pitchFamily="34" charset="0"/>
            </a:endParaRPr>
          </a:p>
        </p:txBody>
      </p:sp>
      <p:sp>
        <p:nvSpPr>
          <p:cNvPr id="27" name="Rectangle 12"/>
          <p:cNvSpPr>
            <a:spLocks noChangeArrowheads="1"/>
          </p:cNvSpPr>
          <p:nvPr/>
        </p:nvSpPr>
        <p:spPr bwMode="auto">
          <a:xfrm>
            <a:off x="4724400" y="4495800"/>
            <a:ext cx="2286000" cy="366759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 lIns="90479" tIns="44446" rIns="90479" bIns="44446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 b="0" i="1" dirty="0" smtClean="0">
                <a:latin typeface="Calibri" pitchFamily="34" charset="0"/>
              </a:rPr>
              <a:t>detect invalid address</a:t>
            </a:r>
            <a:endParaRPr lang="en-US" sz="1800" b="0" i="1" dirty="0">
              <a:latin typeface="Calibri" pitchFamily="34" charset="0"/>
            </a:endParaRPr>
          </a:p>
        </p:txBody>
      </p:sp>
      <p:sp>
        <p:nvSpPr>
          <p:cNvPr id="29" name="Text Box 15"/>
          <p:cNvSpPr txBox="1">
            <a:spLocks noChangeArrowheads="1"/>
          </p:cNvSpPr>
          <p:nvPr/>
        </p:nvSpPr>
        <p:spPr bwMode="auto">
          <a:xfrm>
            <a:off x="1319049" y="4240574"/>
            <a:ext cx="544573" cy="30777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400" b="0" dirty="0" err="1" smtClean="0">
                <a:latin typeface="Calibri" pitchFamily="34" charset="0"/>
              </a:rPr>
              <a:t>movl</a:t>
            </a:r>
            <a:endParaRPr lang="en-US" sz="1400" b="0" dirty="0">
              <a:latin typeface="Calibri" pitchFamily="34" charset="0"/>
            </a:endParaRPr>
          </a:p>
        </p:txBody>
      </p:sp>
      <p:sp>
        <p:nvSpPr>
          <p:cNvPr id="31" name="Line 7"/>
          <p:cNvSpPr>
            <a:spLocks noChangeShapeType="1"/>
          </p:cNvSpPr>
          <p:nvPr/>
        </p:nvSpPr>
        <p:spPr bwMode="auto">
          <a:xfrm>
            <a:off x="4708634" y="5005551"/>
            <a:ext cx="1768366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32" name="Rectangle 12"/>
          <p:cNvSpPr>
            <a:spLocks noChangeArrowheads="1"/>
          </p:cNvSpPr>
          <p:nvPr/>
        </p:nvSpPr>
        <p:spPr bwMode="auto">
          <a:xfrm>
            <a:off x="6477000" y="4814841"/>
            <a:ext cx="1600200" cy="366759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 lIns="90479" tIns="44446" rIns="90479" bIns="44446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 b="0" i="1" dirty="0" smtClean="0">
                <a:latin typeface="Calibri" pitchFamily="34" charset="0"/>
              </a:rPr>
              <a:t>signal process</a:t>
            </a:r>
            <a:endParaRPr lang="en-US" sz="1800" b="0" i="1" dirty="0">
              <a:latin typeface="Calibri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23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23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23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2318" grpId="0" build="p"/>
      <p:bldP spid="18" grpId="0" animBg="1"/>
      <p:bldP spid="19" grpId="0"/>
      <p:bldP spid="20" grpId="0"/>
      <p:bldP spid="21" grpId="0" animBg="1"/>
      <p:bldP spid="22" grpId="0" animBg="1"/>
      <p:bldP spid="23" grpId="0" animBg="1"/>
      <p:bldP spid="26" grpId="0"/>
      <p:bldP spid="27" grpId="0"/>
      <p:bldP spid="29" grpId="0"/>
      <p:bldP spid="31" grpId="0" animBg="1"/>
      <p:bldP spid="3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Exception Table IA32 (Excerpt)</a:t>
            </a:r>
            <a:endParaRPr lang="en-US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1447800" y="1640840"/>
          <a:ext cx="7086600" cy="2966720"/>
        </p:xfrm>
        <a:graphic>
          <a:graphicData uri="http://schemas.openxmlformats.org/drawingml/2006/table">
            <a:tbl>
              <a:tblPr firstRow="1" bandRow="1">
                <a:tableStyleId>{91EBBBCC-DAD2-459C-BE2E-F6DE35CF9A28}</a:tableStyleId>
              </a:tblPr>
              <a:tblGrid>
                <a:gridCol w="2362200"/>
                <a:gridCol w="2590800"/>
                <a:gridCol w="21336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i="1" dirty="0" smtClean="0">
                          <a:solidFill>
                            <a:srgbClr val="C00000"/>
                          </a:solidFill>
                          <a:latin typeface="Calibri" pitchFamily="34" charset="0"/>
                        </a:rPr>
                        <a:t>Exception</a:t>
                      </a:r>
                      <a:r>
                        <a:rPr lang="en-US" i="1" baseline="0" dirty="0" smtClean="0">
                          <a:solidFill>
                            <a:srgbClr val="C00000"/>
                          </a:solidFill>
                          <a:latin typeface="Calibri" pitchFamily="34" charset="0"/>
                        </a:rPr>
                        <a:t> Number</a:t>
                      </a:r>
                      <a:endParaRPr lang="en-US" i="1" dirty="0">
                        <a:solidFill>
                          <a:srgbClr val="C00000"/>
                        </a:solidFill>
                        <a:latin typeface="Calibri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i="1" dirty="0" smtClean="0">
                          <a:solidFill>
                            <a:srgbClr val="C00000"/>
                          </a:solidFill>
                          <a:latin typeface="Calibri" pitchFamily="34" charset="0"/>
                        </a:rPr>
                        <a:t>Description</a:t>
                      </a:r>
                      <a:endParaRPr lang="en-US" i="1" dirty="0">
                        <a:solidFill>
                          <a:srgbClr val="C00000"/>
                        </a:solidFill>
                        <a:latin typeface="Calibri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i="1" dirty="0" smtClean="0">
                          <a:solidFill>
                            <a:srgbClr val="C00000"/>
                          </a:solidFill>
                          <a:latin typeface="Calibri" pitchFamily="34" charset="0"/>
                        </a:rPr>
                        <a:t>Exception Class</a:t>
                      </a:r>
                      <a:endParaRPr lang="en-US" i="1" dirty="0">
                        <a:solidFill>
                          <a:srgbClr val="C00000"/>
                        </a:solidFill>
                        <a:latin typeface="Calibri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 pitchFamily="34" charset="0"/>
                        </a:rPr>
                        <a:t>0</a:t>
                      </a:r>
                      <a:endParaRPr lang="en-US" dirty="0">
                        <a:latin typeface="Calibri" pitchFamily="34" charset="0"/>
                      </a:endParaRPr>
                    </a:p>
                  </a:txBody>
                  <a:tcP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 pitchFamily="34" charset="0"/>
                        </a:rPr>
                        <a:t>Divide error</a:t>
                      </a:r>
                      <a:endParaRPr lang="en-US" dirty="0">
                        <a:latin typeface="Calibri" pitchFamily="34" charset="0"/>
                      </a:endParaRPr>
                    </a:p>
                  </a:txBody>
                  <a:tcP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 pitchFamily="34" charset="0"/>
                        </a:rPr>
                        <a:t>Fault</a:t>
                      </a:r>
                      <a:endParaRPr lang="en-US" dirty="0">
                        <a:latin typeface="Calibri" pitchFamily="34" charset="0"/>
                      </a:endParaRPr>
                    </a:p>
                  </a:txBody>
                  <a:tcP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 pitchFamily="34" charset="0"/>
                        </a:rPr>
                        <a:t>13</a:t>
                      </a:r>
                      <a:endParaRPr lang="en-US" dirty="0">
                        <a:latin typeface="Calibri" pitchFamily="34" charset="0"/>
                      </a:endParaRPr>
                    </a:p>
                  </a:txBody>
                  <a:tcP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 pitchFamily="34" charset="0"/>
                        </a:rPr>
                        <a:t>General protection fault</a:t>
                      </a:r>
                      <a:endParaRPr lang="en-US" dirty="0">
                        <a:latin typeface="Calibri" pitchFamily="34" charset="0"/>
                      </a:endParaRPr>
                    </a:p>
                  </a:txBody>
                  <a:tcP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 pitchFamily="34" charset="0"/>
                        </a:rPr>
                        <a:t>Fault</a:t>
                      </a:r>
                      <a:endParaRPr lang="en-US" dirty="0">
                        <a:latin typeface="Calibri" pitchFamily="34" charset="0"/>
                      </a:endParaRPr>
                    </a:p>
                  </a:txBody>
                  <a:tcP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 pitchFamily="34" charset="0"/>
                        </a:rPr>
                        <a:t>14</a:t>
                      </a:r>
                      <a:endParaRPr lang="en-US" dirty="0">
                        <a:latin typeface="Calibri" pitchFamily="34" charset="0"/>
                      </a:endParaRPr>
                    </a:p>
                  </a:txBody>
                  <a:tcP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 pitchFamily="34" charset="0"/>
                        </a:rPr>
                        <a:t>Page fault</a:t>
                      </a:r>
                      <a:endParaRPr lang="en-US" dirty="0">
                        <a:latin typeface="Calibri" pitchFamily="34" charset="0"/>
                      </a:endParaRPr>
                    </a:p>
                  </a:txBody>
                  <a:tcP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 pitchFamily="34" charset="0"/>
                        </a:rPr>
                        <a:t>Fault</a:t>
                      </a:r>
                      <a:endParaRPr lang="en-US" dirty="0">
                        <a:latin typeface="Calibri" pitchFamily="34" charset="0"/>
                      </a:endParaRPr>
                    </a:p>
                  </a:txBody>
                  <a:tcP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 pitchFamily="34" charset="0"/>
                        </a:rPr>
                        <a:t>18</a:t>
                      </a:r>
                      <a:endParaRPr lang="en-US" dirty="0">
                        <a:latin typeface="Calibri" pitchFamily="34" charset="0"/>
                      </a:endParaRPr>
                    </a:p>
                  </a:txBody>
                  <a:tcP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 pitchFamily="34" charset="0"/>
                        </a:rPr>
                        <a:t>Machine check</a:t>
                      </a:r>
                      <a:endParaRPr lang="en-US" dirty="0">
                        <a:latin typeface="Calibri" pitchFamily="34" charset="0"/>
                      </a:endParaRPr>
                    </a:p>
                  </a:txBody>
                  <a:tcP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 pitchFamily="34" charset="0"/>
                        </a:rPr>
                        <a:t>Abort</a:t>
                      </a:r>
                      <a:endParaRPr lang="en-US" dirty="0">
                        <a:latin typeface="Calibri" pitchFamily="34" charset="0"/>
                      </a:endParaRPr>
                    </a:p>
                  </a:txBody>
                  <a:tcP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 pitchFamily="34" charset="0"/>
                        </a:rPr>
                        <a:t>32-127</a:t>
                      </a:r>
                      <a:endParaRPr lang="en-US" dirty="0">
                        <a:latin typeface="Calibri" pitchFamily="34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 pitchFamily="34" charset="0"/>
                        </a:rPr>
                        <a:t>OS-defined</a:t>
                      </a:r>
                      <a:endParaRPr lang="en-US" dirty="0">
                        <a:latin typeface="Calibri" pitchFamily="34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 pitchFamily="34" charset="0"/>
                        </a:rPr>
                        <a:t>Interrupt or trap</a:t>
                      </a:r>
                      <a:endParaRPr lang="en-US" dirty="0">
                        <a:latin typeface="Calibri" pitchFamily="34" charset="0"/>
                      </a:endParaRPr>
                    </a:p>
                  </a:txBody>
                  <a:tcP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 pitchFamily="34" charset="0"/>
                        </a:rPr>
                        <a:t>128 (0x80)</a:t>
                      </a:r>
                      <a:endParaRPr lang="en-US" dirty="0">
                        <a:latin typeface="Calibri" pitchFamily="34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 pitchFamily="34" charset="0"/>
                        </a:rPr>
                        <a:t>System call</a:t>
                      </a:r>
                      <a:endParaRPr lang="en-US" dirty="0">
                        <a:latin typeface="Calibri" pitchFamily="34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 pitchFamily="34" charset="0"/>
                        </a:rPr>
                        <a:t>Trap</a:t>
                      </a:r>
                      <a:endParaRPr lang="en-US" dirty="0">
                        <a:latin typeface="Calibri" pitchFamily="34" charset="0"/>
                      </a:endParaRPr>
                    </a:p>
                  </a:txBody>
                  <a:tcP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 pitchFamily="34" charset="0"/>
                        </a:rPr>
                        <a:t>129-255</a:t>
                      </a:r>
                      <a:endParaRPr lang="en-US" dirty="0">
                        <a:latin typeface="Calibri" pitchFamily="34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 pitchFamily="34" charset="0"/>
                        </a:rPr>
                        <a:t>OS-defined</a:t>
                      </a:r>
                      <a:endParaRPr lang="en-US" dirty="0">
                        <a:latin typeface="Calibri" pitchFamily="34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 pitchFamily="34" charset="0"/>
                        </a:rPr>
                        <a:t>Interrupt or trap</a:t>
                      </a:r>
                      <a:endParaRPr lang="en-US" dirty="0">
                        <a:latin typeface="Calibri" pitchFamily="34" charset="0"/>
                      </a:endParaRPr>
                    </a:p>
                  </a:txBody>
                  <a:tcPr>
                    <a:noFill/>
                  </a:tcPr>
                </a:tc>
              </a:tr>
            </a:tbl>
          </a:graphicData>
        </a:graphic>
      </p:graphicFrame>
      <p:sp>
        <p:nvSpPr>
          <p:cNvPr id="4" name="Rectangle 3"/>
          <p:cNvSpPr/>
          <p:nvPr/>
        </p:nvSpPr>
        <p:spPr>
          <a:xfrm>
            <a:off x="685800" y="5410200"/>
            <a:ext cx="8001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Check Table 6-1:</a:t>
            </a:r>
            <a:endParaRPr lang="en-US" sz="1800" dirty="0" smtClean="0">
              <a:latin typeface="Calibri" pitchFamily="34" charset="0"/>
              <a:hlinkClick r:id="rId2"/>
            </a:endParaRPr>
          </a:p>
          <a:p>
            <a:r>
              <a:rPr lang="en-US" sz="1800" dirty="0" smtClean="0">
                <a:latin typeface="Calibri" pitchFamily="34" charset="0"/>
                <a:hlinkClick r:id="rId2"/>
              </a:rPr>
              <a:t>http://download.intel.com/design/processor/manuals/253665.pdf</a:t>
            </a:r>
            <a:endParaRPr lang="en-US" sz="1800" dirty="0">
              <a:latin typeface="Calibri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Today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Exceptional Control Flow</a:t>
            </a:r>
          </a:p>
          <a:p>
            <a:r>
              <a:rPr lang="en-US" dirty="0" smtClean="0"/>
              <a:t>Processes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3330" name="Rectangle 2"/>
          <p:cNvSpPr>
            <a:spLocks noGrp="1" noChangeArrowheads="1"/>
          </p:cNvSpPr>
          <p:nvPr>
            <p:ph type="title"/>
          </p:nvPr>
        </p:nvSpPr>
        <p:spPr>
          <a:xfrm>
            <a:off x="341149" y="457200"/>
            <a:ext cx="5245100" cy="573088"/>
          </a:xfrm>
        </p:spPr>
        <p:txBody>
          <a:bodyPr/>
          <a:lstStyle/>
          <a:p>
            <a:r>
              <a:rPr lang="en-US"/>
              <a:t>Processes</a:t>
            </a:r>
          </a:p>
        </p:txBody>
      </p:sp>
      <p:sp>
        <p:nvSpPr>
          <p:cNvPr id="4833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66713" y="1143000"/>
            <a:ext cx="8624887" cy="5530850"/>
          </a:xfrm>
        </p:spPr>
        <p:txBody>
          <a:bodyPr/>
          <a:lstStyle/>
          <a:p>
            <a:r>
              <a:rPr lang="en-US" dirty="0"/>
              <a:t>Definition: A </a:t>
            </a:r>
            <a:r>
              <a:rPr lang="en-US" i="1" dirty="0">
                <a:solidFill>
                  <a:srgbClr val="C00000"/>
                </a:solidFill>
              </a:rPr>
              <a:t>process</a:t>
            </a:r>
            <a:r>
              <a:rPr lang="en-US" dirty="0"/>
              <a:t> is an instance of a running program.</a:t>
            </a:r>
          </a:p>
          <a:p>
            <a:pPr lvl="1"/>
            <a:r>
              <a:rPr lang="en-US" dirty="0"/>
              <a:t>One of the most profound ideas in computer </a:t>
            </a:r>
            <a:r>
              <a:rPr lang="en-US" dirty="0" smtClean="0"/>
              <a:t>science</a:t>
            </a:r>
            <a:endParaRPr lang="en-US" dirty="0"/>
          </a:p>
          <a:p>
            <a:pPr lvl="1"/>
            <a:r>
              <a:rPr lang="en-US" dirty="0"/>
              <a:t>Not the same as “program” or “processor”</a:t>
            </a:r>
          </a:p>
          <a:p>
            <a:endParaRPr lang="en-US" dirty="0" smtClean="0"/>
          </a:p>
          <a:p>
            <a:r>
              <a:rPr lang="en-US" dirty="0" smtClean="0"/>
              <a:t>Process </a:t>
            </a:r>
            <a:r>
              <a:rPr lang="en-US" dirty="0"/>
              <a:t>provides each program with two key abstractions:</a:t>
            </a:r>
          </a:p>
          <a:p>
            <a:pPr lvl="1"/>
            <a:r>
              <a:rPr lang="en-US" dirty="0"/>
              <a:t>Logical control flow</a:t>
            </a:r>
          </a:p>
          <a:p>
            <a:pPr lvl="2"/>
            <a:r>
              <a:rPr lang="en-US" dirty="0"/>
              <a:t>Each program seems to have exclusive use of the </a:t>
            </a:r>
            <a:r>
              <a:rPr lang="en-US" dirty="0" smtClean="0"/>
              <a:t>CPU</a:t>
            </a:r>
            <a:endParaRPr lang="en-US" dirty="0"/>
          </a:p>
          <a:p>
            <a:pPr lvl="1"/>
            <a:r>
              <a:rPr lang="en-US" dirty="0"/>
              <a:t>Private </a:t>
            </a:r>
            <a:r>
              <a:rPr lang="en-US" dirty="0" smtClean="0"/>
              <a:t>virtual address </a:t>
            </a:r>
            <a:r>
              <a:rPr lang="en-US" dirty="0"/>
              <a:t>space</a:t>
            </a:r>
          </a:p>
          <a:p>
            <a:pPr lvl="2"/>
            <a:r>
              <a:rPr lang="en-US" dirty="0"/>
              <a:t>Each program seems to have exclusive use of main </a:t>
            </a:r>
            <a:r>
              <a:rPr lang="en-US" dirty="0" smtClean="0"/>
              <a:t>memory</a:t>
            </a:r>
            <a:endParaRPr lang="en-US" dirty="0"/>
          </a:p>
          <a:p>
            <a:endParaRPr lang="en-US" dirty="0" smtClean="0"/>
          </a:p>
          <a:p>
            <a:r>
              <a:rPr lang="en-US" dirty="0" smtClean="0"/>
              <a:t>How </a:t>
            </a:r>
            <a:r>
              <a:rPr lang="en-US" dirty="0"/>
              <a:t>are these Illusions maintained?</a:t>
            </a:r>
          </a:p>
          <a:p>
            <a:pPr lvl="1"/>
            <a:r>
              <a:rPr lang="en-US" dirty="0"/>
              <a:t>Process executions interleaved (multitasking</a:t>
            </a:r>
            <a:r>
              <a:rPr lang="en-US" dirty="0" smtClean="0"/>
              <a:t>) or run on separate cores</a:t>
            </a:r>
            <a:endParaRPr lang="en-US" dirty="0"/>
          </a:p>
          <a:p>
            <a:pPr lvl="1"/>
            <a:r>
              <a:rPr lang="en-US" dirty="0"/>
              <a:t>Address spaces managed by virtual memory system</a:t>
            </a:r>
          </a:p>
          <a:p>
            <a:pPr lvl="2"/>
            <a:r>
              <a:rPr lang="en-US" dirty="0" smtClean="0"/>
              <a:t>we’ll </a:t>
            </a:r>
            <a:r>
              <a:rPr lang="en-US" dirty="0"/>
              <a:t>talk about this in a couple of </a:t>
            </a:r>
            <a:r>
              <a:rPr lang="en-US" dirty="0" smtClean="0"/>
              <a:t>weeks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33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33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33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333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333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333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333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3331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3331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5378" name="Rectangle 2"/>
          <p:cNvSpPr>
            <a:spLocks noGrp="1" noChangeArrowheads="1"/>
          </p:cNvSpPr>
          <p:nvPr>
            <p:ph type="title"/>
          </p:nvPr>
        </p:nvSpPr>
        <p:spPr>
          <a:xfrm>
            <a:off x="406400" y="493712"/>
            <a:ext cx="6070600" cy="573088"/>
          </a:xfrm>
        </p:spPr>
        <p:txBody>
          <a:bodyPr/>
          <a:lstStyle/>
          <a:p>
            <a:r>
              <a:rPr lang="en-US"/>
              <a:t>Concurrent Processes</a:t>
            </a:r>
          </a:p>
        </p:txBody>
      </p:sp>
      <p:sp>
        <p:nvSpPr>
          <p:cNvPr id="4853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09575" y="1219200"/>
            <a:ext cx="7896225" cy="2590800"/>
          </a:xfrm>
        </p:spPr>
        <p:txBody>
          <a:bodyPr/>
          <a:lstStyle/>
          <a:p>
            <a:r>
              <a:rPr lang="en-US" dirty="0"/>
              <a:t>Two processes </a:t>
            </a:r>
            <a:r>
              <a:rPr lang="en-US" i="1" dirty="0"/>
              <a:t>run </a:t>
            </a:r>
            <a:r>
              <a:rPr lang="en-US" i="1" dirty="0">
                <a:solidFill>
                  <a:srgbClr val="C00000"/>
                </a:solidFill>
              </a:rPr>
              <a:t>concurrently</a:t>
            </a:r>
            <a:r>
              <a:rPr lang="en-US" dirty="0"/>
              <a:t> (</a:t>
            </a:r>
            <a:r>
              <a:rPr lang="en-US" i="1" dirty="0"/>
              <a:t>are concurrent)</a:t>
            </a:r>
            <a:r>
              <a:rPr lang="en-US" dirty="0"/>
              <a:t> if their flows overlap in time</a:t>
            </a:r>
          </a:p>
          <a:p>
            <a:r>
              <a:rPr lang="en-US" dirty="0"/>
              <a:t>Otherwise, they are </a:t>
            </a:r>
            <a:r>
              <a:rPr lang="en-US" i="1" dirty="0" smtClean="0">
                <a:solidFill>
                  <a:srgbClr val="C00000"/>
                </a:solidFill>
              </a:rPr>
              <a:t>sequential</a:t>
            </a:r>
            <a:endParaRPr lang="en-US" dirty="0">
              <a:solidFill>
                <a:srgbClr val="C00000"/>
              </a:solidFill>
            </a:endParaRPr>
          </a:p>
          <a:p>
            <a:r>
              <a:rPr lang="en-US" dirty="0" smtClean="0"/>
              <a:t>Examples (running on single core):</a:t>
            </a:r>
            <a:endParaRPr lang="en-US" dirty="0"/>
          </a:p>
          <a:p>
            <a:pPr lvl="1"/>
            <a:r>
              <a:rPr lang="en-US" dirty="0"/>
              <a:t>Concurrent: A &amp; B, A &amp; C</a:t>
            </a:r>
          </a:p>
          <a:p>
            <a:pPr lvl="1"/>
            <a:r>
              <a:rPr lang="en-US" dirty="0"/>
              <a:t>Sequential: B &amp; </a:t>
            </a:r>
            <a:r>
              <a:rPr lang="en-US" dirty="0" smtClean="0"/>
              <a:t>C</a:t>
            </a:r>
            <a:endParaRPr lang="en-US" dirty="0"/>
          </a:p>
        </p:txBody>
      </p:sp>
      <p:sp>
        <p:nvSpPr>
          <p:cNvPr id="485383" name="Line 7"/>
          <p:cNvSpPr>
            <a:spLocks noChangeShapeType="1"/>
          </p:cNvSpPr>
          <p:nvPr/>
        </p:nvSpPr>
        <p:spPr bwMode="auto">
          <a:xfrm>
            <a:off x="3124200" y="4343400"/>
            <a:ext cx="0" cy="304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485384" name="Text Box 8"/>
          <p:cNvSpPr txBox="1">
            <a:spLocks noChangeArrowheads="1"/>
          </p:cNvSpPr>
          <p:nvPr/>
        </p:nvSpPr>
        <p:spPr bwMode="auto">
          <a:xfrm>
            <a:off x="2622332" y="3962400"/>
            <a:ext cx="999697" cy="338554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i="1" dirty="0">
                <a:solidFill>
                  <a:srgbClr val="C00000"/>
                </a:solidFill>
                <a:latin typeface="Calibri" pitchFamily="34" charset="0"/>
              </a:rPr>
              <a:t>Process A</a:t>
            </a:r>
          </a:p>
        </p:txBody>
      </p:sp>
      <p:sp>
        <p:nvSpPr>
          <p:cNvPr id="485385" name="Text Box 9"/>
          <p:cNvSpPr txBox="1">
            <a:spLocks noChangeArrowheads="1"/>
          </p:cNvSpPr>
          <p:nvPr/>
        </p:nvSpPr>
        <p:spPr bwMode="auto">
          <a:xfrm>
            <a:off x="4146332" y="3962400"/>
            <a:ext cx="990079" cy="338554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i="1" dirty="0">
                <a:solidFill>
                  <a:srgbClr val="C00000"/>
                </a:solidFill>
                <a:latin typeface="Calibri" pitchFamily="34" charset="0"/>
              </a:rPr>
              <a:t>Process B</a:t>
            </a:r>
          </a:p>
        </p:txBody>
      </p:sp>
      <p:sp>
        <p:nvSpPr>
          <p:cNvPr id="485386" name="Text Box 10"/>
          <p:cNvSpPr txBox="1">
            <a:spLocks noChangeArrowheads="1"/>
          </p:cNvSpPr>
          <p:nvPr/>
        </p:nvSpPr>
        <p:spPr bwMode="auto">
          <a:xfrm>
            <a:off x="5670332" y="3962400"/>
            <a:ext cx="983667" cy="338554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i="1" dirty="0">
                <a:solidFill>
                  <a:srgbClr val="C00000"/>
                </a:solidFill>
                <a:latin typeface="Calibri" pitchFamily="34" charset="0"/>
              </a:rPr>
              <a:t>Process C</a:t>
            </a:r>
          </a:p>
        </p:txBody>
      </p:sp>
      <p:sp>
        <p:nvSpPr>
          <p:cNvPr id="485387" name="Line 11"/>
          <p:cNvSpPr>
            <a:spLocks noChangeShapeType="1"/>
          </p:cNvSpPr>
          <p:nvPr/>
        </p:nvSpPr>
        <p:spPr bwMode="auto">
          <a:xfrm>
            <a:off x="4648200" y="4648200"/>
            <a:ext cx="0" cy="304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485388" name="Line 12"/>
          <p:cNvSpPr>
            <a:spLocks noChangeShapeType="1"/>
          </p:cNvSpPr>
          <p:nvPr/>
        </p:nvSpPr>
        <p:spPr bwMode="auto">
          <a:xfrm>
            <a:off x="6172200" y="4953000"/>
            <a:ext cx="0" cy="304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485389" name="Line 13"/>
          <p:cNvSpPr>
            <a:spLocks noChangeShapeType="1"/>
          </p:cNvSpPr>
          <p:nvPr/>
        </p:nvSpPr>
        <p:spPr bwMode="auto">
          <a:xfrm>
            <a:off x="3124200" y="5257800"/>
            <a:ext cx="0" cy="304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485390" name="Line 14"/>
          <p:cNvSpPr>
            <a:spLocks noChangeShapeType="1"/>
          </p:cNvSpPr>
          <p:nvPr/>
        </p:nvSpPr>
        <p:spPr bwMode="auto">
          <a:xfrm>
            <a:off x="6172200" y="5562600"/>
            <a:ext cx="0" cy="304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485391" name="Line 15"/>
          <p:cNvSpPr>
            <a:spLocks noChangeShapeType="1"/>
          </p:cNvSpPr>
          <p:nvPr/>
        </p:nvSpPr>
        <p:spPr bwMode="auto">
          <a:xfrm>
            <a:off x="2667000" y="4648200"/>
            <a:ext cx="4038600" cy="0"/>
          </a:xfrm>
          <a:prstGeom prst="line">
            <a:avLst/>
          </a:prstGeom>
          <a:noFill/>
          <a:ln w="317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485392" name="Line 16"/>
          <p:cNvSpPr>
            <a:spLocks noChangeShapeType="1"/>
          </p:cNvSpPr>
          <p:nvPr/>
        </p:nvSpPr>
        <p:spPr bwMode="auto">
          <a:xfrm>
            <a:off x="2667000" y="4953000"/>
            <a:ext cx="4038600" cy="0"/>
          </a:xfrm>
          <a:prstGeom prst="line">
            <a:avLst/>
          </a:prstGeom>
          <a:noFill/>
          <a:ln w="317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485393" name="Line 17"/>
          <p:cNvSpPr>
            <a:spLocks noChangeShapeType="1"/>
          </p:cNvSpPr>
          <p:nvPr/>
        </p:nvSpPr>
        <p:spPr bwMode="auto">
          <a:xfrm>
            <a:off x="2667000" y="5257800"/>
            <a:ext cx="4038600" cy="0"/>
          </a:xfrm>
          <a:prstGeom prst="line">
            <a:avLst/>
          </a:prstGeom>
          <a:noFill/>
          <a:ln w="317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485394" name="Line 18"/>
          <p:cNvSpPr>
            <a:spLocks noChangeShapeType="1"/>
          </p:cNvSpPr>
          <p:nvPr/>
        </p:nvSpPr>
        <p:spPr bwMode="auto">
          <a:xfrm>
            <a:off x="2667000" y="5562600"/>
            <a:ext cx="4038600" cy="0"/>
          </a:xfrm>
          <a:prstGeom prst="line">
            <a:avLst/>
          </a:prstGeom>
          <a:noFill/>
          <a:ln w="317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485395" name="Line 19"/>
          <p:cNvSpPr>
            <a:spLocks noChangeShapeType="1"/>
          </p:cNvSpPr>
          <p:nvPr/>
        </p:nvSpPr>
        <p:spPr bwMode="auto">
          <a:xfrm>
            <a:off x="2667000" y="5867400"/>
            <a:ext cx="4038600" cy="0"/>
          </a:xfrm>
          <a:prstGeom prst="line">
            <a:avLst/>
          </a:prstGeom>
          <a:noFill/>
          <a:ln w="317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20" name="Text Box 1031"/>
          <p:cNvSpPr txBox="1">
            <a:spLocks noChangeArrowheads="1"/>
          </p:cNvSpPr>
          <p:nvPr/>
        </p:nvSpPr>
        <p:spPr bwMode="auto">
          <a:xfrm>
            <a:off x="1010947" y="4872335"/>
            <a:ext cx="817853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dirty="0">
                <a:latin typeface="Calibri" pitchFamily="34" charset="0"/>
              </a:rPr>
              <a:t>Time</a:t>
            </a:r>
          </a:p>
        </p:txBody>
      </p:sp>
      <p:sp>
        <p:nvSpPr>
          <p:cNvPr id="21" name="Down Arrow 20"/>
          <p:cNvSpPr/>
          <p:nvPr/>
        </p:nvSpPr>
        <p:spPr bwMode="auto">
          <a:xfrm>
            <a:off x="1752600" y="4495800"/>
            <a:ext cx="457200" cy="1600200"/>
          </a:xfrm>
          <a:prstGeom prst="downArrow">
            <a:avLst/>
          </a:prstGeom>
          <a:solidFill>
            <a:schemeClr val="bg1">
              <a:lumMod val="65000"/>
            </a:schemeClr>
          </a:solidFill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53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5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5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5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5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5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5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5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5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5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5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5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5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5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53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53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5383" grpId="0" animBg="1"/>
      <p:bldP spid="485384" grpId="0"/>
      <p:bldP spid="485385" grpId="0"/>
      <p:bldP spid="485386" grpId="0"/>
      <p:bldP spid="485387" grpId="0" animBg="1"/>
      <p:bldP spid="485388" grpId="0" animBg="1"/>
      <p:bldP spid="485389" grpId="0" animBg="1"/>
      <p:bldP spid="485390" grpId="0" animBg="1"/>
      <p:bldP spid="485391" grpId="0" animBg="1"/>
      <p:bldP spid="485392" grpId="0" animBg="1"/>
      <p:bldP spid="485393" grpId="0" animBg="1"/>
      <p:bldP spid="485394" grpId="0" animBg="1"/>
      <p:bldP spid="485395" grpId="0" animBg="1"/>
      <p:bldP spid="20" grpId="0"/>
      <p:bldP spid="21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6402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533400"/>
            <a:ext cx="8458200" cy="573088"/>
          </a:xfrm>
        </p:spPr>
        <p:txBody>
          <a:bodyPr/>
          <a:lstStyle/>
          <a:p>
            <a:r>
              <a:rPr lang="en-US"/>
              <a:t>User View of Concurrent Processes</a:t>
            </a:r>
          </a:p>
        </p:txBody>
      </p:sp>
      <p:sp>
        <p:nvSpPr>
          <p:cNvPr id="4864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10031" y="1285875"/>
            <a:ext cx="7896225" cy="1990725"/>
          </a:xfrm>
        </p:spPr>
        <p:txBody>
          <a:bodyPr/>
          <a:lstStyle/>
          <a:p>
            <a:r>
              <a:rPr lang="en-US" dirty="0"/>
              <a:t>Control flows for concurrent processes are physically disjoint in </a:t>
            </a:r>
            <a:r>
              <a:rPr lang="en-US" dirty="0" smtClean="0"/>
              <a:t>time</a:t>
            </a:r>
            <a:endParaRPr lang="en-US" dirty="0"/>
          </a:p>
          <a:p>
            <a:endParaRPr lang="en-US" dirty="0" smtClean="0"/>
          </a:p>
          <a:p>
            <a:r>
              <a:rPr lang="en-US" dirty="0" smtClean="0"/>
              <a:t>However</a:t>
            </a:r>
            <a:r>
              <a:rPr lang="en-US" dirty="0"/>
              <a:t>, we can think of concurrent processes</a:t>
            </a:r>
            <a:r>
              <a:rPr lang="en-US" dirty="0" smtClean="0"/>
              <a:t> as </a:t>
            </a:r>
            <a:r>
              <a:rPr lang="en-US" dirty="0"/>
              <a:t>running in parallel with each </a:t>
            </a:r>
            <a:r>
              <a:rPr lang="en-US" dirty="0" smtClean="0"/>
              <a:t>other</a:t>
            </a:r>
            <a:endParaRPr lang="en-US" dirty="0"/>
          </a:p>
        </p:txBody>
      </p:sp>
      <p:sp>
        <p:nvSpPr>
          <p:cNvPr id="486405" name="Text Box 5"/>
          <p:cNvSpPr txBox="1">
            <a:spLocks noChangeArrowheads="1"/>
          </p:cNvSpPr>
          <p:nvPr/>
        </p:nvSpPr>
        <p:spPr bwMode="auto">
          <a:xfrm>
            <a:off x="1219200" y="4311650"/>
            <a:ext cx="817853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dirty="0">
                <a:latin typeface="Calibri" pitchFamily="34" charset="0"/>
              </a:rPr>
              <a:t>Time</a:t>
            </a:r>
          </a:p>
        </p:txBody>
      </p:sp>
      <p:sp>
        <p:nvSpPr>
          <p:cNvPr id="486406" name="Line 6"/>
          <p:cNvSpPr>
            <a:spLocks noChangeShapeType="1"/>
          </p:cNvSpPr>
          <p:nvPr/>
        </p:nvSpPr>
        <p:spPr bwMode="auto">
          <a:xfrm>
            <a:off x="3276600" y="4191000"/>
            <a:ext cx="0" cy="304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486407" name="Text Box 7"/>
          <p:cNvSpPr txBox="1">
            <a:spLocks noChangeArrowheads="1"/>
          </p:cNvSpPr>
          <p:nvPr/>
        </p:nvSpPr>
        <p:spPr bwMode="auto">
          <a:xfrm>
            <a:off x="2709863" y="3810000"/>
            <a:ext cx="999697" cy="338554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i="1" dirty="0">
                <a:solidFill>
                  <a:srgbClr val="C00000"/>
                </a:solidFill>
                <a:latin typeface="Calibri" pitchFamily="34" charset="0"/>
              </a:rPr>
              <a:t>Process A</a:t>
            </a:r>
          </a:p>
        </p:txBody>
      </p:sp>
      <p:sp>
        <p:nvSpPr>
          <p:cNvPr id="486408" name="Text Box 8"/>
          <p:cNvSpPr txBox="1">
            <a:spLocks noChangeArrowheads="1"/>
          </p:cNvSpPr>
          <p:nvPr/>
        </p:nvSpPr>
        <p:spPr bwMode="auto">
          <a:xfrm>
            <a:off x="4233863" y="3810000"/>
            <a:ext cx="990079" cy="338554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i="1" dirty="0">
                <a:solidFill>
                  <a:srgbClr val="C00000"/>
                </a:solidFill>
                <a:latin typeface="Calibri" pitchFamily="34" charset="0"/>
              </a:rPr>
              <a:t>Process B</a:t>
            </a:r>
          </a:p>
        </p:txBody>
      </p:sp>
      <p:sp>
        <p:nvSpPr>
          <p:cNvPr id="486409" name="Text Box 9"/>
          <p:cNvSpPr txBox="1">
            <a:spLocks noChangeArrowheads="1"/>
          </p:cNvSpPr>
          <p:nvPr/>
        </p:nvSpPr>
        <p:spPr bwMode="auto">
          <a:xfrm>
            <a:off x="5757863" y="3810000"/>
            <a:ext cx="983667" cy="338554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i="1" dirty="0">
                <a:solidFill>
                  <a:srgbClr val="C00000"/>
                </a:solidFill>
                <a:latin typeface="Calibri" pitchFamily="34" charset="0"/>
              </a:rPr>
              <a:t>Process C</a:t>
            </a:r>
          </a:p>
        </p:txBody>
      </p:sp>
      <p:sp>
        <p:nvSpPr>
          <p:cNvPr id="486410" name="Line 10"/>
          <p:cNvSpPr>
            <a:spLocks noChangeShapeType="1"/>
          </p:cNvSpPr>
          <p:nvPr/>
        </p:nvSpPr>
        <p:spPr bwMode="auto">
          <a:xfrm>
            <a:off x="4800600" y="4343400"/>
            <a:ext cx="0" cy="304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486411" name="Line 11"/>
          <p:cNvSpPr>
            <a:spLocks noChangeShapeType="1"/>
          </p:cNvSpPr>
          <p:nvPr/>
        </p:nvSpPr>
        <p:spPr bwMode="auto">
          <a:xfrm>
            <a:off x="6324600" y="4648200"/>
            <a:ext cx="0" cy="304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486412" name="Line 12"/>
          <p:cNvSpPr>
            <a:spLocks noChangeShapeType="1"/>
          </p:cNvSpPr>
          <p:nvPr/>
        </p:nvSpPr>
        <p:spPr bwMode="auto">
          <a:xfrm>
            <a:off x="3276600" y="4495800"/>
            <a:ext cx="0" cy="304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486413" name="Line 13"/>
          <p:cNvSpPr>
            <a:spLocks noChangeShapeType="1"/>
          </p:cNvSpPr>
          <p:nvPr/>
        </p:nvSpPr>
        <p:spPr bwMode="auto">
          <a:xfrm>
            <a:off x="2819400" y="4191000"/>
            <a:ext cx="4038600" cy="0"/>
          </a:xfrm>
          <a:prstGeom prst="line">
            <a:avLst/>
          </a:prstGeom>
          <a:noFill/>
          <a:ln w="317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486414" name="Line 14"/>
          <p:cNvSpPr>
            <a:spLocks noChangeShapeType="1"/>
          </p:cNvSpPr>
          <p:nvPr/>
        </p:nvSpPr>
        <p:spPr bwMode="auto">
          <a:xfrm>
            <a:off x="2819400" y="4800600"/>
            <a:ext cx="4038600" cy="0"/>
          </a:xfrm>
          <a:prstGeom prst="line">
            <a:avLst/>
          </a:prstGeom>
          <a:noFill/>
          <a:ln w="317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486415" name="Line 15"/>
          <p:cNvSpPr>
            <a:spLocks noChangeShapeType="1"/>
          </p:cNvSpPr>
          <p:nvPr/>
        </p:nvSpPr>
        <p:spPr bwMode="auto">
          <a:xfrm>
            <a:off x="6324600" y="4953000"/>
            <a:ext cx="0" cy="304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486416" name="Line 16"/>
          <p:cNvSpPr>
            <a:spLocks noChangeShapeType="1"/>
          </p:cNvSpPr>
          <p:nvPr/>
        </p:nvSpPr>
        <p:spPr bwMode="auto">
          <a:xfrm>
            <a:off x="2819400" y="4343400"/>
            <a:ext cx="4038600" cy="0"/>
          </a:xfrm>
          <a:prstGeom prst="line">
            <a:avLst/>
          </a:prstGeom>
          <a:noFill/>
          <a:ln w="317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486417" name="Line 17"/>
          <p:cNvSpPr>
            <a:spLocks noChangeShapeType="1"/>
          </p:cNvSpPr>
          <p:nvPr/>
        </p:nvSpPr>
        <p:spPr bwMode="auto">
          <a:xfrm>
            <a:off x="2819400" y="4648200"/>
            <a:ext cx="4038600" cy="0"/>
          </a:xfrm>
          <a:prstGeom prst="line">
            <a:avLst/>
          </a:prstGeom>
          <a:noFill/>
          <a:ln w="317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8" name="Down Arrow 17"/>
          <p:cNvSpPr/>
          <p:nvPr/>
        </p:nvSpPr>
        <p:spPr bwMode="auto">
          <a:xfrm>
            <a:off x="1981200" y="4000500"/>
            <a:ext cx="457200" cy="1257300"/>
          </a:xfrm>
          <a:prstGeom prst="downArrow">
            <a:avLst/>
          </a:prstGeom>
          <a:solidFill>
            <a:schemeClr val="bg1">
              <a:lumMod val="65000"/>
            </a:schemeClr>
          </a:solidFill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Rectangle 34"/>
          <p:cNvSpPr/>
          <p:nvPr/>
        </p:nvSpPr>
        <p:spPr bwMode="auto">
          <a:xfrm>
            <a:off x="2120444" y="5485260"/>
            <a:ext cx="4495800" cy="425450"/>
          </a:xfrm>
          <a:prstGeom prst="rect">
            <a:avLst/>
          </a:prstGeom>
          <a:solidFill>
            <a:srgbClr val="F1C7C7"/>
          </a:solidFill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  <p:sp>
        <p:nvSpPr>
          <p:cNvPr id="36" name="Rectangle 35"/>
          <p:cNvSpPr/>
          <p:nvPr/>
        </p:nvSpPr>
        <p:spPr bwMode="auto">
          <a:xfrm>
            <a:off x="2120444" y="5059810"/>
            <a:ext cx="4495800" cy="425450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  <p:sp>
        <p:nvSpPr>
          <p:cNvPr id="37" name="Rectangle 36"/>
          <p:cNvSpPr/>
          <p:nvPr/>
        </p:nvSpPr>
        <p:spPr bwMode="auto">
          <a:xfrm>
            <a:off x="2120444" y="5910710"/>
            <a:ext cx="4495800" cy="425450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  <p:sp>
        <p:nvSpPr>
          <p:cNvPr id="34" name="Rectangle 33"/>
          <p:cNvSpPr/>
          <p:nvPr/>
        </p:nvSpPr>
        <p:spPr bwMode="auto">
          <a:xfrm>
            <a:off x="2120444" y="4628466"/>
            <a:ext cx="4495800" cy="425450"/>
          </a:xfrm>
          <a:prstGeom prst="rect">
            <a:avLst/>
          </a:prstGeom>
          <a:solidFill>
            <a:srgbClr val="F1C7C7"/>
          </a:solidFill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  <p:sp>
        <p:nvSpPr>
          <p:cNvPr id="33" name="Rectangle 32"/>
          <p:cNvSpPr/>
          <p:nvPr/>
        </p:nvSpPr>
        <p:spPr bwMode="auto">
          <a:xfrm>
            <a:off x="2120444" y="4203016"/>
            <a:ext cx="4495800" cy="425450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  <p:sp>
        <p:nvSpPr>
          <p:cNvPr id="487426" name="Rectangle 2"/>
          <p:cNvSpPr>
            <a:spLocks noGrp="1" noChangeArrowheads="1"/>
          </p:cNvSpPr>
          <p:nvPr>
            <p:ph type="title"/>
          </p:nvPr>
        </p:nvSpPr>
        <p:spPr>
          <a:xfrm>
            <a:off x="380088" y="387578"/>
            <a:ext cx="5842000" cy="573088"/>
          </a:xfrm>
        </p:spPr>
        <p:txBody>
          <a:bodyPr/>
          <a:lstStyle/>
          <a:p>
            <a:r>
              <a:rPr lang="en-US"/>
              <a:t>Context Switching</a:t>
            </a:r>
          </a:p>
        </p:txBody>
      </p:sp>
      <p:sp>
        <p:nvSpPr>
          <p:cNvPr id="4874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104900"/>
            <a:ext cx="8294687" cy="2552700"/>
          </a:xfrm>
        </p:spPr>
        <p:txBody>
          <a:bodyPr/>
          <a:lstStyle/>
          <a:p>
            <a:r>
              <a:rPr lang="en-US" dirty="0"/>
              <a:t>Processes are managed by a shared chunk of OS code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called </a:t>
            </a:r>
            <a:r>
              <a:rPr lang="en-US" dirty="0"/>
              <a:t>the </a:t>
            </a:r>
            <a:r>
              <a:rPr lang="en-US" i="1" dirty="0">
                <a:solidFill>
                  <a:srgbClr val="C00000"/>
                </a:solidFill>
              </a:rPr>
              <a:t>kernel</a:t>
            </a:r>
          </a:p>
          <a:p>
            <a:pPr lvl="1"/>
            <a:r>
              <a:rPr lang="en-US" dirty="0"/>
              <a:t>Important: the kernel is not a separate process, but rather runs as part of some user process</a:t>
            </a:r>
          </a:p>
          <a:p>
            <a:r>
              <a:rPr lang="en-US" dirty="0"/>
              <a:t>Control flow passes from one process to another via a </a:t>
            </a:r>
            <a:r>
              <a:rPr lang="en-US" i="1" dirty="0">
                <a:solidFill>
                  <a:srgbClr val="C00000"/>
                </a:solidFill>
              </a:rPr>
              <a:t>context </a:t>
            </a:r>
            <a:r>
              <a:rPr lang="en-US" i="1" dirty="0" smtClean="0">
                <a:solidFill>
                  <a:srgbClr val="C00000"/>
                </a:solidFill>
              </a:rPr>
              <a:t>switch</a:t>
            </a:r>
            <a:endParaRPr lang="en-US" dirty="0">
              <a:solidFill>
                <a:srgbClr val="C00000"/>
              </a:solidFill>
            </a:endParaRPr>
          </a:p>
          <a:p>
            <a:pPr lvl="1"/>
            <a:endParaRPr lang="en-US" dirty="0"/>
          </a:p>
        </p:txBody>
      </p:sp>
      <p:sp>
        <p:nvSpPr>
          <p:cNvPr id="487428" name="Text Box 4"/>
          <p:cNvSpPr txBox="1">
            <a:spLocks noChangeArrowheads="1"/>
          </p:cNvSpPr>
          <p:nvPr/>
        </p:nvSpPr>
        <p:spPr bwMode="auto">
          <a:xfrm>
            <a:off x="2342466" y="3581400"/>
            <a:ext cx="1097160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800" i="1" dirty="0">
                <a:solidFill>
                  <a:srgbClr val="C00000"/>
                </a:solidFill>
                <a:latin typeface="Calibri" pitchFamily="34" charset="0"/>
              </a:rPr>
              <a:t>Process </a:t>
            </a:r>
            <a:r>
              <a:rPr lang="en-US" sz="1800" i="1" dirty="0" smtClean="0">
                <a:solidFill>
                  <a:srgbClr val="C00000"/>
                </a:solidFill>
                <a:latin typeface="Calibri" pitchFamily="34" charset="0"/>
              </a:rPr>
              <a:t>A</a:t>
            </a:r>
            <a:endParaRPr lang="en-US" sz="1800" i="1" dirty="0">
              <a:solidFill>
                <a:srgbClr val="C00000"/>
              </a:solidFill>
              <a:latin typeface="Calibri" pitchFamily="34" charset="0"/>
            </a:endParaRPr>
          </a:p>
        </p:txBody>
      </p:sp>
      <p:sp>
        <p:nvSpPr>
          <p:cNvPr id="487429" name="Text Box 5"/>
          <p:cNvSpPr txBox="1">
            <a:spLocks noChangeArrowheads="1"/>
          </p:cNvSpPr>
          <p:nvPr/>
        </p:nvSpPr>
        <p:spPr bwMode="auto">
          <a:xfrm>
            <a:off x="3865458" y="3581400"/>
            <a:ext cx="1087542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800" i="1" dirty="0">
                <a:solidFill>
                  <a:srgbClr val="C00000"/>
                </a:solidFill>
                <a:latin typeface="Calibri" pitchFamily="34" charset="0"/>
              </a:rPr>
              <a:t>Process </a:t>
            </a:r>
            <a:r>
              <a:rPr lang="en-US" sz="1800" i="1" dirty="0" smtClean="0">
                <a:solidFill>
                  <a:srgbClr val="C00000"/>
                </a:solidFill>
                <a:latin typeface="Calibri" pitchFamily="34" charset="0"/>
              </a:rPr>
              <a:t>B</a:t>
            </a:r>
            <a:endParaRPr lang="en-US" sz="1800" i="1" dirty="0">
              <a:solidFill>
                <a:srgbClr val="C00000"/>
              </a:solidFill>
              <a:latin typeface="Calibri" pitchFamily="34" charset="0"/>
            </a:endParaRPr>
          </a:p>
        </p:txBody>
      </p:sp>
      <p:sp>
        <p:nvSpPr>
          <p:cNvPr id="487430" name="Line 6"/>
          <p:cNvSpPr>
            <a:spLocks noChangeShapeType="1"/>
          </p:cNvSpPr>
          <p:nvPr/>
        </p:nvSpPr>
        <p:spPr bwMode="auto">
          <a:xfrm flipH="1">
            <a:off x="2895600" y="4206200"/>
            <a:ext cx="6350" cy="420624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487435" name="Line 11"/>
          <p:cNvSpPr>
            <a:spLocks noChangeShapeType="1"/>
          </p:cNvSpPr>
          <p:nvPr/>
        </p:nvSpPr>
        <p:spPr bwMode="auto">
          <a:xfrm flipH="1">
            <a:off x="3721100" y="3581400"/>
            <a:ext cx="12700" cy="3124200"/>
          </a:xfrm>
          <a:prstGeom prst="line">
            <a:avLst/>
          </a:prstGeom>
          <a:noFill/>
          <a:ln w="254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487436" name="Text Box 12"/>
          <p:cNvSpPr txBox="1">
            <a:spLocks noChangeArrowheads="1"/>
          </p:cNvSpPr>
          <p:nvPr/>
        </p:nvSpPr>
        <p:spPr bwMode="auto">
          <a:xfrm>
            <a:off x="5422900" y="4267200"/>
            <a:ext cx="1009187" cy="338554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user code</a:t>
            </a:r>
          </a:p>
        </p:txBody>
      </p:sp>
      <p:sp>
        <p:nvSpPr>
          <p:cNvPr id="487437" name="Text Box 13"/>
          <p:cNvSpPr txBox="1">
            <a:spLocks noChangeArrowheads="1"/>
          </p:cNvSpPr>
          <p:nvPr/>
        </p:nvSpPr>
        <p:spPr bwMode="auto">
          <a:xfrm>
            <a:off x="5422900" y="4681538"/>
            <a:ext cx="1171859" cy="338554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kernel code</a:t>
            </a:r>
          </a:p>
        </p:txBody>
      </p:sp>
      <p:sp>
        <p:nvSpPr>
          <p:cNvPr id="487438" name="Text Box 14"/>
          <p:cNvSpPr txBox="1">
            <a:spLocks noChangeArrowheads="1"/>
          </p:cNvSpPr>
          <p:nvPr/>
        </p:nvSpPr>
        <p:spPr bwMode="auto">
          <a:xfrm>
            <a:off x="5422900" y="5094288"/>
            <a:ext cx="1009187" cy="338554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user code</a:t>
            </a:r>
          </a:p>
        </p:txBody>
      </p:sp>
      <p:sp>
        <p:nvSpPr>
          <p:cNvPr id="487439" name="Text Box 15"/>
          <p:cNvSpPr txBox="1">
            <a:spLocks noChangeArrowheads="1"/>
          </p:cNvSpPr>
          <p:nvPr/>
        </p:nvSpPr>
        <p:spPr bwMode="auto">
          <a:xfrm>
            <a:off x="5405438" y="5530850"/>
            <a:ext cx="1171859" cy="338554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kernel code</a:t>
            </a:r>
          </a:p>
        </p:txBody>
      </p:sp>
      <p:sp>
        <p:nvSpPr>
          <p:cNvPr id="487440" name="Text Box 16"/>
          <p:cNvSpPr txBox="1">
            <a:spLocks noChangeArrowheads="1"/>
          </p:cNvSpPr>
          <p:nvPr/>
        </p:nvSpPr>
        <p:spPr bwMode="auto">
          <a:xfrm>
            <a:off x="5422900" y="5988050"/>
            <a:ext cx="1009187" cy="338554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user code</a:t>
            </a:r>
          </a:p>
        </p:txBody>
      </p:sp>
      <p:sp>
        <p:nvSpPr>
          <p:cNvPr id="487451" name="AutoShape 27"/>
          <p:cNvSpPr>
            <a:spLocks/>
          </p:cNvSpPr>
          <p:nvPr/>
        </p:nvSpPr>
        <p:spPr bwMode="auto">
          <a:xfrm>
            <a:off x="6858000" y="4627343"/>
            <a:ext cx="76200" cy="381000"/>
          </a:xfrm>
          <a:prstGeom prst="rightBrace">
            <a:avLst>
              <a:gd name="adj1" fmla="val 41667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endParaRPr lang="en-US" sz="1600" dirty="0">
              <a:latin typeface="Calibri" pitchFamily="34" charset="0"/>
            </a:endParaRPr>
          </a:p>
        </p:txBody>
      </p:sp>
      <p:sp>
        <p:nvSpPr>
          <p:cNvPr id="487452" name="Text Box 28"/>
          <p:cNvSpPr txBox="1">
            <a:spLocks noChangeArrowheads="1"/>
          </p:cNvSpPr>
          <p:nvPr/>
        </p:nvSpPr>
        <p:spPr bwMode="auto">
          <a:xfrm>
            <a:off x="6937375" y="4648566"/>
            <a:ext cx="1403654" cy="338554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i="1" dirty="0">
                <a:latin typeface="Calibri" pitchFamily="34" charset="0"/>
              </a:rPr>
              <a:t>context switch</a:t>
            </a:r>
            <a:endParaRPr lang="en-US" sz="1600" dirty="0">
              <a:latin typeface="Calibri" pitchFamily="34" charset="0"/>
            </a:endParaRPr>
          </a:p>
        </p:txBody>
      </p:sp>
      <p:sp>
        <p:nvSpPr>
          <p:cNvPr id="487453" name="AutoShape 29"/>
          <p:cNvSpPr>
            <a:spLocks/>
          </p:cNvSpPr>
          <p:nvPr/>
        </p:nvSpPr>
        <p:spPr bwMode="auto">
          <a:xfrm>
            <a:off x="6858000" y="5496837"/>
            <a:ext cx="76200" cy="381000"/>
          </a:xfrm>
          <a:prstGeom prst="rightBrace">
            <a:avLst>
              <a:gd name="adj1" fmla="val 41667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endParaRPr lang="en-US" sz="1600" dirty="0">
              <a:latin typeface="Calibri" pitchFamily="34" charset="0"/>
            </a:endParaRPr>
          </a:p>
        </p:txBody>
      </p:sp>
      <p:sp>
        <p:nvSpPr>
          <p:cNvPr id="487454" name="Text Box 30"/>
          <p:cNvSpPr txBox="1">
            <a:spLocks noChangeArrowheads="1"/>
          </p:cNvSpPr>
          <p:nvPr/>
        </p:nvSpPr>
        <p:spPr bwMode="auto">
          <a:xfrm>
            <a:off x="6937375" y="5518060"/>
            <a:ext cx="1403654" cy="338554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i="1" dirty="0">
                <a:latin typeface="Calibri" pitchFamily="34" charset="0"/>
              </a:rPr>
              <a:t>context switch</a:t>
            </a:r>
            <a:endParaRPr lang="en-US" sz="1600" dirty="0">
              <a:latin typeface="Calibri" pitchFamily="34" charset="0"/>
            </a:endParaRPr>
          </a:p>
        </p:txBody>
      </p:sp>
      <p:sp>
        <p:nvSpPr>
          <p:cNvPr id="31" name="Text Box 5"/>
          <p:cNvSpPr txBox="1">
            <a:spLocks noChangeArrowheads="1"/>
          </p:cNvSpPr>
          <p:nvPr/>
        </p:nvSpPr>
        <p:spPr bwMode="auto">
          <a:xfrm>
            <a:off x="533400" y="4953000"/>
            <a:ext cx="817853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dirty="0">
                <a:latin typeface="Calibri" pitchFamily="34" charset="0"/>
              </a:rPr>
              <a:t>Time</a:t>
            </a:r>
          </a:p>
        </p:txBody>
      </p:sp>
      <p:sp>
        <p:nvSpPr>
          <p:cNvPr id="32" name="Down Arrow 31"/>
          <p:cNvSpPr/>
          <p:nvPr/>
        </p:nvSpPr>
        <p:spPr bwMode="auto">
          <a:xfrm>
            <a:off x="1295400" y="4152900"/>
            <a:ext cx="457200" cy="2400300"/>
          </a:xfrm>
          <a:prstGeom prst="downArrow">
            <a:avLst/>
          </a:prstGeom>
          <a:solidFill>
            <a:schemeClr val="bg1">
              <a:lumMod val="65000"/>
            </a:schemeClr>
          </a:solidFill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  <p:sp>
        <p:nvSpPr>
          <p:cNvPr id="38" name="Line 6"/>
          <p:cNvSpPr>
            <a:spLocks noChangeShapeType="1"/>
          </p:cNvSpPr>
          <p:nvPr/>
        </p:nvSpPr>
        <p:spPr bwMode="auto">
          <a:xfrm flipH="1">
            <a:off x="2889250" y="5903976"/>
            <a:ext cx="6350" cy="420624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39" name="Line 6"/>
          <p:cNvSpPr>
            <a:spLocks noChangeShapeType="1"/>
          </p:cNvSpPr>
          <p:nvPr/>
        </p:nvSpPr>
        <p:spPr bwMode="auto">
          <a:xfrm flipH="1">
            <a:off x="4489450" y="5065776"/>
            <a:ext cx="6350" cy="420624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cxnSp>
        <p:nvCxnSpPr>
          <p:cNvPr id="41" name="Straight Arrow Connector 40"/>
          <p:cNvCxnSpPr>
            <a:stCxn id="487430" idx="1"/>
            <a:endCxn id="39" idx="0"/>
          </p:cNvCxnSpPr>
          <p:nvPr/>
        </p:nvCxnSpPr>
        <p:spPr bwMode="auto">
          <a:xfrm rot="16200000" flipH="1">
            <a:off x="3476224" y="4046200"/>
            <a:ext cx="438952" cy="160020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43" name="Straight Arrow Connector 42"/>
          <p:cNvCxnSpPr>
            <a:stCxn id="39" idx="1"/>
            <a:endCxn id="38" idx="0"/>
          </p:cNvCxnSpPr>
          <p:nvPr/>
        </p:nvCxnSpPr>
        <p:spPr bwMode="auto">
          <a:xfrm rot="16200000" flipH="1" flipV="1">
            <a:off x="3483737" y="4898263"/>
            <a:ext cx="417576" cy="159385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9474" name="Rectangle 2"/>
          <p:cNvSpPr>
            <a:spLocks noGrp="1" noChangeArrowheads="1"/>
          </p:cNvSpPr>
          <p:nvPr>
            <p:ph type="title"/>
          </p:nvPr>
        </p:nvSpPr>
        <p:spPr>
          <a:xfrm>
            <a:off x="352426" y="493712"/>
            <a:ext cx="7159078" cy="573088"/>
          </a:xfrm>
        </p:spPr>
        <p:txBody>
          <a:bodyPr/>
          <a:lstStyle/>
          <a:p>
            <a:r>
              <a:rPr lang="en-US">
                <a:latin typeface="Courier New" pitchFamily="49" charset="0"/>
              </a:rPr>
              <a:t>fork</a:t>
            </a:r>
            <a:r>
              <a:rPr lang="en-US"/>
              <a:t>: Creating New Processes</a:t>
            </a:r>
          </a:p>
        </p:txBody>
      </p:sp>
      <p:sp>
        <p:nvSpPr>
          <p:cNvPr id="4894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67844" y="1282244"/>
            <a:ext cx="8015287" cy="5423356"/>
          </a:xfrm>
        </p:spPr>
        <p:txBody>
          <a:bodyPr/>
          <a:lstStyle/>
          <a:p>
            <a:r>
              <a:rPr lang="en-US" dirty="0" err="1">
                <a:latin typeface="Courier New" pitchFamily="49" charset="0"/>
              </a:rPr>
              <a:t>int</a:t>
            </a:r>
            <a:r>
              <a:rPr lang="en-US" dirty="0">
                <a:latin typeface="Courier New" pitchFamily="49" charset="0"/>
              </a:rPr>
              <a:t> fork(void)</a:t>
            </a:r>
            <a:endParaRPr lang="en-US" dirty="0"/>
          </a:p>
          <a:p>
            <a:pPr lvl="1"/>
            <a:r>
              <a:rPr lang="en-US" dirty="0"/>
              <a:t>creates a new process (child process) that is identical to the calling process (parent process)</a:t>
            </a:r>
          </a:p>
          <a:p>
            <a:pPr lvl="1"/>
            <a:r>
              <a:rPr lang="en-US" dirty="0"/>
              <a:t>returns 0 to the child process</a:t>
            </a:r>
          </a:p>
          <a:p>
            <a:pPr lvl="1"/>
            <a:r>
              <a:rPr lang="en-US" dirty="0"/>
              <a:t>returns child’s </a:t>
            </a:r>
            <a:r>
              <a:rPr lang="en-US" b="1" dirty="0" err="1">
                <a:latin typeface="Courier New" pitchFamily="49" charset="0"/>
              </a:rPr>
              <a:t>pid</a:t>
            </a:r>
            <a:r>
              <a:rPr lang="en-US" dirty="0" smtClean="0"/>
              <a:t> (process id) to </a:t>
            </a:r>
            <a:r>
              <a:rPr lang="en-US" dirty="0"/>
              <a:t>the parent </a:t>
            </a:r>
            <a:r>
              <a:rPr lang="en-US" dirty="0" smtClean="0"/>
              <a:t>process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r>
              <a:rPr lang="en-US" dirty="0" smtClean="0"/>
              <a:t>Fork is interesting (and often confusing) because </a:t>
            </a:r>
            <a:br>
              <a:rPr lang="en-US" dirty="0" smtClean="0"/>
            </a:br>
            <a:r>
              <a:rPr lang="en-US" dirty="0" smtClean="0"/>
              <a:t>it is called </a:t>
            </a:r>
            <a:r>
              <a:rPr lang="en-US" i="1" dirty="0" smtClean="0">
                <a:solidFill>
                  <a:srgbClr val="C00000"/>
                </a:solidFill>
              </a:rPr>
              <a:t>once</a:t>
            </a:r>
            <a:r>
              <a:rPr lang="en-US" i="1" dirty="0" smtClean="0"/>
              <a:t> </a:t>
            </a:r>
            <a:r>
              <a:rPr lang="en-US" dirty="0" smtClean="0"/>
              <a:t>but returns </a:t>
            </a:r>
            <a:r>
              <a:rPr lang="en-US" i="1" dirty="0" smtClean="0">
                <a:solidFill>
                  <a:srgbClr val="C00000"/>
                </a:solidFill>
              </a:rPr>
              <a:t>twice</a:t>
            </a:r>
          </a:p>
          <a:p>
            <a:endParaRPr lang="en-US" dirty="0"/>
          </a:p>
        </p:txBody>
      </p:sp>
      <p:sp>
        <p:nvSpPr>
          <p:cNvPr id="489476" name="Text Box 4"/>
          <p:cNvSpPr txBox="1">
            <a:spLocks noChangeArrowheads="1"/>
          </p:cNvSpPr>
          <p:nvPr/>
        </p:nvSpPr>
        <p:spPr bwMode="auto">
          <a:xfrm>
            <a:off x="946150" y="3332162"/>
            <a:ext cx="4733988" cy="1754326"/>
          </a:xfrm>
          <a:prstGeom prst="rect">
            <a:avLst/>
          </a:prstGeom>
          <a:solidFill>
            <a:srgbClr val="F6F5B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 dirty="0" err="1" smtClean="0">
                <a:latin typeface="Courier New" pitchFamily="49" charset="0"/>
              </a:rPr>
              <a:t>pid_t</a:t>
            </a:r>
            <a:r>
              <a:rPr lang="en-US" sz="1800" dirty="0" smtClean="0">
                <a:latin typeface="Courier New" pitchFamily="49" charset="0"/>
              </a:rPr>
              <a:t> </a:t>
            </a:r>
            <a:r>
              <a:rPr lang="en-US" sz="1800" dirty="0" err="1" smtClean="0">
                <a:latin typeface="Courier New" pitchFamily="49" charset="0"/>
              </a:rPr>
              <a:t>pid</a:t>
            </a:r>
            <a:r>
              <a:rPr lang="en-US" sz="1800" dirty="0" smtClean="0">
                <a:latin typeface="Courier New" pitchFamily="49" charset="0"/>
              </a:rPr>
              <a:t> = fork();</a:t>
            </a:r>
          </a:p>
          <a:p>
            <a:pPr algn="l">
              <a:lnSpc>
                <a:spcPct val="100000"/>
              </a:lnSpc>
            </a:pPr>
            <a:r>
              <a:rPr lang="en-US" sz="1800" dirty="0" smtClean="0">
                <a:latin typeface="Courier New" pitchFamily="49" charset="0"/>
              </a:rPr>
              <a:t>if (</a:t>
            </a:r>
            <a:r>
              <a:rPr lang="en-US" sz="1800" dirty="0" err="1" smtClean="0">
                <a:latin typeface="Courier New" pitchFamily="49" charset="0"/>
              </a:rPr>
              <a:t>pid</a:t>
            </a:r>
            <a:r>
              <a:rPr lang="en-US" sz="1800" dirty="0" smtClean="0">
                <a:latin typeface="Courier New" pitchFamily="49" charset="0"/>
              </a:rPr>
              <a:t> </a:t>
            </a:r>
            <a:r>
              <a:rPr lang="en-US" sz="1800" dirty="0">
                <a:latin typeface="Courier New" pitchFamily="49" charset="0"/>
              </a:rPr>
              <a:t>== 0) {</a:t>
            </a:r>
          </a:p>
          <a:p>
            <a:pPr algn="l"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   </a:t>
            </a:r>
            <a:r>
              <a:rPr lang="en-US" sz="1800" dirty="0" err="1">
                <a:latin typeface="Courier New" pitchFamily="49" charset="0"/>
              </a:rPr>
              <a:t>printf</a:t>
            </a:r>
            <a:r>
              <a:rPr lang="en-US" sz="1800" dirty="0">
                <a:latin typeface="Courier New" pitchFamily="49" charset="0"/>
              </a:rPr>
              <a:t>("hello from child\n");</a:t>
            </a:r>
          </a:p>
          <a:p>
            <a:pPr algn="l"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} else { </a:t>
            </a:r>
          </a:p>
          <a:p>
            <a:pPr algn="l"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   </a:t>
            </a:r>
            <a:r>
              <a:rPr lang="en-US" sz="1800" dirty="0" err="1">
                <a:latin typeface="Courier New" pitchFamily="49" charset="0"/>
              </a:rPr>
              <a:t>printf</a:t>
            </a:r>
            <a:r>
              <a:rPr lang="en-US" sz="1800" dirty="0">
                <a:latin typeface="Courier New" pitchFamily="49" charset="0"/>
              </a:rPr>
              <a:t>("hello from parent\n");</a:t>
            </a:r>
          </a:p>
          <a:p>
            <a:pPr algn="l"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}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Today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Exceptional Control Flow</a:t>
            </a:r>
          </a:p>
          <a:p>
            <a:r>
              <a:rPr lang="en-US" dirty="0" smtClean="0">
                <a:solidFill>
                  <a:srgbClr val="7F7F7F"/>
                </a:solidFill>
              </a:rPr>
              <a:t>Processes</a:t>
            </a:r>
            <a:endParaRPr lang="en-US" dirty="0">
              <a:solidFill>
                <a:srgbClr val="7F7F7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Understanding fork</a:t>
            </a:r>
            <a:endParaRPr lang="en-US" dirty="0"/>
          </a:p>
        </p:txBody>
      </p:sp>
      <p:sp>
        <p:nvSpPr>
          <p:cNvPr id="3" name="Text Box 4"/>
          <p:cNvSpPr txBox="1">
            <a:spLocks noChangeArrowheads="1"/>
          </p:cNvSpPr>
          <p:nvPr/>
        </p:nvSpPr>
        <p:spPr bwMode="auto">
          <a:xfrm>
            <a:off x="615857" y="1588532"/>
            <a:ext cx="3728906" cy="1384995"/>
          </a:xfrm>
          <a:prstGeom prst="rect">
            <a:avLst/>
          </a:prstGeom>
          <a:solidFill>
            <a:srgbClr val="F6F5B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400" dirty="0" err="1" smtClean="0">
                <a:latin typeface="Courier New" pitchFamily="49" charset="0"/>
              </a:rPr>
              <a:t>pid_t</a:t>
            </a:r>
            <a:r>
              <a:rPr lang="en-US" sz="1400" dirty="0" smtClean="0">
                <a:latin typeface="Courier New" pitchFamily="49" charset="0"/>
              </a:rPr>
              <a:t> </a:t>
            </a:r>
            <a:r>
              <a:rPr lang="en-US" sz="1400" dirty="0" err="1" smtClean="0">
                <a:latin typeface="Courier New" pitchFamily="49" charset="0"/>
              </a:rPr>
              <a:t>pid</a:t>
            </a:r>
            <a:r>
              <a:rPr lang="en-US" sz="1400" dirty="0" smtClean="0">
                <a:latin typeface="Courier New" pitchFamily="49" charset="0"/>
              </a:rPr>
              <a:t> = fork();</a:t>
            </a:r>
          </a:p>
          <a:p>
            <a:pPr algn="l">
              <a:lnSpc>
                <a:spcPct val="100000"/>
              </a:lnSpc>
            </a:pPr>
            <a:r>
              <a:rPr lang="en-US" sz="1400" dirty="0" smtClean="0">
                <a:latin typeface="Courier New" pitchFamily="49" charset="0"/>
              </a:rPr>
              <a:t>if (</a:t>
            </a:r>
            <a:r>
              <a:rPr lang="en-US" sz="1400" dirty="0" err="1" smtClean="0">
                <a:latin typeface="Courier New" pitchFamily="49" charset="0"/>
              </a:rPr>
              <a:t>pid</a:t>
            </a:r>
            <a:r>
              <a:rPr lang="en-US" sz="1400" dirty="0" smtClean="0">
                <a:latin typeface="Courier New" pitchFamily="49" charset="0"/>
              </a:rPr>
              <a:t> </a:t>
            </a:r>
            <a:r>
              <a:rPr lang="en-US" sz="1400" dirty="0">
                <a:latin typeface="Courier New" pitchFamily="49" charset="0"/>
              </a:rPr>
              <a:t>== 0) {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   </a:t>
            </a:r>
            <a:r>
              <a:rPr lang="en-US" sz="1400" dirty="0" err="1">
                <a:latin typeface="Courier New" pitchFamily="49" charset="0"/>
              </a:rPr>
              <a:t>printf</a:t>
            </a:r>
            <a:r>
              <a:rPr lang="en-US" sz="1400" dirty="0">
                <a:latin typeface="Courier New" pitchFamily="49" charset="0"/>
              </a:rPr>
              <a:t>("hello from child\n");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} else { 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   </a:t>
            </a:r>
            <a:r>
              <a:rPr lang="en-US" sz="1400" dirty="0" err="1">
                <a:latin typeface="Courier New" pitchFamily="49" charset="0"/>
              </a:rPr>
              <a:t>printf</a:t>
            </a:r>
            <a:r>
              <a:rPr lang="en-US" sz="1400" dirty="0">
                <a:latin typeface="Courier New" pitchFamily="49" charset="0"/>
              </a:rPr>
              <a:t>("hello from parent\n");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}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13529" y="1219200"/>
            <a:ext cx="10811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i="1" dirty="0" smtClean="0">
                <a:solidFill>
                  <a:srgbClr val="C00000"/>
                </a:solidFill>
                <a:latin typeface="Calibri" pitchFamily="34" charset="0"/>
              </a:rPr>
              <a:t>Process n</a:t>
            </a:r>
          </a:p>
        </p:txBody>
      </p:sp>
      <p:sp>
        <p:nvSpPr>
          <p:cNvPr id="5" name="Right Arrow 4"/>
          <p:cNvSpPr/>
          <p:nvPr/>
        </p:nvSpPr>
        <p:spPr bwMode="auto">
          <a:xfrm>
            <a:off x="228600" y="1561121"/>
            <a:ext cx="357762" cy="394395"/>
          </a:xfrm>
          <a:prstGeom prst="rightArrow">
            <a:avLst/>
          </a:prstGeom>
          <a:solidFill>
            <a:srgbClr val="C00000"/>
          </a:solidFill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5186494" y="1590259"/>
            <a:ext cx="3728906" cy="1384995"/>
          </a:xfrm>
          <a:prstGeom prst="rect">
            <a:avLst/>
          </a:prstGeom>
          <a:solidFill>
            <a:srgbClr val="D5F1CF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400" dirty="0" err="1" smtClean="0">
                <a:latin typeface="Courier New" pitchFamily="49" charset="0"/>
              </a:rPr>
              <a:t>pid_t</a:t>
            </a:r>
            <a:r>
              <a:rPr lang="en-US" sz="1400" dirty="0" smtClean="0">
                <a:latin typeface="Courier New" pitchFamily="49" charset="0"/>
              </a:rPr>
              <a:t> </a:t>
            </a:r>
            <a:r>
              <a:rPr lang="en-US" sz="1400" dirty="0" err="1" smtClean="0">
                <a:latin typeface="Courier New" pitchFamily="49" charset="0"/>
              </a:rPr>
              <a:t>pid</a:t>
            </a:r>
            <a:r>
              <a:rPr lang="en-US" sz="1400" dirty="0" smtClean="0">
                <a:latin typeface="Courier New" pitchFamily="49" charset="0"/>
              </a:rPr>
              <a:t> = fork();</a:t>
            </a:r>
          </a:p>
          <a:p>
            <a:pPr algn="l">
              <a:lnSpc>
                <a:spcPct val="100000"/>
              </a:lnSpc>
            </a:pPr>
            <a:r>
              <a:rPr lang="en-US" sz="1400" dirty="0" smtClean="0">
                <a:latin typeface="Courier New" pitchFamily="49" charset="0"/>
              </a:rPr>
              <a:t>if (</a:t>
            </a:r>
            <a:r>
              <a:rPr lang="en-US" sz="1400" dirty="0" err="1" smtClean="0">
                <a:latin typeface="Courier New" pitchFamily="49" charset="0"/>
              </a:rPr>
              <a:t>pid</a:t>
            </a:r>
            <a:r>
              <a:rPr lang="en-US" sz="1400" dirty="0" smtClean="0">
                <a:latin typeface="Courier New" pitchFamily="49" charset="0"/>
              </a:rPr>
              <a:t> </a:t>
            </a:r>
            <a:r>
              <a:rPr lang="en-US" sz="1400" dirty="0">
                <a:latin typeface="Courier New" pitchFamily="49" charset="0"/>
              </a:rPr>
              <a:t>== 0) {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   </a:t>
            </a:r>
            <a:r>
              <a:rPr lang="en-US" sz="1400" dirty="0" err="1">
                <a:latin typeface="Courier New" pitchFamily="49" charset="0"/>
              </a:rPr>
              <a:t>printf</a:t>
            </a:r>
            <a:r>
              <a:rPr lang="en-US" sz="1400" dirty="0">
                <a:latin typeface="Courier New" pitchFamily="49" charset="0"/>
              </a:rPr>
              <a:t>("hello from child\n");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} else { 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   </a:t>
            </a:r>
            <a:r>
              <a:rPr lang="en-US" sz="1400" dirty="0" err="1">
                <a:latin typeface="Courier New" pitchFamily="49" charset="0"/>
              </a:rPr>
              <a:t>printf</a:t>
            </a:r>
            <a:r>
              <a:rPr lang="en-US" sz="1400" dirty="0">
                <a:latin typeface="Courier New" pitchFamily="49" charset="0"/>
              </a:rPr>
              <a:t>("hello from parent\n");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}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084166" y="1220927"/>
            <a:ext cx="16689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i="1" dirty="0" smtClean="0">
                <a:solidFill>
                  <a:srgbClr val="C00000"/>
                </a:solidFill>
                <a:latin typeface="Calibri" pitchFamily="34" charset="0"/>
              </a:rPr>
              <a:t>Child Process m</a:t>
            </a:r>
          </a:p>
        </p:txBody>
      </p:sp>
      <p:sp>
        <p:nvSpPr>
          <p:cNvPr id="8" name="Right Arrow 7"/>
          <p:cNvSpPr/>
          <p:nvPr/>
        </p:nvSpPr>
        <p:spPr bwMode="auto">
          <a:xfrm>
            <a:off x="4799237" y="1562848"/>
            <a:ext cx="357762" cy="394395"/>
          </a:xfrm>
          <a:prstGeom prst="rightArrow">
            <a:avLst/>
          </a:prstGeom>
          <a:solidFill>
            <a:srgbClr val="C00000"/>
          </a:solidFill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  <p:sp>
        <p:nvSpPr>
          <p:cNvPr id="9" name="Text Box 4"/>
          <p:cNvSpPr txBox="1">
            <a:spLocks noChangeArrowheads="1"/>
          </p:cNvSpPr>
          <p:nvPr/>
        </p:nvSpPr>
        <p:spPr bwMode="auto">
          <a:xfrm>
            <a:off x="615857" y="3188732"/>
            <a:ext cx="3728906" cy="1384995"/>
          </a:xfrm>
          <a:prstGeom prst="rect">
            <a:avLst/>
          </a:prstGeom>
          <a:solidFill>
            <a:srgbClr val="F6F5B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400" dirty="0" err="1" smtClean="0">
                <a:latin typeface="Courier New" pitchFamily="49" charset="0"/>
              </a:rPr>
              <a:t>pid_t</a:t>
            </a:r>
            <a:r>
              <a:rPr lang="en-US" sz="1400" dirty="0" smtClean="0">
                <a:latin typeface="Courier New" pitchFamily="49" charset="0"/>
              </a:rPr>
              <a:t> </a:t>
            </a:r>
            <a:r>
              <a:rPr lang="en-US" sz="1400" dirty="0" err="1" smtClean="0">
                <a:latin typeface="Courier New" pitchFamily="49" charset="0"/>
              </a:rPr>
              <a:t>pid</a:t>
            </a:r>
            <a:r>
              <a:rPr lang="en-US" sz="1400" dirty="0" smtClean="0">
                <a:latin typeface="Courier New" pitchFamily="49" charset="0"/>
              </a:rPr>
              <a:t> = fork();</a:t>
            </a:r>
          </a:p>
          <a:p>
            <a:pPr algn="l">
              <a:lnSpc>
                <a:spcPct val="100000"/>
              </a:lnSpc>
            </a:pPr>
            <a:r>
              <a:rPr lang="en-US" sz="1400" dirty="0" smtClean="0">
                <a:latin typeface="Courier New" pitchFamily="49" charset="0"/>
              </a:rPr>
              <a:t>if (</a:t>
            </a:r>
            <a:r>
              <a:rPr lang="en-US" sz="1400" dirty="0" err="1" smtClean="0">
                <a:latin typeface="Courier New" pitchFamily="49" charset="0"/>
              </a:rPr>
              <a:t>pid</a:t>
            </a:r>
            <a:r>
              <a:rPr lang="en-US" sz="1400" dirty="0" smtClean="0">
                <a:latin typeface="Courier New" pitchFamily="49" charset="0"/>
              </a:rPr>
              <a:t> </a:t>
            </a:r>
            <a:r>
              <a:rPr lang="en-US" sz="1400" dirty="0">
                <a:latin typeface="Courier New" pitchFamily="49" charset="0"/>
              </a:rPr>
              <a:t>== 0) {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   </a:t>
            </a:r>
            <a:r>
              <a:rPr lang="en-US" sz="1400" dirty="0" err="1">
                <a:latin typeface="Courier New" pitchFamily="49" charset="0"/>
              </a:rPr>
              <a:t>printf</a:t>
            </a:r>
            <a:r>
              <a:rPr lang="en-US" sz="1400" dirty="0">
                <a:latin typeface="Courier New" pitchFamily="49" charset="0"/>
              </a:rPr>
              <a:t>("hello from child\n");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} else { 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   </a:t>
            </a:r>
            <a:r>
              <a:rPr lang="en-US" sz="1400" dirty="0" err="1">
                <a:latin typeface="Courier New" pitchFamily="49" charset="0"/>
              </a:rPr>
              <a:t>printf</a:t>
            </a:r>
            <a:r>
              <a:rPr lang="en-US" sz="1400" dirty="0">
                <a:latin typeface="Courier New" pitchFamily="49" charset="0"/>
              </a:rPr>
              <a:t>("hello from parent\n");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}</a:t>
            </a:r>
          </a:p>
        </p:txBody>
      </p:sp>
      <p:sp>
        <p:nvSpPr>
          <p:cNvPr id="10" name="Right Arrow 9"/>
          <p:cNvSpPr/>
          <p:nvPr/>
        </p:nvSpPr>
        <p:spPr bwMode="auto">
          <a:xfrm>
            <a:off x="228600" y="3276730"/>
            <a:ext cx="357762" cy="394395"/>
          </a:xfrm>
          <a:prstGeom prst="rightArrow">
            <a:avLst/>
          </a:prstGeom>
          <a:solidFill>
            <a:srgbClr val="C00000"/>
          </a:solidFill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-51902" y="3583127"/>
            <a:ext cx="73770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err="1" smtClean="0">
                <a:latin typeface="Calibri" pitchFamily="34" charset="0"/>
              </a:rPr>
              <a:t>pid</a:t>
            </a:r>
            <a:r>
              <a:rPr lang="en-US" sz="1400" dirty="0" smtClean="0">
                <a:latin typeface="Calibri" pitchFamily="34" charset="0"/>
              </a:rPr>
              <a:t> = m</a:t>
            </a:r>
          </a:p>
        </p:txBody>
      </p:sp>
      <p:sp>
        <p:nvSpPr>
          <p:cNvPr id="12" name="Text Box 4"/>
          <p:cNvSpPr txBox="1">
            <a:spLocks noChangeArrowheads="1"/>
          </p:cNvSpPr>
          <p:nvPr/>
        </p:nvSpPr>
        <p:spPr bwMode="auto">
          <a:xfrm>
            <a:off x="5186494" y="3188732"/>
            <a:ext cx="3728906" cy="1384995"/>
          </a:xfrm>
          <a:prstGeom prst="rect">
            <a:avLst/>
          </a:prstGeom>
          <a:solidFill>
            <a:srgbClr val="D5F1CF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400" dirty="0" err="1" smtClean="0">
                <a:latin typeface="Courier New" pitchFamily="49" charset="0"/>
              </a:rPr>
              <a:t>pid_t</a:t>
            </a:r>
            <a:r>
              <a:rPr lang="en-US" sz="1400" dirty="0" smtClean="0">
                <a:latin typeface="Courier New" pitchFamily="49" charset="0"/>
              </a:rPr>
              <a:t> </a:t>
            </a:r>
            <a:r>
              <a:rPr lang="en-US" sz="1400" dirty="0" err="1" smtClean="0">
                <a:latin typeface="Courier New" pitchFamily="49" charset="0"/>
              </a:rPr>
              <a:t>pid</a:t>
            </a:r>
            <a:r>
              <a:rPr lang="en-US" sz="1400" dirty="0" smtClean="0">
                <a:latin typeface="Courier New" pitchFamily="49" charset="0"/>
              </a:rPr>
              <a:t> = fork();</a:t>
            </a:r>
          </a:p>
          <a:p>
            <a:pPr algn="l">
              <a:lnSpc>
                <a:spcPct val="100000"/>
              </a:lnSpc>
            </a:pPr>
            <a:r>
              <a:rPr lang="en-US" sz="1400" dirty="0" smtClean="0">
                <a:latin typeface="Courier New" pitchFamily="49" charset="0"/>
              </a:rPr>
              <a:t>if (</a:t>
            </a:r>
            <a:r>
              <a:rPr lang="en-US" sz="1400" dirty="0" err="1" smtClean="0">
                <a:latin typeface="Courier New" pitchFamily="49" charset="0"/>
              </a:rPr>
              <a:t>pid</a:t>
            </a:r>
            <a:r>
              <a:rPr lang="en-US" sz="1400" dirty="0" smtClean="0">
                <a:latin typeface="Courier New" pitchFamily="49" charset="0"/>
              </a:rPr>
              <a:t> </a:t>
            </a:r>
            <a:r>
              <a:rPr lang="en-US" sz="1400" dirty="0">
                <a:latin typeface="Courier New" pitchFamily="49" charset="0"/>
              </a:rPr>
              <a:t>== 0) {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   </a:t>
            </a:r>
            <a:r>
              <a:rPr lang="en-US" sz="1400" dirty="0" err="1">
                <a:latin typeface="Courier New" pitchFamily="49" charset="0"/>
              </a:rPr>
              <a:t>printf</a:t>
            </a:r>
            <a:r>
              <a:rPr lang="en-US" sz="1400" dirty="0">
                <a:latin typeface="Courier New" pitchFamily="49" charset="0"/>
              </a:rPr>
              <a:t>("hello from child\n");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} else { 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   </a:t>
            </a:r>
            <a:r>
              <a:rPr lang="en-US" sz="1400" dirty="0" err="1">
                <a:latin typeface="Courier New" pitchFamily="49" charset="0"/>
              </a:rPr>
              <a:t>printf</a:t>
            </a:r>
            <a:r>
              <a:rPr lang="en-US" sz="1400" dirty="0">
                <a:latin typeface="Courier New" pitchFamily="49" charset="0"/>
              </a:rPr>
              <a:t>("hello from parent\n");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}</a:t>
            </a:r>
          </a:p>
        </p:txBody>
      </p:sp>
      <p:sp>
        <p:nvSpPr>
          <p:cNvPr id="13" name="Right Arrow 12"/>
          <p:cNvSpPr/>
          <p:nvPr/>
        </p:nvSpPr>
        <p:spPr bwMode="auto">
          <a:xfrm>
            <a:off x="4799237" y="3276730"/>
            <a:ext cx="357762" cy="394395"/>
          </a:xfrm>
          <a:prstGeom prst="rightArrow">
            <a:avLst/>
          </a:prstGeom>
          <a:solidFill>
            <a:srgbClr val="C00000"/>
          </a:solidFill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518735" y="3583127"/>
            <a:ext cx="68320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err="1" smtClean="0">
                <a:latin typeface="Calibri" pitchFamily="34" charset="0"/>
              </a:rPr>
              <a:t>pid</a:t>
            </a:r>
            <a:r>
              <a:rPr lang="en-US" sz="1400" dirty="0" smtClean="0">
                <a:latin typeface="Calibri" pitchFamily="34" charset="0"/>
              </a:rPr>
              <a:t> = 0</a:t>
            </a:r>
          </a:p>
        </p:txBody>
      </p:sp>
      <p:sp>
        <p:nvSpPr>
          <p:cNvPr id="15" name="Text Box 4"/>
          <p:cNvSpPr txBox="1">
            <a:spLocks noChangeArrowheads="1"/>
          </p:cNvSpPr>
          <p:nvPr/>
        </p:nvSpPr>
        <p:spPr bwMode="auto">
          <a:xfrm>
            <a:off x="614494" y="4802327"/>
            <a:ext cx="3728906" cy="1384995"/>
          </a:xfrm>
          <a:prstGeom prst="rect">
            <a:avLst/>
          </a:prstGeom>
          <a:solidFill>
            <a:srgbClr val="F6F5B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400" dirty="0" err="1" smtClean="0">
                <a:latin typeface="Courier New" pitchFamily="49" charset="0"/>
              </a:rPr>
              <a:t>pid_t</a:t>
            </a:r>
            <a:r>
              <a:rPr lang="en-US" sz="1400" dirty="0" smtClean="0">
                <a:latin typeface="Courier New" pitchFamily="49" charset="0"/>
              </a:rPr>
              <a:t> </a:t>
            </a:r>
            <a:r>
              <a:rPr lang="en-US" sz="1400" dirty="0" err="1" smtClean="0">
                <a:latin typeface="Courier New" pitchFamily="49" charset="0"/>
              </a:rPr>
              <a:t>pid</a:t>
            </a:r>
            <a:r>
              <a:rPr lang="en-US" sz="1400" dirty="0" smtClean="0">
                <a:latin typeface="Courier New" pitchFamily="49" charset="0"/>
              </a:rPr>
              <a:t> = fork();</a:t>
            </a:r>
          </a:p>
          <a:p>
            <a:pPr algn="l">
              <a:lnSpc>
                <a:spcPct val="100000"/>
              </a:lnSpc>
            </a:pPr>
            <a:r>
              <a:rPr lang="en-US" sz="1400" dirty="0" smtClean="0">
                <a:latin typeface="Courier New" pitchFamily="49" charset="0"/>
              </a:rPr>
              <a:t>if (</a:t>
            </a:r>
            <a:r>
              <a:rPr lang="en-US" sz="1400" dirty="0" err="1" smtClean="0">
                <a:latin typeface="Courier New" pitchFamily="49" charset="0"/>
              </a:rPr>
              <a:t>pid</a:t>
            </a:r>
            <a:r>
              <a:rPr lang="en-US" sz="1400" dirty="0" smtClean="0">
                <a:latin typeface="Courier New" pitchFamily="49" charset="0"/>
              </a:rPr>
              <a:t> </a:t>
            </a:r>
            <a:r>
              <a:rPr lang="en-US" sz="1400" dirty="0">
                <a:latin typeface="Courier New" pitchFamily="49" charset="0"/>
              </a:rPr>
              <a:t>== 0) {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   </a:t>
            </a:r>
            <a:r>
              <a:rPr lang="en-US" sz="1400" dirty="0" err="1">
                <a:latin typeface="Courier New" pitchFamily="49" charset="0"/>
              </a:rPr>
              <a:t>printf</a:t>
            </a:r>
            <a:r>
              <a:rPr lang="en-US" sz="1400" dirty="0">
                <a:latin typeface="Courier New" pitchFamily="49" charset="0"/>
              </a:rPr>
              <a:t>("hello from child\n");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} else { 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   </a:t>
            </a:r>
            <a:r>
              <a:rPr lang="en-US" sz="1400" dirty="0" err="1">
                <a:latin typeface="Courier New" pitchFamily="49" charset="0"/>
              </a:rPr>
              <a:t>printf</a:t>
            </a:r>
            <a:r>
              <a:rPr lang="en-US" sz="1400" dirty="0">
                <a:latin typeface="Courier New" pitchFamily="49" charset="0"/>
              </a:rPr>
              <a:t>("hello from parent\n");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}</a:t>
            </a:r>
          </a:p>
        </p:txBody>
      </p:sp>
      <p:sp>
        <p:nvSpPr>
          <p:cNvPr id="16" name="Right Arrow 15"/>
          <p:cNvSpPr/>
          <p:nvPr/>
        </p:nvSpPr>
        <p:spPr bwMode="auto">
          <a:xfrm>
            <a:off x="227237" y="5640527"/>
            <a:ext cx="357762" cy="394395"/>
          </a:xfrm>
          <a:prstGeom prst="rightArrow">
            <a:avLst/>
          </a:prstGeom>
          <a:solidFill>
            <a:srgbClr val="C00000"/>
          </a:solidFill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  <p:sp>
        <p:nvSpPr>
          <p:cNvPr id="18" name="Text Box 4"/>
          <p:cNvSpPr txBox="1">
            <a:spLocks noChangeArrowheads="1"/>
          </p:cNvSpPr>
          <p:nvPr/>
        </p:nvSpPr>
        <p:spPr bwMode="auto">
          <a:xfrm>
            <a:off x="5186494" y="4802327"/>
            <a:ext cx="3728906" cy="1384995"/>
          </a:xfrm>
          <a:prstGeom prst="rect">
            <a:avLst/>
          </a:prstGeom>
          <a:solidFill>
            <a:srgbClr val="D5F1CF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400" dirty="0" err="1" smtClean="0">
                <a:latin typeface="Courier New" pitchFamily="49" charset="0"/>
              </a:rPr>
              <a:t>pid_t</a:t>
            </a:r>
            <a:r>
              <a:rPr lang="en-US" sz="1400" dirty="0" smtClean="0">
                <a:latin typeface="Courier New" pitchFamily="49" charset="0"/>
              </a:rPr>
              <a:t> </a:t>
            </a:r>
            <a:r>
              <a:rPr lang="en-US" sz="1400" dirty="0" err="1" smtClean="0">
                <a:latin typeface="Courier New" pitchFamily="49" charset="0"/>
              </a:rPr>
              <a:t>pid</a:t>
            </a:r>
            <a:r>
              <a:rPr lang="en-US" sz="1400" dirty="0" smtClean="0">
                <a:latin typeface="Courier New" pitchFamily="49" charset="0"/>
              </a:rPr>
              <a:t> = fork();</a:t>
            </a:r>
          </a:p>
          <a:p>
            <a:pPr algn="l">
              <a:lnSpc>
                <a:spcPct val="100000"/>
              </a:lnSpc>
            </a:pPr>
            <a:r>
              <a:rPr lang="en-US" sz="1400" dirty="0" smtClean="0">
                <a:latin typeface="Courier New" pitchFamily="49" charset="0"/>
              </a:rPr>
              <a:t>if (</a:t>
            </a:r>
            <a:r>
              <a:rPr lang="en-US" sz="1400" dirty="0" err="1" smtClean="0">
                <a:latin typeface="Courier New" pitchFamily="49" charset="0"/>
              </a:rPr>
              <a:t>pid</a:t>
            </a:r>
            <a:r>
              <a:rPr lang="en-US" sz="1400" dirty="0" smtClean="0">
                <a:latin typeface="Courier New" pitchFamily="49" charset="0"/>
              </a:rPr>
              <a:t> </a:t>
            </a:r>
            <a:r>
              <a:rPr lang="en-US" sz="1400" dirty="0">
                <a:latin typeface="Courier New" pitchFamily="49" charset="0"/>
              </a:rPr>
              <a:t>== 0) {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   </a:t>
            </a:r>
            <a:r>
              <a:rPr lang="en-US" sz="1400" dirty="0" err="1">
                <a:latin typeface="Courier New" pitchFamily="49" charset="0"/>
              </a:rPr>
              <a:t>printf</a:t>
            </a:r>
            <a:r>
              <a:rPr lang="en-US" sz="1400" dirty="0">
                <a:latin typeface="Courier New" pitchFamily="49" charset="0"/>
              </a:rPr>
              <a:t>("hello from child\n");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} else { 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   </a:t>
            </a:r>
            <a:r>
              <a:rPr lang="en-US" sz="1400" dirty="0" err="1">
                <a:latin typeface="Courier New" pitchFamily="49" charset="0"/>
              </a:rPr>
              <a:t>printf</a:t>
            </a:r>
            <a:r>
              <a:rPr lang="en-US" sz="1400" dirty="0">
                <a:latin typeface="Courier New" pitchFamily="49" charset="0"/>
              </a:rPr>
              <a:t>("hello from parent\n");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}</a:t>
            </a:r>
          </a:p>
        </p:txBody>
      </p:sp>
      <p:sp>
        <p:nvSpPr>
          <p:cNvPr id="19" name="Right Arrow 18"/>
          <p:cNvSpPr/>
          <p:nvPr/>
        </p:nvSpPr>
        <p:spPr bwMode="auto">
          <a:xfrm>
            <a:off x="4799237" y="5216637"/>
            <a:ext cx="357762" cy="394395"/>
          </a:xfrm>
          <a:prstGeom prst="rightArrow">
            <a:avLst/>
          </a:prstGeom>
          <a:solidFill>
            <a:srgbClr val="C00000"/>
          </a:solidFill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1295400" y="6290846"/>
            <a:ext cx="2282997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600" dirty="0" smtClean="0">
                <a:latin typeface="Courier New" pitchFamily="49" charset="0"/>
              </a:rPr>
              <a:t>hello from parent</a:t>
            </a:r>
            <a:endParaRPr lang="en-US" sz="1600" dirty="0"/>
          </a:p>
        </p:txBody>
      </p:sp>
      <p:sp>
        <p:nvSpPr>
          <p:cNvPr id="21" name="Rectangle 20"/>
          <p:cNvSpPr/>
          <p:nvPr/>
        </p:nvSpPr>
        <p:spPr>
          <a:xfrm>
            <a:off x="5993834" y="6290846"/>
            <a:ext cx="2159566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600" dirty="0" smtClean="0">
                <a:latin typeface="Courier New" pitchFamily="49" charset="0"/>
              </a:rPr>
              <a:t>hello from child</a:t>
            </a:r>
            <a:endParaRPr lang="en-US" sz="1600" dirty="0"/>
          </a:p>
        </p:txBody>
      </p:sp>
      <p:sp>
        <p:nvSpPr>
          <p:cNvPr id="22" name="TextBox 21"/>
          <p:cNvSpPr txBox="1"/>
          <p:nvPr/>
        </p:nvSpPr>
        <p:spPr>
          <a:xfrm>
            <a:off x="3810000" y="6277408"/>
            <a:ext cx="19473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i="1" dirty="0" smtClean="0">
                <a:solidFill>
                  <a:srgbClr val="C00000"/>
                </a:solidFill>
                <a:latin typeface="Calibri" pitchFamily="34" charset="0"/>
              </a:rPr>
              <a:t>Which one is first?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/>
      <p:bldP spid="8" grpId="0" animBg="1"/>
      <p:bldP spid="9" grpId="0" animBg="1"/>
      <p:bldP spid="10" grpId="0" animBg="1"/>
      <p:bldP spid="11" grpId="0"/>
      <p:bldP spid="12" grpId="0" animBg="1"/>
      <p:bldP spid="13" grpId="0" animBg="1"/>
      <p:bldP spid="14" grpId="0"/>
      <p:bldP spid="15" grpId="0" animBg="1"/>
      <p:bldP spid="16" grpId="0" animBg="1"/>
      <p:bldP spid="18" grpId="0" animBg="1"/>
      <p:bldP spid="19" grpId="0" animBg="1"/>
      <p:bldP spid="20" grpId="0"/>
      <p:bldP spid="21" grpId="0"/>
      <p:bldP spid="22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0498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17512"/>
            <a:ext cx="5699125" cy="573088"/>
          </a:xfrm>
        </p:spPr>
        <p:txBody>
          <a:bodyPr/>
          <a:lstStyle/>
          <a:p>
            <a:r>
              <a:rPr lang="en-US"/>
              <a:t>Fork Example #1</a:t>
            </a:r>
          </a:p>
        </p:txBody>
      </p:sp>
      <p:sp>
        <p:nvSpPr>
          <p:cNvPr id="490499" name="Text Box 3"/>
          <p:cNvSpPr txBox="1">
            <a:spLocks noChangeArrowheads="1"/>
          </p:cNvSpPr>
          <p:nvPr/>
        </p:nvSpPr>
        <p:spPr bwMode="auto">
          <a:xfrm>
            <a:off x="439429" y="3523833"/>
            <a:ext cx="7713971" cy="2800767"/>
          </a:xfrm>
          <a:prstGeom prst="rect">
            <a:avLst/>
          </a:prstGeom>
          <a:solidFill>
            <a:srgbClr val="F6F5B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 dirty="0">
                <a:latin typeface="Courier New" pitchFamily="49" charset="0"/>
              </a:rPr>
              <a:t>void fork1()</a:t>
            </a:r>
          </a:p>
          <a:p>
            <a:r>
              <a:rPr lang="en-US" sz="1600" dirty="0">
                <a:latin typeface="Courier New" pitchFamily="49" charset="0"/>
              </a:rPr>
              <a:t>{</a:t>
            </a:r>
          </a:p>
          <a:p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</a:rPr>
              <a:t> x = 1;</a:t>
            </a:r>
          </a:p>
          <a:p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</a:rPr>
              <a:t>pid_t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pid</a:t>
            </a:r>
            <a:r>
              <a:rPr lang="en-US" sz="1600" dirty="0">
                <a:latin typeface="Courier New" pitchFamily="49" charset="0"/>
              </a:rPr>
              <a:t> = fork();</a:t>
            </a:r>
          </a:p>
          <a:p>
            <a:r>
              <a:rPr lang="en-US" sz="1600" dirty="0">
                <a:latin typeface="Courier New" pitchFamily="49" charset="0"/>
              </a:rPr>
              <a:t>    if (</a:t>
            </a:r>
            <a:r>
              <a:rPr lang="en-US" sz="1600" dirty="0" err="1">
                <a:latin typeface="Courier New" pitchFamily="49" charset="0"/>
              </a:rPr>
              <a:t>pid</a:t>
            </a:r>
            <a:r>
              <a:rPr lang="en-US" sz="1600" dirty="0">
                <a:latin typeface="Courier New" pitchFamily="49" charset="0"/>
              </a:rPr>
              <a:t> == 0) {</a:t>
            </a:r>
          </a:p>
          <a:p>
            <a:r>
              <a:rPr lang="en-US" sz="1600" dirty="0">
                <a:latin typeface="Courier New" pitchFamily="49" charset="0"/>
              </a:rPr>
              <a:t>	</a:t>
            </a:r>
            <a:r>
              <a:rPr lang="en-US" sz="1600" dirty="0" err="1">
                <a:latin typeface="Courier New" pitchFamily="49" charset="0"/>
              </a:rPr>
              <a:t>printf</a:t>
            </a:r>
            <a:r>
              <a:rPr lang="en-US" sz="1600" dirty="0">
                <a:latin typeface="Courier New" pitchFamily="49" charset="0"/>
              </a:rPr>
              <a:t>("Child has x = %d\n", ++x);</a:t>
            </a:r>
          </a:p>
          <a:p>
            <a:r>
              <a:rPr lang="en-US" sz="1600" dirty="0">
                <a:latin typeface="Courier New" pitchFamily="49" charset="0"/>
              </a:rPr>
              <a:t>    } else {</a:t>
            </a:r>
          </a:p>
          <a:p>
            <a:r>
              <a:rPr lang="en-US" sz="1600" dirty="0">
                <a:latin typeface="Courier New" pitchFamily="49" charset="0"/>
              </a:rPr>
              <a:t>	</a:t>
            </a:r>
            <a:r>
              <a:rPr lang="en-US" sz="1600" dirty="0" err="1">
                <a:latin typeface="Courier New" pitchFamily="49" charset="0"/>
              </a:rPr>
              <a:t>printf</a:t>
            </a:r>
            <a:r>
              <a:rPr lang="en-US" sz="1600" dirty="0">
                <a:latin typeface="Courier New" pitchFamily="49" charset="0"/>
              </a:rPr>
              <a:t>("Parent has x = %d\n", --x);</a:t>
            </a:r>
          </a:p>
          <a:p>
            <a:r>
              <a:rPr lang="en-US" sz="1600" dirty="0">
                <a:latin typeface="Courier New" pitchFamily="49" charset="0"/>
              </a:rPr>
              <a:t>    }</a:t>
            </a:r>
          </a:p>
          <a:p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</a:rPr>
              <a:t>printf</a:t>
            </a:r>
            <a:r>
              <a:rPr lang="en-US" sz="1600" dirty="0">
                <a:latin typeface="Courier New" pitchFamily="49" charset="0"/>
              </a:rPr>
              <a:t>("Bye from process %d with x = %d\n", </a:t>
            </a:r>
            <a:r>
              <a:rPr lang="en-US" sz="1600" dirty="0" err="1">
                <a:latin typeface="Courier New" pitchFamily="49" charset="0"/>
              </a:rPr>
              <a:t>getpid</a:t>
            </a:r>
            <a:r>
              <a:rPr lang="en-US" sz="1600" dirty="0">
                <a:latin typeface="Courier New" pitchFamily="49" charset="0"/>
              </a:rPr>
              <a:t>(), x);</a:t>
            </a:r>
          </a:p>
          <a:p>
            <a:r>
              <a:rPr lang="en-US" sz="1600" dirty="0">
                <a:latin typeface="Courier New" pitchFamily="49" charset="0"/>
              </a:rPr>
              <a:t>}</a:t>
            </a:r>
          </a:p>
        </p:txBody>
      </p:sp>
      <p:sp>
        <p:nvSpPr>
          <p:cNvPr id="490500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366257" y="1219200"/>
            <a:ext cx="8307387" cy="2438400"/>
          </a:xfrm>
        </p:spPr>
        <p:txBody>
          <a:bodyPr/>
          <a:lstStyle/>
          <a:p>
            <a:r>
              <a:rPr lang="en-US" dirty="0" smtClean="0"/>
              <a:t>Parent </a:t>
            </a:r>
            <a:r>
              <a:rPr lang="en-US" dirty="0"/>
              <a:t>and child both run same code</a:t>
            </a:r>
          </a:p>
          <a:p>
            <a:pPr lvl="1"/>
            <a:r>
              <a:rPr lang="en-US" dirty="0"/>
              <a:t>Distinguish parent from child by return value from </a:t>
            </a:r>
            <a:r>
              <a:rPr lang="en-US" b="1" dirty="0">
                <a:latin typeface="Courier New" pitchFamily="49" charset="0"/>
              </a:rPr>
              <a:t>fork</a:t>
            </a:r>
          </a:p>
          <a:p>
            <a:r>
              <a:rPr lang="en-US" dirty="0"/>
              <a:t>Start with same state, but each has private copy</a:t>
            </a:r>
          </a:p>
          <a:p>
            <a:pPr lvl="1"/>
            <a:r>
              <a:rPr lang="en-US" dirty="0"/>
              <a:t>Including shared output file descriptor</a:t>
            </a:r>
          </a:p>
          <a:p>
            <a:pPr lvl="1"/>
            <a:r>
              <a:rPr lang="en-US" dirty="0"/>
              <a:t>Relative ordering of their print statements undefined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22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57200"/>
            <a:ext cx="5089525" cy="573088"/>
          </a:xfrm>
        </p:spPr>
        <p:txBody>
          <a:bodyPr/>
          <a:lstStyle/>
          <a:p>
            <a:r>
              <a:rPr lang="en-US"/>
              <a:t>Fork Example #2</a:t>
            </a:r>
          </a:p>
        </p:txBody>
      </p:sp>
      <p:sp>
        <p:nvSpPr>
          <p:cNvPr id="491523" name="Text Box 3"/>
          <p:cNvSpPr txBox="1">
            <a:spLocks noChangeArrowheads="1"/>
          </p:cNvSpPr>
          <p:nvPr/>
        </p:nvSpPr>
        <p:spPr bwMode="auto">
          <a:xfrm>
            <a:off x="838200" y="1990626"/>
            <a:ext cx="3355406" cy="2308324"/>
          </a:xfrm>
          <a:prstGeom prst="rect">
            <a:avLst/>
          </a:prstGeom>
          <a:solidFill>
            <a:srgbClr val="F6F5B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>
                <a:latin typeface="Courier New" pitchFamily="49" charset="0"/>
              </a:rPr>
              <a:t>void fork2()</a:t>
            </a:r>
          </a:p>
          <a:p>
            <a:r>
              <a:rPr lang="en-US" sz="1800" dirty="0">
                <a:latin typeface="Courier New" pitchFamily="49" charset="0"/>
              </a:rPr>
              <a:t>{</a:t>
            </a:r>
          </a:p>
          <a:p>
            <a:r>
              <a:rPr lang="en-US" sz="1800" dirty="0">
                <a:latin typeface="Courier New" pitchFamily="49" charset="0"/>
              </a:rPr>
              <a:t>    </a:t>
            </a:r>
            <a:r>
              <a:rPr lang="en-US" sz="1800" dirty="0" err="1">
                <a:latin typeface="Courier New" pitchFamily="49" charset="0"/>
              </a:rPr>
              <a:t>printf</a:t>
            </a:r>
            <a:r>
              <a:rPr lang="en-US" sz="1800" dirty="0">
                <a:latin typeface="Courier New" pitchFamily="49" charset="0"/>
              </a:rPr>
              <a:t>("L0\n");</a:t>
            </a:r>
          </a:p>
          <a:p>
            <a:r>
              <a:rPr lang="en-US" sz="1800" dirty="0">
                <a:latin typeface="Courier New" pitchFamily="49" charset="0"/>
              </a:rPr>
              <a:t>    fork();</a:t>
            </a:r>
          </a:p>
          <a:p>
            <a:r>
              <a:rPr lang="en-US" sz="1800" dirty="0">
                <a:latin typeface="Courier New" pitchFamily="49" charset="0"/>
              </a:rPr>
              <a:t>    </a:t>
            </a:r>
            <a:r>
              <a:rPr lang="en-US" sz="1800" dirty="0" err="1">
                <a:latin typeface="Courier New" pitchFamily="49" charset="0"/>
              </a:rPr>
              <a:t>printf</a:t>
            </a:r>
            <a:r>
              <a:rPr lang="en-US" sz="1800" dirty="0">
                <a:latin typeface="Courier New" pitchFamily="49" charset="0"/>
              </a:rPr>
              <a:t>("L1\n");    </a:t>
            </a:r>
          </a:p>
          <a:p>
            <a:r>
              <a:rPr lang="en-US" sz="1800" dirty="0">
                <a:latin typeface="Courier New" pitchFamily="49" charset="0"/>
              </a:rPr>
              <a:t>    fork();</a:t>
            </a:r>
          </a:p>
          <a:p>
            <a:r>
              <a:rPr lang="en-US" sz="1800" dirty="0">
                <a:latin typeface="Courier New" pitchFamily="49" charset="0"/>
              </a:rPr>
              <a:t>    </a:t>
            </a:r>
            <a:r>
              <a:rPr lang="en-US" sz="1800" dirty="0" err="1">
                <a:latin typeface="Courier New" pitchFamily="49" charset="0"/>
              </a:rPr>
              <a:t>printf</a:t>
            </a:r>
            <a:r>
              <a:rPr lang="en-US" sz="1800" dirty="0">
                <a:latin typeface="Courier New" pitchFamily="49" charset="0"/>
              </a:rPr>
              <a:t>("Bye\n");</a:t>
            </a:r>
          </a:p>
          <a:p>
            <a:r>
              <a:rPr lang="en-US" sz="1800" dirty="0">
                <a:latin typeface="Courier New" pitchFamily="49" charset="0"/>
              </a:rPr>
              <a:t>}</a:t>
            </a:r>
          </a:p>
        </p:txBody>
      </p:sp>
      <p:sp>
        <p:nvSpPr>
          <p:cNvPr id="491524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383719" y="1219200"/>
            <a:ext cx="7896225" cy="771525"/>
          </a:xfrm>
        </p:spPr>
        <p:txBody>
          <a:bodyPr/>
          <a:lstStyle/>
          <a:p>
            <a:r>
              <a:rPr lang="en-US" dirty="0" smtClean="0"/>
              <a:t>Two consecutive forks</a:t>
            </a:r>
            <a:endParaRPr lang="en-US" dirty="0"/>
          </a:p>
        </p:txBody>
      </p:sp>
      <p:grpSp>
        <p:nvGrpSpPr>
          <p:cNvPr id="2" name="Group 29"/>
          <p:cNvGrpSpPr>
            <a:grpSpLocks/>
          </p:cNvGrpSpPr>
          <p:nvPr/>
        </p:nvGrpSpPr>
        <p:grpSpPr bwMode="auto">
          <a:xfrm>
            <a:off x="5697537" y="3505200"/>
            <a:ext cx="457200" cy="336550"/>
            <a:chOff x="3072" y="3120"/>
            <a:chExt cx="288" cy="212"/>
          </a:xfrm>
        </p:grpSpPr>
        <p:sp>
          <p:nvSpPr>
            <p:cNvPr id="491527" name="Line 7"/>
            <p:cNvSpPr>
              <a:spLocks noChangeShapeType="1"/>
            </p:cNvSpPr>
            <p:nvPr/>
          </p:nvSpPr>
          <p:spPr bwMode="auto">
            <a:xfrm>
              <a:off x="3120" y="3312"/>
              <a:ext cx="24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491528" name="Text Box 8"/>
            <p:cNvSpPr txBox="1">
              <a:spLocks noChangeArrowheads="1"/>
            </p:cNvSpPr>
            <p:nvPr/>
          </p:nvSpPr>
          <p:spPr bwMode="auto">
            <a:xfrm>
              <a:off x="3072" y="3120"/>
              <a:ext cx="270" cy="21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lang="en-US" sz="1600">
                  <a:latin typeface="Courier New" pitchFamily="49" charset="0"/>
                </a:rPr>
                <a:t>L0</a:t>
              </a:r>
            </a:p>
          </p:txBody>
        </p:sp>
      </p:grpSp>
      <p:grpSp>
        <p:nvGrpSpPr>
          <p:cNvPr id="3" name="Group 28"/>
          <p:cNvGrpSpPr>
            <a:grpSpLocks/>
          </p:cNvGrpSpPr>
          <p:nvPr/>
        </p:nvGrpSpPr>
        <p:grpSpPr bwMode="auto">
          <a:xfrm>
            <a:off x="6154737" y="2819400"/>
            <a:ext cx="533400" cy="1022350"/>
            <a:chOff x="3360" y="2688"/>
            <a:chExt cx="336" cy="644"/>
          </a:xfrm>
        </p:grpSpPr>
        <p:sp>
          <p:nvSpPr>
            <p:cNvPr id="491526" name="Line 6"/>
            <p:cNvSpPr>
              <a:spLocks noChangeShapeType="1"/>
            </p:cNvSpPr>
            <p:nvPr/>
          </p:nvSpPr>
          <p:spPr bwMode="auto">
            <a:xfrm flipV="1">
              <a:off x="3360" y="2880"/>
              <a:ext cx="0" cy="43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 dirty="0">
                <a:latin typeface="Calibri" pitchFamily="34" charset="0"/>
              </a:endParaRPr>
            </a:p>
          </p:txBody>
        </p:sp>
        <p:grpSp>
          <p:nvGrpSpPr>
            <p:cNvPr id="4" name="Group 25"/>
            <p:cNvGrpSpPr>
              <a:grpSpLocks/>
            </p:cNvGrpSpPr>
            <p:nvPr/>
          </p:nvGrpSpPr>
          <p:grpSpPr bwMode="auto">
            <a:xfrm>
              <a:off x="3360" y="2688"/>
              <a:ext cx="336" cy="644"/>
              <a:chOff x="3360" y="2688"/>
              <a:chExt cx="336" cy="644"/>
            </a:xfrm>
          </p:grpSpPr>
          <p:sp>
            <p:nvSpPr>
              <p:cNvPr id="491529" name="Line 9"/>
              <p:cNvSpPr>
                <a:spLocks noChangeShapeType="1"/>
              </p:cNvSpPr>
              <p:nvPr/>
            </p:nvSpPr>
            <p:spPr bwMode="auto">
              <a:xfrm>
                <a:off x="3360" y="2880"/>
                <a:ext cx="336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  <p:sp>
            <p:nvSpPr>
              <p:cNvPr id="491530" name="Text Box 10"/>
              <p:cNvSpPr txBox="1">
                <a:spLocks noChangeArrowheads="1"/>
              </p:cNvSpPr>
              <p:nvPr/>
            </p:nvSpPr>
            <p:spPr bwMode="auto">
              <a:xfrm>
                <a:off x="3360" y="3120"/>
                <a:ext cx="270" cy="212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algn="l">
                  <a:lnSpc>
                    <a:spcPct val="100000"/>
                  </a:lnSpc>
                </a:pPr>
                <a:r>
                  <a:rPr lang="en-US" sz="1600">
                    <a:latin typeface="Courier New" pitchFamily="49" charset="0"/>
                  </a:rPr>
                  <a:t>L1</a:t>
                </a:r>
              </a:p>
            </p:txBody>
          </p:sp>
          <p:sp>
            <p:nvSpPr>
              <p:cNvPr id="491531" name="Text Box 11"/>
              <p:cNvSpPr txBox="1">
                <a:spLocks noChangeArrowheads="1"/>
              </p:cNvSpPr>
              <p:nvPr/>
            </p:nvSpPr>
            <p:spPr bwMode="auto">
              <a:xfrm>
                <a:off x="3360" y="2688"/>
                <a:ext cx="270" cy="212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algn="l">
                  <a:lnSpc>
                    <a:spcPct val="100000"/>
                  </a:lnSpc>
                </a:pPr>
                <a:r>
                  <a:rPr lang="en-US" sz="1600">
                    <a:latin typeface="Courier New" pitchFamily="49" charset="0"/>
                  </a:rPr>
                  <a:t>L1</a:t>
                </a:r>
              </a:p>
            </p:txBody>
          </p:sp>
          <p:sp>
            <p:nvSpPr>
              <p:cNvPr id="491541" name="Line 21"/>
              <p:cNvSpPr>
                <a:spLocks noChangeShapeType="1"/>
              </p:cNvSpPr>
              <p:nvPr/>
            </p:nvSpPr>
            <p:spPr bwMode="auto">
              <a:xfrm>
                <a:off x="3360" y="3312"/>
                <a:ext cx="336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</p:grpSp>
      </p:grpSp>
      <p:grpSp>
        <p:nvGrpSpPr>
          <p:cNvPr id="5" name="Group 26"/>
          <p:cNvGrpSpPr>
            <a:grpSpLocks/>
          </p:cNvGrpSpPr>
          <p:nvPr/>
        </p:nvGrpSpPr>
        <p:grpSpPr bwMode="auto">
          <a:xfrm>
            <a:off x="6688137" y="2514600"/>
            <a:ext cx="627063" cy="1327150"/>
            <a:chOff x="3696" y="2496"/>
            <a:chExt cx="395" cy="836"/>
          </a:xfrm>
        </p:grpSpPr>
        <p:sp>
          <p:nvSpPr>
            <p:cNvPr id="491532" name="Line 12"/>
            <p:cNvSpPr>
              <a:spLocks noChangeShapeType="1"/>
            </p:cNvSpPr>
            <p:nvPr/>
          </p:nvSpPr>
          <p:spPr bwMode="auto">
            <a:xfrm flipV="1">
              <a:off x="3696" y="3120"/>
              <a:ext cx="0" cy="19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491533" name="Line 13"/>
            <p:cNvSpPr>
              <a:spLocks noChangeShapeType="1"/>
            </p:cNvSpPr>
            <p:nvPr/>
          </p:nvSpPr>
          <p:spPr bwMode="auto">
            <a:xfrm flipV="1">
              <a:off x="3696" y="2688"/>
              <a:ext cx="0" cy="19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491534" name="Line 14"/>
            <p:cNvSpPr>
              <a:spLocks noChangeShapeType="1"/>
            </p:cNvSpPr>
            <p:nvPr/>
          </p:nvSpPr>
          <p:spPr bwMode="auto">
            <a:xfrm>
              <a:off x="3696" y="2688"/>
              <a:ext cx="384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491535" name="Line 15"/>
            <p:cNvSpPr>
              <a:spLocks noChangeShapeType="1"/>
            </p:cNvSpPr>
            <p:nvPr/>
          </p:nvSpPr>
          <p:spPr bwMode="auto">
            <a:xfrm>
              <a:off x="3696" y="3120"/>
              <a:ext cx="384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491536" name="Text Box 16"/>
            <p:cNvSpPr txBox="1">
              <a:spLocks noChangeArrowheads="1"/>
            </p:cNvSpPr>
            <p:nvPr/>
          </p:nvSpPr>
          <p:spPr bwMode="auto">
            <a:xfrm>
              <a:off x="3744" y="3120"/>
              <a:ext cx="347" cy="21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lang="en-US" sz="1600">
                  <a:latin typeface="Courier New" pitchFamily="49" charset="0"/>
                </a:rPr>
                <a:t>Bye</a:t>
              </a:r>
            </a:p>
          </p:txBody>
        </p:sp>
        <p:sp>
          <p:nvSpPr>
            <p:cNvPr id="491537" name="Text Box 17"/>
            <p:cNvSpPr txBox="1">
              <a:spLocks noChangeArrowheads="1"/>
            </p:cNvSpPr>
            <p:nvPr/>
          </p:nvSpPr>
          <p:spPr bwMode="auto">
            <a:xfrm>
              <a:off x="3744" y="2928"/>
              <a:ext cx="347" cy="21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lang="en-US" sz="1600">
                  <a:latin typeface="Courier New" pitchFamily="49" charset="0"/>
                </a:rPr>
                <a:t>Bye</a:t>
              </a:r>
            </a:p>
          </p:txBody>
        </p:sp>
        <p:sp>
          <p:nvSpPr>
            <p:cNvPr id="491538" name="Text Box 18"/>
            <p:cNvSpPr txBox="1">
              <a:spLocks noChangeArrowheads="1"/>
            </p:cNvSpPr>
            <p:nvPr/>
          </p:nvSpPr>
          <p:spPr bwMode="auto">
            <a:xfrm>
              <a:off x="3744" y="2688"/>
              <a:ext cx="347" cy="21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lang="en-US" sz="1600">
                  <a:latin typeface="Courier New" pitchFamily="49" charset="0"/>
                </a:rPr>
                <a:t>Bye</a:t>
              </a:r>
            </a:p>
          </p:txBody>
        </p:sp>
        <p:sp>
          <p:nvSpPr>
            <p:cNvPr id="491539" name="Text Box 19"/>
            <p:cNvSpPr txBox="1">
              <a:spLocks noChangeArrowheads="1"/>
            </p:cNvSpPr>
            <p:nvPr/>
          </p:nvSpPr>
          <p:spPr bwMode="auto">
            <a:xfrm>
              <a:off x="3744" y="2496"/>
              <a:ext cx="347" cy="21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lang="en-US" sz="1600">
                  <a:latin typeface="Courier New" pitchFamily="49" charset="0"/>
                </a:rPr>
                <a:t>Bye</a:t>
              </a:r>
            </a:p>
          </p:txBody>
        </p:sp>
        <p:sp>
          <p:nvSpPr>
            <p:cNvPr id="491542" name="Line 22"/>
            <p:cNvSpPr>
              <a:spLocks noChangeShapeType="1"/>
            </p:cNvSpPr>
            <p:nvPr/>
          </p:nvSpPr>
          <p:spPr bwMode="auto">
            <a:xfrm>
              <a:off x="3696" y="3312"/>
              <a:ext cx="384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491544" name="Line 24"/>
            <p:cNvSpPr>
              <a:spLocks noChangeShapeType="1"/>
            </p:cNvSpPr>
            <p:nvPr/>
          </p:nvSpPr>
          <p:spPr bwMode="auto">
            <a:xfrm>
              <a:off x="3696" y="2880"/>
              <a:ext cx="336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dirty="0">
                <a:latin typeface="Calibri" pitchFamily="34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22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57200"/>
            <a:ext cx="5089525" cy="573088"/>
          </a:xfrm>
        </p:spPr>
        <p:txBody>
          <a:bodyPr/>
          <a:lstStyle/>
          <a:p>
            <a:r>
              <a:rPr lang="en-US" dirty="0"/>
              <a:t>Fork Example </a:t>
            </a:r>
            <a:r>
              <a:rPr lang="en-US" dirty="0" smtClean="0"/>
              <a:t>#3</a:t>
            </a:r>
            <a:endParaRPr lang="en-US" dirty="0"/>
          </a:p>
        </p:txBody>
      </p:sp>
      <p:sp>
        <p:nvSpPr>
          <p:cNvPr id="491524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383719" y="1219200"/>
            <a:ext cx="7896225" cy="771525"/>
          </a:xfrm>
        </p:spPr>
        <p:txBody>
          <a:bodyPr/>
          <a:lstStyle/>
          <a:p>
            <a:r>
              <a:rPr lang="en-US" dirty="0" smtClean="0"/>
              <a:t>Three consecutive forks</a:t>
            </a:r>
            <a:endParaRPr lang="en-US" dirty="0"/>
          </a:p>
        </p:txBody>
      </p:sp>
      <p:sp>
        <p:nvSpPr>
          <p:cNvPr id="26" name="Text Box 3"/>
          <p:cNvSpPr txBox="1">
            <a:spLocks noChangeArrowheads="1"/>
          </p:cNvSpPr>
          <p:nvPr/>
        </p:nvSpPr>
        <p:spPr bwMode="auto">
          <a:xfrm>
            <a:off x="838200" y="1828800"/>
            <a:ext cx="3355406" cy="2862322"/>
          </a:xfrm>
          <a:prstGeom prst="rect">
            <a:avLst/>
          </a:prstGeom>
          <a:solidFill>
            <a:srgbClr val="F6F5B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void fork3()</a:t>
            </a:r>
          </a:p>
          <a:p>
            <a:pPr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{</a:t>
            </a:r>
          </a:p>
          <a:p>
            <a:pPr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    </a:t>
            </a:r>
            <a:r>
              <a:rPr lang="en-US" sz="1800" dirty="0" err="1">
                <a:latin typeface="Courier New" pitchFamily="49" charset="0"/>
              </a:rPr>
              <a:t>printf</a:t>
            </a:r>
            <a:r>
              <a:rPr lang="en-US" sz="1800" dirty="0">
                <a:latin typeface="Courier New" pitchFamily="49" charset="0"/>
              </a:rPr>
              <a:t>("L0\n");</a:t>
            </a:r>
          </a:p>
          <a:p>
            <a:pPr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    fork();</a:t>
            </a:r>
          </a:p>
          <a:p>
            <a:pPr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    </a:t>
            </a:r>
            <a:r>
              <a:rPr lang="en-US" sz="1800" dirty="0" err="1">
                <a:latin typeface="Courier New" pitchFamily="49" charset="0"/>
              </a:rPr>
              <a:t>printf</a:t>
            </a:r>
            <a:r>
              <a:rPr lang="en-US" sz="1800" dirty="0">
                <a:latin typeface="Courier New" pitchFamily="49" charset="0"/>
              </a:rPr>
              <a:t>("L1\n");    </a:t>
            </a:r>
          </a:p>
          <a:p>
            <a:pPr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    fork();</a:t>
            </a:r>
          </a:p>
          <a:p>
            <a:pPr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    </a:t>
            </a:r>
            <a:r>
              <a:rPr lang="en-US" sz="1800" dirty="0" err="1">
                <a:latin typeface="Courier New" pitchFamily="49" charset="0"/>
              </a:rPr>
              <a:t>printf</a:t>
            </a:r>
            <a:r>
              <a:rPr lang="en-US" sz="1800" dirty="0">
                <a:latin typeface="Courier New" pitchFamily="49" charset="0"/>
              </a:rPr>
              <a:t>("L2\n");    </a:t>
            </a:r>
          </a:p>
          <a:p>
            <a:pPr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    fork();</a:t>
            </a:r>
          </a:p>
          <a:p>
            <a:pPr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    </a:t>
            </a:r>
            <a:r>
              <a:rPr lang="en-US" sz="1800" dirty="0" err="1">
                <a:latin typeface="Courier New" pitchFamily="49" charset="0"/>
              </a:rPr>
              <a:t>printf</a:t>
            </a:r>
            <a:r>
              <a:rPr lang="en-US" sz="1800" dirty="0">
                <a:latin typeface="Courier New" pitchFamily="49" charset="0"/>
              </a:rPr>
              <a:t>("Bye\n");</a:t>
            </a:r>
          </a:p>
          <a:p>
            <a:pPr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}</a:t>
            </a:r>
          </a:p>
        </p:txBody>
      </p:sp>
      <p:grpSp>
        <p:nvGrpSpPr>
          <p:cNvPr id="27" name="Group 5"/>
          <p:cNvGrpSpPr>
            <a:grpSpLocks/>
          </p:cNvGrpSpPr>
          <p:nvPr/>
        </p:nvGrpSpPr>
        <p:grpSpPr bwMode="auto">
          <a:xfrm>
            <a:off x="5334000" y="1949450"/>
            <a:ext cx="2074863" cy="2622550"/>
            <a:chOff x="3552" y="1680"/>
            <a:chExt cx="1307" cy="1652"/>
          </a:xfrm>
        </p:grpSpPr>
        <p:sp>
          <p:nvSpPr>
            <p:cNvPr id="28" name="Line 6"/>
            <p:cNvSpPr>
              <a:spLocks noChangeShapeType="1"/>
            </p:cNvSpPr>
            <p:nvPr/>
          </p:nvSpPr>
          <p:spPr bwMode="auto">
            <a:xfrm flipV="1">
              <a:off x="4128" y="2880"/>
              <a:ext cx="0" cy="43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29" name="Line 7"/>
            <p:cNvSpPr>
              <a:spLocks noChangeShapeType="1"/>
            </p:cNvSpPr>
            <p:nvPr/>
          </p:nvSpPr>
          <p:spPr bwMode="auto">
            <a:xfrm>
              <a:off x="3552" y="3312"/>
              <a:ext cx="1296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30" name="Text Box 8"/>
            <p:cNvSpPr txBox="1">
              <a:spLocks noChangeArrowheads="1"/>
            </p:cNvSpPr>
            <p:nvPr/>
          </p:nvSpPr>
          <p:spPr bwMode="auto">
            <a:xfrm>
              <a:off x="3840" y="3120"/>
              <a:ext cx="270" cy="21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lang="en-US" sz="1600">
                  <a:latin typeface="Courier New" pitchFamily="49" charset="0"/>
                </a:rPr>
                <a:t>L1</a:t>
              </a:r>
            </a:p>
          </p:txBody>
        </p:sp>
        <p:sp>
          <p:nvSpPr>
            <p:cNvPr id="31" name="Line 9"/>
            <p:cNvSpPr>
              <a:spLocks noChangeShapeType="1"/>
            </p:cNvSpPr>
            <p:nvPr/>
          </p:nvSpPr>
          <p:spPr bwMode="auto">
            <a:xfrm>
              <a:off x="4128" y="2880"/>
              <a:ext cx="72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32" name="Text Box 10"/>
            <p:cNvSpPr txBox="1">
              <a:spLocks noChangeArrowheads="1"/>
            </p:cNvSpPr>
            <p:nvPr/>
          </p:nvSpPr>
          <p:spPr bwMode="auto">
            <a:xfrm>
              <a:off x="4128" y="3120"/>
              <a:ext cx="270" cy="21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lang="en-US" sz="1600">
                  <a:latin typeface="Courier New" pitchFamily="49" charset="0"/>
                </a:rPr>
                <a:t>L2</a:t>
              </a:r>
            </a:p>
          </p:txBody>
        </p:sp>
        <p:sp>
          <p:nvSpPr>
            <p:cNvPr id="33" name="Text Box 11"/>
            <p:cNvSpPr txBox="1">
              <a:spLocks noChangeArrowheads="1"/>
            </p:cNvSpPr>
            <p:nvPr/>
          </p:nvSpPr>
          <p:spPr bwMode="auto">
            <a:xfrm>
              <a:off x="4128" y="2688"/>
              <a:ext cx="270" cy="21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lang="en-US" sz="1600">
                  <a:latin typeface="Courier New" pitchFamily="49" charset="0"/>
                </a:rPr>
                <a:t>L2</a:t>
              </a:r>
            </a:p>
          </p:txBody>
        </p:sp>
        <p:sp>
          <p:nvSpPr>
            <p:cNvPr id="34" name="Line 12"/>
            <p:cNvSpPr>
              <a:spLocks noChangeShapeType="1"/>
            </p:cNvSpPr>
            <p:nvPr/>
          </p:nvSpPr>
          <p:spPr bwMode="auto">
            <a:xfrm flipV="1">
              <a:off x="4464" y="3120"/>
              <a:ext cx="0" cy="19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35" name="Line 13"/>
            <p:cNvSpPr>
              <a:spLocks noChangeShapeType="1"/>
            </p:cNvSpPr>
            <p:nvPr/>
          </p:nvSpPr>
          <p:spPr bwMode="auto">
            <a:xfrm flipV="1">
              <a:off x="4464" y="2688"/>
              <a:ext cx="0" cy="19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36" name="Line 14"/>
            <p:cNvSpPr>
              <a:spLocks noChangeShapeType="1"/>
            </p:cNvSpPr>
            <p:nvPr/>
          </p:nvSpPr>
          <p:spPr bwMode="auto">
            <a:xfrm>
              <a:off x="4464" y="2688"/>
              <a:ext cx="384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37" name="Line 15"/>
            <p:cNvSpPr>
              <a:spLocks noChangeShapeType="1"/>
            </p:cNvSpPr>
            <p:nvPr/>
          </p:nvSpPr>
          <p:spPr bwMode="auto">
            <a:xfrm>
              <a:off x="4464" y="3120"/>
              <a:ext cx="384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38" name="Text Box 16"/>
            <p:cNvSpPr txBox="1">
              <a:spLocks noChangeArrowheads="1"/>
            </p:cNvSpPr>
            <p:nvPr/>
          </p:nvSpPr>
          <p:spPr bwMode="auto">
            <a:xfrm>
              <a:off x="4512" y="3120"/>
              <a:ext cx="347" cy="21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lang="en-US" sz="1600">
                  <a:latin typeface="Courier New" pitchFamily="49" charset="0"/>
                </a:rPr>
                <a:t>Bye</a:t>
              </a:r>
            </a:p>
          </p:txBody>
        </p:sp>
        <p:sp>
          <p:nvSpPr>
            <p:cNvPr id="39" name="Text Box 17"/>
            <p:cNvSpPr txBox="1">
              <a:spLocks noChangeArrowheads="1"/>
            </p:cNvSpPr>
            <p:nvPr/>
          </p:nvSpPr>
          <p:spPr bwMode="auto">
            <a:xfrm>
              <a:off x="4512" y="2928"/>
              <a:ext cx="347" cy="21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lang="en-US" sz="1600">
                  <a:latin typeface="Courier New" pitchFamily="49" charset="0"/>
                </a:rPr>
                <a:t>Bye</a:t>
              </a:r>
            </a:p>
          </p:txBody>
        </p:sp>
        <p:sp>
          <p:nvSpPr>
            <p:cNvPr id="40" name="Text Box 18"/>
            <p:cNvSpPr txBox="1">
              <a:spLocks noChangeArrowheads="1"/>
            </p:cNvSpPr>
            <p:nvPr/>
          </p:nvSpPr>
          <p:spPr bwMode="auto">
            <a:xfrm>
              <a:off x="4512" y="2688"/>
              <a:ext cx="347" cy="21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lang="en-US" sz="1600">
                  <a:latin typeface="Courier New" pitchFamily="49" charset="0"/>
                </a:rPr>
                <a:t>Bye</a:t>
              </a:r>
            </a:p>
          </p:txBody>
        </p:sp>
        <p:sp>
          <p:nvSpPr>
            <p:cNvPr id="41" name="Text Box 19"/>
            <p:cNvSpPr txBox="1">
              <a:spLocks noChangeArrowheads="1"/>
            </p:cNvSpPr>
            <p:nvPr/>
          </p:nvSpPr>
          <p:spPr bwMode="auto">
            <a:xfrm>
              <a:off x="4512" y="2496"/>
              <a:ext cx="347" cy="21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lang="en-US" sz="1600">
                  <a:latin typeface="Courier New" pitchFamily="49" charset="0"/>
                </a:rPr>
                <a:t>Bye</a:t>
              </a:r>
            </a:p>
          </p:txBody>
        </p:sp>
        <p:sp>
          <p:nvSpPr>
            <p:cNvPr id="42" name="Line 20"/>
            <p:cNvSpPr>
              <a:spLocks noChangeShapeType="1"/>
            </p:cNvSpPr>
            <p:nvPr/>
          </p:nvSpPr>
          <p:spPr bwMode="auto">
            <a:xfrm flipV="1">
              <a:off x="4128" y="2064"/>
              <a:ext cx="0" cy="43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43" name="Line 21"/>
            <p:cNvSpPr>
              <a:spLocks noChangeShapeType="1"/>
            </p:cNvSpPr>
            <p:nvPr/>
          </p:nvSpPr>
          <p:spPr bwMode="auto">
            <a:xfrm>
              <a:off x="3840" y="2496"/>
              <a:ext cx="1008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44" name="Text Box 22"/>
            <p:cNvSpPr txBox="1">
              <a:spLocks noChangeArrowheads="1"/>
            </p:cNvSpPr>
            <p:nvPr/>
          </p:nvSpPr>
          <p:spPr bwMode="auto">
            <a:xfrm>
              <a:off x="3840" y="2304"/>
              <a:ext cx="270" cy="21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lang="en-US" sz="1600">
                  <a:latin typeface="Courier New" pitchFamily="49" charset="0"/>
                </a:rPr>
                <a:t>L1</a:t>
              </a:r>
            </a:p>
          </p:txBody>
        </p:sp>
        <p:sp>
          <p:nvSpPr>
            <p:cNvPr id="45" name="Line 23"/>
            <p:cNvSpPr>
              <a:spLocks noChangeShapeType="1"/>
            </p:cNvSpPr>
            <p:nvPr/>
          </p:nvSpPr>
          <p:spPr bwMode="auto">
            <a:xfrm>
              <a:off x="4128" y="2064"/>
              <a:ext cx="72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46" name="Text Box 24"/>
            <p:cNvSpPr txBox="1">
              <a:spLocks noChangeArrowheads="1"/>
            </p:cNvSpPr>
            <p:nvPr/>
          </p:nvSpPr>
          <p:spPr bwMode="auto">
            <a:xfrm>
              <a:off x="4128" y="2304"/>
              <a:ext cx="270" cy="21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lang="en-US" sz="1600">
                  <a:latin typeface="Courier New" pitchFamily="49" charset="0"/>
                </a:rPr>
                <a:t>L2</a:t>
              </a:r>
            </a:p>
          </p:txBody>
        </p:sp>
        <p:sp>
          <p:nvSpPr>
            <p:cNvPr id="47" name="Text Box 25"/>
            <p:cNvSpPr txBox="1">
              <a:spLocks noChangeArrowheads="1"/>
            </p:cNvSpPr>
            <p:nvPr/>
          </p:nvSpPr>
          <p:spPr bwMode="auto">
            <a:xfrm>
              <a:off x="4128" y="1872"/>
              <a:ext cx="270" cy="21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lang="en-US" sz="1600">
                  <a:latin typeface="Courier New" pitchFamily="49" charset="0"/>
                </a:rPr>
                <a:t>L2</a:t>
              </a:r>
            </a:p>
          </p:txBody>
        </p:sp>
        <p:sp>
          <p:nvSpPr>
            <p:cNvPr id="48" name="Line 26"/>
            <p:cNvSpPr>
              <a:spLocks noChangeShapeType="1"/>
            </p:cNvSpPr>
            <p:nvPr/>
          </p:nvSpPr>
          <p:spPr bwMode="auto">
            <a:xfrm flipV="1">
              <a:off x="4464" y="2304"/>
              <a:ext cx="0" cy="19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49" name="Line 27"/>
            <p:cNvSpPr>
              <a:spLocks noChangeShapeType="1"/>
            </p:cNvSpPr>
            <p:nvPr/>
          </p:nvSpPr>
          <p:spPr bwMode="auto">
            <a:xfrm flipV="1">
              <a:off x="4464" y="1872"/>
              <a:ext cx="0" cy="19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50" name="Line 28"/>
            <p:cNvSpPr>
              <a:spLocks noChangeShapeType="1"/>
            </p:cNvSpPr>
            <p:nvPr/>
          </p:nvSpPr>
          <p:spPr bwMode="auto">
            <a:xfrm>
              <a:off x="4464" y="1872"/>
              <a:ext cx="384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51" name="Line 29"/>
            <p:cNvSpPr>
              <a:spLocks noChangeShapeType="1"/>
            </p:cNvSpPr>
            <p:nvPr/>
          </p:nvSpPr>
          <p:spPr bwMode="auto">
            <a:xfrm>
              <a:off x="4464" y="2304"/>
              <a:ext cx="384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52" name="Text Box 30"/>
            <p:cNvSpPr txBox="1">
              <a:spLocks noChangeArrowheads="1"/>
            </p:cNvSpPr>
            <p:nvPr/>
          </p:nvSpPr>
          <p:spPr bwMode="auto">
            <a:xfrm>
              <a:off x="4512" y="2304"/>
              <a:ext cx="347" cy="21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lang="en-US" sz="1600">
                  <a:latin typeface="Courier New" pitchFamily="49" charset="0"/>
                </a:rPr>
                <a:t>Bye</a:t>
              </a:r>
            </a:p>
          </p:txBody>
        </p:sp>
        <p:sp>
          <p:nvSpPr>
            <p:cNvPr id="53" name="Text Box 31"/>
            <p:cNvSpPr txBox="1">
              <a:spLocks noChangeArrowheads="1"/>
            </p:cNvSpPr>
            <p:nvPr/>
          </p:nvSpPr>
          <p:spPr bwMode="auto">
            <a:xfrm>
              <a:off x="4512" y="2112"/>
              <a:ext cx="347" cy="21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lang="en-US" sz="1600">
                  <a:latin typeface="Courier New" pitchFamily="49" charset="0"/>
                </a:rPr>
                <a:t>Bye</a:t>
              </a:r>
            </a:p>
          </p:txBody>
        </p:sp>
        <p:sp>
          <p:nvSpPr>
            <p:cNvPr id="54" name="Text Box 32"/>
            <p:cNvSpPr txBox="1">
              <a:spLocks noChangeArrowheads="1"/>
            </p:cNvSpPr>
            <p:nvPr/>
          </p:nvSpPr>
          <p:spPr bwMode="auto">
            <a:xfrm>
              <a:off x="4512" y="1872"/>
              <a:ext cx="347" cy="21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lang="en-US" sz="1600">
                  <a:latin typeface="Courier New" pitchFamily="49" charset="0"/>
                </a:rPr>
                <a:t>Bye</a:t>
              </a:r>
            </a:p>
          </p:txBody>
        </p:sp>
        <p:sp>
          <p:nvSpPr>
            <p:cNvPr id="55" name="Text Box 33"/>
            <p:cNvSpPr txBox="1">
              <a:spLocks noChangeArrowheads="1"/>
            </p:cNvSpPr>
            <p:nvPr/>
          </p:nvSpPr>
          <p:spPr bwMode="auto">
            <a:xfrm>
              <a:off x="4512" y="1680"/>
              <a:ext cx="347" cy="21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lang="en-US" sz="1600">
                  <a:latin typeface="Courier New" pitchFamily="49" charset="0"/>
                </a:rPr>
                <a:t>Bye</a:t>
              </a:r>
            </a:p>
          </p:txBody>
        </p:sp>
        <p:sp>
          <p:nvSpPr>
            <p:cNvPr id="56" name="Line 34"/>
            <p:cNvSpPr>
              <a:spLocks noChangeShapeType="1"/>
            </p:cNvSpPr>
            <p:nvPr/>
          </p:nvSpPr>
          <p:spPr bwMode="auto">
            <a:xfrm flipV="1">
              <a:off x="3840" y="2496"/>
              <a:ext cx="0" cy="816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57" name="Text Box 35"/>
            <p:cNvSpPr txBox="1">
              <a:spLocks noChangeArrowheads="1"/>
            </p:cNvSpPr>
            <p:nvPr/>
          </p:nvSpPr>
          <p:spPr bwMode="auto">
            <a:xfrm>
              <a:off x="3552" y="3120"/>
              <a:ext cx="270" cy="21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lang="en-US" sz="1600">
                  <a:latin typeface="Courier New" pitchFamily="49" charset="0"/>
                </a:rPr>
                <a:t>L0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22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57200"/>
            <a:ext cx="5089525" cy="573088"/>
          </a:xfrm>
        </p:spPr>
        <p:txBody>
          <a:bodyPr/>
          <a:lstStyle/>
          <a:p>
            <a:r>
              <a:rPr lang="en-US" dirty="0"/>
              <a:t>Fork Example </a:t>
            </a:r>
            <a:r>
              <a:rPr lang="en-US" dirty="0" smtClean="0"/>
              <a:t>#4</a:t>
            </a:r>
            <a:endParaRPr lang="en-US" dirty="0"/>
          </a:p>
        </p:txBody>
      </p:sp>
      <p:sp>
        <p:nvSpPr>
          <p:cNvPr id="491524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383719" y="1219200"/>
            <a:ext cx="7896225" cy="771525"/>
          </a:xfrm>
        </p:spPr>
        <p:txBody>
          <a:bodyPr/>
          <a:lstStyle/>
          <a:p>
            <a:r>
              <a:rPr lang="en-US" dirty="0" smtClean="0"/>
              <a:t>Nested forks in parent</a:t>
            </a:r>
            <a:endParaRPr lang="en-US" dirty="0"/>
          </a:p>
        </p:txBody>
      </p:sp>
      <p:sp>
        <p:nvSpPr>
          <p:cNvPr id="58" name="Text Box 3"/>
          <p:cNvSpPr txBox="1">
            <a:spLocks noChangeArrowheads="1"/>
          </p:cNvSpPr>
          <p:nvPr/>
        </p:nvSpPr>
        <p:spPr bwMode="auto">
          <a:xfrm>
            <a:off x="833893" y="1828800"/>
            <a:ext cx="3727302" cy="3508653"/>
          </a:xfrm>
          <a:prstGeom prst="rect">
            <a:avLst/>
          </a:prstGeom>
          <a:solidFill>
            <a:srgbClr val="F6F5B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>
                <a:latin typeface="Courier New" pitchFamily="49" charset="0"/>
              </a:rPr>
              <a:t>void fork4()</a:t>
            </a:r>
          </a:p>
          <a:p>
            <a:r>
              <a:rPr lang="en-US" sz="1800" dirty="0">
                <a:latin typeface="Courier New" pitchFamily="49" charset="0"/>
              </a:rPr>
              <a:t>{</a:t>
            </a:r>
          </a:p>
          <a:p>
            <a:r>
              <a:rPr lang="en-US" sz="1800" dirty="0">
                <a:latin typeface="Courier New" pitchFamily="49" charset="0"/>
              </a:rPr>
              <a:t>    printf("L0\n");</a:t>
            </a:r>
          </a:p>
          <a:p>
            <a:r>
              <a:rPr lang="en-US" sz="1800" dirty="0">
                <a:latin typeface="Courier New" pitchFamily="49" charset="0"/>
              </a:rPr>
              <a:t>    if (fork() != 0) {</a:t>
            </a:r>
          </a:p>
          <a:p>
            <a:r>
              <a:rPr lang="en-US" sz="1800" dirty="0">
                <a:latin typeface="Courier New" pitchFamily="49" charset="0"/>
              </a:rPr>
              <a:t>	printf("L1\n");    </a:t>
            </a:r>
          </a:p>
          <a:p>
            <a:r>
              <a:rPr lang="en-US" sz="1800" dirty="0">
                <a:latin typeface="Courier New" pitchFamily="49" charset="0"/>
              </a:rPr>
              <a:t>	if (fork() != 0) {</a:t>
            </a:r>
          </a:p>
          <a:p>
            <a:r>
              <a:rPr lang="en-US" sz="1800" dirty="0">
                <a:latin typeface="Courier New" pitchFamily="49" charset="0"/>
              </a:rPr>
              <a:t>	    printf("L2\n");</a:t>
            </a:r>
          </a:p>
          <a:p>
            <a:r>
              <a:rPr lang="en-US" sz="1800" dirty="0">
                <a:latin typeface="Courier New" pitchFamily="49" charset="0"/>
              </a:rPr>
              <a:t>	    fork();</a:t>
            </a:r>
          </a:p>
          <a:p>
            <a:r>
              <a:rPr lang="en-US" sz="1800" dirty="0">
                <a:latin typeface="Courier New" pitchFamily="49" charset="0"/>
              </a:rPr>
              <a:t>	}</a:t>
            </a:r>
          </a:p>
          <a:p>
            <a:r>
              <a:rPr lang="en-US" sz="1800" dirty="0">
                <a:latin typeface="Courier New" pitchFamily="49" charset="0"/>
              </a:rPr>
              <a:t>    }</a:t>
            </a:r>
          </a:p>
          <a:p>
            <a:r>
              <a:rPr lang="en-US" sz="1800" dirty="0">
                <a:latin typeface="Courier New" pitchFamily="49" charset="0"/>
              </a:rPr>
              <a:t>    printf("Bye\n");</a:t>
            </a:r>
          </a:p>
          <a:p>
            <a:r>
              <a:rPr lang="en-US" sz="1800" dirty="0">
                <a:latin typeface="Courier New" pitchFamily="49" charset="0"/>
              </a:rPr>
              <a:t>}</a:t>
            </a:r>
          </a:p>
        </p:txBody>
      </p:sp>
      <p:grpSp>
        <p:nvGrpSpPr>
          <p:cNvPr id="26" name="Group 25"/>
          <p:cNvGrpSpPr/>
          <p:nvPr/>
        </p:nvGrpSpPr>
        <p:grpSpPr>
          <a:xfrm>
            <a:off x="5257800" y="2863850"/>
            <a:ext cx="2074863" cy="1631950"/>
            <a:chOff x="5257800" y="2863850"/>
            <a:chExt cx="2074863" cy="1631950"/>
          </a:xfrm>
        </p:grpSpPr>
        <p:sp>
          <p:nvSpPr>
            <p:cNvPr id="59" name="Line 6"/>
            <p:cNvSpPr>
              <a:spLocks noChangeShapeType="1"/>
            </p:cNvSpPr>
            <p:nvPr/>
          </p:nvSpPr>
          <p:spPr bwMode="auto">
            <a:xfrm flipV="1">
              <a:off x="6172200" y="3778250"/>
              <a:ext cx="0" cy="6858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 dirty="0">
                <a:latin typeface="Calibri" pitchFamily="34" charset="0"/>
              </a:endParaRPr>
            </a:p>
          </p:txBody>
        </p:sp>
        <p:grpSp>
          <p:nvGrpSpPr>
            <p:cNvPr id="60" name="Group 24"/>
            <p:cNvGrpSpPr>
              <a:grpSpLocks/>
            </p:cNvGrpSpPr>
            <p:nvPr/>
          </p:nvGrpSpPr>
          <p:grpSpPr bwMode="auto">
            <a:xfrm>
              <a:off x="5257800" y="4159250"/>
              <a:ext cx="457200" cy="336550"/>
              <a:chOff x="3360" y="3024"/>
              <a:chExt cx="288" cy="212"/>
            </a:xfrm>
          </p:grpSpPr>
          <p:sp>
            <p:nvSpPr>
              <p:cNvPr id="61" name="Line 7"/>
              <p:cNvSpPr>
                <a:spLocks noChangeShapeType="1"/>
              </p:cNvSpPr>
              <p:nvPr/>
            </p:nvSpPr>
            <p:spPr bwMode="auto">
              <a:xfrm>
                <a:off x="3360" y="3216"/>
                <a:ext cx="288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  <p:sp>
            <p:nvSpPr>
              <p:cNvPr id="62" name="Text Box 19"/>
              <p:cNvSpPr txBox="1">
                <a:spLocks noChangeArrowheads="1"/>
              </p:cNvSpPr>
              <p:nvPr/>
            </p:nvSpPr>
            <p:spPr bwMode="auto">
              <a:xfrm>
                <a:off x="3360" y="3024"/>
                <a:ext cx="270" cy="212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algn="l">
                  <a:lnSpc>
                    <a:spcPct val="100000"/>
                  </a:lnSpc>
                </a:pPr>
                <a:r>
                  <a:rPr lang="en-US" sz="1600">
                    <a:latin typeface="Courier New" pitchFamily="49" charset="0"/>
                  </a:rPr>
                  <a:t>L0</a:t>
                </a:r>
              </a:p>
            </p:txBody>
          </p:sp>
        </p:grpSp>
        <p:grpSp>
          <p:nvGrpSpPr>
            <p:cNvPr id="63" name="Group 25"/>
            <p:cNvGrpSpPr>
              <a:grpSpLocks/>
            </p:cNvGrpSpPr>
            <p:nvPr/>
          </p:nvGrpSpPr>
          <p:grpSpPr bwMode="auto">
            <a:xfrm>
              <a:off x="5715000" y="2863850"/>
              <a:ext cx="1617663" cy="1631950"/>
              <a:chOff x="3648" y="2208"/>
              <a:chExt cx="1019" cy="1028"/>
            </a:xfrm>
          </p:grpSpPr>
          <p:sp>
            <p:nvSpPr>
              <p:cNvPr id="64" name="Text Box 8"/>
              <p:cNvSpPr txBox="1">
                <a:spLocks noChangeArrowheads="1"/>
              </p:cNvSpPr>
              <p:nvPr/>
            </p:nvSpPr>
            <p:spPr bwMode="auto">
              <a:xfrm>
                <a:off x="3648" y="3024"/>
                <a:ext cx="270" cy="212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algn="l">
                  <a:lnSpc>
                    <a:spcPct val="100000"/>
                  </a:lnSpc>
                </a:pPr>
                <a:r>
                  <a:rPr lang="en-US" sz="1600">
                    <a:latin typeface="Courier New" pitchFamily="49" charset="0"/>
                  </a:rPr>
                  <a:t>L1</a:t>
                </a:r>
              </a:p>
            </p:txBody>
          </p:sp>
          <p:sp>
            <p:nvSpPr>
              <p:cNvPr id="65" name="Line 16"/>
              <p:cNvSpPr>
                <a:spLocks noChangeShapeType="1"/>
              </p:cNvSpPr>
              <p:nvPr/>
            </p:nvSpPr>
            <p:spPr bwMode="auto">
              <a:xfrm>
                <a:off x="3648" y="2400"/>
                <a:ext cx="1008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  <p:sp>
            <p:nvSpPr>
              <p:cNvPr id="66" name="Text Box 17"/>
              <p:cNvSpPr txBox="1">
                <a:spLocks noChangeArrowheads="1"/>
              </p:cNvSpPr>
              <p:nvPr/>
            </p:nvSpPr>
            <p:spPr bwMode="auto">
              <a:xfrm>
                <a:off x="4320" y="2208"/>
                <a:ext cx="347" cy="212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algn="l">
                  <a:lnSpc>
                    <a:spcPct val="100000"/>
                  </a:lnSpc>
                </a:pPr>
                <a:r>
                  <a:rPr lang="en-US" sz="1600">
                    <a:latin typeface="Courier New" pitchFamily="49" charset="0"/>
                  </a:rPr>
                  <a:t>Bye</a:t>
                </a:r>
              </a:p>
            </p:txBody>
          </p:sp>
          <p:sp>
            <p:nvSpPr>
              <p:cNvPr id="67" name="Line 18"/>
              <p:cNvSpPr>
                <a:spLocks noChangeShapeType="1"/>
              </p:cNvSpPr>
              <p:nvPr/>
            </p:nvSpPr>
            <p:spPr bwMode="auto">
              <a:xfrm flipV="1">
                <a:off x="3648" y="2400"/>
                <a:ext cx="0" cy="816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  <p:sp>
            <p:nvSpPr>
              <p:cNvPr id="68" name="Line 21"/>
              <p:cNvSpPr>
                <a:spLocks noChangeShapeType="1"/>
              </p:cNvSpPr>
              <p:nvPr/>
            </p:nvSpPr>
            <p:spPr bwMode="auto">
              <a:xfrm>
                <a:off x="3648" y="3216"/>
                <a:ext cx="288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</p:grpSp>
        <p:grpSp>
          <p:nvGrpSpPr>
            <p:cNvPr id="69" name="Group 26"/>
            <p:cNvGrpSpPr>
              <a:grpSpLocks/>
            </p:cNvGrpSpPr>
            <p:nvPr/>
          </p:nvGrpSpPr>
          <p:grpSpPr bwMode="auto">
            <a:xfrm>
              <a:off x="6172200" y="3473450"/>
              <a:ext cx="1160463" cy="1022350"/>
              <a:chOff x="3936" y="2592"/>
              <a:chExt cx="731" cy="644"/>
            </a:xfrm>
          </p:grpSpPr>
          <p:sp>
            <p:nvSpPr>
              <p:cNvPr id="70" name="Line 9"/>
              <p:cNvSpPr>
                <a:spLocks noChangeShapeType="1"/>
              </p:cNvSpPr>
              <p:nvPr/>
            </p:nvSpPr>
            <p:spPr bwMode="auto">
              <a:xfrm>
                <a:off x="3936" y="2784"/>
                <a:ext cx="720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  <p:sp>
            <p:nvSpPr>
              <p:cNvPr id="71" name="Text Box 10"/>
              <p:cNvSpPr txBox="1">
                <a:spLocks noChangeArrowheads="1"/>
              </p:cNvSpPr>
              <p:nvPr/>
            </p:nvSpPr>
            <p:spPr bwMode="auto">
              <a:xfrm>
                <a:off x="3936" y="3024"/>
                <a:ext cx="270" cy="212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algn="l">
                  <a:lnSpc>
                    <a:spcPct val="100000"/>
                  </a:lnSpc>
                </a:pPr>
                <a:r>
                  <a:rPr lang="en-US" sz="1600">
                    <a:latin typeface="Courier New" pitchFamily="49" charset="0"/>
                  </a:rPr>
                  <a:t>L2</a:t>
                </a:r>
              </a:p>
            </p:txBody>
          </p:sp>
          <p:sp>
            <p:nvSpPr>
              <p:cNvPr id="72" name="Text Box 15"/>
              <p:cNvSpPr txBox="1">
                <a:spLocks noChangeArrowheads="1"/>
              </p:cNvSpPr>
              <p:nvPr/>
            </p:nvSpPr>
            <p:spPr bwMode="auto">
              <a:xfrm>
                <a:off x="4320" y="2592"/>
                <a:ext cx="347" cy="212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algn="l">
                  <a:lnSpc>
                    <a:spcPct val="100000"/>
                  </a:lnSpc>
                </a:pPr>
                <a:r>
                  <a:rPr lang="en-US" sz="1600">
                    <a:latin typeface="Courier New" pitchFamily="49" charset="0"/>
                  </a:rPr>
                  <a:t>Bye</a:t>
                </a:r>
              </a:p>
            </p:txBody>
          </p:sp>
          <p:sp>
            <p:nvSpPr>
              <p:cNvPr id="73" name="Line 22"/>
              <p:cNvSpPr>
                <a:spLocks noChangeShapeType="1"/>
              </p:cNvSpPr>
              <p:nvPr/>
            </p:nvSpPr>
            <p:spPr bwMode="auto">
              <a:xfrm>
                <a:off x="3936" y="3216"/>
                <a:ext cx="336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</p:grpSp>
        <p:grpSp>
          <p:nvGrpSpPr>
            <p:cNvPr id="74" name="Group 27"/>
            <p:cNvGrpSpPr>
              <a:grpSpLocks/>
            </p:cNvGrpSpPr>
            <p:nvPr/>
          </p:nvGrpSpPr>
          <p:grpSpPr bwMode="auto">
            <a:xfrm>
              <a:off x="6705600" y="3854450"/>
              <a:ext cx="627063" cy="641350"/>
              <a:chOff x="4272" y="2832"/>
              <a:chExt cx="395" cy="404"/>
            </a:xfrm>
          </p:grpSpPr>
          <p:sp>
            <p:nvSpPr>
              <p:cNvPr id="75" name="Line 11"/>
              <p:cNvSpPr>
                <a:spLocks noChangeShapeType="1"/>
              </p:cNvSpPr>
              <p:nvPr/>
            </p:nvSpPr>
            <p:spPr bwMode="auto">
              <a:xfrm flipV="1">
                <a:off x="4272" y="3024"/>
                <a:ext cx="0" cy="192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  <p:sp>
            <p:nvSpPr>
              <p:cNvPr id="76" name="Line 12"/>
              <p:cNvSpPr>
                <a:spLocks noChangeShapeType="1"/>
              </p:cNvSpPr>
              <p:nvPr/>
            </p:nvSpPr>
            <p:spPr bwMode="auto">
              <a:xfrm>
                <a:off x="4272" y="3024"/>
                <a:ext cx="384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  <p:sp>
            <p:nvSpPr>
              <p:cNvPr id="77" name="Text Box 13"/>
              <p:cNvSpPr txBox="1">
                <a:spLocks noChangeArrowheads="1"/>
              </p:cNvSpPr>
              <p:nvPr/>
            </p:nvSpPr>
            <p:spPr bwMode="auto">
              <a:xfrm>
                <a:off x="4320" y="3024"/>
                <a:ext cx="347" cy="212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algn="l">
                  <a:lnSpc>
                    <a:spcPct val="100000"/>
                  </a:lnSpc>
                </a:pPr>
                <a:r>
                  <a:rPr lang="en-US" sz="1600">
                    <a:latin typeface="Courier New" pitchFamily="49" charset="0"/>
                  </a:rPr>
                  <a:t>Bye</a:t>
                </a:r>
              </a:p>
            </p:txBody>
          </p:sp>
          <p:sp>
            <p:nvSpPr>
              <p:cNvPr id="78" name="Text Box 14"/>
              <p:cNvSpPr txBox="1">
                <a:spLocks noChangeArrowheads="1"/>
              </p:cNvSpPr>
              <p:nvPr/>
            </p:nvSpPr>
            <p:spPr bwMode="auto">
              <a:xfrm>
                <a:off x="4320" y="2832"/>
                <a:ext cx="347" cy="212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algn="l">
                  <a:lnSpc>
                    <a:spcPct val="100000"/>
                  </a:lnSpc>
                </a:pPr>
                <a:r>
                  <a:rPr lang="en-US" sz="1600">
                    <a:latin typeface="Courier New" pitchFamily="49" charset="0"/>
                  </a:rPr>
                  <a:t>Bye</a:t>
                </a:r>
              </a:p>
            </p:txBody>
          </p:sp>
          <p:sp>
            <p:nvSpPr>
              <p:cNvPr id="79" name="Line 23"/>
              <p:cNvSpPr>
                <a:spLocks noChangeShapeType="1"/>
              </p:cNvSpPr>
              <p:nvPr/>
            </p:nvSpPr>
            <p:spPr bwMode="auto">
              <a:xfrm>
                <a:off x="4272" y="3216"/>
                <a:ext cx="336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22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57200"/>
            <a:ext cx="5089525" cy="573088"/>
          </a:xfrm>
        </p:spPr>
        <p:txBody>
          <a:bodyPr/>
          <a:lstStyle/>
          <a:p>
            <a:r>
              <a:rPr lang="en-US" dirty="0"/>
              <a:t>Fork Example </a:t>
            </a:r>
            <a:r>
              <a:rPr lang="en-US" dirty="0" smtClean="0"/>
              <a:t>#5</a:t>
            </a:r>
            <a:endParaRPr lang="en-US" dirty="0"/>
          </a:p>
        </p:txBody>
      </p:sp>
      <p:sp>
        <p:nvSpPr>
          <p:cNvPr id="491524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383719" y="1219200"/>
            <a:ext cx="7896225" cy="771525"/>
          </a:xfrm>
        </p:spPr>
        <p:txBody>
          <a:bodyPr/>
          <a:lstStyle/>
          <a:p>
            <a:r>
              <a:rPr lang="en-US" dirty="0" smtClean="0"/>
              <a:t>Nested forks in children</a:t>
            </a:r>
            <a:endParaRPr lang="en-US" dirty="0"/>
          </a:p>
        </p:txBody>
      </p:sp>
      <p:sp>
        <p:nvSpPr>
          <p:cNvPr id="26" name="Text Box 3"/>
          <p:cNvSpPr txBox="1">
            <a:spLocks noChangeArrowheads="1"/>
          </p:cNvSpPr>
          <p:nvPr/>
        </p:nvSpPr>
        <p:spPr bwMode="auto">
          <a:xfrm>
            <a:off x="833893" y="1828800"/>
            <a:ext cx="3727302" cy="3508653"/>
          </a:xfrm>
          <a:prstGeom prst="rect">
            <a:avLst/>
          </a:prstGeom>
          <a:solidFill>
            <a:srgbClr val="F6F5B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void fork5()</a:t>
            </a:r>
          </a:p>
          <a:p>
            <a:pPr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{</a:t>
            </a:r>
          </a:p>
          <a:p>
            <a:pPr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    printf("L0\n");</a:t>
            </a:r>
          </a:p>
          <a:p>
            <a:pPr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    if (fork() == 0) {</a:t>
            </a:r>
          </a:p>
          <a:p>
            <a:pPr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	printf("L1\n");    </a:t>
            </a:r>
          </a:p>
          <a:p>
            <a:pPr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	if (fork() == 0) {</a:t>
            </a:r>
          </a:p>
          <a:p>
            <a:pPr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	    printf("L2\n");</a:t>
            </a:r>
          </a:p>
          <a:p>
            <a:pPr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	    fork();</a:t>
            </a:r>
          </a:p>
          <a:p>
            <a:pPr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	}</a:t>
            </a:r>
          </a:p>
          <a:p>
            <a:pPr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    }</a:t>
            </a:r>
          </a:p>
          <a:p>
            <a:pPr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    printf("Bye\n");</a:t>
            </a:r>
          </a:p>
          <a:p>
            <a:pPr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}</a:t>
            </a:r>
          </a:p>
        </p:txBody>
      </p:sp>
      <p:grpSp>
        <p:nvGrpSpPr>
          <p:cNvPr id="27" name="Group 24"/>
          <p:cNvGrpSpPr>
            <a:grpSpLocks/>
          </p:cNvGrpSpPr>
          <p:nvPr/>
        </p:nvGrpSpPr>
        <p:grpSpPr bwMode="auto">
          <a:xfrm>
            <a:off x="5410200" y="4006850"/>
            <a:ext cx="457200" cy="336550"/>
            <a:chOff x="3408" y="2976"/>
            <a:chExt cx="288" cy="212"/>
          </a:xfrm>
        </p:grpSpPr>
        <p:sp>
          <p:nvSpPr>
            <p:cNvPr id="28" name="Line 6"/>
            <p:cNvSpPr>
              <a:spLocks noChangeShapeType="1"/>
            </p:cNvSpPr>
            <p:nvPr/>
          </p:nvSpPr>
          <p:spPr bwMode="auto">
            <a:xfrm>
              <a:off x="3408" y="3168"/>
              <a:ext cx="288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29" name="Text Box 9"/>
            <p:cNvSpPr txBox="1">
              <a:spLocks noChangeArrowheads="1"/>
            </p:cNvSpPr>
            <p:nvPr/>
          </p:nvSpPr>
          <p:spPr bwMode="auto">
            <a:xfrm>
              <a:off x="3408" y="2976"/>
              <a:ext cx="270" cy="21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lang="en-US" sz="1600">
                  <a:latin typeface="Courier New" pitchFamily="49" charset="0"/>
                </a:rPr>
                <a:t>L0</a:t>
              </a:r>
            </a:p>
          </p:txBody>
        </p:sp>
      </p:grpSp>
      <p:grpSp>
        <p:nvGrpSpPr>
          <p:cNvPr id="30" name="Group 28"/>
          <p:cNvGrpSpPr>
            <a:grpSpLocks/>
          </p:cNvGrpSpPr>
          <p:nvPr/>
        </p:nvGrpSpPr>
        <p:grpSpPr bwMode="auto">
          <a:xfrm>
            <a:off x="5867400" y="3625850"/>
            <a:ext cx="627063" cy="717550"/>
            <a:chOff x="3696" y="2736"/>
            <a:chExt cx="395" cy="452"/>
          </a:xfrm>
        </p:grpSpPr>
        <p:sp>
          <p:nvSpPr>
            <p:cNvPr id="31" name="Text Box 8"/>
            <p:cNvSpPr txBox="1">
              <a:spLocks noChangeArrowheads="1"/>
            </p:cNvSpPr>
            <p:nvPr/>
          </p:nvSpPr>
          <p:spPr bwMode="auto">
            <a:xfrm>
              <a:off x="3744" y="2976"/>
              <a:ext cx="347" cy="21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lang="en-US" sz="1600">
                  <a:latin typeface="Courier New" pitchFamily="49" charset="0"/>
                </a:rPr>
                <a:t>Bye</a:t>
              </a:r>
            </a:p>
          </p:txBody>
        </p:sp>
        <p:sp>
          <p:nvSpPr>
            <p:cNvPr id="32" name="Line 7"/>
            <p:cNvSpPr>
              <a:spLocks noChangeShapeType="1"/>
            </p:cNvSpPr>
            <p:nvPr/>
          </p:nvSpPr>
          <p:spPr bwMode="auto">
            <a:xfrm flipV="1">
              <a:off x="3696" y="2928"/>
              <a:ext cx="0" cy="24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33" name="Line 10"/>
            <p:cNvSpPr>
              <a:spLocks noChangeShapeType="1"/>
            </p:cNvSpPr>
            <p:nvPr/>
          </p:nvSpPr>
          <p:spPr bwMode="auto">
            <a:xfrm>
              <a:off x="3696" y="2928"/>
              <a:ext cx="288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34" name="Text Box 13"/>
            <p:cNvSpPr txBox="1">
              <a:spLocks noChangeArrowheads="1"/>
            </p:cNvSpPr>
            <p:nvPr/>
          </p:nvSpPr>
          <p:spPr bwMode="auto">
            <a:xfrm>
              <a:off x="3696" y="2736"/>
              <a:ext cx="270" cy="21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lang="en-US" sz="1600">
                  <a:latin typeface="Courier New" pitchFamily="49" charset="0"/>
                </a:rPr>
                <a:t>L1</a:t>
              </a:r>
            </a:p>
          </p:txBody>
        </p:sp>
        <p:sp>
          <p:nvSpPr>
            <p:cNvPr id="35" name="Line 21"/>
            <p:cNvSpPr>
              <a:spLocks noChangeShapeType="1"/>
            </p:cNvSpPr>
            <p:nvPr/>
          </p:nvSpPr>
          <p:spPr bwMode="auto">
            <a:xfrm>
              <a:off x="3696" y="3168"/>
              <a:ext cx="288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dirty="0">
                <a:latin typeface="Calibri" pitchFamily="34" charset="0"/>
              </a:endParaRPr>
            </a:p>
          </p:txBody>
        </p:sp>
      </p:grpSp>
      <p:grpSp>
        <p:nvGrpSpPr>
          <p:cNvPr id="36" name="Group 27"/>
          <p:cNvGrpSpPr>
            <a:grpSpLocks/>
          </p:cNvGrpSpPr>
          <p:nvPr/>
        </p:nvGrpSpPr>
        <p:grpSpPr bwMode="auto">
          <a:xfrm>
            <a:off x="6781800" y="2863850"/>
            <a:ext cx="627063" cy="717550"/>
            <a:chOff x="4272" y="2256"/>
            <a:chExt cx="395" cy="452"/>
          </a:xfrm>
        </p:grpSpPr>
        <p:sp>
          <p:nvSpPr>
            <p:cNvPr id="37" name="Line 15"/>
            <p:cNvSpPr>
              <a:spLocks noChangeShapeType="1"/>
            </p:cNvSpPr>
            <p:nvPr/>
          </p:nvSpPr>
          <p:spPr bwMode="auto">
            <a:xfrm flipV="1">
              <a:off x="4272" y="2448"/>
              <a:ext cx="0" cy="24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38" name="Text Box 16"/>
            <p:cNvSpPr txBox="1">
              <a:spLocks noChangeArrowheads="1"/>
            </p:cNvSpPr>
            <p:nvPr/>
          </p:nvSpPr>
          <p:spPr bwMode="auto">
            <a:xfrm>
              <a:off x="4320" y="2496"/>
              <a:ext cx="347" cy="21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lang="en-US" sz="1600">
                  <a:latin typeface="Courier New" pitchFamily="49" charset="0"/>
                </a:rPr>
                <a:t>Bye</a:t>
              </a:r>
            </a:p>
          </p:txBody>
        </p:sp>
        <p:sp>
          <p:nvSpPr>
            <p:cNvPr id="39" name="Line 18"/>
            <p:cNvSpPr>
              <a:spLocks noChangeShapeType="1"/>
            </p:cNvSpPr>
            <p:nvPr/>
          </p:nvSpPr>
          <p:spPr bwMode="auto">
            <a:xfrm>
              <a:off x="4272" y="2448"/>
              <a:ext cx="336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40" name="Text Box 19"/>
            <p:cNvSpPr txBox="1">
              <a:spLocks noChangeArrowheads="1"/>
            </p:cNvSpPr>
            <p:nvPr/>
          </p:nvSpPr>
          <p:spPr bwMode="auto">
            <a:xfrm>
              <a:off x="4309" y="2256"/>
              <a:ext cx="347" cy="21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lang="en-US" sz="1600">
                  <a:latin typeface="Courier New" pitchFamily="49" charset="0"/>
                </a:rPr>
                <a:t>Bye</a:t>
              </a:r>
            </a:p>
          </p:txBody>
        </p:sp>
        <p:sp>
          <p:nvSpPr>
            <p:cNvPr id="41" name="Line 22"/>
            <p:cNvSpPr>
              <a:spLocks noChangeShapeType="1"/>
            </p:cNvSpPr>
            <p:nvPr/>
          </p:nvSpPr>
          <p:spPr bwMode="auto">
            <a:xfrm>
              <a:off x="4272" y="2688"/>
              <a:ext cx="336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dirty="0">
                <a:latin typeface="Calibri" pitchFamily="34" charset="0"/>
              </a:endParaRPr>
            </a:p>
          </p:txBody>
        </p:sp>
      </p:grpSp>
      <p:grpSp>
        <p:nvGrpSpPr>
          <p:cNvPr id="42" name="Group 26"/>
          <p:cNvGrpSpPr>
            <a:grpSpLocks/>
          </p:cNvGrpSpPr>
          <p:nvPr/>
        </p:nvGrpSpPr>
        <p:grpSpPr bwMode="auto">
          <a:xfrm>
            <a:off x="6324600" y="3244850"/>
            <a:ext cx="627063" cy="717550"/>
            <a:chOff x="3984" y="2496"/>
            <a:chExt cx="395" cy="452"/>
          </a:xfrm>
        </p:grpSpPr>
        <p:sp>
          <p:nvSpPr>
            <p:cNvPr id="43" name="Line 11"/>
            <p:cNvSpPr>
              <a:spLocks noChangeShapeType="1"/>
            </p:cNvSpPr>
            <p:nvPr/>
          </p:nvSpPr>
          <p:spPr bwMode="auto">
            <a:xfrm flipV="1">
              <a:off x="3984" y="2688"/>
              <a:ext cx="0" cy="24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44" name="Text Box 12"/>
            <p:cNvSpPr txBox="1">
              <a:spLocks noChangeArrowheads="1"/>
            </p:cNvSpPr>
            <p:nvPr/>
          </p:nvSpPr>
          <p:spPr bwMode="auto">
            <a:xfrm>
              <a:off x="4032" y="2736"/>
              <a:ext cx="347" cy="21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lang="en-US" sz="1600">
                  <a:latin typeface="Courier New" pitchFamily="49" charset="0"/>
                </a:rPr>
                <a:t>Bye</a:t>
              </a:r>
            </a:p>
          </p:txBody>
        </p:sp>
        <p:sp>
          <p:nvSpPr>
            <p:cNvPr id="45" name="Line 14"/>
            <p:cNvSpPr>
              <a:spLocks noChangeShapeType="1"/>
            </p:cNvSpPr>
            <p:nvPr/>
          </p:nvSpPr>
          <p:spPr bwMode="auto">
            <a:xfrm>
              <a:off x="3984" y="2688"/>
              <a:ext cx="288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46" name="Text Box 17"/>
            <p:cNvSpPr txBox="1">
              <a:spLocks noChangeArrowheads="1"/>
            </p:cNvSpPr>
            <p:nvPr/>
          </p:nvSpPr>
          <p:spPr bwMode="auto">
            <a:xfrm>
              <a:off x="3984" y="2496"/>
              <a:ext cx="270" cy="21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lang="en-US" sz="1600">
                  <a:latin typeface="Courier New" pitchFamily="49" charset="0"/>
                </a:rPr>
                <a:t>L2</a:t>
              </a:r>
            </a:p>
          </p:txBody>
        </p:sp>
        <p:sp>
          <p:nvSpPr>
            <p:cNvPr id="47" name="Line 23"/>
            <p:cNvSpPr>
              <a:spLocks noChangeShapeType="1"/>
            </p:cNvSpPr>
            <p:nvPr/>
          </p:nvSpPr>
          <p:spPr bwMode="auto">
            <a:xfrm>
              <a:off x="3984" y="2928"/>
              <a:ext cx="336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dirty="0">
                <a:latin typeface="Calibri" pitchFamily="34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5618" name="Rectangle 2"/>
          <p:cNvSpPr>
            <a:spLocks noGrp="1" noChangeArrowheads="1"/>
          </p:cNvSpPr>
          <p:nvPr>
            <p:ph type="title"/>
          </p:nvPr>
        </p:nvSpPr>
        <p:spPr>
          <a:xfrm>
            <a:off x="410259" y="457200"/>
            <a:ext cx="6619875" cy="573088"/>
          </a:xfrm>
        </p:spPr>
        <p:txBody>
          <a:bodyPr/>
          <a:lstStyle/>
          <a:p>
            <a:r>
              <a:rPr lang="en-US">
                <a:latin typeface="Courier New" pitchFamily="49" charset="0"/>
              </a:rPr>
              <a:t>exit</a:t>
            </a:r>
            <a:r>
              <a:rPr lang="en-US"/>
              <a:t>: Ending a process</a:t>
            </a:r>
          </a:p>
        </p:txBody>
      </p:sp>
      <p:sp>
        <p:nvSpPr>
          <p:cNvPr id="4956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24766" y="1143000"/>
            <a:ext cx="8255000" cy="1752600"/>
          </a:xfrm>
        </p:spPr>
        <p:txBody>
          <a:bodyPr/>
          <a:lstStyle/>
          <a:p>
            <a:r>
              <a:rPr lang="en-US" dirty="0">
                <a:latin typeface="Courier New" pitchFamily="49" charset="0"/>
              </a:rPr>
              <a:t>void exit(</a:t>
            </a:r>
            <a:r>
              <a:rPr lang="en-US" dirty="0" err="1">
                <a:latin typeface="Courier New" pitchFamily="49" charset="0"/>
              </a:rPr>
              <a:t>int</a:t>
            </a:r>
            <a:r>
              <a:rPr lang="en-US" dirty="0">
                <a:latin typeface="Courier New" pitchFamily="49" charset="0"/>
              </a:rPr>
              <a:t> status)</a:t>
            </a:r>
            <a:endParaRPr lang="en-US" dirty="0"/>
          </a:p>
          <a:p>
            <a:pPr lvl="1"/>
            <a:r>
              <a:rPr lang="en-US" dirty="0"/>
              <a:t>exits a process</a:t>
            </a:r>
          </a:p>
          <a:p>
            <a:pPr lvl="2"/>
            <a:r>
              <a:rPr lang="en-US" dirty="0"/>
              <a:t>Normally return with status 0</a:t>
            </a:r>
          </a:p>
          <a:p>
            <a:pPr lvl="1"/>
            <a:r>
              <a:rPr lang="en-US" b="1" dirty="0" err="1">
                <a:latin typeface="Courier New" pitchFamily="49" charset="0"/>
              </a:rPr>
              <a:t>atexit</a:t>
            </a:r>
            <a:r>
              <a:rPr lang="en-US" b="1" dirty="0">
                <a:latin typeface="Courier New" pitchFamily="49" charset="0"/>
              </a:rPr>
              <a:t>()</a:t>
            </a:r>
            <a:r>
              <a:rPr lang="en-US" b="1" dirty="0"/>
              <a:t> </a:t>
            </a:r>
            <a:r>
              <a:rPr lang="en-US" dirty="0"/>
              <a:t>registers functions to be executed upon exit</a:t>
            </a:r>
          </a:p>
        </p:txBody>
      </p:sp>
      <p:sp>
        <p:nvSpPr>
          <p:cNvPr id="495620" name="Text Box 4"/>
          <p:cNvSpPr txBox="1">
            <a:spLocks noChangeArrowheads="1"/>
          </p:cNvSpPr>
          <p:nvPr/>
        </p:nvSpPr>
        <p:spPr bwMode="auto">
          <a:xfrm>
            <a:off x="990600" y="3113544"/>
            <a:ext cx="3906839" cy="2677656"/>
          </a:xfrm>
          <a:prstGeom prst="rect">
            <a:avLst/>
          </a:prstGeom>
          <a:solidFill>
            <a:srgbClr val="F6F5B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>
                <a:latin typeface="Courier New" pitchFamily="49" charset="0"/>
              </a:rPr>
              <a:t>void cleanup(void) {</a:t>
            </a:r>
          </a:p>
          <a:p>
            <a:r>
              <a:rPr lang="en-US" sz="1800" dirty="0">
                <a:latin typeface="Courier New" pitchFamily="49" charset="0"/>
              </a:rPr>
              <a:t>   printf("cleaning up\n");</a:t>
            </a:r>
          </a:p>
          <a:p>
            <a:r>
              <a:rPr lang="en-US" sz="1800" dirty="0">
                <a:latin typeface="Courier New" pitchFamily="49" charset="0"/>
              </a:rPr>
              <a:t>}</a:t>
            </a:r>
          </a:p>
          <a:p>
            <a:endParaRPr lang="en-US" sz="1800" dirty="0">
              <a:latin typeface="Courier New" pitchFamily="49" charset="0"/>
            </a:endParaRPr>
          </a:p>
          <a:p>
            <a:r>
              <a:rPr lang="en-US" sz="1800" dirty="0">
                <a:latin typeface="Courier New" pitchFamily="49" charset="0"/>
              </a:rPr>
              <a:t>void fork6() {</a:t>
            </a:r>
          </a:p>
          <a:p>
            <a:r>
              <a:rPr lang="en-US" sz="1800" dirty="0">
                <a:latin typeface="Courier New" pitchFamily="49" charset="0"/>
              </a:rPr>
              <a:t>   atexit(cleanup);</a:t>
            </a:r>
          </a:p>
          <a:p>
            <a:r>
              <a:rPr lang="en-US" sz="1800" dirty="0">
                <a:latin typeface="Courier New" pitchFamily="49" charset="0"/>
              </a:rPr>
              <a:t>   fork();</a:t>
            </a:r>
          </a:p>
          <a:p>
            <a:r>
              <a:rPr lang="en-US" sz="1800" dirty="0">
                <a:latin typeface="Courier New" pitchFamily="49" charset="0"/>
              </a:rPr>
              <a:t>   exit(0);</a:t>
            </a:r>
          </a:p>
          <a:p>
            <a:r>
              <a:rPr lang="en-US" sz="1800" dirty="0">
                <a:latin typeface="Courier New" pitchFamily="49" charset="0"/>
              </a:rPr>
              <a:t>}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6642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17512"/>
            <a:ext cx="2006600" cy="573088"/>
          </a:xfrm>
        </p:spPr>
        <p:txBody>
          <a:bodyPr/>
          <a:lstStyle/>
          <a:p>
            <a:r>
              <a:rPr lang="en-US"/>
              <a:t>Zombies</a:t>
            </a:r>
          </a:p>
        </p:txBody>
      </p:sp>
      <p:sp>
        <p:nvSpPr>
          <p:cNvPr id="4966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59679" y="1098550"/>
            <a:ext cx="8307387" cy="5454650"/>
          </a:xfrm>
        </p:spPr>
        <p:txBody>
          <a:bodyPr/>
          <a:lstStyle/>
          <a:p>
            <a:r>
              <a:rPr lang="en-US" dirty="0"/>
              <a:t>Idea</a:t>
            </a:r>
          </a:p>
          <a:p>
            <a:pPr lvl="1"/>
            <a:r>
              <a:rPr lang="en-US" dirty="0"/>
              <a:t>When process terminates, still consumes system resources</a:t>
            </a:r>
          </a:p>
          <a:p>
            <a:pPr lvl="2"/>
            <a:r>
              <a:rPr lang="en-US" dirty="0"/>
              <a:t>Various tables maintained by OS</a:t>
            </a:r>
          </a:p>
          <a:p>
            <a:pPr lvl="1"/>
            <a:r>
              <a:rPr lang="en-US" dirty="0"/>
              <a:t>Called a “zombie”</a:t>
            </a:r>
          </a:p>
          <a:p>
            <a:pPr lvl="2"/>
            <a:r>
              <a:rPr lang="en-US" dirty="0"/>
              <a:t>Living corpse, half alive and half dead</a:t>
            </a:r>
          </a:p>
          <a:p>
            <a:r>
              <a:rPr lang="en-US" dirty="0"/>
              <a:t>Reaping</a:t>
            </a:r>
          </a:p>
          <a:p>
            <a:pPr lvl="1"/>
            <a:r>
              <a:rPr lang="en-US" dirty="0"/>
              <a:t>Performed by parent on terminated </a:t>
            </a:r>
            <a:r>
              <a:rPr lang="en-US" dirty="0" smtClean="0"/>
              <a:t>child (using </a:t>
            </a:r>
            <a:r>
              <a:rPr lang="en-US" dirty="0" smtClean="0">
                <a:latin typeface="Courier New"/>
                <a:cs typeface="Courier New"/>
              </a:rPr>
              <a:t>wait</a:t>
            </a:r>
            <a:r>
              <a:rPr lang="en-US" dirty="0" smtClean="0"/>
              <a:t> or </a:t>
            </a:r>
            <a:r>
              <a:rPr lang="en-US" dirty="0" err="1" smtClean="0">
                <a:latin typeface="Courier New"/>
                <a:cs typeface="Courier New"/>
              </a:rPr>
              <a:t>waitpid</a:t>
            </a:r>
            <a:r>
              <a:rPr lang="en-US" dirty="0" smtClean="0"/>
              <a:t>)</a:t>
            </a:r>
          </a:p>
          <a:p>
            <a:pPr lvl="1"/>
            <a:r>
              <a:rPr lang="en-US" dirty="0"/>
              <a:t>Parent is given exit status information</a:t>
            </a:r>
          </a:p>
          <a:p>
            <a:pPr lvl="1"/>
            <a:r>
              <a:rPr lang="en-US" dirty="0"/>
              <a:t>Kernel discards process</a:t>
            </a:r>
          </a:p>
          <a:p>
            <a:r>
              <a:rPr lang="en-US" dirty="0"/>
              <a:t>What if </a:t>
            </a:r>
            <a:r>
              <a:rPr lang="en-US" dirty="0" smtClean="0"/>
              <a:t>parent doesn’t reap</a:t>
            </a:r>
            <a:r>
              <a:rPr lang="en-US" dirty="0"/>
              <a:t>?</a:t>
            </a:r>
          </a:p>
          <a:p>
            <a:pPr lvl="1"/>
            <a:r>
              <a:rPr lang="en-US" dirty="0"/>
              <a:t>I</a:t>
            </a:r>
            <a:r>
              <a:rPr lang="en-US" dirty="0" smtClean="0"/>
              <a:t>f </a:t>
            </a:r>
            <a:r>
              <a:rPr lang="en-US" dirty="0"/>
              <a:t>any parent terminates without reaping a child, then child will be reaped by </a:t>
            </a:r>
            <a:r>
              <a:rPr lang="en-US" b="1" dirty="0">
                <a:latin typeface="Courier New" pitchFamily="49" charset="0"/>
              </a:rPr>
              <a:t>init</a:t>
            </a:r>
            <a:r>
              <a:rPr lang="en-US" dirty="0"/>
              <a:t> </a:t>
            </a:r>
            <a:r>
              <a:rPr lang="en-US" dirty="0" smtClean="0"/>
              <a:t>process (</a:t>
            </a:r>
            <a:r>
              <a:rPr lang="en-US" dirty="0" err="1" smtClean="0"/>
              <a:t>pid</a:t>
            </a:r>
            <a:r>
              <a:rPr lang="en-US" dirty="0" smtClean="0"/>
              <a:t> == 1)</a:t>
            </a:r>
          </a:p>
          <a:p>
            <a:pPr lvl="1"/>
            <a:r>
              <a:rPr lang="en-US" dirty="0"/>
              <a:t>S</a:t>
            </a:r>
            <a:r>
              <a:rPr lang="en-US" dirty="0" smtClean="0"/>
              <a:t>o</a:t>
            </a:r>
            <a:r>
              <a:rPr lang="en-US" dirty="0"/>
              <a:t>, only need explicit reaping in long-running processes</a:t>
            </a:r>
          </a:p>
          <a:p>
            <a:pPr lvl="2"/>
            <a:r>
              <a:rPr lang="en-US" dirty="0"/>
              <a:t>e.g., shells and servers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66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66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66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664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664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664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664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664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7666" name="Text Box 2"/>
          <p:cNvSpPr txBox="1">
            <a:spLocks noChangeArrowheads="1"/>
          </p:cNvSpPr>
          <p:nvPr/>
        </p:nvSpPr>
        <p:spPr bwMode="auto">
          <a:xfrm>
            <a:off x="152400" y="2438400"/>
            <a:ext cx="4951413" cy="4003675"/>
          </a:xfrm>
          <a:prstGeom prst="rect">
            <a:avLst/>
          </a:prstGeom>
          <a:solidFill>
            <a:srgbClr val="DDDDDD"/>
          </a:solidFill>
          <a:ln w="317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>
                <a:latin typeface="Courier New" pitchFamily="49" charset="0"/>
              </a:rPr>
              <a:t>linux&gt; </a:t>
            </a:r>
            <a:r>
              <a:rPr lang="en-US" sz="1600" i="1">
                <a:latin typeface="Courier New" pitchFamily="49" charset="0"/>
              </a:rPr>
              <a:t>./forks 7 &amp;</a:t>
            </a:r>
          </a:p>
          <a:p>
            <a:pPr algn="l">
              <a:lnSpc>
                <a:spcPct val="100000"/>
              </a:lnSpc>
            </a:pPr>
            <a:r>
              <a:rPr lang="en-US" sz="1600">
                <a:latin typeface="Courier New" pitchFamily="49" charset="0"/>
              </a:rPr>
              <a:t>[1] 6639</a:t>
            </a:r>
          </a:p>
          <a:p>
            <a:pPr algn="l">
              <a:lnSpc>
                <a:spcPct val="100000"/>
              </a:lnSpc>
            </a:pPr>
            <a:r>
              <a:rPr lang="en-US" sz="1600">
                <a:latin typeface="Courier New" pitchFamily="49" charset="0"/>
              </a:rPr>
              <a:t>Running Parent, PID = 6639</a:t>
            </a:r>
          </a:p>
          <a:p>
            <a:pPr algn="l">
              <a:lnSpc>
                <a:spcPct val="100000"/>
              </a:lnSpc>
            </a:pPr>
            <a:r>
              <a:rPr lang="en-US" sz="1600">
                <a:latin typeface="Courier New" pitchFamily="49" charset="0"/>
              </a:rPr>
              <a:t>Terminating Child, PID = 6640</a:t>
            </a:r>
          </a:p>
          <a:p>
            <a:pPr algn="l">
              <a:lnSpc>
                <a:spcPct val="100000"/>
              </a:lnSpc>
            </a:pPr>
            <a:r>
              <a:rPr lang="en-US" sz="1600">
                <a:latin typeface="Courier New" pitchFamily="49" charset="0"/>
              </a:rPr>
              <a:t>linux&gt; </a:t>
            </a:r>
            <a:r>
              <a:rPr lang="en-US" sz="1600" i="1">
                <a:latin typeface="Courier New" pitchFamily="49" charset="0"/>
              </a:rPr>
              <a:t>ps</a:t>
            </a:r>
          </a:p>
          <a:p>
            <a:pPr algn="l">
              <a:lnSpc>
                <a:spcPct val="100000"/>
              </a:lnSpc>
            </a:pPr>
            <a:r>
              <a:rPr lang="en-US" sz="1600">
                <a:latin typeface="Courier New" pitchFamily="49" charset="0"/>
              </a:rPr>
              <a:t>  PID TTY          TIME CMD</a:t>
            </a:r>
          </a:p>
          <a:p>
            <a:pPr algn="l">
              <a:lnSpc>
                <a:spcPct val="100000"/>
              </a:lnSpc>
            </a:pPr>
            <a:r>
              <a:rPr lang="en-US" sz="1600">
                <a:latin typeface="Courier New" pitchFamily="49" charset="0"/>
              </a:rPr>
              <a:t> 6585 ttyp9    00:00:00 tcsh</a:t>
            </a:r>
          </a:p>
          <a:p>
            <a:pPr algn="l">
              <a:lnSpc>
                <a:spcPct val="100000"/>
              </a:lnSpc>
            </a:pPr>
            <a:r>
              <a:rPr lang="en-US" sz="1600">
                <a:latin typeface="Courier New" pitchFamily="49" charset="0"/>
              </a:rPr>
              <a:t> 6639 ttyp9    00:00:03 forks</a:t>
            </a:r>
          </a:p>
          <a:p>
            <a:pPr algn="l">
              <a:lnSpc>
                <a:spcPct val="100000"/>
              </a:lnSpc>
            </a:pPr>
            <a:r>
              <a:rPr lang="en-US" sz="1600">
                <a:latin typeface="Courier New" pitchFamily="49" charset="0"/>
              </a:rPr>
              <a:t> 6640 ttyp9    00:00:00 forks &lt;defunct&gt;</a:t>
            </a:r>
          </a:p>
          <a:p>
            <a:pPr algn="l">
              <a:lnSpc>
                <a:spcPct val="100000"/>
              </a:lnSpc>
            </a:pPr>
            <a:r>
              <a:rPr lang="en-US" sz="1600">
                <a:latin typeface="Courier New" pitchFamily="49" charset="0"/>
              </a:rPr>
              <a:t> 6641 ttyp9    00:00:00 ps</a:t>
            </a:r>
          </a:p>
          <a:p>
            <a:pPr algn="l">
              <a:lnSpc>
                <a:spcPct val="100000"/>
              </a:lnSpc>
            </a:pPr>
            <a:r>
              <a:rPr lang="en-US" sz="1600">
                <a:latin typeface="Courier New" pitchFamily="49" charset="0"/>
              </a:rPr>
              <a:t>linux&gt;</a:t>
            </a:r>
            <a:r>
              <a:rPr lang="en-US" sz="1600" i="1">
                <a:latin typeface="Courier New" pitchFamily="49" charset="0"/>
              </a:rPr>
              <a:t> kill 6639</a:t>
            </a:r>
          </a:p>
          <a:p>
            <a:pPr algn="l">
              <a:lnSpc>
                <a:spcPct val="100000"/>
              </a:lnSpc>
            </a:pPr>
            <a:r>
              <a:rPr lang="en-US" sz="1600">
                <a:latin typeface="Courier New" pitchFamily="49" charset="0"/>
              </a:rPr>
              <a:t>[1]    Terminated</a:t>
            </a:r>
          </a:p>
          <a:p>
            <a:pPr algn="l">
              <a:lnSpc>
                <a:spcPct val="100000"/>
              </a:lnSpc>
            </a:pPr>
            <a:r>
              <a:rPr lang="en-US" sz="1600">
                <a:latin typeface="Courier New" pitchFamily="49" charset="0"/>
              </a:rPr>
              <a:t>linux&gt; </a:t>
            </a:r>
            <a:r>
              <a:rPr lang="en-US" sz="1600" i="1">
                <a:latin typeface="Courier New" pitchFamily="49" charset="0"/>
              </a:rPr>
              <a:t>ps</a:t>
            </a:r>
          </a:p>
          <a:p>
            <a:pPr algn="l">
              <a:lnSpc>
                <a:spcPct val="100000"/>
              </a:lnSpc>
            </a:pPr>
            <a:r>
              <a:rPr lang="en-US" sz="1600">
                <a:latin typeface="Courier New" pitchFamily="49" charset="0"/>
              </a:rPr>
              <a:t>  PID TTY          TIME CMD</a:t>
            </a:r>
          </a:p>
          <a:p>
            <a:pPr algn="l">
              <a:lnSpc>
                <a:spcPct val="100000"/>
              </a:lnSpc>
            </a:pPr>
            <a:r>
              <a:rPr lang="en-US" sz="1600">
                <a:latin typeface="Courier New" pitchFamily="49" charset="0"/>
              </a:rPr>
              <a:t> 6585 ttyp9    00:00:00 tcsh</a:t>
            </a:r>
          </a:p>
          <a:p>
            <a:pPr algn="l">
              <a:lnSpc>
                <a:spcPct val="100000"/>
              </a:lnSpc>
            </a:pPr>
            <a:r>
              <a:rPr lang="en-US" sz="1600">
                <a:latin typeface="Courier New" pitchFamily="49" charset="0"/>
              </a:rPr>
              <a:t> 6642 ttyp9    00:00:00 ps</a:t>
            </a:r>
          </a:p>
        </p:txBody>
      </p:sp>
      <p:sp>
        <p:nvSpPr>
          <p:cNvPr id="497667" name="Rectangle 3"/>
          <p:cNvSpPr>
            <a:spLocks noGrp="1" noChangeArrowheads="1"/>
          </p:cNvSpPr>
          <p:nvPr>
            <p:ph type="title"/>
          </p:nvPr>
        </p:nvSpPr>
        <p:spPr>
          <a:xfrm>
            <a:off x="381000" y="504825"/>
            <a:ext cx="2006600" cy="1095375"/>
          </a:xfrm>
        </p:spPr>
        <p:txBody>
          <a:bodyPr/>
          <a:lstStyle/>
          <a:p>
            <a:pPr marL="0" indent="0"/>
            <a:r>
              <a:rPr lang="en-US" dirty="0"/>
              <a:t>Zombie</a:t>
            </a:r>
            <a:br>
              <a:rPr lang="en-US" dirty="0"/>
            </a:br>
            <a:r>
              <a:rPr lang="en-US" dirty="0"/>
              <a:t>Example</a:t>
            </a:r>
          </a:p>
        </p:txBody>
      </p:sp>
      <p:sp>
        <p:nvSpPr>
          <p:cNvPr id="497668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5181600" y="3994150"/>
            <a:ext cx="3962400" cy="2635250"/>
          </a:xfrm>
        </p:spPr>
        <p:txBody>
          <a:bodyPr/>
          <a:lstStyle/>
          <a:p>
            <a:r>
              <a:rPr lang="en-US" sz="2000" dirty="0" err="1">
                <a:latin typeface="Courier New" pitchFamily="49" charset="0"/>
              </a:rPr>
              <a:t>ps</a:t>
            </a:r>
            <a:r>
              <a:rPr lang="en-US" sz="2000" b="0" dirty="0"/>
              <a:t> shows child process as “defunct”</a:t>
            </a:r>
          </a:p>
          <a:p>
            <a:endParaRPr lang="en-US" sz="2000" b="0" dirty="0" smtClean="0"/>
          </a:p>
          <a:p>
            <a:r>
              <a:rPr lang="en-US" sz="2000" b="0" dirty="0" smtClean="0"/>
              <a:t>Killing </a:t>
            </a:r>
            <a:r>
              <a:rPr lang="en-US" sz="2000" b="0" dirty="0"/>
              <a:t>parent allows child to be reaped by </a:t>
            </a:r>
            <a:r>
              <a:rPr lang="en-US" sz="2000" dirty="0" smtClean="0">
                <a:latin typeface="Courier New" pitchFamily="49" charset="0"/>
              </a:rPr>
              <a:t>init</a:t>
            </a:r>
            <a:endParaRPr lang="en-US" sz="2000" dirty="0">
              <a:latin typeface="Courier New" pitchFamily="49" charset="0"/>
            </a:endParaRPr>
          </a:p>
        </p:txBody>
      </p:sp>
      <p:sp>
        <p:nvSpPr>
          <p:cNvPr id="497669" name="Text Box 5"/>
          <p:cNvSpPr txBox="1">
            <a:spLocks noChangeArrowheads="1"/>
          </p:cNvSpPr>
          <p:nvPr/>
        </p:nvSpPr>
        <p:spPr bwMode="auto">
          <a:xfrm>
            <a:off x="3817938" y="549057"/>
            <a:ext cx="5296643" cy="3108543"/>
          </a:xfrm>
          <a:prstGeom prst="rect">
            <a:avLst/>
          </a:prstGeom>
          <a:solidFill>
            <a:srgbClr val="F6F5B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void fork7()</a:t>
            </a:r>
          </a:p>
          <a:p>
            <a:pPr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{</a:t>
            </a:r>
          </a:p>
          <a:p>
            <a:pPr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    if (fork() == 0) {</a:t>
            </a:r>
          </a:p>
          <a:p>
            <a:pPr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	</a:t>
            </a:r>
            <a:r>
              <a:rPr lang="en-US" sz="1400" dirty="0">
                <a:solidFill>
                  <a:srgbClr val="990000"/>
                </a:solidFill>
                <a:latin typeface="Courier New" pitchFamily="49" charset="0"/>
              </a:rPr>
              <a:t>/* Child */</a:t>
            </a:r>
          </a:p>
          <a:p>
            <a:pPr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	printf("Terminating Child, PID = %d\n",</a:t>
            </a:r>
          </a:p>
          <a:p>
            <a:pPr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	       getpid());</a:t>
            </a:r>
          </a:p>
          <a:p>
            <a:pPr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	exit(0);</a:t>
            </a:r>
          </a:p>
          <a:p>
            <a:pPr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    } else {</a:t>
            </a:r>
          </a:p>
          <a:p>
            <a:pPr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	printf("Running Parent, PID = %d\n",</a:t>
            </a:r>
          </a:p>
          <a:p>
            <a:pPr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	       getpid());</a:t>
            </a:r>
          </a:p>
          <a:p>
            <a:pPr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	while (1)</a:t>
            </a:r>
          </a:p>
          <a:p>
            <a:pPr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	    ; </a:t>
            </a:r>
            <a:r>
              <a:rPr lang="en-US" sz="1400" dirty="0">
                <a:solidFill>
                  <a:srgbClr val="990000"/>
                </a:solidFill>
                <a:latin typeface="Courier New" pitchFamily="49" charset="0"/>
              </a:rPr>
              <a:t>/* Infinite loop */</a:t>
            </a:r>
          </a:p>
          <a:p>
            <a:pPr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    }</a:t>
            </a:r>
          </a:p>
          <a:p>
            <a:pPr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}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76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766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7668" grpId="0" build="p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8690" name="Text Box 2"/>
          <p:cNvSpPr txBox="1">
            <a:spLocks noChangeArrowheads="1"/>
          </p:cNvSpPr>
          <p:nvPr/>
        </p:nvSpPr>
        <p:spPr bwMode="auto">
          <a:xfrm>
            <a:off x="228600" y="3352800"/>
            <a:ext cx="3851275" cy="3270250"/>
          </a:xfrm>
          <a:prstGeom prst="rect">
            <a:avLst/>
          </a:prstGeom>
          <a:solidFill>
            <a:srgbClr val="DDDDDD"/>
          </a:solidFill>
          <a:ln w="317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>
                <a:latin typeface="Courier New" pitchFamily="49" charset="0"/>
              </a:rPr>
              <a:t>linux&gt; </a:t>
            </a:r>
            <a:r>
              <a:rPr lang="en-US" sz="1600" i="1">
                <a:latin typeface="Courier New" pitchFamily="49" charset="0"/>
              </a:rPr>
              <a:t>./forks 8</a:t>
            </a:r>
          </a:p>
          <a:p>
            <a:pPr algn="l">
              <a:lnSpc>
                <a:spcPct val="100000"/>
              </a:lnSpc>
            </a:pPr>
            <a:r>
              <a:rPr lang="en-US" sz="1600">
                <a:latin typeface="Courier New" pitchFamily="49" charset="0"/>
              </a:rPr>
              <a:t>Terminating Parent, PID = 6675</a:t>
            </a:r>
          </a:p>
          <a:p>
            <a:pPr algn="l">
              <a:lnSpc>
                <a:spcPct val="100000"/>
              </a:lnSpc>
            </a:pPr>
            <a:r>
              <a:rPr lang="en-US" sz="1600">
                <a:latin typeface="Courier New" pitchFamily="49" charset="0"/>
              </a:rPr>
              <a:t>Running Child, PID = 6676</a:t>
            </a:r>
          </a:p>
          <a:p>
            <a:pPr algn="l">
              <a:lnSpc>
                <a:spcPct val="100000"/>
              </a:lnSpc>
            </a:pPr>
            <a:r>
              <a:rPr lang="en-US" sz="1600">
                <a:latin typeface="Courier New" pitchFamily="49" charset="0"/>
              </a:rPr>
              <a:t>linux&gt; </a:t>
            </a:r>
            <a:r>
              <a:rPr lang="en-US" sz="1600" i="1">
                <a:latin typeface="Courier New" pitchFamily="49" charset="0"/>
              </a:rPr>
              <a:t>ps</a:t>
            </a:r>
          </a:p>
          <a:p>
            <a:pPr algn="l">
              <a:lnSpc>
                <a:spcPct val="100000"/>
              </a:lnSpc>
            </a:pPr>
            <a:r>
              <a:rPr lang="en-US" sz="1600">
                <a:latin typeface="Courier New" pitchFamily="49" charset="0"/>
              </a:rPr>
              <a:t>  PID TTY          TIME CMD</a:t>
            </a:r>
          </a:p>
          <a:p>
            <a:pPr algn="l">
              <a:lnSpc>
                <a:spcPct val="100000"/>
              </a:lnSpc>
            </a:pPr>
            <a:r>
              <a:rPr lang="en-US" sz="1600">
                <a:latin typeface="Courier New" pitchFamily="49" charset="0"/>
              </a:rPr>
              <a:t> 6585 ttyp9    00:00:00 tcsh</a:t>
            </a:r>
          </a:p>
          <a:p>
            <a:pPr algn="l">
              <a:lnSpc>
                <a:spcPct val="100000"/>
              </a:lnSpc>
            </a:pPr>
            <a:r>
              <a:rPr lang="en-US" sz="1600">
                <a:latin typeface="Courier New" pitchFamily="49" charset="0"/>
              </a:rPr>
              <a:t> 6676 ttyp9    00:00:06 forks</a:t>
            </a:r>
          </a:p>
          <a:p>
            <a:pPr algn="l">
              <a:lnSpc>
                <a:spcPct val="100000"/>
              </a:lnSpc>
            </a:pPr>
            <a:r>
              <a:rPr lang="en-US" sz="1600">
                <a:latin typeface="Courier New" pitchFamily="49" charset="0"/>
              </a:rPr>
              <a:t> 6677 ttyp9    00:00:00 ps</a:t>
            </a:r>
          </a:p>
          <a:p>
            <a:pPr algn="l">
              <a:lnSpc>
                <a:spcPct val="100000"/>
              </a:lnSpc>
            </a:pPr>
            <a:r>
              <a:rPr lang="en-US" sz="1600" i="1">
                <a:latin typeface="Courier New" pitchFamily="49" charset="0"/>
              </a:rPr>
              <a:t>linux&gt;</a:t>
            </a:r>
            <a:r>
              <a:rPr lang="en-US" sz="1600">
                <a:latin typeface="Courier New" pitchFamily="49" charset="0"/>
              </a:rPr>
              <a:t> kill 6676</a:t>
            </a:r>
          </a:p>
          <a:p>
            <a:pPr algn="l">
              <a:lnSpc>
                <a:spcPct val="100000"/>
              </a:lnSpc>
            </a:pPr>
            <a:r>
              <a:rPr lang="en-US" sz="1600" i="1">
                <a:latin typeface="Courier New" pitchFamily="49" charset="0"/>
              </a:rPr>
              <a:t>linux&gt;</a:t>
            </a:r>
            <a:r>
              <a:rPr lang="en-US" sz="1600">
                <a:latin typeface="Courier New" pitchFamily="49" charset="0"/>
              </a:rPr>
              <a:t> ps</a:t>
            </a:r>
          </a:p>
          <a:p>
            <a:pPr algn="l">
              <a:lnSpc>
                <a:spcPct val="100000"/>
              </a:lnSpc>
            </a:pPr>
            <a:r>
              <a:rPr lang="en-US" sz="1600">
                <a:latin typeface="Courier New" pitchFamily="49" charset="0"/>
              </a:rPr>
              <a:t>  PID TTY          TIME CMD</a:t>
            </a:r>
          </a:p>
          <a:p>
            <a:pPr algn="l">
              <a:lnSpc>
                <a:spcPct val="100000"/>
              </a:lnSpc>
            </a:pPr>
            <a:r>
              <a:rPr lang="en-US" sz="1600">
                <a:latin typeface="Courier New" pitchFamily="49" charset="0"/>
              </a:rPr>
              <a:t> 6585 ttyp9    00:00:00 tcsh</a:t>
            </a:r>
          </a:p>
          <a:p>
            <a:pPr algn="l">
              <a:lnSpc>
                <a:spcPct val="100000"/>
              </a:lnSpc>
            </a:pPr>
            <a:r>
              <a:rPr lang="en-US" sz="1600">
                <a:latin typeface="Courier New" pitchFamily="49" charset="0"/>
              </a:rPr>
              <a:t> 6678 ttyp9    00:00:00 ps</a:t>
            </a:r>
          </a:p>
        </p:txBody>
      </p:sp>
      <p:sp>
        <p:nvSpPr>
          <p:cNvPr id="498691" name="Rectangle 3"/>
          <p:cNvSpPr>
            <a:spLocks noGrp="1" noChangeArrowheads="1"/>
          </p:cNvSpPr>
          <p:nvPr>
            <p:ph type="title"/>
          </p:nvPr>
        </p:nvSpPr>
        <p:spPr>
          <a:xfrm>
            <a:off x="152400" y="304800"/>
            <a:ext cx="3657600" cy="1617663"/>
          </a:xfrm>
        </p:spPr>
        <p:txBody>
          <a:bodyPr/>
          <a:lstStyle/>
          <a:p>
            <a:pPr marL="0" indent="0"/>
            <a:r>
              <a:rPr lang="en-US" dirty="0" err="1" smtClean="0"/>
              <a:t>Nonterminating</a:t>
            </a: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Child Example</a:t>
            </a:r>
            <a:endParaRPr lang="en-US" dirty="0"/>
          </a:p>
        </p:txBody>
      </p:sp>
      <p:sp>
        <p:nvSpPr>
          <p:cNvPr id="498692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4356100" y="3765550"/>
            <a:ext cx="4330700" cy="2711450"/>
          </a:xfrm>
        </p:spPr>
        <p:txBody>
          <a:bodyPr/>
          <a:lstStyle/>
          <a:p>
            <a:r>
              <a:rPr lang="en-US" sz="2000" b="0" dirty="0" smtClean="0"/>
              <a:t>Child </a:t>
            </a:r>
            <a:r>
              <a:rPr lang="en-US" sz="2000" b="0" dirty="0"/>
              <a:t>process still active even though parent has terminated</a:t>
            </a:r>
          </a:p>
          <a:p>
            <a:endParaRPr lang="en-US" sz="2000" b="0" dirty="0" smtClean="0"/>
          </a:p>
          <a:p>
            <a:r>
              <a:rPr lang="en-US" sz="2000" b="0" dirty="0" smtClean="0"/>
              <a:t>Must </a:t>
            </a:r>
            <a:r>
              <a:rPr lang="en-US" sz="2000" b="0" dirty="0"/>
              <a:t>kill explicitly, or else will keep running indefinitely</a:t>
            </a:r>
          </a:p>
        </p:txBody>
      </p:sp>
      <p:sp>
        <p:nvSpPr>
          <p:cNvPr id="498693" name="Text Box 5"/>
          <p:cNvSpPr txBox="1">
            <a:spLocks noChangeArrowheads="1"/>
          </p:cNvSpPr>
          <p:nvPr/>
        </p:nvSpPr>
        <p:spPr bwMode="auto">
          <a:xfrm>
            <a:off x="3733800" y="381000"/>
            <a:ext cx="5404043" cy="3108543"/>
          </a:xfrm>
          <a:prstGeom prst="rect">
            <a:avLst/>
          </a:prstGeom>
          <a:solidFill>
            <a:srgbClr val="F6F5B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400" dirty="0">
                <a:latin typeface="Courier New" pitchFamily="49" charset="0"/>
              </a:rPr>
              <a:t>void fork8()</a:t>
            </a:r>
          </a:p>
          <a:p>
            <a:r>
              <a:rPr lang="en-US" sz="1400" dirty="0">
                <a:latin typeface="Courier New" pitchFamily="49" charset="0"/>
              </a:rPr>
              <a:t>{</a:t>
            </a:r>
          </a:p>
          <a:p>
            <a:r>
              <a:rPr lang="en-US" sz="1400" dirty="0">
                <a:latin typeface="Courier New" pitchFamily="49" charset="0"/>
              </a:rPr>
              <a:t>    if (fork() == 0) {</a:t>
            </a:r>
          </a:p>
          <a:p>
            <a:r>
              <a:rPr lang="en-US" sz="1400" dirty="0">
                <a:latin typeface="Courier New" pitchFamily="49" charset="0"/>
              </a:rPr>
              <a:t>	</a:t>
            </a:r>
            <a:r>
              <a:rPr lang="en-US" sz="1400" dirty="0">
                <a:solidFill>
                  <a:srgbClr val="990000"/>
                </a:solidFill>
                <a:latin typeface="Courier New" pitchFamily="49" charset="0"/>
              </a:rPr>
              <a:t>/* Child */</a:t>
            </a:r>
          </a:p>
          <a:p>
            <a:r>
              <a:rPr lang="en-US" sz="1400" dirty="0">
                <a:latin typeface="Courier New" pitchFamily="49" charset="0"/>
              </a:rPr>
              <a:t>	printf("Running Child, PID = %d\n",</a:t>
            </a:r>
          </a:p>
          <a:p>
            <a:r>
              <a:rPr lang="en-US" sz="1400" dirty="0">
                <a:latin typeface="Courier New" pitchFamily="49" charset="0"/>
              </a:rPr>
              <a:t>	       getpid());</a:t>
            </a:r>
          </a:p>
          <a:p>
            <a:r>
              <a:rPr lang="en-US" sz="1400" dirty="0">
                <a:latin typeface="Courier New" pitchFamily="49" charset="0"/>
              </a:rPr>
              <a:t>	while (1)</a:t>
            </a:r>
          </a:p>
          <a:p>
            <a:r>
              <a:rPr lang="en-US" sz="1400" dirty="0">
                <a:latin typeface="Courier New" pitchFamily="49" charset="0"/>
              </a:rPr>
              <a:t>	    ; </a:t>
            </a:r>
            <a:r>
              <a:rPr lang="en-US" sz="1400" dirty="0">
                <a:solidFill>
                  <a:srgbClr val="990000"/>
                </a:solidFill>
                <a:latin typeface="Courier New" pitchFamily="49" charset="0"/>
              </a:rPr>
              <a:t>/* Infinite loop */</a:t>
            </a:r>
          </a:p>
          <a:p>
            <a:r>
              <a:rPr lang="en-US" sz="1400" dirty="0">
                <a:latin typeface="Courier New" pitchFamily="49" charset="0"/>
              </a:rPr>
              <a:t>    } else {</a:t>
            </a:r>
          </a:p>
          <a:p>
            <a:r>
              <a:rPr lang="en-US" sz="1400" dirty="0">
                <a:latin typeface="Courier New" pitchFamily="49" charset="0"/>
              </a:rPr>
              <a:t>	printf("Terminating Parent, PID = %d\n",</a:t>
            </a:r>
          </a:p>
          <a:p>
            <a:r>
              <a:rPr lang="en-US" sz="1400" dirty="0">
                <a:latin typeface="Courier New" pitchFamily="49" charset="0"/>
              </a:rPr>
              <a:t>	       getpid());</a:t>
            </a:r>
          </a:p>
          <a:p>
            <a:r>
              <a:rPr lang="en-US" sz="1400" dirty="0">
                <a:latin typeface="Courier New" pitchFamily="49" charset="0"/>
              </a:rPr>
              <a:t>	exit(0);</a:t>
            </a:r>
          </a:p>
          <a:p>
            <a:r>
              <a:rPr lang="en-US" sz="1400" dirty="0">
                <a:latin typeface="Courier New" pitchFamily="49" charset="0"/>
              </a:rPr>
              <a:t>    }</a:t>
            </a:r>
          </a:p>
          <a:p>
            <a:r>
              <a:rPr lang="en-US" sz="1400" dirty="0">
                <a:latin typeface="Courier New" pitchFamily="49" charset="0"/>
              </a:rPr>
              <a:t>}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86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869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8692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2066" name="Rectangle 1026"/>
          <p:cNvSpPr>
            <a:spLocks noGrp="1" noChangeArrowheads="1"/>
          </p:cNvSpPr>
          <p:nvPr>
            <p:ph type="title"/>
          </p:nvPr>
        </p:nvSpPr>
        <p:spPr>
          <a:xfrm>
            <a:off x="431800" y="457200"/>
            <a:ext cx="4292600" cy="573088"/>
          </a:xfrm>
        </p:spPr>
        <p:txBody>
          <a:bodyPr/>
          <a:lstStyle/>
          <a:p>
            <a:r>
              <a:rPr lang="en-US"/>
              <a:t>Control Flow</a:t>
            </a:r>
          </a:p>
        </p:txBody>
      </p:sp>
      <p:sp>
        <p:nvSpPr>
          <p:cNvPr id="472067" name="Text Box 1027"/>
          <p:cNvSpPr txBox="1">
            <a:spLocks noChangeArrowheads="1"/>
          </p:cNvSpPr>
          <p:nvPr/>
        </p:nvSpPr>
        <p:spPr bwMode="auto">
          <a:xfrm>
            <a:off x="3190875" y="3810000"/>
            <a:ext cx="1774012" cy="2677656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&lt;startup&gt;</a:t>
            </a:r>
          </a:p>
          <a:p>
            <a:pPr>
              <a:lnSpc>
                <a:spcPct val="100000"/>
              </a:lnSpc>
            </a:pPr>
            <a:r>
              <a:rPr lang="en-US" dirty="0">
                <a:latin typeface="Calibri" pitchFamily="34" charset="0"/>
              </a:rPr>
              <a:t>inst</a:t>
            </a:r>
            <a:r>
              <a:rPr lang="en-US" baseline="-25000" dirty="0">
                <a:latin typeface="Calibri" pitchFamily="34" charset="0"/>
              </a:rPr>
              <a:t>1</a:t>
            </a:r>
            <a:endParaRPr lang="en-US" dirty="0">
              <a:latin typeface="Calibri" pitchFamily="34" charset="0"/>
            </a:endParaRPr>
          </a:p>
          <a:p>
            <a:pPr>
              <a:lnSpc>
                <a:spcPct val="100000"/>
              </a:lnSpc>
            </a:pPr>
            <a:r>
              <a:rPr lang="en-US" dirty="0">
                <a:latin typeface="Calibri" pitchFamily="34" charset="0"/>
              </a:rPr>
              <a:t>inst</a:t>
            </a:r>
            <a:r>
              <a:rPr lang="en-US" baseline="-25000" dirty="0">
                <a:latin typeface="Calibri" pitchFamily="34" charset="0"/>
              </a:rPr>
              <a:t>2</a:t>
            </a:r>
            <a:endParaRPr lang="en-US" dirty="0">
              <a:latin typeface="Calibri" pitchFamily="34" charset="0"/>
            </a:endParaRPr>
          </a:p>
          <a:p>
            <a:pPr>
              <a:lnSpc>
                <a:spcPct val="100000"/>
              </a:lnSpc>
            </a:pPr>
            <a:r>
              <a:rPr lang="en-US" dirty="0">
                <a:latin typeface="Calibri" pitchFamily="34" charset="0"/>
              </a:rPr>
              <a:t>inst</a:t>
            </a:r>
            <a:r>
              <a:rPr lang="en-US" baseline="-25000" dirty="0">
                <a:latin typeface="Calibri" pitchFamily="34" charset="0"/>
              </a:rPr>
              <a:t>3</a:t>
            </a:r>
            <a:endParaRPr lang="en-US" dirty="0">
              <a:latin typeface="Calibri" pitchFamily="34" charset="0"/>
            </a:endParaRPr>
          </a:p>
          <a:p>
            <a:pPr>
              <a:lnSpc>
                <a:spcPct val="100000"/>
              </a:lnSpc>
            </a:pPr>
            <a:r>
              <a:rPr lang="en-US" dirty="0">
                <a:latin typeface="Calibri" pitchFamily="34" charset="0"/>
              </a:rPr>
              <a:t>…</a:t>
            </a:r>
          </a:p>
          <a:p>
            <a:pPr>
              <a:lnSpc>
                <a:spcPct val="100000"/>
              </a:lnSpc>
            </a:pPr>
            <a:r>
              <a:rPr lang="en-US" dirty="0" err="1">
                <a:latin typeface="Calibri" pitchFamily="34" charset="0"/>
              </a:rPr>
              <a:t>inst</a:t>
            </a:r>
            <a:r>
              <a:rPr lang="en-US" baseline="-25000" dirty="0" err="1">
                <a:latin typeface="Calibri" pitchFamily="34" charset="0"/>
              </a:rPr>
              <a:t>n</a:t>
            </a:r>
            <a:endParaRPr lang="en-US" dirty="0">
              <a:latin typeface="Calibri" pitchFamily="34" charset="0"/>
            </a:endParaRPr>
          </a:p>
          <a:p>
            <a:pPr>
              <a:lnSpc>
                <a:spcPct val="100000"/>
              </a:lnSpc>
            </a:pPr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&lt;shutdown&gt;</a:t>
            </a:r>
          </a:p>
        </p:txBody>
      </p:sp>
      <p:sp>
        <p:nvSpPr>
          <p:cNvPr id="472068" name="Rectangle 1028"/>
          <p:cNvSpPr>
            <a:spLocks noGrp="1" noChangeArrowheads="1"/>
          </p:cNvSpPr>
          <p:nvPr>
            <p:ph type="body" idx="1"/>
          </p:nvPr>
        </p:nvSpPr>
        <p:spPr>
          <a:xfrm>
            <a:off x="452547" y="1219200"/>
            <a:ext cx="8294687" cy="1741487"/>
          </a:xfrm>
          <a:noFill/>
          <a:ln/>
        </p:spPr>
        <p:txBody>
          <a:bodyPr lIns="90487" tIns="44450" rIns="90487" bIns="44450"/>
          <a:lstStyle/>
          <a:p>
            <a:r>
              <a:rPr lang="en-US" dirty="0"/>
              <a:t>Processors do only one thing:</a:t>
            </a:r>
          </a:p>
          <a:p>
            <a:pPr lvl="1"/>
            <a:r>
              <a:rPr lang="en-US" dirty="0"/>
              <a:t>From startup to shutdown, a CPU simply reads and executes (interprets) a sequence of instructions, one at a time</a:t>
            </a:r>
          </a:p>
          <a:p>
            <a:pPr lvl="1"/>
            <a:r>
              <a:rPr lang="en-US" dirty="0"/>
              <a:t>This sequence is the CPU’s </a:t>
            </a:r>
            <a:r>
              <a:rPr lang="en-US" i="1" dirty="0"/>
              <a:t>control flow</a:t>
            </a:r>
            <a:r>
              <a:rPr lang="en-US" dirty="0"/>
              <a:t> (or </a:t>
            </a:r>
            <a:r>
              <a:rPr lang="en-US" i="1" dirty="0"/>
              <a:t>flow of control</a:t>
            </a:r>
            <a:r>
              <a:rPr lang="en-US" dirty="0" smtClean="0"/>
              <a:t>)</a:t>
            </a:r>
            <a:endParaRPr lang="en-US" dirty="0"/>
          </a:p>
          <a:p>
            <a:endParaRPr lang="en-US" dirty="0"/>
          </a:p>
        </p:txBody>
      </p:sp>
      <p:sp>
        <p:nvSpPr>
          <p:cNvPr id="472069" name="Text Box 1029"/>
          <p:cNvSpPr txBox="1">
            <a:spLocks noChangeArrowheads="1"/>
          </p:cNvSpPr>
          <p:nvPr/>
        </p:nvSpPr>
        <p:spPr bwMode="auto">
          <a:xfrm>
            <a:off x="3190875" y="3244850"/>
            <a:ext cx="2816412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i="1" dirty="0">
                <a:solidFill>
                  <a:srgbClr val="C00000"/>
                </a:solidFill>
                <a:latin typeface="Calibri" pitchFamily="34" charset="0"/>
              </a:rPr>
              <a:t>Physical control flow</a:t>
            </a:r>
          </a:p>
        </p:txBody>
      </p:sp>
      <p:sp>
        <p:nvSpPr>
          <p:cNvPr id="472071" name="Text Box 1031"/>
          <p:cNvSpPr txBox="1">
            <a:spLocks noChangeArrowheads="1"/>
          </p:cNvSpPr>
          <p:nvPr/>
        </p:nvSpPr>
        <p:spPr bwMode="auto">
          <a:xfrm>
            <a:off x="1544347" y="4719935"/>
            <a:ext cx="817853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dirty="0">
                <a:latin typeface="Calibri" pitchFamily="34" charset="0"/>
              </a:rPr>
              <a:t>Time</a:t>
            </a:r>
          </a:p>
        </p:txBody>
      </p:sp>
      <p:sp>
        <p:nvSpPr>
          <p:cNvPr id="8" name="Down Arrow 7"/>
          <p:cNvSpPr/>
          <p:nvPr/>
        </p:nvSpPr>
        <p:spPr bwMode="auto">
          <a:xfrm>
            <a:off x="2438400" y="3962400"/>
            <a:ext cx="457200" cy="2362200"/>
          </a:xfrm>
          <a:prstGeom prst="downArrow">
            <a:avLst/>
          </a:prstGeom>
          <a:solidFill>
            <a:schemeClr val="bg1">
              <a:lumMod val="65000"/>
            </a:schemeClr>
          </a:solidFill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9714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493712"/>
            <a:ext cx="8305800" cy="573088"/>
          </a:xfrm>
        </p:spPr>
        <p:txBody>
          <a:bodyPr/>
          <a:lstStyle/>
          <a:p>
            <a:r>
              <a:rPr lang="en-US" dirty="0">
                <a:latin typeface="Courier New" pitchFamily="49" charset="0"/>
              </a:rPr>
              <a:t>wait</a:t>
            </a:r>
            <a:r>
              <a:rPr lang="en-US" dirty="0"/>
              <a:t>: Synchronizing with Children</a:t>
            </a:r>
          </a:p>
        </p:txBody>
      </p:sp>
      <p:sp>
        <p:nvSpPr>
          <p:cNvPr id="4997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295400"/>
            <a:ext cx="8255000" cy="3124200"/>
          </a:xfrm>
        </p:spPr>
        <p:txBody>
          <a:bodyPr/>
          <a:lstStyle/>
          <a:p>
            <a:r>
              <a:rPr lang="en-US" dirty="0" smtClean="0">
                <a:latin typeface="Calibri"/>
                <a:cs typeface="Calibri"/>
              </a:rPr>
              <a:t>Parent reaps child by calling the </a:t>
            </a:r>
            <a:r>
              <a:rPr lang="en-US" dirty="0" smtClean="0">
                <a:latin typeface="Courier New"/>
                <a:cs typeface="Courier New"/>
              </a:rPr>
              <a:t>wait </a:t>
            </a:r>
            <a:r>
              <a:rPr lang="en-US" dirty="0" smtClean="0">
                <a:latin typeface="Calibri"/>
                <a:cs typeface="Calibri"/>
              </a:rPr>
              <a:t>function</a:t>
            </a:r>
            <a:endParaRPr lang="en-US" dirty="0" smtClean="0">
              <a:latin typeface="Calibri"/>
              <a:cs typeface="Calibri"/>
            </a:endParaRPr>
          </a:p>
          <a:p>
            <a:pPr>
              <a:buNone/>
            </a:pPr>
            <a:endParaRPr lang="en-US" dirty="0" smtClean="0">
              <a:latin typeface="Courier New" pitchFamily="49" charset="0"/>
            </a:endParaRPr>
          </a:p>
          <a:p>
            <a:r>
              <a:rPr lang="en-US" dirty="0" err="1" smtClean="0">
                <a:latin typeface="Courier New" pitchFamily="49" charset="0"/>
              </a:rPr>
              <a:t>int</a:t>
            </a:r>
            <a:r>
              <a:rPr lang="en-US" dirty="0" smtClean="0">
                <a:latin typeface="Courier New" pitchFamily="49" charset="0"/>
              </a:rPr>
              <a:t> </a:t>
            </a:r>
            <a:r>
              <a:rPr lang="en-US" dirty="0" err="1">
                <a:latin typeface="Courier New" pitchFamily="49" charset="0"/>
              </a:rPr>
              <a:t>wait(int</a:t>
            </a:r>
            <a:r>
              <a:rPr lang="en-US" dirty="0">
                <a:latin typeface="Courier New" pitchFamily="49" charset="0"/>
              </a:rPr>
              <a:t> *</a:t>
            </a:r>
            <a:r>
              <a:rPr lang="en-US" dirty="0" err="1">
                <a:latin typeface="Courier New" pitchFamily="49" charset="0"/>
              </a:rPr>
              <a:t>child_status</a:t>
            </a:r>
            <a:r>
              <a:rPr lang="en-US" dirty="0" smtClean="0">
                <a:latin typeface="Courier New" pitchFamily="49" charset="0"/>
              </a:rPr>
              <a:t>)</a:t>
            </a:r>
            <a:endParaRPr lang="en-US" dirty="0" smtClean="0"/>
          </a:p>
          <a:p>
            <a:pPr lvl="1"/>
            <a:r>
              <a:rPr lang="en-US" dirty="0"/>
              <a:t>suspends current process until one of its children terminates</a:t>
            </a:r>
          </a:p>
          <a:p>
            <a:pPr lvl="1"/>
            <a:r>
              <a:rPr lang="en-US" dirty="0"/>
              <a:t>return value is the </a:t>
            </a:r>
            <a:r>
              <a:rPr lang="en-US" b="1" dirty="0" err="1">
                <a:latin typeface="Courier New" pitchFamily="49" charset="0"/>
              </a:rPr>
              <a:t>pid</a:t>
            </a:r>
            <a:r>
              <a:rPr lang="en-US" dirty="0"/>
              <a:t> of the child process that terminated</a:t>
            </a:r>
          </a:p>
          <a:p>
            <a:pPr lvl="1"/>
            <a:r>
              <a:rPr lang="en-US" dirty="0"/>
              <a:t>if </a:t>
            </a:r>
            <a:r>
              <a:rPr lang="en-US" b="1" dirty="0" err="1">
                <a:latin typeface="Courier New" pitchFamily="49" charset="0"/>
              </a:rPr>
              <a:t>child_status</a:t>
            </a:r>
            <a:r>
              <a:rPr lang="en-US" b="1" dirty="0"/>
              <a:t> </a:t>
            </a:r>
            <a:r>
              <a:rPr lang="en-US" b="1" dirty="0">
                <a:latin typeface="Courier New" pitchFamily="49" charset="0"/>
              </a:rPr>
              <a:t>!= NULL</a:t>
            </a:r>
            <a:r>
              <a:rPr lang="en-US" dirty="0"/>
              <a:t>, then the object it points to will be set to  a status indicating why the child process terminated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68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Courier New" pitchFamily="49" charset="0"/>
              </a:rPr>
              <a:t>wait</a:t>
            </a:r>
            <a:r>
              <a:rPr lang="en-US"/>
              <a:t>: Synchronizing with Children</a:t>
            </a:r>
          </a:p>
        </p:txBody>
      </p:sp>
      <p:sp>
        <p:nvSpPr>
          <p:cNvPr id="506884" name="Text Box 4"/>
          <p:cNvSpPr txBox="1">
            <a:spLocks noChangeArrowheads="1"/>
          </p:cNvSpPr>
          <p:nvPr/>
        </p:nvSpPr>
        <p:spPr bwMode="auto">
          <a:xfrm>
            <a:off x="451391" y="1413570"/>
            <a:ext cx="5492209" cy="3539430"/>
          </a:xfrm>
          <a:prstGeom prst="rect">
            <a:avLst/>
          </a:prstGeom>
          <a:solidFill>
            <a:srgbClr val="F6F5B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void fork9() {</a:t>
            </a:r>
          </a:p>
          <a:p>
            <a:pPr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   int child_status;  </a:t>
            </a:r>
          </a:p>
          <a:p>
            <a:pPr>
              <a:lnSpc>
                <a:spcPct val="100000"/>
              </a:lnSpc>
            </a:pPr>
            <a:endParaRPr lang="en-US" sz="1600" dirty="0">
              <a:latin typeface="Courier New" pitchFamily="49" charset="0"/>
            </a:endParaRPr>
          </a:p>
          <a:p>
            <a:pPr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   if (fork() == 0) {</a:t>
            </a:r>
          </a:p>
          <a:p>
            <a:pPr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      printf("HC: hello from child\n");</a:t>
            </a:r>
          </a:p>
          <a:p>
            <a:pPr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   }</a:t>
            </a:r>
          </a:p>
          <a:p>
            <a:pPr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   else {</a:t>
            </a:r>
          </a:p>
          <a:p>
            <a:pPr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      printf("HP: hello from parent\n");</a:t>
            </a:r>
          </a:p>
          <a:p>
            <a:pPr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      wait(&amp;child_status);</a:t>
            </a:r>
          </a:p>
          <a:p>
            <a:pPr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      printf("CT: child has terminated\n");</a:t>
            </a:r>
          </a:p>
          <a:p>
            <a:pPr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   }</a:t>
            </a:r>
          </a:p>
          <a:p>
            <a:pPr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   printf("Bye\n");</a:t>
            </a:r>
          </a:p>
          <a:p>
            <a:pPr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   exit();</a:t>
            </a:r>
          </a:p>
          <a:p>
            <a:pPr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}</a:t>
            </a:r>
          </a:p>
        </p:txBody>
      </p:sp>
      <p:sp>
        <p:nvSpPr>
          <p:cNvPr id="506887" name="Line 7"/>
          <p:cNvSpPr>
            <a:spLocks noChangeShapeType="1"/>
          </p:cNvSpPr>
          <p:nvPr/>
        </p:nvSpPr>
        <p:spPr bwMode="auto">
          <a:xfrm>
            <a:off x="6248400" y="3473450"/>
            <a:ext cx="381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dirty="0">
              <a:latin typeface="Calibri" pitchFamily="34" charset="0"/>
            </a:endParaRPr>
          </a:p>
        </p:txBody>
      </p:sp>
      <p:grpSp>
        <p:nvGrpSpPr>
          <p:cNvPr id="2" name="Group 22"/>
          <p:cNvGrpSpPr>
            <a:grpSpLocks/>
          </p:cNvGrpSpPr>
          <p:nvPr/>
        </p:nvGrpSpPr>
        <p:grpSpPr bwMode="auto">
          <a:xfrm>
            <a:off x="6629400" y="2482850"/>
            <a:ext cx="428625" cy="1022350"/>
            <a:chOff x="4224" y="2688"/>
            <a:chExt cx="270" cy="644"/>
          </a:xfrm>
        </p:grpSpPr>
        <p:sp>
          <p:nvSpPr>
            <p:cNvPr id="506886" name="Line 6"/>
            <p:cNvSpPr>
              <a:spLocks noChangeShapeType="1"/>
            </p:cNvSpPr>
            <p:nvPr/>
          </p:nvSpPr>
          <p:spPr bwMode="auto">
            <a:xfrm flipV="1">
              <a:off x="4224" y="2880"/>
              <a:ext cx="0" cy="43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506888" name="Line 8"/>
            <p:cNvSpPr>
              <a:spLocks noChangeShapeType="1"/>
            </p:cNvSpPr>
            <p:nvPr/>
          </p:nvSpPr>
          <p:spPr bwMode="auto">
            <a:xfrm>
              <a:off x="4224" y="2880"/>
              <a:ext cx="24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506889" name="Text Box 9"/>
            <p:cNvSpPr txBox="1">
              <a:spLocks noChangeArrowheads="1"/>
            </p:cNvSpPr>
            <p:nvPr/>
          </p:nvSpPr>
          <p:spPr bwMode="auto">
            <a:xfrm>
              <a:off x="4224" y="3120"/>
              <a:ext cx="270" cy="21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lang="en-US" sz="1600">
                  <a:latin typeface="Courier New" pitchFamily="49" charset="0"/>
                </a:rPr>
                <a:t>HP</a:t>
              </a:r>
            </a:p>
          </p:txBody>
        </p:sp>
        <p:sp>
          <p:nvSpPr>
            <p:cNvPr id="506890" name="Text Box 10"/>
            <p:cNvSpPr txBox="1">
              <a:spLocks noChangeArrowheads="1"/>
            </p:cNvSpPr>
            <p:nvPr/>
          </p:nvSpPr>
          <p:spPr bwMode="auto">
            <a:xfrm>
              <a:off x="4224" y="2688"/>
              <a:ext cx="270" cy="21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lang="en-US" sz="1600">
                  <a:latin typeface="Courier New" pitchFamily="49" charset="0"/>
                </a:rPr>
                <a:t>HC</a:t>
              </a:r>
            </a:p>
          </p:txBody>
        </p:sp>
        <p:sp>
          <p:nvSpPr>
            <p:cNvPr id="506896" name="Line 16"/>
            <p:cNvSpPr>
              <a:spLocks noChangeShapeType="1"/>
            </p:cNvSpPr>
            <p:nvPr/>
          </p:nvSpPr>
          <p:spPr bwMode="auto">
            <a:xfrm>
              <a:off x="4224" y="3312"/>
              <a:ext cx="24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dirty="0">
                <a:latin typeface="Calibri" pitchFamily="34" charset="0"/>
              </a:endParaRPr>
            </a:p>
          </p:txBody>
        </p:sp>
      </p:grpSp>
      <p:grpSp>
        <p:nvGrpSpPr>
          <p:cNvPr id="3" name="Group 23"/>
          <p:cNvGrpSpPr>
            <a:grpSpLocks/>
          </p:cNvGrpSpPr>
          <p:nvPr/>
        </p:nvGrpSpPr>
        <p:grpSpPr bwMode="auto">
          <a:xfrm>
            <a:off x="7010400" y="2482850"/>
            <a:ext cx="550863" cy="990600"/>
            <a:chOff x="4464" y="2688"/>
            <a:chExt cx="347" cy="624"/>
          </a:xfrm>
        </p:grpSpPr>
        <p:sp>
          <p:nvSpPr>
            <p:cNvPr id="506892" name="Text Box 12"/>
            <p:cNvSpPr txBox="1">
              <a:spLocks noChangeArrowheads="1"/>
            </p:cNvSpPr>
            <p:nvPr/>
          </p:nvSpPr>
          <p:spPr bwMode="auto">
            <a:xfrm>
              <a:off x="4464" y="2688"/>
              <a:ext cx="347" cy="21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lang="en-US" sz="1600">
                  <a:latin typeface="Courier New" pitchFamily="49" charset="0"/>
                </a:rPr>
                <a:t>Bye</a:t>
              </a:r>
            </a:p>
          </p:txBody>
        </p:sp>
        <p:sp>
          <p:nvSpPr>
            <p:cNvPr id="506897" name="Line 17"/>
            <p:cNvSpPr>
              <a:spLocks noChangeShapeType="1"/>
            </p:cNvSpPr>
            <p:nvPr/>
          </p:nvSpPr>
          <p:spPr bwMode="auto">
            <a:xfrm>
              <a:off x="4464" y="2880"/>
              <a:ext cx="336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506898" name="Line 18"/>
            <p:cNvSpPr>
              <a:spLocks noChangeShapeType="1"/>
            </p:cNvSpPr>
            <p:nvPr/>
          </p:nvSpPr>
          <p:spPr bwMode="auto">
            <a:xfrm>
              <a:off x="4464" y="3312"/>
              <a:ext cx="336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dirty="0">
                <a:latin typeface="Calibri" pitchFamily="34" charset="0"/>
              </a:endParaRPr>
            </a:p>
          </p:txBody>
        </p:sp>
      </p:grpSp>
      <p:grpSp>
        <p:nvGrpSpPr>
          <p:cNvPr id="4" name="Group 24"/>
          <p:cNvGrpSpPr>
            <a:grpSpLocks/>
          </p:cNvGrpSpPr>
          <p:nvPr/>
        </p:nvGrpSpPr>
        <p:grpSpPr bwMode="auto">
          <a:xfrm>
            <a:off x="7543800" y="2787650"/>
            <a:ext cx="381000" cy="685800"/>
            <a:chOff x="4800" y="2880"/>
            <a:chExt cx="240" cy="432"/>
          </a:xfrm>
        </p:grpSpPr>
        <p:sp>
          <p:nvSpPr>
            <p:cNvPr id="506893" name="Line 13"/>
            <p:cNvSpPr>
              <a:spLocks noChangeShapeType="1"/>
            </p:cNvSpPr>
            <p:nvPr/>
          </p:nvSpPr>
          <p:spPr bwMode="auto">
            <a:xfrm>
              <a:off x="4800" y="2880"/>
              <a:ext cx="24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prstDash val="sysDot"/>
              <a:round/>
              <a:headEnd/>
              <a:tailEnd/>
            </a:ln>
            <a:effectLst/>
          </p:spPr>
          <p:txBody>
            <a:bodyPr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506895" name="Line 15"/>
            <p:cNvSpPr>
              <a:spLocks noChangeShapeType="1"/>
            </p:cNvSpPr>
            <p:nvPr/>
          </p:nvSpPr>
          <p:spPr bwMode="auto">
            <a:xfrm>
              <a:off x="5040" y="2880"/>
              <a:ext cx="0" cy="43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506899" name="Line 19"/>
            <p:cNvSpPr>
              <a:spLocks noChangeShapeType="1"/>
            </p:cNvSpPr>
            <p:nvPr/>
          </p:nvSpPr>
          <p:spPr bwMode="auto">
            <a:xfrm>
              <a:off x="4800" y="3312"/>
              <a:ext cx="24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dirty="0">
                <a:latin typeface="Calibri" pitchFamily="34" charset="0"/>
              </a:endParaRPr>
            </a:p>
          </p:txBody>
        </p:sp>
      </p:grpSp>
      <p:grpSp>
        <p:nvGrpSpPr>
          <p:cNvPr id="5" name="Group 25"/>
          <p:cNvGrpSpPr>
            <a:grpSpLocks/>
          </p:cNvGrpSpPr>
          <p:nvPr/>
        </p:nvGrpSpPr>
        <p:grpSpPr bwMode="auto">
          <a:xfrm>
            <a:off x="7924800" y="3168650"/>
            <a:ext cx="428625" cy="336550"/>
            <a:chOff x="5040" y="3120"/>
            <a:chExt cx="270" cy="212"/>
          </a:xfrm>
        </p:grpSpPr>
        <p:sp>
          <p:nvSpPr>
            <p:cNvPr id="506894" name="Text Box 14"/>
            <p:cNvSpPr txBox="1">
              <a:spLocks noChangeArrowheads="1"/>
            </p:cNvSpPr>
            <p:nvPr/>
          </p:nvSpPr>
          <p:spPr bwMode="auto">
            <a:xfrm>
              <a:off x="5040" y="3120"/>
              <a:ext cx="270" cy="21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lang="en-US" sz="1600">
                  <a:latin typeface="Courier New" pitchFamily="49" charset="0"/>
                </a:rPr>
                <a:t>CT</a:t>
              </a:r>
            </a:p>
          </p:txBody>
        </p:sp>
        <p:sp>
          <p:nvSpPr>
            <p:cNvPr id="506900" name="Line 20"/>
            <p:cNvSpPr>
              <a:spLocks noChangeShapeType="1"/>
            </p:cNvSpPr>
            <p:nvPr/>
          </p:nvSpPr>
          <p:spPr bwMode="auto">
            <a:xfrm>
              <a:off x="5040" y="3312"/>
              <a:ext cx="24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dirty="0">
                <a:latin typeface="Calibri" pitchFamily="34" charset="0"/>
              </a:endParaRPr>
            </a:p>
          </p:txBody>
        </p:sp>
      </p:grpSp>
      <p:grpSp>
        <p:nvGrpSpPr>
          <p:cNvPr id="6" name="Group 26"/>
          <p:cNvGrpSpPr>
            <a:grpSpLocks/>
          </p:cNvGrpSpPr>
          <p:nvPr/>
        </p:nvGrpSpPr>
        <p:grpSpPr bwMode="auto">
          <a:xfrm>
            <a:off x="8305800" y="3168650"/>
            <a:ext cx="550863" cy="336550"/>
            <a:chOff x="5280" y="3120"/>
            <a:chExt cx="347" cy="212"/>
          </a:xfrm>
        </p:grpSpPr>
        <p:sp>
          <p:nvSpPr>
            <p:cNvPr id="506891" name="Text Box 11"/>
            <p:cNvSpPr txBox="1">
              <a:spLocks noChangeArrowheads="1"/>
            </p:cNvSpPr>
            <p:nvPr/>
          </p:nvSpPr>
          <p:spPr bwMode="auto">
            <a:xfrm>
              <a:off x="5280" y="3120"/>
              <a:ext cx="347" cy="21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lang="en-US" sz="1600">
                  <a:latin typeface="Courier New" pitchFamily="49" charset="0"/>
                </a:rPr>
                <a:t>Bye</a:t>
              </a:r>
            </a:p>
          </p:txBody>
        </p:sp>
        <p:sp>
          <p:nvSpPr>
            <p:cNvPr id="506901" name="Line 21"/>
            <p:cNvSpPr>
              <a:spLocks noChangeShapeType="1"/>
            </p:cNvSpPr>
            <p:nvPr/>
          </p:nvSpPr>
          <p:spPr bwMode="auto">
            <a:xfrm>
              <a:off x="5280" y="3312"/>
              <a:ext cx="288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dirty="0">
                <a:latin typeface="Calibri" pitchFamily="34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68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6887" grpId="0" animBg="1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0738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381000"/>
            <a:ext cx="4978400" cy="573088"/>
          </a:xfrm>
        </p:spPr>
        <p:txBody>
          <a:bodyPr/>
          <a:lstStyle/>
          <a:p>
            <a:r>
              <a:rPr lang="en-US">
                <a:latin typeface="Courier New" pitchFamily="49" charset="0"/>
              </a:rPr>
              <a:t>wait()</a:t>
            </a:r>
            <a:r>
              <a:rPr lang="en-US"/>
              <a:t> Example</a:t>
            </a:r>
          </a:p>
        </p:txBody>
      </p:sp>
      <p:sp>
        <p:nvSpPr>
          <p:cNvPr id="5007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7578" y="1052512"/>
            <a:ext cx="8307388" cy="1233488"/>
          </a:xfrm>
        </p:spPr>
        <p:txBody>
          <a:bodyPr/>
          <a:lstStyle/>
          <a:p>
            <a:r>
              <a:rPr lang="en-US" sz="2000" b="0" dirty="0"/>
              <a:t>If multiple children completed, will take in arbitrary order</a:t>
            </a:r>
          </a:p>
          <a:p>
            <a:r>
              <a:rPr lang="en-US" sz="2000" b="0" dirty="0"/>
              <a:t>Can use macros WIFEXITED and WEXITSTATUS to get information about exit status</a:t>
            </a:r>
          </a:p>
        </p:txBody>
      </p:sp>
      <p:sp>
        <p:nvSpPr>
          <p:cNvPr id="500740" name="Text Box 4"/>
          <p:cNvSpPr txBox="1">
            <a:spLocks noChangeArrowheads="1"/>
          </p:cNvSpPr>
          <p:nvPr/>
        </p:nvSpPr>
        <p:spPr bwMode="auto">
          <a:xfrm>
            <a:off x="497084" y="2275106"/>
            <a:ext cx="7896714" cy="4278094"/>
          </a:xfrm>
          <a:prstGeom prst="rect">
            <a:avLst/>
          </a:prstGeom>
          <a:solidFill>
            <a:srgbClr val="F6F5B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 dirty="0">
                <a:latin typeface="Courier New" pitchFamily="49" charset="0"/>
              </a:rPr>
              <a:t>void fork10()</a:t>
            </a:r>
          </a:p>
          <a:p>
            <a:r>
              <a:rPr lang="en-US" sz="1600" dirty="0">
                <a:latin typeface="Courier New" pitchFamily="49" charset="0"/>
              </a:rPr>
              <a:t>{</a:t>
            </a:r>
          </a:p>
          <a:p>
            <a:r>
              <a:rPr lang="en-US" sz="1600" dirty="0">
                <a:latin typeface="Courier New" pitchFamily="49" charset="0"/>
              </a:rPr>
              <a:t>    pid_t pid[N];</a:t>
            </a:r>
          </a:p>
          <a:p>
            <a:r>
              <a:rPr lang="en-US" sz="1600" dirty="0">
                <a:latin typeface="Courier New" pitchFamily="49" charset="0"/>
              </a:rPr>
              <a:t>    int i;</a:t>
            </a:r>
          </a:p>
          <a:p>
            <a:r>
              <a:rPr lang="en-US" sz="1600" dirty="0">
                <a:latin typeface="Courier New" pitchFamily="49" charset="0"/>
              </a:rPr>
              <a:t>    int child_status;</a:t>
            </a:r>
          </a:p>
          <a:p>
            <a:r>
              <a:rPr lang="en-US" sz="1600" dirty="0">
                <a:latin typeface="Courier New" pitchFamily="49" charset="0"/>
              </a:rPr>
              <a:t>    for (i = 0; i &lt; N; i++)</a:t>
            </a:r>
          </a:p>
          <a:p>
            <a:r>
              <a:rPr lang="en-US" sz="1600" dirty="0">
                <a:latin typeface="Courier New" pitchFamily="49" charset="0"/>
              </a:rPr>
              <a:t>	if ((pid[i] = fork()) == 0)</a:t>
            </a:r>
          </a:p>
          <a:p>
            <a:r>
              <a:rPr lang="en-US" sz="1600" dirty="0">
                <a:latin typeface="Courier New" pitchFamily="49" charset="0"/>
              </a:rPr>
              <a:t>	    exit(100+i); 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/* Child */</a:t>
            </a:r>
          </a:p>
          <a:p>
            <a:r>
              <a:rPr lang="en-US" sz="1600" dirty="0">
                <a:latin typeface="Courier New" pitchFamily="49" charset="0"/>
              </a:rPr>
              <a:t>    for (i = 0; i &lt; N; i++) {</a:t>
            </a:r>
          </a:p>
          <a:p>
            <a:r>
              <a:rPr lang="en-US" sz="1600" dirty="0">
                <a:latin typeface="Courier New" pitchFamily="49" charset="0"/>
              </a:rPr>
              <a:t>	pid_t wpid = wait(&amp;child_status);</a:t>
            </a:r>
          </a:p>
          <a:p>
            <a:r>
              <a:rPr lang="en-US" sz="1600" dirty="0">
                <a:latin typeface="Courier New" pitchFamily="49" charset="0"/>
              </a:rPr>
              <a:t>	if (WIFEXITED(child_status))</a:t>
            </a:r>
          </a:p>
          <a:p>
            <a:r>
              <a:rPr lang="en-US" sz="1600" dirty="0">
                <a:latin typeface="Courier New" pitchFamily="49" charset="0"/>
              </a:rPr>
              <a:t>	    printf("Child %d terminated with exit status %d\n",</a:t>
            </a:r>
          </a:p>
          <a:p>
            <a:r>
              <a:rPr lang="en-US" sz="1600" dirty="0">
                <a:latin typeface="Courier New" pitchFamily="49" charset="0"/>
              </a:rPr>
              <a:t>		   wpid, WEXITSTATUS(child_status));</a:t>
            </a:r>
          </a:p>
          <a:p>
            <a:r>
              <a:rPr lang="en-US" sz="1600" dirty="0">
                <a:latin typeface="Courier New" pitchFamily="49" charset="0"/>
              </a:rPr>
              <a:t>	else</a:t>
            </a:r>
          </a:p>
          <a:p>
            <a:r>
              <a:rPr lang="en-US" sz="1600" dirty="0">
                <a:latin typeface="Courier New" pitchFamily="49" charset="0"/>
              </a:rPr>
              <a:t>	    printf("Child %d terminate abnormally\n", wpid);</a:t>
            </a:r>
          </a:p>
          <a:p>
            <a:r>
              <a:rPr lang="en-US" sz="1600" dirty="0">
                <a:latin typeface="Courier New" pitchFamily="49" charset="0"/>
              </a:rPr>
              <a:t>    }</a:t>
            </a:r>
          </a:p>
          <a:p>
            <a:r>
              <a:rPr lang="en-US" sz="1600" dirty="0">
                <a:latin typeface="Courier New" pitchFamily="49" charset="0"/>
              </a:rPr>
              <a:t>}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62" name="Rectangle 2"/>
          <p:cNvSpPr>
            <a:spLocks noGrp="1" noChangeArrowheads="1"/>
          </p:cNvSpPr>
          <p:nvPr>
            <p:ph type="title"/>
          </p:nvPr>
        </p:nvSpPr>
        <p:spPr>
          <a:xfrm>
            <a:off x="367844" y="493712"/>
            <a:ext cx="8839200" cy="573088"/>
          </a:xfrm>
        </p:spPr>
        <p:txBody>
          <a:bodyPr/>
          <a:lstStyle/>
          <a:p>
            <a:r>
              <a:rPr lang="en-US" sz="3400">
                <a:latin typeface="Courier New" pitchFamily="49" charset="0"/>
              </a:rPr>
              <a:t>waitpid()</a:t>
            </a:r>
            <a:r>
              <a:rPr lang="en-US" sz="3400"/>
              <a:t>: Waiting for a Specific Process</a:t>
            </a:r>
            <a:endParaRPr lang="en-US" sz="3400">
              <a:latin typeface="Courier New" pitchFamily="49" charset="0"/>
            </a:endParaRPr>
          </a:p>
        </p:txBody>
      </p:sp>
      <p:sp>
        <p:nvSpPr>
          <p:cNvPr id="5017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262966"/>
            <a:ext cx="8307387" cy="1689100"/>
          </a:xfrm>
        </p:spPr>
        <p:txBody>
          <a:bodyPr/>
          <a:lstStyle/>
          <a:p>
            <a:r>
              <a:rPr lang="en-US" dirty="0" err="1">
                <a:latin typeface="Courier New" pitchFamily="49" charset="0"/>
              </a:rPr>
              <a:t>waitpid</a:t>
            </a:r>
            <a:r>
              <a:rPr lang="en-US" dirty="0">
                <a:latin typeface="Courier New" pitchFamily="49" charset="0"/>
              </a:rPr>
              <a:t>(</a:t>
            </a:r>
            <a:r>
              <a:rPr lang="en-US" dirty="0" err="1">
                <a:latin typeface="Courier New" pitchFamily="49" charset="0"/>
              </a:rPr>
              <a:t>pid</a:t>
            </a:r>
            <a:r>
              <a:rPr lang="en-US" dirty="0">
                <a:latin typeface="Courier New" pitchFamily="49" charset="0"/>
              </a:rPr>
              <a:t>, &amp;status, options)</a:t>
            </a:r>
          </a:p>
          <a:p>
            <a:pPr lvl="1"/>
            <a:r>
              <a:rPr lang="en-US" dirty="0"/>
              <a:t>suspends current process until specific process terminates</a:t>
            </a:r>
          </a:p>
          <a:p>
            <a:pPr lvl="1"/>
            <a:r>
              <a:rPr lang="en-US" dirty="0"/>
              <a:t>various options </a:t>
            </a:r>
            <a:r>
              <a:rPr lang="en-US" dirty="0" smtClean="0"/>
              <a:t>(see textbook)</a:t>
            </a:r>
            <a:endParaRPr lang="en-US" dirty="0"/>
          </a:p>
        </p:txBody>
      </p:sp>
      <p:sp>
        <p:nvSpPr>
          <p:cNvPr id="501764" name="Text Box 4"/>
          <p:cNvSpPr txBox="1">
            <a:spLocks noChangeArrowheads="1"/>
          </p:cNvSpPr>
          <p:nvPr/>
        </p:nvSpPr>
        <p:spPr bwMode="auto">
          <a:xfrm>
            <a:off x="485286" y="2474416"/>
            <a:ext cx="7896714" cy="4278094"/>
          </a:xfrm>
          <a:prstGeom prst="rect">
            <a:avLst/>
          </a:prstGeom>
          <a:solidFill>
            <a:srgbClr val="F6F5B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void fork11()</a:t>
            </a:r>
          </a:p>
          <a:p>
            <a:pPr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{</a:t>
            </a:r>
          </a:p>
          <a:p>
            <a:pPr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    pid_t pid[N];</a:t>
            </a:r>
          </a:p>
          <a:p>
            <a:pPr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    int i;</a:t>
            </a:r>
          </a:p>
          <a:p>
            <a:pPr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    int child_status;</a:t>
            </a:r>
          </a:p>
          <a:p>
            <a:pPr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    for (i = 0; i &lt; N; i++)</a:t>
            </a:r>
          </a:p>
          <a:p>
            <a:pPr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	if ((pid[i] = fork()) == 0)</a:t>
            </a:r>
          </a:p>
          <a:p>
            <a:pPr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	    exit(100+i); 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/* Child */</a:t>
            </a:r>
          </a:p>
          <a:p>
            <a:pPr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    for </a:t>
            </a:r>
            <a:r>
              <a:rPr lang="en-US" sz="1600" dirty="0" smtClean="0">
                <a:latin typeface="Courier New" pitchFamily="49" charset="0"/>
              </a:rPr>
              <a:t>(</a:t>
            </a:r>
            <a:r>
              <a:rPr lang="en-US" sz="1600" dirty="0" err="1" smtClean="0">
                <a:latin typeface="Courier New" pitchFamily="49" charset="0"/>
              </a:rPr>
              <a:t>i</a:t>
            </a:r>
            <a:r>
              <a:rPr lang="en-US" sz="1600" dirty="0" smtClean="0">
                <a:latin typeface="Courier New" pitchFamily="49" charset="0"/>
              </a:rPr>
              <a:t> = N-1; </a:t>
            </a:r>
            <a:r>
              <a:rPr lang="en-US" sz="1600" dirty="0" err="1" smtClean="0">
                <a:latin typeface="Courier New" pitchFamily="49" charset="0"/>
              </a:rPr>
              <a:t>i</a:t>
            </a:r>
            <a:r>
              <a:rPr lang="en-US" sz="1600" dirty="0" smtClean="0">
                <a:latin typeface="Courier New" pitchFamily="49" charset="0"/>
              </a:rPr>
              <a:t> &gt;= 0; </a:t>
            </a:r>
            <a:r>
              <a:rPr lang="en-US" sz="1600" dirty="0" err="1" smtClean="0">
                <a:latin typeface="Courier New" pitchFamily="49" charset="0"/>
              </a:rPr>
              <a:t>i</a:t>
            </a:r>
            <a:r>
              <a:rPr lang="en-US" sz="1600" dirty="0" smtClean="0">
                <a:latin typeface="Courier New" pitchFamily="49" charset="0"/>
              </a:rPr>
              <a:t>--) </a:t>
            </a:r>
            <a:r>
              <a:rPr lang="en-US" sz="1600" dirty="0">
                <a:latin typeface="Courier New" pitchFamily="49" charset="0"/>
              </a:rPr>
              <a:t>{</a:t>
            </a:r>
          </a:p>
          <a:p>
            <a:pPr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	pid_t wpid = waitpid(pid[i], &amp;child_status, 0);</a:t>
            </a:r>
          </a:p>
          <a:p>
            <a:pPr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	if (WIFEXITED(child_status))</a:t>
            </a:r>
          </a:p>
          <a:p>
            <a:pPr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	    printf("Child %d terminated with exit status %d\n",</a:t>
            </a:r>
          </a:p>
          <a:p>
            <a:pPr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		   wpid, WEXITSTATUS(child_status));</a:t>
            </a:r>
          </a:p>
          <a:p>
            <a:pPr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	else</a:t>
            </a:r>
          </a:p>
          <a:p>
            <a:pPr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	    printf("Child %d terminated abnormally\n", wpid);</a:t>
            </a:r>
          </a:p>
          <a:p>
            <a:pPr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smtClean="0">
                <a:latin typeface="Courier New" pitchFamily="49" charset="0"/>
              </a:rPr>
              <a:t>}</a:t>
            </a:r>
          </a:p>
          <a:p>
            <a:pPr>
              <a:lnSpc>
                <a:spcPct val="100000"/>
              </a:lnSpc>
            </a:pPr>
            <a:r>
              <a:rPr lang="en-US" sz="1600" dirty="0" smtClean="0">
                <a:latin typeface="Courier New" pitchFamily="49" charset="0"/>
              </a:rPr>
              <a:t>}</a:t>
            </a:r>
            <a:endParaRPr lang="en-US" sz="1600" dirty="0">
              <a:latin typeface="Courier New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3810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381000"/>
            <a:ext cx="8610600" cy="573088"/>
          </a:xfrm>
        </p:spPr>
        <p:txBody>
          <a:bodyPr/>
          <a:lstStyle/>
          <a:p>
            <a:r>
              <a:rPr lang="en-US" sz="3400" dirty="0" err="1" smtClean="0">
                <a:latin typeface="Courier New" pitchFamily="49" charset="0"/>
              </a:rPr>
              <a:t>execve</a:t>
            </a:r>
            <a:r>
              <a:rPr lang="en-US" sz="3400" dirty="0" smtClean="0">
                <a:latin typeface="Courier" pitchFamily="49" charset="0"/>
              </a:rPr>
              <a:t>:</a:t>
            </a:r>
            <a:r>
              <a:rPr lang="en-US" sz="3400" dirty="0" smtClean="0"/>
              <a:t> </a:t>
            </a:r>
            <a:r>
              <a:rPr lang="en-US" sz="3400" dirty="0"/>
              <a:t>Loading and Running Programs</a:t>
            </a:r>
          </a:p>
        </p:txBody>
      </p:sp>
      <p:sp>
        <p:nvSpPr>
          <p:cNvPr id="5038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143000"/>
            <a:ext cx="5334000" cy="5410200"/>
          </a:xfrm>
        </p:spPr>
        <p:txBody>
          <a:bodyPr/>
          <a:lstStyle/>
          <a:p>
            <a:r>
              <a:rPr lang="en-US" sz="2000" dirty="0" err="1">
                <a:latin typeface="Courier New"/>
                <a:cs typeface="Courier New"/>
              </a:rPr>
              <a:t>int</a:t>
            </a:r>
            <a:r>
              <a:rPr lang="en-US" sz="2000" dirty="0">
                <a:latin typeface="Courier New"/>
                <a:cs typeface="Courier New"/>
              </a:rPr>
              <a:t> </a:t>
            </a:r>
            <a:r>
              <a:rPr lang="en-US" sz="2000" dirty="0" err="1" smtClean="0">
                <a:latin typeface="Courier New"/>
                <a:cs typeface="Courier New"/>
              </a:rPr>
              <a:t>execve</a:t>
            </a:r>
            <a:r>
              <a:rPr lang="en-US" sz="2000" dirty="0" smtClean="0">
                <a:latin typeface="Courier New"/>
                <a:cs typeface="Courier New"/>
              </a:rPr>
              <a:t>(</a:t>
            </a:r>
            <a:br>
              <a:rPr lang="en-US" sz="2000" dirty="0" smtClean="0">
                <a:latin typeface="Courier New"/>
                <a:cs typeface="Courier New"/>
              </a:rPr>
            </a:br>
            <a:r>
              <a:rPr lang="en-US" sz="2000" dirty="0" smtClean="0">
                <a:latin typeface="Courier New"/>
                <a:cs typeface="Courier New"/>
              </a:rPr>
              <a:t>  char *filename, </a:t>
            </a:r>
            <a:br>
              <a:rPr lang="en-US" sz="2000" dirty="0" smtClean="0">
                <a:latin typeface="Courier New"/>
                <a:cs typeface="Courier New"/>
              </a:rPr>
            </a:br>
            <a:r>
              <a:rPr lang="en-US" sz="2000" dirty="0" smtClean="0">
                <a:latin typeface="Courier New"/>
                <a:cs typeface="Courier New"/>
              </a:rPr>
              <a:t>  char </a:t>
            </a:r>
            <a:r>
              <a:rPr lang="en-US" sz="2000" dirty="0">
                <a:latin typeface="Courier New"/>
                <a:cs typeface="Courier New"/>
              </a:rPr>
              <a:t>*</a:t>
            </a:r>
            <a:r>
              <a:rPr lang="en-US" sz="2000" dirty="0" err="1" smtClean="0">
                <a:latin typeface="Courier New"/>
                <a:cs typeface="Courier New"/>
              </a:rPr>
              <a:t>argv</a:t>
            </a:r>
            <a:r>
              <a:rPr lang="en-US" sz="2000" dirty="0" smtClean="0">
                <a:latin typeface="Courier New"/>
                <a:cs typeface="Courier New"/>
              </a:rPr>
              <a:t>[], </a:t>
            </a:r>
            <a:br>
              <a:rPr lang="en-US" sz="2000" dirty="0" smtClean="0">
                <a:latin typeface="Courier New"/>
                <a:cs typeface="Courier New"/>
              </a:rPr>
            </a:br>
            <a:r>
              <a:rPr lang="en-US" sz="2000" dirty="0" smtClean="0">
                <a:latin typeface="Courier New"/>
                <a:cs typeface="Courier New"/>
              </a:rPr>
              <a:t>  char *</a:t>
            </a:r>
            <a:r>
              <a:rPr lang="en-US" sz="2000" dirty="0" err="1" smtClean="0">
                <a:latin typeface="Courier New"/>
                <a:cs typeface="Courier New"/>
              </a:rPr>
              <a:t>envp</a:t>
            </a:r>
            <a:r>
              <a:rPr lang="en-US" sz="2000" dirty="0" smtClean="0">
                <a:latin typeface="Courier New"/>
                <a:cs typeface="Courier New"/>
              </a:rPr>
              <a:t>[]</a:t>
            </a:r>
            <a:br>
              <a:rPr lang="en-US" sz="2000" dirty="0" smtClean="0">
                <a:latin typeface="Courier New"/>
                <a:cs typeface="Courier New"/>
              </a:rPr>
            </a:br>
            <a:r>
              <a:rPr lang="en-US" sz="2000" dirty="0" smtClean="0">
                <a:latin typeface="Courier New"/>
                <a:cs typeface="Courier New"/>
              </a:rPr>
              <a:t>)</a:t>
            </a:r>
            <a:endParaRPr lang="en-US" dirty="0" smtClean="0"/>
          </a:p>
          <a:p>
            <a:r>
              <a:rPr lang="en-US" dirty="0" smtClean="0"/>
              <a:t>Loads </a:t>
            </a:r>
            <a:r>
              <a:rPr lang="en-US" dirty="0"/>
              <a:t>and </a:t>
            </a:r>
            <a:r>
              <a:rPr lang="en-US" dirty="0" smtClean="0"/>
              <a:t>runs in current process:</a:t>
            </a:r>
          </a:p>
          <a:p>
            <a:pPr lvl="1"/>
            <a:r>
              <a:rPr lang="en-US" dirty="0" smtClean="0"/>
              <a:t>Executable </a:t>
            </a:r>
            <a:r>
              <a:rPr lang="en-US" b="1" dirty="0" smtClean="0">
                <a:latin typeface="Courier New" pitchFamily="49" charset="0"/>
                <a:ea typeface="+mn-ea"/>
                <a:cs typeface="+mn-cs"/>
              </a:rPr>
              <a:t>filename</a:t>
            </a:r>
          </a:p>
          <a:p>
            <a:pPr lvl="1"/>
            <a:r>
              <a:rPr lang="en-US" dirty="0" smtClean="0"/>
              <a:t>With argument list </a:t>
            </a:r>
            <a:r>
              <a:rPr lang="en-US" b="1" dirty="0" err="1" smtClean="0">
                <a:latin typeface="Courier New" pitchFamily="49" charset="0"/>
                <a:ea typeface="+mn-ea"/>
                <a:cs typeface="+mn-cs"/>
              </a:rPr>
              <a:t>argv</a:t>
            </a:r>
            <a:endParaRPr lang="en-US" b="1" dirty="0" smtClean="0">
              <a:latin typeface="Courier New" pitchFamily="49" charset="0"/>
              <a:ea typeface="+mn-ea"/>
              <a:cs typeface="+mn-cs"/>
            </a:endParaRPr>
          </a:p>
          <a:p>
            <a:pPr lvl="1"/>
            <a:r>
              <a:rPr lang="en-US" dirty="0" smtClean="0"/>
              <a:t>And environment variable </a:t>
            </a:r>
            <a:r>
              <a:rPr lang="en-US" dirty="0" smtClean="0">
                <a:latin typeface="Calibri"/>
                <a:ea typeface="+mn-ea"/>
                <a:cs typeface="Calibri"/>
              </a:rPr>
              <a:t>list</a:t>
            </a:r>
            <a:r>
              <a:rPr lang="en-US" b="1" dirty="0" smtClean="0">
                <a:latin typeface="Courier New" pitchFamily="49" charset="0"/>
                <a:ea typeface="+mn-ea"/>
                <a:cs typeface="+mn-cs"/>
              </a:rPr>
              <a:t> </a:t>
            </a:r>
            <a:r>
              <a:rPr lang="en-US" b="1" dirty="0" err="1" smtClean="0">
                <a:latin typeface="Courier New" pitchFamily="49" charset="0"/>
                <a:ea typeface="+mn-ea"/>
                <a:cs typeface="+mn-cs"/>
              </a:rPr>
              <a:t>envp</a:t>
            </a:r>
            <a:endParaRPr lang="en-US" b="1" dirty="0" smtClean="0">
              <a:latin typeface="Courier New" pitchFamily="49" charset="0"/>
              <a:ea typeface="+mn-ea"/>
              <a:cs typeface="+mn-cs"/>
            </a:endParaRPr>
          </a:p>
          <a:p>
            <a:r>
              <a:rPr lang="en-US" dirty="0" smtClean="0"/>
              <a:t>Does not return (unless error)</a:t>
            </a:r>
          </a:p>
          <a:p>
            <a:r>
              <a:rPr lang="en-US" dirty="0" smtClean="0"/>
              <a:t>Overwrites code, data, and stack</a:t>
            </a:r>
          </a:p>
          <a:p>
            <a:pPr lvl="1"/>
            <a:r>
              <a:rPr lang="en-US" dirty="0" smtClean="0"/>
              <a:t>keeps </a:t>
            </a:r>
            <a:r>
              <a:rPr lang="en-US" dirty="0" err="1" smtClean="0"/>
              <a:t>pid</a:t>
            </a:r>
            <a:r>
              <a:rPr lang="en-US" dirty="0" smtClean="0"/>
              <a:t>, open files and signal context</a:t>
            </a:r>
          </a:p>
          <a:p>
            <a:r>
              <a:rPr lang="en-US" dirty="0" smtClean="0"/>
              <a:t>Environment variables:</a:t>
            </a:r>
          </a:p>
          <a:p>
            <a:pPr lvl="1"/>
            <a:r>
              <a:rPr lang="en-US" dirty="0" smtClean="0"/>
              <a:t>“name=value” strings</a:t>
            </a:r>
          </a:p>
          <a:p>
            <a:pPr lvl="1"/>
            <a:r>
              <a:rPr lang="en-US" dirty="0" err="1" smtClean="0">
                <a:latin typeface="Courier New"/>
                <a:cs typeface="Courier New"/>
              </a:rPr>
              <a:t>getenv</a:t>
            </a:r>
            <a:r>
              <a:rPr lang="en-US" dirty="0" smtClean="0">
                <a:latin typeface="Courier New"/>
                <a:cs typeface="Courier New"/>
              </a:rPr>
              <a:t> and </a:t>
            </a:r>
            <a:r>
              <a:rPr lang="en-US" dirty="0" err="1" smtClean="0">
                <a:latin typeface="Courier New"/>
                <a:cs typeface="Courier New"/>
              </a:rPr>
              <a:t>putenv</a:t>
            </a:r>
            <a:endParaRPr lang="en-US" dirty="0">
              <a:latin typeface="Courier New"/>
              <a:cs typeface="Courier New"/>
            </a:endParaRPr>
          </a:p>
        </p:txBody>
      </p:sp>
      <p:sp>
        <p:nvSpPr>
          <p:cNvPr id="4" name="Rectangle 22"/>
          <p:cNvSpPr>
            <a:spLocks noChangeArrowheads="1"/>
          </p:cNvSpPr>
          <p:nvPr/>
        </p:nvSpPr>
        <p:spPr bwMode="auto">
          <a:xfrm>
            <a:off x="5589917" y="990600"/>
            <a:ext cx="1797050" cy="609600"/>
          </a:xfrm>
          <a:prstGeom prst="rect">
            <a:avLst/>
          </a:prstGeom>
          <a:solidFill>
            <a:srgbClr val="D5F1CF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1600" b="0" dirty="0" smtClean="0">
                <a:latin typeface="Calibri" pitchFamily="34" charset="0"/>
              </a:rPr>
              <a:t>Null-terminated</a:t>
            </a:r>
          </a:p>
          <a:p>
            <a:pPr algn="ctr" eaLnBrk="1" hangingPunct="1">
              <a:lnSpc>
                <a:spcPct val="100000"/>
              </a:lnSpc>
            </a:pPr>
            <a:r>
              <a:rPr lang="en-US" sz="1600" b="0" dirty="0" err="1" smtClean="0">
                <a:latin typeface="Calibri" pitchFamily="34" charset="0"/>
              </a:rPr>
              <a:t>env</a:t>
            </a:r>
            <a:r>
              <a:rPr lang="en-US" sz="1600" b="0" dirty="0" smtClean="0">
                <a:latin typeface="Calibri" pitchFamily="34" charset="0"/>
              </a:rPr>
              <a:t> </a:t>
            </a:r>
            <a:r>
              <a:rPr lang="en-US" sz="1600" b="0" dirty="0" err="1" smtClean="0">
                <a:latin typeface="Calibri" pitchFamily="34" charset="0"/>
              </a:rPr>
              <a:t>var</a:t>
            </a:r>
            <a:r>
              <a:rPr lang="en-US" sz="1600" b="0" dirty="0" smtClean="0">
                <a:latin typeface="Calibri" pitchFamily="34" charset="0"/>
              </a:rPr>
              <a:t> strings</a:t>
            </a:r>
          </a:p>
        </p:txBody>
      </p:sp>
      <p:sp>
        <p:nvSpPr>
          <p:cNvPr id="5" name="Rectangle 23"/>
          <p:cNvSpPr>
            <a:spLocks noChangeArrowheads="1"/>
          </p:cNvSpPr>
          <p:nvPr/>
        </p:nvSpPr>
        <p:spPr bwMode="auto">
          <a:xfrm>
            <a:off x="5589917" y="2209800"/>
            <a:ext cx="179705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1800" b="0" dirty="0" smtClean="0">
                <a:latin typeface="Calibri" pitchFamily="34" charset="0"/>
              </a:rPr>
              <a:t>unused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12" name="Rectangle 22"/>
          <p:cNvSpPr>
            <a:spLocks noChangeArrowheads="1"/>
          </p:cNvSpPr>
          <p:nvPr/>
        </p:nvSpPr>
        <p:spPr bwMode="auto">
          <a:xfrm>
            <a:off x="5589917" y="1600200"/>
            <a:ext cx="1797050" cy="609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r>
              <a:rPr lang="en-US" sz="1600" b="0" dirty="0" smtClean="0">
                <a:latin typeface="Calibri" pitchFamily="34" charset="0"/>
              </a:rPr>
              <a:t>Null-terminated</a:t>
            </a:r>
          </a:p>
          <a:p>
            <a:pPr algn="ctr" eaLnBrk="1" hangingPunct="1"/>
            <a:r>
              <a:rPr lang="en-US" sz="1600" b="0" dirty="0" err="1" smtClean="0">
                <a:latin typeface="Calibri" pitchFamily="34" charset="0"/>
              </a:rPr>
              <a:t>cmd</a:t>
            </a:r>
            <a:r>
              <a:rPr lang="en-US" sz="1600" b="0" dirty="0" smtClean="0">
                <a:latin typeface="Calibri" pitchFamily="34" charset="0"/>
              </a:rPr>
              <a:t> line </a:t>
            </a:r>
            <a:r>
              <a:rPr lang="en-US" sz="1600" b="0" dirty="0" err="1" smtClean="0">
                <a:latin typeface="Calibri" pitchFamily="34" charset="0"/>
              </a:rPr>
              <a:t>arg</a:t>
            </a:r>
            <a:r>
              <a:rPr lang="en-US" sz="1600" b="0" dirty="0" smtClean="0">
                <a:latin typeface="Calibri" pitchFamily="34" charset="0"/>
              </a:rPr>
              <a:t> strings</a:t>
            </a:r>
          </a:p>
        </p:txBody>
      </p:sp>
      <p:sp>
        <p:nvSpPr>
          <p:cNvPr id="13" name="Rectangle 23"/>
          <p:cNvSpPr>
            <a:spLocks noChangeArrowheads="1"/>
          </p:cNvSpPr>
          <p:nvPr/>
        </p:nvSpPr>
        <p:spPr bwMode="auto">
          <a:xfrm>
            <a:off x="5589917" y="2514600"/>
            <a:ext cx="1797050" cy="304800"/>
          </a:xfrm>
          <a:prstGeom prst="rect">
            <a:avLst/>
          </a:prstGeom>
          <a:solidFill>
            <a:srgbClr val="D5F1CF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1800" b="0" dirty="0" err="1" smtClean="0">
                <a:latin typeface="Calibri" pitchFamily="34" charset="0"/>
              </a:rPr>
              <a:t>envp[n</a:t>
            </a:r>
            <a:r>
              <a:rPr lang="en-US" sz="1800" b="0" dirty="0" smtClean="0">
                <a:latin typeface="Calibri" pitchFamily="34" charset="0"/>
              </a:rPr>
              <a:t>] == NULL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15" name="Rectangle 23"/>
          <p:cNvSpPr>
            <a:spLocks noChangeArrowheads="1"/>
          </p:cNvSpPr>
          <p:nvPr/>
        </p:nvSpPr>
        <p:spPr bwMode="auto">
          <a:xfrm>
            <a:off x="5589917" y="2819400"/>
            <a:ext cx="1797050" cy="304800"/>
          </a:xfrm>
          <a:prstGeom prst="rect">
            <a:avLst/>
          </a:prstGeom>
          <a:solidFill>
            <a:srgbClr val="D5F1CF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1800" b="0" dirty="0" err="1" smtClean="0">
                <a:latin typeface="Calibri" pitchFamily="34" charset="0"/>
              </a:rPr>
              <a:t>envp</a:t>
            </a:r>
            <a:r>
              <a:rPr lang="en-US" sz="1800" b="0" dirty="0" smtClean="0">
                <a:latin typeface="Calibri" pitchFamily="34" charset="0"/>
              </a:rPr>
              <a:t>[n-1]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16" name="Rectangle 23"/>
          <p:cNvSpPr>
            <a:spLocks noChangeArrowheads="1"/>
          </p:cNvSpPr>
          <p:nvPr/>
        </p:nvSpPr>
        <p:spPr bwMode="auto">
          <a:xfrm>
            <a:off x="5589917" y="3429000"/>
            <a:ext cx="1797050" cy="304800"/>
          </a:xfrm>
          <a:prstGeom prst="rect">
            <a:avLst/>
          </a:prstGeom>
          <a:solidFill>
            <a:srgbClr val="D5F1CF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1800" b="0" dirty="0" err="1" smtClean="0">
                <a:latin typeface="Calibri" pitchFamily="34" charset="0"/>
              </a:rPr>
              <a:t>envp</a:t>
            </a:r>
            <a:r>
              <a:rPr lang="en-US" sz="1800" b="0" dirty="0" smtClean="0">
                <a:latin typeface="Calibri" pitchFamily="34" charset="0"/>
              </a:rPr>
              <a:t>[0]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17" name="Rectangle 23"/>
          <p:cNvSpPr>
            <a:spLocks noChangeArrowheads="1"/>
          </p:cNvSpPr>
          <p:nvPr/>
        </p:nvSpPr>
        <p:spPr bwMode="auto">
          <a:xfrm>
            <a:off x="5589917" y="3124200"/>
            <a:ext cx="1797050" cy="304800"/>
          </a:xfrm>
          <a:prstGeom prst="rect">
            <a:avLst/>
          </a:prstGeom>
          <a:solidFill>
            <a:srgbClr val="D5F1CF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1800" b="0" dirty="0" smtClean="0">
                <a:latin typeface="Calibri" pitchFamily="34" charset="0"/>
              </a:rPr>
              <a:t>…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18" name="Rectangle 23"/>
          <p:cNvSpPr>
            <a:spLocks noChangeArrowheads="1"/>
          </p:cNvSpPr>
          <p:nvPr/>
        </p:nvSpPr>
        <p:spPr bwMode="auto">
          <a:xfrm>
            <a:off x="5589917" y="4953000"/>
            <a:ext cx="179705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1800" b="0" dirty="0" smtClean="0">
                <a:latin typeface="Calibri" pitchFamily="34" charset="0"/>
              </a:rPr>
              <a:t>Linker </a:t>
            </a:r>
            <a:r>
              <a:rPr lang="en-US" sz="1800" b="0" dirty="0" err="1" smtClean="0">
                <a:latin typeface="Calibri" pitchFamily="34" charset="0"/>
              </a:rPr>
              <a:t>vars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19" name="Rectangle 23"/>
          <p:cNvSpPr>
            <a:spLocks noChangeArrowheads="1"/>
          </p:cNvSpPr>
          <p:nvPr/>
        </p:nvSpPr>
        <p:spPr bwMode="auto">
          <a:xfrm>
            <a:off x="5589917" y="3733800"/>
            <a:ext cx="179705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1800" b="0" dirty="0" err="1" smtClean="0">
                <a:latin typeface="Calibri" pitchFamily="34" charset="0"/>
              </a:rPr>
              <a:t>argv[argc</a:t>
            </a:r>
            <a:r>
              <a:rPr lang="en-US" sz="1800" b="0" dirty="0" smtClean="0">
                <a:latin typeface="Calibri" pitchFamily="34" charset="0"/>
              </a:rPr>
              <a:t>] == NULL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20" name="Rectangle 23"/>
          <p:cNvSpPr>
            <a:spLocks noChangeArrowheads="1"/>
          </p:cNvSpPr>
          <p:nvPr/>
        </p:nvSpPr>
        <p:spPr bwMode="auto">
          <a:xfrm>
            <a:off x="5589917" y="4038600"/>
            <a:ext cx="179705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1800" b="0" dirty="0" err="1" smtClean="0">
                <a:latin typeface="Calibri" pitchFamily="34" charset="0"/>
              </a:rPr>
              <a:t>argv</a:t>
            </a:r>
            <a:r>
              <a:rPr lang="en-US" sz="1800" b="0" dirty="0" smtClean="0">
                <a:latin typeface="Calibri" pitchFamily="34" charset="0"/>
              </a:rPr>
              <a:t>[argc-1]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21" name="Rectangle 23"/>
          <p:cNvSpPr>
            <a:spLocks noChangeArrowheads="1"/>
          </p:cNvSpPr>
          <p:nvPr/>
        </p:nvSpPr>
        <p:spPr bwMode="auto">
          <a:xfrm>
            <a:off x="5589917" y="4648200"/>
            <a:ext cx="179705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1800" b="0" dirty="0" err="1" smtClean="0">
                <a:latin typeface="Calibri" pitchFamily="34" charset="0"/>
              </a:rPr>
              <a:t>argv</a:t>
            </a:r>
            <a:r>
              <a:rPr lang="en-US" sz="1800" b="0" dirty="0" smtClean="0">
                <a:latin typeface="Calibri" pitchFamily="34" charset="0"/>
              </a:rPr>
              <a:t>[0]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22" name="Rectangle 23"/>
          <p:cNvSpPr>
            <a:spLocks noChangeArrowheads="1"/>
          </p:cNvSpPr>
          <p:nvPr/>
        </p:nvSpPr>
        <p:spPr bwMode="auto">
          <a:xfrm>
            <a:off x="5589917" y="4343400"/>
            <a:ext cx="179705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1800" b="0" dirty="0" smtClean="0">
                <a:latin typeface="Calibri" pitchFamily="34" charset="0"/>
              </a:rPr>
              <a:t>…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23" name="Rectangle 23"/>
          <p:cNvSpPr>
            <a:spLocks noChangeArrowheads="1"/>
          </p:cNvSpPr>
          <p:nvPr/>
        </p:nvSpPr>
        <p:spPr bwMode="auto">
          <a:xfrm>
            <a:off x="5589917" y="5257800"/>
            <a:ext cx="1797050" cy="304800"/>
          </a:xfrm>
          <a:prstGeom prst="rect">
            <a:avLst/>
          </a:prstGeom>
          <a:solidFill>
            <a:srgbClr val="F1C7C7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1800" b="0" dirty="0" err="1" smtClean="0">
                <a:latin typeface="Calibri" pitchFamily="34" charset="0"/>
              </a:rPr>
              <a:t>envp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24" name="Rectangle 23"/>
          <p:cNvSpPr>
            <a:spLocks noChangeArrowheads="1"/>
          </p:cNvSpPr>
          <p:nvPr/>
        </p:nvSpPr>
        <p:spPr bwMode="auto">
          <a:xfrm>
            <a:off x="5589917" y="5867400"/>
            <a:ext cx="1797050" cy="304800"/>
          </a:xfrm>
          <a:prstGeom prst="rect">
            <a:avLst/>
          </a:prstGeom>
          <a:solidFill>
            <a:srgbClr val="F1C7C7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1800" b="0" dirty="0" err="1" smtClean="0">
                <a:latin typeface="Calibri" pitchFamily="34" charset="0"/>
              </a:rPr>
              <a:t>argc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25" name="Rectangle 23"/>
          <p:cNvSpPr>
            <a:spLocks noChangeArrowheads="1"/>
          </p:cNvSpPr>
          <p:nvPr/>
        </p:nvSpPr>
        <p:spPr bwMode="auto">
          <a:xfrm>
            <a:off x="5589917" y="5562600"/>
            <a:ext cx="1797050" cy="304800"/>
          </a:xfrm>
          <a:prstGeom prst="rect">
            <a:avLst/>
          </a:prstGeom>
          <a:solidFill>
            <a:srgbClr val="F1C7C7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1800" b="0" dirty="0" err="1" smtClean="0">
                <a:latin typeface="Calibri" pitchFamily="34" charset="0"/>
              </a:rPr>
              <a:t>argv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7476404" y="838200"/>
            <a:ext cx="15080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i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Stack bottom</a:t>
            </a:r>
          </a:p>
        </p:txBody>
      </p:sp>
      <p:sp>
        <p:nvSpPr>
          <p:cNvPr id="42" name="Freeform 41"/>
          <p:cNvSpPr/>
          <p:nvPr/>
        </p:nvSpPr>
        <p:spPr bwMode="auto">
          <a:xfrm>
            <a:off x="5263551" y="4875362"/>
            <a:ext cx="324928" cy="836763"/>
          </a:xfrm>
          <a:custGeom>
            <a:avLst/>
            <a:gdLst>
              <a:gd name="connsiteX0" fmla="*/ 324928 w 324928"/>
              <a:gd name="connsiteY0" fmla="*/ 836763 h 836763"/>
              <a:gd name="connsiteX1" fmla="*/ 5751 w 324928"/>
              <a:gd name="connsiteY1" fmla="*/ 353683 h 836763"/>
              <a:gd name="connsiteX2" fmla="*/ 290423 w 324928"/>
              <a:gd name="connsiteY2" fmla="*/ 0 h 8367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24928" h="836763">
                <a:moveTo>
                  <a:pt x="324928" y="836763"/>
                </a:moveTo>
                <a:cubicBezTo>
                  <a:pt x="168215" y="664953"/>
                  <a:pt x="11502" y="493144"/>
                  <a:pt x="5751" y="353683"/>
                </a:cubicBezTo>
                <a:cubicBezTo>
                  <a:pt x="0" y="214222"/>
                  <a:pt x="145211" y="107111"/>
                  <a:pt x="290423" y="0"/>
                </a:cubicBezTo>
              </a:path>
            </a:pathLst>
          </a:cu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Freeform 42"/>
          <p:cNvSpPr/>
          <p:nvPr/>
        </p:nvSpPr>
        <p:spPr bwMode="auto">
          <a:xfrm>
            <a:off x="5029200" y="2209800"/>
            <a:ext cx="542026" cy="2631056"/>
          </a:xfrm>
          <a:custGeom>
            <a:avLst/>
            <a:gdLst>
              <a:gd name="connsiteX0" fmla="*/ 770626 w 770626"/>
              <a:gd name="connsiteY0" fmla="*/ 2631056 h 2631056"/>
              <a:gd name="connsiteX1" fmla="*/ 2875 w 770626"/>
              <a:gd name="connsiteY1" fmla="*/ 992037 h 2631056"/>
              <a:gd name="connsiteX2" fmla="*/ 753374 w 770626"/>
              <a:gd name="connsiteY2" fmla="*/ 0 h 26310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70626" h="2631056">
                <a:moveTo>
                  <a:pt x="770626" y="2631056"/>
                </a:moveTo>
                <a:cubicBezTo>
                  <a:pt x="388188" y="2030801"/>
                  <a:pt x="5750" y="1430546"/>
                  <a:pt x="2875" y="992037"/>
                </a:cubicBezTo>
                <a:cubicBezTo>
                  <a:pt x="0" y="553528"/>
                  <a:pt x="376687" y="276764"/>
                  <a:pt x="753374" y="0"/>
                </a:cubicBezTo>
              </a:path>
            </a:pathLst>
          </a:cu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Freeform 43"/>
          <p:cNvSpPr/>
          <p:nvPr/>
        </p:nvSpPr>
        <p:spPr bwMode="auto">
          <a:xfrm>
            <a:off x="7382774" y="3641785"/>
            <a:ext cx="503207" cy="1777041"/>
          </a:xfrm>
          <a:custGeom>
            <a:avLst/>
            <a:gdLst>
              <a:gd name="connsiteX0" fmla="*/ 0 w 503207"/>
              <a:gd name="connsiteY0" fmla="*/ 1777041 h 1777041"/>
              <a:gd name="connsiteX1" fmla="*/ 500332 w 503207"/>
              <a:gd name="connsiteY1" fmla="*/ 854015 h 1777041"/>
              <a:gd name="connsiteX2" fmla="*/ 17252 w 503207"/>
              <a:gd name="connsiteY2" fmla="*/ 0 h 17770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03207" h="1777041">
                <a:moveTo>
                  <a:pt x="0" y="1777041"/>
                </a:moveTo>
                <a:cubicBezTo>
                  <a:pt x="248728" y="1463614"/>
                  <a:pt x="497457" y="1150188"/>
                  <a:pt x="500332" y="854015"/>
                </a:cubicBezTo>
                <a:cubicBezTo>
                  <a:pt x="503207" y="557842"/>
                  <a:pt x="260229" y="278921"/>
                  <a:pt x="17252" y="0"/>
                </a:cubicBezTo>
              </a:path>
            </a:pathLst>
          </a:cu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Freeform 44"/>
          <p:cNvSpPr/>
          <p:nvPr/>
        </p:nvSpPr>
        <p:spPr bwMode="auto">
          <a:xfrm>
            <a:off x="7408653" y="1600200"/>
            <a:ext cx="631166" cy="2014268"/>
          </a:xfrm>
          <a:custGeom>
            <a:avLst/>
            <a:gdLst>
              <a:gd name="connsiteX0" fmla="*/ 0 w 631166"/>
              <a:gd name="connsiteY0" fmla="*/ 2242868 h 2242868"/>
              <a:gd name="connsiteX1" fmla="*/ 629728 w 631166"/>
              <a:gd name="connsiteY1" fmla="*/ 854015 h 2242868"/>
              <a:gd name="connsiteX2" fmla="*/ 8626 w 631166"/>
              <a:gd name="connsiteY2" fmla="*/ 0 h 22428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631166" h="2242868">
                <a:moveTo>
                  <a:pt x="0" y="2242868"/>
                </a:moveTo>
                <a:cubicBezTo>
                  <a:pt x="314145" y="1735347"/>
                  <a:pt x="628290" y="1227826"/>
                  <a:pt x="629728" y="854015"/>
                </a:cubicBezTo>
                <a:cubicBezTo>
                  <a:pt x="631166" y="480204"/>
                  <a:pt x="319896" y="240102"/>
                  <a:pt x="8626" y="0"/>
                </a:cubicBezTo>
              </a:path>
            </a:pathLst>
          </a:cu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/>
          <p:cNvSpPr>
            <a:spLocks noChangeArrowheads="1"/>
          </p:cNvSpPr>
          <p:nvPr/>
        </p:nvSpPr>
        <p:spPr bwMode="auto">
          <a:xfrm>
            <a:off x="5589917" y="6172200"/>
            <a:ext cx="1797050" cy="609600"/>
          </a:xfrm>
          <a:prstGeom prst="rect">
            <a:avLst/>
          </a:prstGeom>
          <a:solidFill>
            <a:srgbClr val="F1C7C7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1800" b="0" dirty="0" smtClean="0">
                <a:latin typeface="Calibri"/>
                <a:cs typeface="Calibri"/>
              </a:rPr>
              <a:t>Stack frame for </a:t>
            </a:r>
          </a:p>
          <a:p>
            <a:pPr algn="ctr" eaLnBrk="1" hangingPunct="1">
              <a:lnSpc>
                <a:spcPct val="100000"/>
              </a:lnSpc>
            </a:pPr>
            <a:r>
              <a:rPr lang="en-US" sz="1800" b="0" dirty="0" smtClean="0">
                <a:latin typeface="Courier New"/>
                <a:cs typeface="Courier New"/>
              </a:rPr>
              <a:t>main</a:t>
            </a:r>
            <a:endParaRPr lang="en-US" sz="1800" b="0" dirty="0">
              <a:latin typeface="Courier New"/>
              <a:cs typeface="Courier New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7476404" y="6488668"/>
            <a:ext cx="11268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i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Stack top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8077200" y="3429000"/>
            <a:ext cx="11543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ourier New"/>
                <a:cs typeface="Courier New"/>
              </a:rPr>
              <a:t>environ</a:t>
            </a:r>
          </a:p>
        </p:txBody>
      </p:sp>
      <p:cxnSp>
        <p:nvCxnSpPr>
          <p:cNvPr id="38" name="Straight Arrow Connector 37"/>
          <p:cNvCxnSpPr/>
          <p:nvPr/>
        </p:nvCxnSpPr>
        <p:spPr bwMode="auto">
          <a:xfrm rot="10800000" flipV="1">
            <a:off x="7408654" y="3656798"/>
            <a:ext cx="668547" cy="802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38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latin typeface="Courier New"/>
                <a:cs typeface="Courier New"/>
              </a:rPr>
              <a:t>execve</a:t>
            </a:r>
            <a:r>
              <a:rPr lang="en-US" dirty="0" smtClean="0"/>
              <a:t> Example</a:t>
            </a:r>
            <a:endParaRPr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idx="1"/>
          </p:nvPr>
        </p:nvSpPr>
        <p:spPr>
          <a:xfrm>
            <a:off x="357018" y="1362075"/>
            <a:ext cx="7896225" cy="1990725"/>
          </a:xfrm>
          <a:solidFill>
            <a:srgbClr val="F7F5CD"/>
          </a:solidFill>
          <a:ln w="12700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/>
          <a:lstStyle/>
          <a:p>
            <a:pPr>
              <a:buNone/>
            </a:pPr>
            <a:r>
              <a:rPr lang="en-US" sz="1800" dirty="0" smtClean="0">
                <a:latin typeface="Courier New"/>
                <a:cs typeface="Courier New"/>
              </a:rPr>
              <a:t>if ((</a:t>
            </a:r>
            <a:r>
              <a:rPr lang="en-US" sz="1800" dirty="0" err="1" smtClean="0">
                <a:latin typeface="Courier New"/>
                <a:cs typeface="Courier New"/>
              </a:rPr>
              <a:t>pid</a:t>
            </a:r>
            <a:r>
              <a:rPr lang="en-US" sz="1800" dirty="0" smtClean="0">
                <a:latin typeface="Courier New"/>
                <a:cs typeface="Courier New"/>
              </a:rPr>
              <a:t> = Fork()) == 0) { /* Child runs user job */ </a:t>
            </a:r>
          </a:p>
          <a:p>
            <a:pPr>
              <a:buNone/>
            </a:pPr>
            <a:r>
              <a:rPr lang="en-US" sz="1800" dirty="0" smtClean="0">
                <a:latin typeface="Courier New"/>
                <a:cs typeface="Courier New"/>
              </a:rPr>
              <a:t>    if (execve(argv[0], </a:t>
            </a:r>
            <a:r>
              <a:rPr lang="en-US" sz="1800" dirty="0" err="1" smtClean="0">
                <a:latin typeface="Courier New"/>
                <a:cs typeface="Courier New"/>
              </a:rPr>
              <a:t>argv</a:t>
            </a:r>
            <a:r>
              <a:rPr lang="en-US" sz="1800" dirty="0" smtClean="0">
                <a:latin typeface="Courier New"/>
                <a:cs typeface="Courier New"/>
              </a:rPr>
              <a:t>, environ) &lt; 0) { </a:t>
            </a:r>
          </a:p>
          <a:p>
            <a:pPr>
              <a:buNone/>
            </a:pPr>
            <a:r>
              <a:rPr lang="en-US" sz="1800" dirty="0" smtClean="0">
                <a:latin typeface="Courier New"/>
                <a:cs typeface="Courier New"/>
              </a:rPr>
              <a:t>        </a:t>
            </a:r>
            <a:r>
              <a:rPr lang="en-US" sz="1800" dirty="0" err="1" smtClean="0">
                <a:latin typeface="Courier New"/>
                <a:cs typeface="Courier New"/>
              </a:rPr>
              <a:t>printf("%s</a:t>
            </a:r>
            <a:r>
              <a:rPr lang="en-US" sz="1800" dirty="0" smtClean="0">
                <a:latin typeface="Courier New"/>
                <a:cs typeface="Courier New"/>
              </a:rPr>
              <a:t>: Command not found.\</a:t>
            </a:r>
            <a:r>
              <a:rPr lang="en-US" sz="1800" dirty="0" err="1" smtClean="0">
                <a:latin typeface="Courier New"/>
                <a:cs typeface="Courier New"/>
              </a:rPr>
              <a:t>n</a:t>
            </a:r>
            <a:r>
              <a:rPr lang="en-US" sz="1800" dirty="0" smtClean="0">
                <a:latin typeface="Courier New"/>
                <a:cs typeface="Courier New"/>
              </a:rPr>
              <a:t>", argv[0]);</a:t>
            </a:r>
          </a:p>
          <a:p>
            <a:pPr>
              <a:buNone/>
            </a:pPr>
            <a:r>
              <a:rPr lang="en-US" sz="1800" dirty="0" smtClean="0">
                <a:latin typeface="Courier New"/>
                <a:cs typeface="Courier New"/>
              </a:rPr>
              <a:t>        exit(0); </a:t>
            </a:r>
          </a:p>
          <a:p>
            <a:pPr>
              <a:buNone/>
            </a:pPr>
            <a:r>
              <a:rPr lang="en-US" sz="1800" dirty="0" smtClean="0">
                <a:latin typeface="Courier New"/>
                <a:cs typeface="Courier New"/>
              </a:rPr>
              <a:t>    } </a:t>
            </a:r>
          </a:p>
          <a:p>
            <a:pPr>
              <a:buNone/>
            </a:pPr>
            <a:r>
              <a:rPr lang="en-US" sz="1800" dirty="0" smtClean="0">
                <a:latin typeface="Courier New"/>
                <a:cs typeface="Courier New"/>
              </a:rPr>
              <a:t>}</a:t>
            </a:r>
            <a:endParaRPr lang="en-US" sz="1800" dirty="0">
              <a:latin typeface="Courier New"/>
              <a:cs typeface="Courier New"/>
            </a:endParaRPr>
          </a:p>
        </p:txBody>
      </p:sp>
      <p:sp>
        <p:nvSpPr>
          <p:cNvPr id="13" name="Rectangle 23"/>
          <p:cNvSpPr>
            <a:spLocks noChangeArrowheads="1"/>
          </p:cNvSpPr>
          <p:nvPr/>
        </p:nvSpPr>
        <p:spPr bwMode="auto">
          <a:xfrm>
            <a:off x="2590800" y="5388798"/>
            <a:ext cx="1797050" cy="304800"/>
          </a:xfrm>
          <a:prstGeom prst="rect">
            <a:avLst/>
          </a:prstGeom>
          <a:solidFill>
            <a:srgbClr val="D5F1CF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800" b="0" dirty="0" err="1" smtClean="0">
                <a:latin typeface="Calibri" pitchFamily="34" charset="0"/>
              </a:rPr>
              <a:t>envp</a:t>
            </a:r>
            <a:r>
              <a:rPr lang="en-US" sz="1800" b="0" dirty="0" smtClean="0">
                <a:latin typeface="Calibri" pitchFamily="34" charset="0"/>
              </a:rPr>
              <a:t>[n] = NULL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15" name="Rectangle 23"/>
          <p:cNvSpPr>
            <a:spLocks noChangeArrowheads="1"/>
          </p:cNvSpPr>
          <p:nvPr/>
        </p:nvSpPr>
        <p:spPr bwMode="auto">
          <a:xfrm>
            <a:off x="2590800" y="5693598"/>
            <a:ext cx="1797050" cy="304800"/>
          </a:xfrm>
          <a:prstGeom prst="rect">
            <a:avLst/>
          </a:prstGeom>
          <a:solidFill>
            <a:srgbClr val="D5F1CF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800" b="0" dirty="0" err="1" smtClean="0">
                <a:latin typeface="Calibri" pitchFamily="34" charset="0"/>
              </a:rPr>
              <a:t>envp</a:t>
            </a:r>
            <a:r>
              <a:rPr lang="en-US" sz="1800" b="0" dirty="0" smtClean="0">
                <a:latin typeface="Calibri" pitchFamily="34" charset="0"/>
              </a:rPr>
              <a:t>[n-1]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16" name="Rectangle 23"/>
          <p:cNvSpPr>
            <a:spLocks noChangeArrowheads="1"/>
          </p:cNvSpPr>
          <p:nvPr/>
        </p:nvSpPr>
        <p:spPr bwMode="auto">
          <a:xfrm>
            <a:off x="2590800" y="6303198"/>
            <a:ext cx="1797050" cy="304800"/>
          </a:xfrm>
          <a:prstGeom prst="rect">
            <a:avLst/>
          </a:prstGeom>
          <a:solidFill>
            <a:srgbClr val="D5F1CF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800" b="0" dirty="0" err="1" smtClean="0">
                <a:latin typeface="Calibri" pitchFamily="34" charset="0"/>
              </a:rPr>
              <a:t>envp</a:t>
            </a:r>
            <a:r>
              <a:rPr lang="en-US" sz="1800" b="0" dirty="0" smtClean="0">
                <a:latin typeface="Calibri" pitchFamily="34" charset="0"/>
              </a:rPr>
              <a:t>[0]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17" name="Rectangle 23"/>
          <p:cNvSpPr>
            <a:spLocks noChangeArrowheads="1"/>
          </p:cNvSpPr>
          <p:nvPr/>
        </p:nvSpPr>
        <p:spPr bwMode="auto">
          <a:xfrm>
            <a:off x="2590800" y="5998398"/>
            <a:ext cx="1797050" cy="304800"/>
          </a:xfrm>
          <a:prstGeom prst="rect">
            <a:avLst/>
          </a:prstGeom>
          <a:solidFill>
            <a:srgbClr val="D5F1CF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800" b="0" dirty="0" smtClean="0">
                <a:latin typeface="Calibri" pitchFamily="34" charset="0"/>
              </a:rPr>
              <a:t>…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19" name="Rectangle 23"/>
          <p:cNvSpPr>
            <a:spLocks noChangeArrowheads="1"/>
          </p:cNvSpPr>
          <p:nvPr/>
        </p:nvSpPr>
        <p:spPr bwMode="auto">
          <a:xfrm>
            <a:off x="2590800" y="3700730"/>
            <a:ext cx="179705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800" b="0" dirty="0" err="1" smtClean="0">
                <a:latin typeface="Calibri" pitchFamily="34" charset="0"/>
              </a:rPr>
              <a:t>argv</a:t>
            </a:r>
            <a:r>
              <a:rPr lang="en-US" sz="1800" b="0" dirty="0" smtClean="0">
                <a:latin typeface="Calibri" pitchFamily="34" charset="0"/>
              </a:rPr>
              <a:t>[</a:t>
            </a:r>
            <a:r>
              <a:rPr lang="en-US" sz="1800" b="0" dirty="0" err="1" smtClean="0">
                <a:latin typeface="Calibri" pitchFamily="34" charset="0"/>
              </a:rPr>
              <a:t>argc</a:t>
            </a:r>
            <a:r>
              <a:rPr lang="en-US" sz="1800" b="0" dirty="0" smtClean="0">
                <a:latin typeface="Calibri" pitchFamily="34" charset="0"/>
              </a:rPr>
              <a:t>] = NULL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20" name="Rectangle 23"/>
          <p:cNvSpPr>
            <a:spLocks noChangeArrowheads="1"/>
          </p:cNvSpPr>
          <p:nvPr/>
        </p:nvSpPr>
        <p:spPr bwMode="auto">
          <a:xfrm>
            <a:off x="2590800" y="4005530"/>
            <a:ext cx="179705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800" b="0" dirty="0" err="1" smtClean="0">
                <a:latin typeface="Calibri" pitchFamily="34" charset="0"/>
              </a:rPr>
              <a:t>argv</a:t>
            </a:r>
            <a:r>
              <a:rPr lang="en-US" sz="1800" b="0" dirty="0" smtClean="0">
                <a:latin typeface="Calibri" pitchFamily="34" charset="0"/>
              </a:rPr>
              <a:t>[argc-1]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21" name="Rectangle 23"/>
          <p:cNvSpPr>
            <a:spLocks noChangeArrowheads="1"/>
          </p:cNvSpPr>
          <p:nvPr/>
        </p:nvSpPr>
        <p:spPr bwMode="auto">
          <a:xfrm>
            <a:off x="2590800" y="4615130"/>
            <a:ext cx="179705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800" b="0" dirty="0" err="1" smtClean="0">
                <a:latin typeface="Calibri" pitchFamily="34" charset="0"/>
              </a:rPr>
              <a:t>argv</a:t>
            </a:r>
            <a:r>
              <a:rPr lang="en-US" sz="1800" b="0" dirty="0" smtClean="0">
                <a:latin typeface="Calibri" pitchFamily="34" charset="0"/>
              </a:rPr>
              <a:t>[0]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22" name="Rectangle 23"/>
          <p:cNvSpPr>
            <a:spLocks noChangeArrowheads="1"/>
          </p:cNvSpPr>
          <p:nvPr/>
        </p:nvSpPr>
        <p:spPr bwMode="auto">
          <a:xfrm>
            <a:off x="2590800" y="4310330"/>
            <a:ext cx="179705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800" b="0" dirty="0" smtClean="0">
                <a:latin typeface="Calibri" pitchFamily="34" charset="0"/>
              </a:rPr>
              <a:t>…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5105400" y="4583668"/>
            <a:ext cx="7360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“</a:t>
            </a:r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ls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”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5105400" y="4274555"/>
            <a:ext cx="8739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“-</a:t>
            </a:r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lt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”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5124319" y="3974068"/>
            <a:ext cx="21146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“/</a:t>
            </a:r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usr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/include”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5105400" y="6270128"/>
            <a:ext cx="17011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“USER=</a:t>
            </a:r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droh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”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5105400" y="5974758"/>
            <a:ext cx="21146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“PRINTER=iron”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5105400" y="5662136"/>
            <a:ext cx="22525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“PWD=/</a:t>
            </a:r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usr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/</a:t>
            </a:r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droh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”</a:t>
            </a:r>
          </a:p>
        </p:txBody>
      </p:sp>
      <p:cxnSp>
        <p:nvCxnSpPr>
          <p:cNvPr id="37" name="Straight Arrow Connector 36"/>
          <p:cNvCxnSpPr>
            <a:stCxn id="21" idx="3"/>
            <a:endCxn id="28" idx="1"/>
          </p:cNvCxnSpPr>
          <p:nvPr/>
        </p:nvCxnSpPr>
        <p:spPr bwMode="auto">
          <a:xfrm>
            <a:off x="4387850" y="4767530"/>
            <a:ext cx="717550" cy="804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9" name="Straight Arrow Connector 38"/>
          <p:cNvCxnSpPr>
            <a:stCxn id="22" idx="3"/>
            <a:endCxn id="31" idx="1"/>
          </p:cNvCxnSpPr>
          <p:nvPr/>
        </p:nvCxnSpPr>
        <p:spPr bwMode="auto">
          <a:xfrm flipV="1">
            <a:off x="4387850" y="4459221"/>
            <a:ext cx="717550" cy="3509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41" name="Straight Arrow Connector 40"/>
          <p:cNvCxnSpPr>
            <a:stCxn id="20" idx="3"/>
            <a:endCxn id="32" idx="1"/>
          </p:cNvCxnSpPr>
          <p:nvPr/>
        </p:nvCxnSpPr>
        <p:spPr bwMode="auto">
          <a:xfrm>
            <a:off x="4387850" y="4157930"/>
            <a:ext cx="736469" cy="804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47" name="Straight Arrow Connector 46"/>
          <p:cNvCxnSpPr>
            <a:stCxn id="16" idx="3"/>
            <a:endCxn id="33" idx="1"/>
          </p:cNvCxnSpPr>
          <p:nvPr/>
        </p:nvCxnSpPr>
        <p:spPr bwMode="auto">
          <a:xfrm flipV="1">
            <a:off x="4387850" y="6454794"/>
            <a:ext cx="717550" cy="804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49" name="Straight Arrow Connector 48"/>
          <p:cNvCxnSpPr>
            <a:stCxn id="17" idx="3"/>
            <a:endCxn id="34" idx="1"/>
          </p:cNvCxnSpPr>
          <p:nvPr/>
        </p:nvCxnSpPr>
        <p:spPr bwMode="auto">
          <a:xfrm>
            <a:off x="4387850" y="6150798"/>
            <a:ext cx="717550" cy="8626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53" name="Straight Arrow Connector 52"/>
          <p:cNvCxnSpPr>
            <a:stCxn id="15" idx="3"/>
            <a:endCxn id="35" idx="1"/>
          </p:cNvCxnSpPr>
          <p:nvPr/>
        </p:nvCxnSpPr>
        <p:spPr bwMode="auto">
          <a:xfrm>
            <a:off x="4387850" y="5845998"/>
            <a:ext cx="717550" cy="804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6" name="TextBox 25"/>
          <p:cNvSpPr txBox="1"/>
          <p:nvPr/>
        </p:nvSpPr>
        <p:spPr>
          <a:xfrm>
            <a:off x="685800" y="6412468"/>
            <a:ext cx="11543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ourier New"/>
                <a:cs typeface="Courier New"/>
              </a:rPr>
              <a:t>environ</a:t>
            </a:r>
          </a:p>
        </p:txBody>
      </p:sp>
      <p:cxnSp>
        <p:nvCxnSpPr>
          <p:cNvPr id="30" name="Straight Arrow Connector 29"/>
          <p:cNvCxnSpPr/>
          <p:nvPr/>
        </p:nvCxnSpPr>
        <p:spPr bwMode="auto">
          <a:xfrm flipV="1">
            <a:off x="1828800" y="6596330"/>
            <a:ext cx="717550" cy="804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8" name="TextBox 37"/>
          <p:cNvSpPr txBox="1"/>
          <p:nvPr/>
        </p:nvSpPr>
        <p:spPr>
          <a:xfrm>
            <a:off x="1101366" y="4736068"/>
            <a:ext cx="7387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 smtClean="0">
                <a:latin typeface="Courier New"/>
                <a:cs typeface="Courier New"/>
              </a:rPr>
              <a:t>argv</a:t>
            </a:r>
            <a:endParaRPr lang="en-US" sz="1800" dirty="0" smtClean="0">
              <a:latin typeface="Courier New"/>
              <a:cs typeface="Courier New"/>
            </a:endParaRPr>
          </a:p>
        </p:txBody>
      </p:sp>
      <p:cxnSp>
        <p:nvCxnSpPr>
          <p:cNvPr id="40" name="Straight Arrow Connector 39"/>
          <p:cNvCxnSpPr/>
          <p:nvPr/>
        </p:nvCxnSpPr>
        <p:spPr bwMode="auto">
          <a:xfrm flipV="1">
            <a:off x="1828800" y="4919930"/>
            <a:ext cx="717550" cy="804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48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Summary</a:t>
            </a:r>
            <a:endParaRPr lang="en-US" dirty="0"/>
          </a:p>
        </p:txBody>
      </p:sp>
      <p:sp>
        <p:nvSpPr>
          <p:cNvPr id="5048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Exceptions</a:t>
            </a:r>
          </a:p>
          <a:p>
            <a:pPr lvl="1"/>
            <a:r>
              <a:rPr lang="en-US" dirty="0" smtClean="0"/>
              <a:t>Events that require nonstandard control flow</a:t>
            </a:r>
          </a:p>
          <a:p>
            <a:pPr lvl="1"/>
            <a:r>
              <a:rPr lang="en-US" dirty="0" smtClean="0"/>
              <a:t>Generated externally (interrupts) or internally (traps and faults)</a:t>
            </a:r>
          </a:p>
          <a:p>
            <a:endParaRPr lang="en-US" dirty="0" smtClean="0"/>
          </a:p>
          <a:p>
            <a:r>
              <a:rPr lang="en-US" dirty="0" smtClean="0"/>
              <a:t>Processes</a:t>
            </a:r>
          </a:p>
          <a:p>
            <a:pPr lvl="1"/>
            <a:r>
              <a:rPr lang="en-US" dirty="0" smtClean="0"/>
              <a:t>At any given time, system has multiple active processes</a:t>
            </a:r>
          </a:p>
          <a:p>
            <a:pPr lvl="1"/>
            <a:r>
              <a:rPr lang="en-US" dirty="0" smtClean="0"/>
              <a:t>Only one can execute at a time on a single core, though</a:t>
            </a:r>
          </a:p>
          <a:p>
            <a:pPr lvl="1"/>
            <a:r>
              <a:rPr lang="en-US" dirty="0" smtClean="0"/>
              <a:t>Each process appears to have total control of </a:t>
            </a:r>
            <a:br>
              <a:rPr lang="en-US" dirty="0" smtClean="0"/>
            </a:br>
            <a:r>
              <a:rPr lang="en-US" dirty="0" smtClean="0"/>
              <a:t>processor + private memory space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89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 (cont.)</a:t>
            </a:r>
            <a:endParaRPr lang="en-US" dirty="0"/>
          </a:p>
        </p:txBody>
      </p:sp>
      <p:sp>
        <p:nvSpPr>
          <p:cNvPr id="5089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Spawning processes</a:t>
            </a:r>
          </a:p>
          <a:p>
            <a:pPr lvl="1"/>
            <a:r>
              <a:rPr lang="en-US" dirty="0" smtClean="0"/>
              <a:t>Call </a:t>
            </a:r>
            <a:r>
              <a:rPr lang="en-US" dirty="0" smtClean="0">
                <a:latin typeface="Courier New"/>
                <a:cs typeface="Courier New"/>
              </a:rPr>
              <a:t>fork</a:t>
            </a:r>
          </a:p>
          <a:p>
            <a:pPr lvl="1"/>
            <a:r>
              <a:rPr lang="en-US" dirty="0" smtClean="0"/>
              <a:t>One call, two returns</a:t>
            </a:r>
          </a:p>
          <a:p>
            <a:r>
              <a:rPr lang="en-US" dirty="0" smtClean="0"/>
              <a:t>Process completion</a:t>
            </a:r>
          </a:p>
          <a:p>
            <a:pPr lvl="1"/>
            <a:r>
              <a:rPr lang="en-US" dirty="0" smtClean="0"/>
              <a:t>Call </a:t>
            </a:r>
            <a:r>
              <a:rPr lang="en-US" dirty="0" smtClean="0">
                <a:latin typeface="Courier New"/>
                <a:cs typeface="Courier New"/>
              </a:rPr>
              <a:t>exit</a:t>
            </a:r>
          </a:p>
          <a:p>
            <a:pPr lvl="1"/>
            <a:r>
              <a:rPr lang="en-US" dirty="0" smtClean="0"/>
              <a:t>One call, no return</a:t>
            </a:r>
          </a:p>
          <a:p>
            <a:r>
              <a:rPr lang="en-US" dirty="0" smtClean="0"/>
              <a:t>Reaping and waiting for</a:t>
            </a:r>
            <a:r>
              <a:rPr lang="en-US" dirty="0" smtClean="0"/>
              <a:t> processes</a:t>
            </a:r>
            <a:endParaRPr lang="en-US" dirty="0" smtClean="0"/>
          </a:p>
          <a:p>
            <a:pPr lvl="1"/>
            <a:r>
              <a:rPr lang="en-US" dirty="0" smtClean="0"/>
              <a:t>Call </a:t>
            </a:r>
            <a:r>
              <a:rPr lang="en-US" dirty="0" smtClean="0">
                <a:latin typeface="Courier New"/>
                <a:cs typeface="Courier New"/>
              </a:rPr>
              <a:t>wait</a:t>
            </a:r>
            <a:r>
              <a:rPr lang="en-US" dirty="0" smtClean="0"/>
              <a:t> or </a:t>
            </a:r>
            <a:r>
              <a:rPr lang="en-US" dirty="0" err="1" smtClean="0">
                <a:latin typeface="Courier New"/>
                <a:cs typeface="Courier New"/>
              </a:rPr>
              <a:t>waitpid</a:t>
            </a:r>
            <a:endParaRPr lang="en-US" dirty="0" smtClean="0">
              <a:latin typeface="Courier New"/>
              <a:cs typeface="Courier New"/>
            </a:endParaRPr>
          </a:p>
          <a:p>
            <a:r>
              <a:rPr lang="en-US" dirty="0" smtClean="0"/>
              <a:t>Loading and running</a:t>
            </a:r>
            <a:r>
              <a:rPr lang="en-US" dirty="0" smtClean="0"/>
              <a:t> programs</a:t>
            </a:r>
            <a:endParaRPr lang="en-US" dirty="0" smtClean="0"/>
          </a:p>
          <a:p>
            <a:pPr lvl="1"/>
            <a:r>
              <a:rPr lang="en-US" dirty="0" smtClean="0"/>
              <a:t>Call </a:t>
            </a:r>
            <a:r>
              <a:rPr lang="en-US" dirty="0" err="1" smtClean="0">
                <a:latin typeface="Courier New"/>
                <a:cs typeface="Courier New"/>
              </a:rPr>
              <a:t>execve</a:t>
            </a:r>
            <a:r>
              <a:rPr lang="en-US" dirty="0" smtClean="0"/>
              <a:t> (or variant)</a:t>
            </a:r>
          </a:p>
          <a:p>
            <a:pPr lvl="1"/>
            <a:r>
              <a:rPr lang="en-US" dirty="0" smtClean="0"/>
              <a:t>One call, (normally) no return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3090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93712"/>
            <a:ext cx="6299200" cy="573088"/>
          </a:xfrm>
        </p:spPr>
        <p:txBody>
          <a:bodyPr/>
          <a:lstStyle/>
          <a:p>
            <a:r>
              <a:rPr lang="en-US"/>
              <a:t>Altering the Control Flow</a:t>
            </a:r>
          </a:p>
        </p:txBody>
      </p:sp>
      <p:sp>
        <p:nvSpPr>
          <p:cNvPr id="4730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250950"/>
            <a:ext cx="8624887" cy="5378450"/>
          </a:xfrm>
        </p:spPr>
        <p:txBody>
          <a:bodyPr/>
          <a:lstStyle/>
          <a:p>
            <a:r>
              <a:rPr lang="en-US" dirty="0"/>
              <a:t>Up to now: two mechanisms for changing control flow:</a:t>
            </a:r>
          </a:p>
          <a:p>
            <a:pPr lvl="1"/>
            <a:r>
              <a:rPr lang="en-US" dirty="0"/>
              <a:t>Jumps and branches</a:t>
            </a:r>
          </a:p>
          <a:p>
            <a:pPr lvl="1"/>
            <a:r>
              <a:rPr lang="en-US" dirty="0"/>
              <a:t>Call and return</a:t>
            </a:r>
          </a:p>
          <a:p>
            <a:pPr lvl="1">
              <a:buFont typeface="Wingdings" pitchFamily="2" charset="2"/>
              <a:buNone/>
            </a:pPr>
            <a:r>
              <a:rPr lang="en-US" dirty="0"/>
              <a:t>Both react to changes in </a:t>
            </a:r>
            <a:r>
              <a:rPr lang="en-US" b="1" i="1" dirty="0">
                <a:solidFill>
                  <a:srgbClr val="C00000"/>
                </a:solidFill>
              </a:rPr>
              <a:t>program </a:t>
            </a:r>
            <a:r>
              <a:rPr lang="en-US" b="1" i="1" dirty="0" smtClean="0">
                <a:solidFill>
                  <a:srgbClr val="C00000"/>
                </a:solidFill>
              </a:rPr>
              <a:t>state</a:t>
            </a:r>
          </a:p>
          <a:p>
            <a:pPr lvl="1">
              <a:buFont typeface="Wingdings" pitchFamily="2" charset="2"/>
              <a:buNone/>
            </a:pPr>
            <a:endParaRPr lang="en-US" dirty="0"/>
          </a:p>
          <a:p>
            <a:r>
              <a:rPr lang="en-US" dirty="0"/>
              <a:t>Insufficient  for a useful </a:t>
            </a:r>
            <a:r>
              <a:rPr lang="en-US" dirty="0" smtClean="0"/>
              <a:t>system: </a:t>
            </a:r>
            <a:br>
              <a:rPr lang="en-US" dirty="0" smtClean="0"/>
            </a:br>
            <a:r>
              <a:rPr lang="en-US" dirty="0" smtClean="0"/>
              <a:t>Difficult to </a:t>
            </a:r>
            <a:r>
              <a:rPr lang="en-US" dirty="0"/>
              <a:t>react to changes in </a:t>
            </a:r>
            <a:r>
              <a:rPr lang="en-US" i="1" dirty="0">
                <a:solidFill>
                  <a:srgbClr val="C00000"/>
                </a:solidFill>
              </a:rPr>
              <a:t>system state </a:t>
            </a:r>
          </a:p>
          <a:p>
            <a:pPr lvl="1"/>
            <a:r>
              <a:rPr lang="en-US" dirty="0"/>
              <a:t>data arrives from a disk or a network adapter</a:t>
            </a:r>
          </a:p>
          <a:p>
            <a:pPr lvl="1"/>
            <a:r>
              <a:rPr lang="en-US" dirty="0"/>
              <a:t>instruction divides by zero</a:t>
            </a:r>
          </a:p>
          <a:p>
            <a:pPr lvl="1"/>
            <a:r>
              <a:rPr lang="en-US" dirty="0"/>
              <a:t>user hits Ctrl-C at the keyboard</a:t>
            </a:r>
          </a:p>
          <a:p>
            <a:pPr lvl="1"/>
            <a:r>
              <a:rPr lang="en-US" dirty="0"/>
              <a:t>System timer expires</a:t>
            </a:r>
          </a:p>
          <a:p>
            <a:endParaRPr lang="en-US" dirty="0" smtClean="0"/>
          </a:p>
          <a:p>
            <a:r>
              <a:rPr lang="en-US" dirty="0" smtClean="0"/>
              <a:t>System </a:t>
            </a:r>
            <a:r>
              <a:rPr lang="en-US" dirty="0"/>
              <a:t>needs mechanisms for “exceptional control flow”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30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30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30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30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30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30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30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309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309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4114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493712"/>
            <a:ext cx="8686800" cy="573088"/>
          </a:xfrm>
        </p:spPr>
        <p:txBody>
          <a:bodyPr/>
          <a:lstStyle/>
          <a:p>
            <a:r>
              <a:rPr lang="en-US"/>
              <a:t>Exceptional Control Flow</a:t>
            </a:r>
          </a:p>
        </p:txBody>
      </p:sp>
      <p:sp>
        <p:nvSpPr>
          <p:cNvPr id="4741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3213" y="1282700"/>
            <a:ext cx="8281987" cy="5118100"/>
          </a:xfrm>
        </p:spPr>
        <p:txBody>
          <a:bodyPr/>
          <a:lstStyle/>
          <a:p>
            <a:r>
              <a:rPr lang="en-US" dirty="0" smtClean="0"/>
              <a:t>Exists </a:t>
            </a:r>
            <a:r>
              <a:rPr lang="en-US" dirty="0"/>
              <a:t>at all levels of a computer </a:t>
            </a:r>
            <a:r>
              <a:rPr lang="en-US" dirty="0" smtClean="0"/>
              <a:t>system</a:t>
            </a:r>
            <a:endParaRPr lang="en-US" dirty="0"/>
          </a:p>
          <a:p>
            <a:r>
              <a:rPr lang="en-US" dirty="0"/>
              <a:t>Low level </a:t>
            </a:r>
            <a:r>
              <a:rPr lang="en-US" dirty="0" smtClean="0"/>
              <a:t>mechanisms</a:t>
            </a:r>
            <a:endParaRPr lang="en-US" dirty="0"/>
          </a:p>
          <a:p>
            <a:pPr lvl="1"/>
            <a:r>
              <a:rPr lang="en-US" dirty="0"/>
              <a:t>E</a:t>
            </a:r>
            <a:r>
              <a:rPr lang="en-US" dirty="0" smtClean="0"/>
              <a:t>xceptions </a:t>
            </a:r>
            <a:endParaRPr lang="en-US" dirty="0"/>
          </a:p>
          <a:p>
            <a:pPr lvl="2"/>
            <a:r>
              <a:rPr lang="en-US" dirty="0"/>
              <a:t>change in control flow in response to a system event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(</a:t>
            </a:r>
            <a:r>
              <a:rPr lang="en-US" dirty="0"/>
              <a:t>i.e.,  change in system state)</a:t>
            </a:r>
          </a:p>
          <a:p>
            <a:pPr lvl="1"/>
            <a:r>
              <a:rPr lang="en-US" dirty="0"/>
              <a:t>C</a:t>
            </a:r>
            <a:r>
              <a:rPr lang="en-US" dirty="0" smtClean="0"/>
              <a:t>ombination </a:t>
            </a:r>
            <a:r>
              <a:rPr lang="en-US" dirty="0"/>
              <a:t>of hardware and OS software	</a:t>
            </a:r>
          </a:p>
          <a:p>
            <a:r>
              <a:rPr lang="en-US" dirty="0"/>
              <a:t>Higher </a:t>
            </a:r>
            <a:r>
              <a:rPr lang="en-US" dirty="0" smtClean="0"/>
              <a:t>level </a:t>
            </a:r>
            <a:r>
              <a:rPr lang="en-US" dirty="0"/>
              <a:t>m</a:t>
            </a:r>
            <a:r>
              <a:rPr lang="en-US" dirty="0" smtClean="0"/>
              <a:t>echanisms</a:t>
            </a:r>
            <a:endParaRPr lang="en-US" dirty="0"/>
          </a:p>
          <a:p>
            <a:pPr lvl="1"/>
            <a:r>
              <a:rPr lang="en-US" dirty="0"/>
              <a:t>Process context switch</a:t>
            </a:r>
          </a:p>
          <a:p>
            <a:pPr lvl="1"/>
            <a:r>
              <a:rPr lang="en-US" dirty="0"/>
              <a:t>Signals</a:t>
            </a:r>
          </a:p>
          <a:p>
            <a:pPr lvl="1"/>
            <a:r>
              <a:rPr lang="en-US" dirty="0"/>
              <a:t>Nonlocal jumps: </a:t>
            </a:r>
            <a:r>
              <a:rPr lang="en-US" dirty="0" err="1"/>
              <a:t>setjmp</a:t>
            </a:r>
            <a:r>
              <a:rPr lang="en-US" dirty="0"/>
              <a:t>()/</a:t>
            </a:r>
            <a:r>
              <a:rPr lang="en-US" dirty="0" err="1"/>
              <a:t>longjmp</a:t>
            </a:r>
            <a:r>
              <a:rPr lang="en-US" dirty="0"/>
              <a:t>()</a:t>
            </a:r>
          </a:p>
          <a:p>
            <a:pPr lvl="1"/>
            <a:r>
              <a:rPr lang="en-US" dirty="0"/>
              <a:t>I</a:t>
            </a:r>
            <a:r>
              <a:rPr lang="en-US" dirty="0" smtClean="0"/>
              <a:t>mplemented </a:t>
            </a:r>
            <a:r>
              <a:rPr lang="en-US" dirty="0"/>
              <a:t>by either:</a:t>
            </a:r>
          </a:p>
          <a:p>
            <a:pPr lvl="2"/>
            <a:r>
              <a:rPr lang="en-US" dirty="0"/>
              <a:t>OS software (context switch and signals)</a:t>
            </a:r>
          </a:p>
          <a:p>
            <a:pPr lvl="2"/>
            <a:r>
              <a:rPr lang="en-US" dirty="0"/>
              <a:t>C language runtime </a:t>
            </a:r>
            <a:r>
              <a:rPr lang="en-US" dirty="0" smtClean="0"/>
              <a:t>library (nonlocal jumps)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 bwMode="auto">
          <a:xfrm>
            <a:off x="825500" y="2362200"/>
            <a:ext cx="7570461" cy="2971800"/>
          </a:xfrm>
          <a:prstGeom prst="rect">
            <a:avLst/>
          </a:prstGeom>
          <a:solidFill>
            <a:srgbClr val="E9E1C9"/>
          </a:solidFill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  <p:sp>
        <p:nvSpPr>
          <p:cNvPr id="476162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533400"/>
            <a:ext cx="3352800" cy="573088"/>
          </a:xfrm>
          <a:noFill/>
          <a:ln/>
        </p:spPr>
        <p:txBody>
          <a:bodyPr lIns="91294" tIns="45647" rIns="91294" bIns="45647" anchor="t"/>
          <a:lstStyle/>
          <a:p>
            <a:r>
              <a:rPr lang="en-US"/>
              <a:t>Exceptions</a:t>
            </a:r>
          </a:p>
        </p:txBody>
      </p:sp>
      <p:sp>
        <p:nvSpPr>
          <p:cNvPr id="4761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371600"/>
            <a:ext cx="8686800" cy="1098550"/>
          </a:xfrm>
          <a:noFill/>
          <a:ln/>
        </p:spPr>
        <p:txBody>
          <a:bodyPr/>
          <a:lstStyle/>
          <a:p>
            <a:r>
              <a:rPr lang="en-US" dirty="0"/>
              <a:t>An </a:t>
            </a:r>
            <a:r>
              <a:rPr lang="en-US" i="1" dirty="0">
                <a:solidFill>
                  <a:srgbClr val="C00000"/>
                </a:solidFill>
              </a:rPr>
              <a:t>exception</a:t>
            </a:r>
            <a:r>
              <a:rPr lang="en-US" dirty="0"/>
              <a:t> is a transfer of control to the OS in response to some </a:t>
            </a:r>
            <a:r>
              <a:rPr lang="en-US" i="1" dirty="0"/>
              <a:t>event</a:t>
            </a:r>
            <a:r>
              <a:rPr lang="en-US" dirty="0"/>
              <a:t>  (i.e., change in processor state</a:t>
            </a:r>
            <a:r>
              <a:rPr lang="en-US" dirty="0" smtClean="0"/>
              <a:t>)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sz="2000" dirty="0" smtClean="0"/>
              <a:t>Examples: </a:t>
            </a:r>
            <a:br>
              <a:rPr lang="en-US" sz="2000" dirty="0" smtClean="0"/>
            </a:br>
            <a:r>
              <a:rPr lang="en-US" sz="2000" b="0" dirty="0" smtClean="0"/>
              <a:t>div by 0, arithmetic overflow, page fault, I/O request completes, Ctrl-C</a:t>
            </a:r>
            <a:endParaRPr lang="en-US" sz="2000" b="0" dirty="0"/>
          </a:p>
        </p:txBody>
      </p:sp>
      <p:sp>
        <p:nvSpPr>
          <p:cNvPr id="476164" name="Rectangle 4"/>
          <p:cNvSpPr>
            <a:spLocks noChangeArrowheads="1"/>
          </p:cNvSpPr>
          <p:nvPr/>
        </p:nvSpPr>
        <p:spPr bwMode="auto">
          <a:xfrm>
            <a:off x="2419350" y="2433638"/>
            <a:ext cx="1804388" cy="45909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79" tIns="44446" rIns="90479" bIns="44446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User Process</a:t>
            </a:r>
          </a:p>
        </p:txBody>
      </p:sp>
      <p:sp>
        <p:nvSpPr>
          <p:cNvPr id="476165" name="Rectangle 5"/>
          <p:cNvSpPr>
            <a:spLocks noChangeArrowheads="1"/>
          </p:cNvSpPr>
          <p:nvPr/>
        </p:nvSpPr>
        <p:spPr bwMode="auto">
          <a:xfrm>
            <a:off x="5724525" y="2433638"/>
            <a:ext cx="536989" cy="45909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79" tIns="44446" rIns="90479" bIns="44446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OS</a:t>
            </a:r>
          </a:p>
        </p:txBody>
      </p:sp>
      <p:sp>
        <p:nvSpPr>
          <p:cNvPr id="476166" name="Line 6"/>
          <p:cNvSpPr>
            <a:spLocks noChangeShapeType="1"/>
          </p:cNvSpPr>
          <p:nvPr/>
        </p:nvSpPr>
        <p:spPr bwMode="auto">
          <a:xfrm>
            <a:off x="3233738" y="2955925"/>
            <a:ext cx="0" cy="59848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476167" name="Line 7"/>
          <p:cNvSpPr>
            <a:spLocks noChangeShapeType="1"/>
          </p:cNvSpPr>
          <p:nvPr/>
        </p:nvSpPr>
        <p:spPr bwMode="auto">
          <a:xfrm>
            <a:off x="3240088" y="3560763"/>
            <a:ext cx="28067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476168" name="Line 8"/>
          <p:cNvSpPr>
            <a:spLocks noChangeShapeType="1"/>
          </p:cNvSpPr>
          <p:nvPr/>
        </p:nvSpPr>
        <p:spPr bwMode="auto">
          <a:xfrm>
            <a:off x="6053138" y="3567113"/>
            <a:ext cx="0" cy="5969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476169" name="Line 9"/>
          <p:cNvSpPr>
            <a:spLocks noChangeShapeType="1"/>
          </p:cNvSpPr>
          <p:nvPr/>
        </p:nvSpPr>
        <p:spPr bwMode="auto">
          <a:xfrm flipH="1" flipV="1">
            <a:off x="3227388" y="3630613"/>
            <a:ext cx="2832100" cy="5461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476170" name="Line 10"/>
          <p:cNvSpPr>
            <a:spLocks noChangeShapeType="1"/>
          </p:cNvSpPr>
          <p:nvPr/>
        </p:nvSpPr>
        <p:spPr bwMode="auto">
          <a:xfrm>
            <a:off x="3233738" y="3657600"/>
            <a:ext cx="0" cy="151288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476171" name="Rectangle 11"/>
          <p:cNvSpPr>
            <a:spLocks noChangeArrowheads="1"/>
          </p:cNvSpPr>
          <p:nvPr/>
        </p:nvSpPr>
        <p:spPr bwMode="auto">
          <a:xfrm>
            <a:off x="4102100" y="3233738"/>
            <a:ext cx="1072649" cy="366759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79" tIns="44446" rIns="90479" bIns="44446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 b="0" i="1" dirty="0">
                <a:latin typeface="Calibri" pitchFamily="34" charset="0"/>
              </a:rPr>
              <a:t>exception</a:t>
            </a:r>
          </a:p>
        </p:txBody>
      </p:sp>
      <p:sp>
        <p:nvSpPr>
          <p:cNvPr id="476172" name="Rectangle 12"/>
          <p:cNvSpPr>
            <a:spLocks noChangeArrowheads="1"/>
          </p:cNvSpPr>
          <p:nvPr/>
        </p:nvSpPr>
        <p:spPr bwMode="auto">
          <a:xfrm>
            <a:off x="6083300" y="3506788"/>
            <a:ext cx="2146300" cy="92075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 lIns="90479" tIns="44446" rIns="90479" bIns="44446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 b="0" i="1" dirty="0">
                <a:latin typeface="Calibri" pitchFamily="34" charset="0"/>
              </a:rPr>
              <a:t>exception processing</a:t>
            </a:r>
          </a:p>
          <a:p>
            <a:pPr algn="l">
              <a:lnSpc>
                <a:spcPct val="100000"/>
              </a:lnSpc>
            </a:pPr>
            <a:r>
              <a:rPr lang="en-US" sz="1800" b="0" dirty="0">
                <a:latin typeface="Calibri" pitchFamily="34" charset="0"/>
              </a:rPr>
              <a:t>by </a:t>
            </a:r>
            <a:r>
              <a:rPr lang="en-US" sz="1800" b="0" i="1" dirty="0">
                <a:latin typeface="Calibri" pitchFamily="34" charset="0"/>
              </a:rPr>
              <a:t>exception handler</a:t>
            </a:r>
          </a:p>
          <a:p>
            <a:pPr algn="l">
              <a:lnSpc>
                <a:spcPct val="100000"/>
              </a:lnSpc>
            </a:pPr>
            <a:endParaRPr lang="en-US" sz="1800" b="0" i="1" dirty="0">
              <a:latin typeface="Calibri" pitchFamily="34" charset="0"/>
            </a:endParaRPr>
          </a:p>
        </p:txBody>
      </p:sp>
      <p:sp>
        <p:nvSpPr>
          <p:cNvPr id="476173" name="Rectangle 13"/>
          <p:cNvSpPr>
            <a:spLocks noChangeArrowheads="1"/>
          </p:cNvSpPr>
          <p:nvPr/>
        </p:nvSpPr>
        <p:spPr bwMode="auto">
          <a:xfrm>
            <a:off x="3733800" y="4073994"/>
            <a:ext cx="2043940" cy="92075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79" tIns="44446" rIns="90479" bIns="44446">
            <a:spAutoFit/>
          </a:bodyPr>
          <a:lstStyle/>
          <a:p>
            <a:pPr algn="l">
              <a:lnSpc>
                <a:spcPct val="100000"/>
              </a:lnSpc>
              <a:buFont typeface="Arial" pitchFamily="34" charset="0"/>
              <a:buChar char="•"/>
            </a:pPr>
            <a:r>
              <a:rPr lang="en-US" sz="1800" b="0" i="1" dirty="0" smtClean="0">
                <a:latin typeface="Calibri" pitchFamily="34" charset="0"/>
              </a:rPr>
              <a:t> return to </a:t>
            </a:r>
            <a:r>
              <a:rPr lang="en-US" sz="1800" b="0" i="1" dirty="0" err="1" smtClean="0">
                <a:latin typeface="Calibri" pitchFamily="34" charset="0"/>
              </a:rPr>
              <a:t>I_current</a:t>
            </a:r>
            <a:endParaRPr lang="en-US" sz="1800" b="0" i="1" dirty="0" smtClean="0">
              <a:latin typeface="Calibri" pitchFamily="34" charset="0"/>
            </a:endParaRPr>
          </a:p>
          <a:p>
            <a:pPr marL="112713" indent="-112713" algn="l">
              <a:lnSpc>
                <a:spcPct val="100000"/>
              </a:lnSpc>
              <a:buFont typeface="Arial" pitchFamily="34" charset="0"/>
              <a:buChar char="•"/>
            </a:pPr>
            <a:r>
              <a:rPr lang="en-US" sz="1800" b="0" i="1" dirty="0" smtClean="0">
                <a:latin typeface="Calibri" pitchFamily="34" charset="0"/>
              </a:rPr>
              <a:t>return to </a:t>
            </a:r>
            <a:r>
              <a:rPr lang="en-US" sz="1800" b="0" i="1" dirty="0" err="1" smtClean="0">
                <a:latin typeface="Calibri" pitchFamily="34" charset="0"/>
              </a:rPr>
              <a:t>I_next</a:t>
            </a:r>
            <a:endParaRPr lang="en-US" sz="1800" b="0" i="1" dirty="0" smtClean="0">
              <a:latin typeface="Calibri" pitchFamily="34" charset="0"/>
            </a:endParaRPr>
          </a:p>
          <a:p>
            <a:pPr marL="112713" indent="-112713" algn="l">
              <a:lnSpc>
                <a:spcPct val="100000"/>
              </a:lnSpc>
              <a:buFont typeface="Arial" pitchFamily="34" charset="0"/>
              <a:buChar char="•"/>
            </a:pPr>
            <a:r>
              <a:rPr lang="en-US" sz="1800" b="0" i="1" dirty="0" smtClean="0">
                <a:latin typeface="Calibri" pitchFamily="34" charset="0"/>
              </a:rPr>
              <a:t>abort</a:t>
            </a:r>
            <a:endParaRPr lang="en-US" sz="1800" b="0" dirty="0">
              <a:latin typeface="Calibri" pitchFamily="34" charset="0"/>
            </a:endParaRPr>
          </a:p>
        </p:txBody>
      </p:sp>
      <p:sp>
        <p:nvSpPr>
          <p:cNvPr id="476174" name="Rectangle 14"/>
          <p:cNvSpPr>
            <a:spLocks noChangeArrowheads="1"/>
          </p:cNvSpPr>
          <p:nvPr/>
        </p:nvSpPr>
        <p:spPr bwMode="auto">
          <a:xfrm>
            <a:off x="1040139" y="3292366"/>
            <a:ext cx="804863" cy="366759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79" tIns="44446" rIns="90479" bIns="44446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 i="1" dirty="0">
                <a:solidFill>
                  <a:srgbClr val="C00000"/>
                </a:solidFill>
                <a:latin typeface="Calibri" pitchFamily="34" charset="0"/>
              </a:rPr>
              <a:t>event </a:t>
            </a:r>
          </a:p>
        </p:txBody>
      </p:sp>
      <p:sp>
        <p:nvSpPr>
          <p:cNvPr id="476175" name="Text Box 15"/>
          <p:cNvSpPr txBox="1">
            <a:spLocks noChangeArrowheads="1"/>
          </p:cNvSpPr>
          <p:nvPr/>
        </p:nvSpPr>
        <p:spPr bwMode="auto">
          <a:xfrm>
            <a:off x="2396803" y="3329151"/>
            <a:ext cx="867097" cy="30777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400" b="0" dirty="0" err="1" smtClean="0">
                <a:latin typeface="Calibri" pitchFamily="34" charset="0"/>
              </a:rPr>
              <a:t>I_current</a:t>
            </a:r>
            <a:endParaRPr lang="en-US" sz="1400" b="0" dirty="0">
              <a:latin typeface="Calibri" pitchFamily="34" charset="0"/>
            </a:endParaRPr>
          </a:p>
        </p:txBody>
      </p:sp>
      <p:sp>
        <p:nvSpPr>
          <p:cNvPr id="476176" name="Text Box 16"/>
          <p:cNvSpPr txBox="1">
            <a:spLocks noChangeArrowheads="1"/>
          </p:cNvSpPr>
          <p:nvPr/>
        </p:nvSpPr>
        <p:spPr bwMode="auto">
          <a:xfrm>
            <a:off x="2613978" y="3534510"/>
            <a:ext cx="649922" cy="30777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400" b="0" dirty="0" err="1" smtClean="0">
                <a:latin typeface="Calibri" pitchFamily="34" charset="0"/>
              </a:rPr>
              <a:t>I_next</a:t>
            </a:r>
            <a:endParaRPr lang="en-US" sz="1400" b="0" dirty="0">
              <a:latin typeface="Calibri" pitchFamily="34" charset="0"/>
            </a:endParaRPr>
          </a:p>
        </p:txBody>
      </p:sp>
      <p:sp>
        <p:nvSpPr>
          <p:cNvPr id="476177" name="Line 17"/>
          <p:cNvSpPr>
            <a:spLocks noChangeShapeType="1"/>
          </p:cNvSpPr>
          <p:nvPr/>
        </p:nvSpPr>
        <p:spPr bwMode="auto">
          <a:xfrm>
            <a:off x="1716251" y="3477823"/>
            <a:ext cx="685800" cy="0"/>
          </a:xfrm>
          <a:prstGeom prst="line">
            <a:avLst/>
          </a:prstGeom>
          <a:noFill/>
          <a:ln w="254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6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6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6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6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6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6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6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6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6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6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616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6167" grpId="0" animBg="1"/>
      <p:bldP spid="476168" grpId="0" animBg="1"/>
      <p:bldP spid="476169" grpId="0" animBg="1"/>
      <p:bldP spid="476170" grpId="0" animBg="1"/>
      <p:bldP spid="476171" grpId="0"/>
      <p:bldP spid="476172" grpId="0"/>
      <p:bldP spid="476173" grpId="0"/>
      <p:bldP spid="476174" grpId="0"/>
      <p:bldP spid="476176" grpId="0"/>
      <p:bldP spid="47617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Rectangle 5"/>
          <p:cNvSpPr>
            <a:spLocks noChangeArrowheads="1"/>
          </p:cNvSpPr>
          <p:nvPr/>
        </p:nvSpPr>
        <p:spPr bwMode="auto">
          <a:xfrm>
            <a:off x="611188" y="3556000"/>
            <a:ext cx="12192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43" name="Rectangle 6"/>
          <p:cNvSpPr>
            <a:spLocks noChangeArrowheads="1"/>
          </p:cNvSpPr>
          <p:nvPr/>
        </p:nvSpPr>
        <p:spPr bwMode="auto">
          <a:xfrm>
            <a:off x="611188" y="3784600"/>
            <a:ext cx="12192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44" name="Rectangle 7"/>
          <p:cNvSpPr>
            <a:spLocks noChangeArrowheads="1"/>
          </p:cNvSpPr>
          <p:nvPr/>
        </p:nvSpPr>
        <p:spPr bwMode="auto">
          <a:xfrm>
            <a:off x="611188" y="4013200"/>
            <a:ext cx="12192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45" name="Oval 9"/>
          <p:cNvSpPr>
            <a:spLocks noChangeArrowheads="1"/>
          </p:cNvSpPr>
          <p:nvPr/>
        </p:nvSpPr>
        <p:spPr bwMode="auto">
          <a:xfrm>
            <a:off x="1179513" y="4076700"/>
            <a:ext cx="88900" cy="88900"/>
          </a:xfrm>
          <a:prstGeom prst="ellipse">
            <a:avLst/>
          </a:prstGeom>
          <a:solidFill>
            <a:schemeClr val="tx1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46" name="Text Box 10"/>
          <p:cNvSpPr txBox="1">
            <a:spLocks noChangeArrowheads="1"/>
          </p:cNvSpPr>
          <p:nvPr/>
        </p:nvSpPr>
        <p:spPr bwMode="auto">
          <a:xfrm>
            <a:off x="390525" y="3505200"/>
            <a:ext cx="282575" cy="304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400">
                <a:latin typeface="Arial" pitchFamily="34" charset="0"/>
              </a:rPr>
              <a:t>0</a:t>
            </a:r>
          </a:p>
        </p:txBody>
      </p:sp>
      <p:sp>
        <p:nvSpPr>
          <p:cNvPr id="47" name="Text Box 11"/>
          <p:cNvSpPr txBox="1">
            <a:spLocks noChangeArrowheads="1"/>
          </p:cNvSpPr>
          <p:nvPr/>
        </p:nvSpPr>
        <p:spPr bwMode="auto">
          <a:xfrm>
            <a:off x="390525" y="3708400"/>
            <a:ext cx="282575" cy="304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400">
                <a:latin typeface="Arial" pitchFamily="34" charset="0"/>
              </a:rPr>
              <a:t>1</a:t>
            </a:r>
          </a:p>
        </p:txBody>
      </p:sp>
      <p:sp>
        <p:nvSpPr>
          <p:cNvPr id="48" name="Text Box 12"/>
          <p:cNvSpPr txBox="1">
            <a:spLocks noChangeArrowheads="1"/>
          </p:cNvSpPr>
          <p:nvPr/>
        </p:nvSpPr>
        <p:spPr bwMode="auto">
          <a:xfrm>
            <a:off x="390525" y="3962400"/>
            <a:ext cx="282575" cy="304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400">
                <a:latin typeface="Arial" pitchFamily="34" charset="0"/>
              </a:rPr>
              <a:t>2</a:t>
            </a:r>
          </a:p>
        </p:txBody>
      </p:sp>
      <p:sp>
        <p:nvSpPr>
          <p:cNvPr id="49" name="Text Box 13"/>
          <p:cNvSpPr txBox="1">
            <a:spLocks noChangeArrowheads="1"/>
          </p:cNvSpPr>
          <p:nvPr/>
        </p:nvSpPr>
        <p:spPr bwMode="auto">
          <a:xfrm>
            <a:off x="1004888" y="4025900"/>
            <a:ext cx="436562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lnSpc>
                <a:spcPct val="100000"/>
              </a:lnSpc>
            </a:pPr>
            <a:r>
              <a:rPr lang="en-US" sz="2400">
                <a:latin typeface="Arial" pitchFamily="34" charset="0"/>
              </a:rPr>
              <a:t>...</a:t>
            </a:r>
          </a:p>
        </p:txBody>
      </p:sp>
      <p:sp>
        <p:nvSpPr>
          <p:cNvPr id="50" name="Rectangle 14"/>
          <p:cNvSpPr>
            <a:spLocks noChangeArrowheads="1"/>
          </p:cNvSpPr>
          <p:nvPr/>
        </p:nvSpPr>
        <p:spPr bwMode="auto">
          <a:xfrm>
            <a:off x="611188" y="4495800"/>
            <a:ext cx="12192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51" name="Text Box 15"/>
          <p:cNvSpPr txBox="1">
            <a:spLocks noChangeArrowheads="1"/>
          </p:cNvSpPr>
          <p:nvPr/>
        </p:nvSpPr>
        <p:spPr bwMode="auto">
          <a:xfrm>
            <a:off x="223838" y="4445000"/>
            <a:ext cx="449262" cy="304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400">
                <a:latin typeface="Arial" pitchFamily="34" charset="0"/>
              </a:rPr>
              <a:t>n-1</a:t>
            </a:r>
          </a:p>
        </p:txBody>
      </p:sp>
      <p:sp>
        <p:nvSpPr>
          <p:cNvPr id="52" name="Oval 16"/>
          <p:cNvSpPr>
            <a:spLocks noChangeArrowheads="1"/>
          </p:cNvSpPr>
          <p:nvPr/>
        </p:nvSpPr>
        <p:spPr bwMode="auto">
          <a:xfrm>
            <a:off x="1179513" y="3644900"/>
            <a:ext cx="88900" cy="88900"/>
          </a:xfrm>
          <a:prstGeom prst="ellipse">
            <a:avLst/>
          </a:prstGeom>
          <a:solidFill>
            <a:schemeClr val="tx1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53" name="Oval 20"/>
          <p:cNvSpPr>
            <a:spLocks noChangeArrowheads="1"/>
          </p:cNvSpPr>
          <p:nvPr/>
        </p:nvSpPr>
        <p:spPr bwMode="auto">
          <a:xfrm>
            <a:off x="1179513" y="3860800"/>
            <a:ext cx="88900" cy="88900"/>
          </a:xfrm>
          <a:prstGeom prst="ellipse">
            <a:avLst/>
          </a:prstGeom>
          <a:solidFill>
            <a:schemeClr val="tx1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54" name="Oval 25"/>
          <p:cNvSpPr>
            <a:spLocks noChangeArrowheads="1"/>
          </p:cNvSpPr>
          <p:nvPr/>
        </p:nvSpPr>
        <p:spPr bwMode="auto">
          <a:xfrm>
            <a:off x="1179513" y="4559300"/>
            <a:ext cx="88900" cy="88900"/>
          </a:xfrm>
          <a:prstGeom prst="ellipse">
            <a:avLst/>
          </a:prstGeom>
          <a:solidFill>
            <a:schemeClr val="tx1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477213" name="Rectangle 29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Exception Tables</a:t>
            </a:r>
            <a:endParaRPr lang="en-US" dirty="0"/>
          </a:p>
        </p:txBody>
      </p:sp>
      <p:sp>
        <p:nvSpPr>
          <p:cNvPr id="477214" name="Rectangle 30"/>
          <p:cNvSpPr>
            <a:spLocks noGrp="1" noChangeArrowheads="1"/>
          </p:cNvSpPr>
          <p:nvPr>
            <p:ph type="body" idx="1"/>
          </p:nvPr>
        </p:nvSpPr>
        <p:spPr>
          <a:xfrm>
            <a:off x="5410200" y="2340138"/>
            <a:ext cx="3581400" cy="2589213"/>
          </a:xfrm>
        </p:spPr>
        <p:txBody>
          <a:bodyPr/>
          <a:lstStyle/>
          <a:p>
            <a:r>
              <a:rPr lang="en-US" sz="1800" dirty="0"/>
              <a:t>Each </a:t>
            </a:r>
            <a:r>
              <a:rPr lang="en-US" sz="1800" dirty="0" smtClean="0"/>
              <a:t>type </a:t>
            </a:r>
            <a:r>
              <a:rPr lang="en-US" sz="1800" dirty="0"/>
              <a:t>of event has a </a:t>
            </a:r>
            <a:r>
              <a:rPr lang="en-US" sz="1800" dirty="0" smtClean="0"/>
              <a:t/>
            </a:r>
            <a:br>
              <a:rPr lang="en-US" sz="1800" dirty="0" smtClean="0"/>
            </a:br>
            <a:r>
              <a:rPr lang="en-US" sz="1800" dirty="0" smtClean="0"/>
              <a:t>unique </a:t>
            </a:r>
            <a:r>
              <a:rPr lang="en-US" sz="1800" dirty="0"/>
              <a:t>exception number k</a:t>
            </a:r>
          </a:p>
          <a:p>
            <a:endParaRPr lang="en-US" sz="1800" dirty="0" smtClean="0"/>
          </a:p>
          <a:p>
            <a:r>
              <a:rPr lang="en-US" sz="1800" dirty="0" smtClean="0"/>
              <a:t>k = index </a:t>
            </a:r>
            <a:r>
              <a:rPr lang="en-US" sz="1800" dirty="0"/>
              <a:t>into </a:t>
            </a:r>
            <a:r>
              <a:rPr lang="en-US" sz="1800" dirty="0" smtClean="0"/>
              <a:t>exception table </a:t>
            </a:r>
            <a:br>
              <a:rPr lang="en-US" sz="1800" dirty="0" smtClean="0"/>
            </a:br>
            <a:r>
              <a:rPr lang="en-US" sz="1800" dirty="0" smtClean="0"/>
              <a:t>(</a:t>
            </a:r>
            <a:r>
              <a:rPr lang="en-US" sz="1800" dirty="0"/>
              <a:t>a.k.a</a:t>
            </a:r>
            <a:r>
              <a:rPr lang="en-US" sz="1800" dirty="0" smtClean="0"/>
              <a:t>. </a:t>
            </a:r>
            <a:r>
              <a:rPr lang="en-US" sz="1800" dirty="0"/>
              <a:t>interrupt vector)</a:t>
            </a:r>
          </a:p>
          <a:p>
            <a:endParaRPr lang="en-US" sz="1800" dirty="0" smtClean="0"/>
          </a:p>
          <a:p>
            <a:r>
              <a:rPr lang="en-US" sz="1800" dirty="0" smtClean="0"/>
              <a:t>Handler </a:t>
            </a:r>
            <a:r>
              <a:rPr lang="en-US" sz="1800" dirty="0"/>
              <a:t>k is called each time </a:t>
            </a:r>
            <a:r>
              <a:rPr lang="en-US" sz="1800" dirty="0" smtClean="0"/>
              <a:t/>
            </a:r>
            <a:br>
              <a:rPr lang="en-US" sz="1800" dirty="0" smtClean="0"/>
            </a:br>
            <a:r>
              <a:rPr lang="en-US" sz="1800" dirty="0" smtClean="0"/>
              <a:t>exception </a:t>
            </a:r>
            <a:r>
              <a:rPr lang="en-US" sz="1800" dirty="0"/>
              <a:t>k occurs</a:t>
            </a:r>
          </a:p>
        </p:txBody>
      </p:sp>
      <p:sp>
        <p:nvSpPr>
          <p:cNvPr id="477188" name="Rectangle 4"/>
          <p:cNvSpPr>
            <a:spLocks noChangeArrowheads="1"/>
          </p:cNvSpPr>
          <p:nvPr/>
        </p:nvSpPr>
        <p:spPr bwMode="auto">
          <a:xfrm>
            <a:off x="511624" y="2993480"/>
            <a:ext cx="1012376" cy="58220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79" tIns="44446" rIns="90479" bIns="44446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600" dirty="0" smtClean="0">
                <a:latin typeface="Calibri" pitchFamily="34" charset="0"/>
              </a:rPr>
              <a:t>Exception</a:t>
            </a:r>
          </a:p>
          <a:p>
            <a:pPr>
              <a:lnSpc>
                <a:spcPct val="100000"/>
              </a:lnSpc>
            </a:pPr>
            <a:r>
              <a:rPr lang="en-US" sz="1600" dirty="0" smtClean="0">
                <a:latin typeface="Calibri" pitchFamily="34" charset="0"/>
              </a:rPr>
              <a:t>Table</a:t>
            </a:r>
            <a:endParaRPr lang="en-US" sz="1600" dirty="0">
              <a:latin typeface="Calibri" pitchFamily="34" charset="0"/>
            </a:endParaRPr>
          </a:p>
        </p:txBody>
      </p:sp>
      <p:sp>
        <p:nvSpPr>
          <p:cNvPr id="477192" name="Line 8"/>
          <p:cNvSpPr>
            <a:spLocks noChangeShapeType="1"/>
          </p:cNvSpPr>
          <p:nvPr/>
        </p:nvSpPr>
        <p:spPr bwMode="auto">
          <a:xfrm flipV="1">
            <a:off x="1220788" y="3797300"/>
            <a:ext cx="1219200" cy="3175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477201" name="Line 17"/>
          <p:cNvSpPr>
            <a:spLocks noChangeShapeType="1"/>
          </p:cNvSpPr>
          <p:nvPr/>
        </p:nvSpPr>
        <p:spPr bwMode="auto">
          <a:xfrm flipV="1">
            <a:off x="1220788" y="2425700"/>
            <a:ext cx="1219200" cy="12573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477202" name="Rectangle 18"/>
          <p:cNvSpPr>
            <a:spLocks noChangeArrowheads="1"/>
          </p:cNvSpPr>
          <p:nvPr/>
        </p:nvSpPr>
        <p:spPr bwMode="auto">
          <a:xfrm>
            <a:off x="2439988" y="2425700"/>
            <a:ext cx="2589212" cy="533400"/>
          </a:xfrm>
          <a:prstGeom prst="rect">
            <a:avLst/>
          </a:prstGeom>
          <a:solidFill>
            <a:srgbClr val="F6F5BD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code for  </a:t>
            </a:r>
          </a:p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exception handler 0</a:t>
            </a:r>
          </a:p>
        </p:txBody>
      </p:sp>
      <p:sp>
        <p:nvSpPr>
          <p:cNvPr id="477203" name="Rectangle 19"/>
          <p:cNvSpPr>
            <a:spLocks noChangeArrowheads="1"/>
          </p:cNvSpPr>
          <p:nvPr/>
        </p:nvSpPr>
        <p:spPr bwMode="auto">
          <a:xfrm>
            <a:off x="2439988" y="3111500"/>
            <a:ext cx="2589212" cy="533400"/>
          </a:xfrm>
          <a:prstGeom prst="rect">
            <a:avLst/>
          </a:prstGeom>
          <a:solidFill>
            <a:srgbClr val="F6F5BD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code for </a:t>
            </a:r>
          </a:p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exception handler 1</a:t>
            </a:r>
          </a:p>
        </p:txBody>
      </p:sp>
      <p:sp>
        <p:nvSpPr>
          <p:cNvPr id="477205" name="Line 21"/>
          <p:cNvSpPr>
            <a:spLocks noChangeShapeType="1"/>
          </p:cNvSpPr>
          <p:nvPr/>
        </p:nvSpPr>
        <p:spPr bwMode="auto">
          <a:xfrm flipV="1">
            <a:off x="1220788" y="3111500"/>
            <a:ext cx="1219200" cy="7937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477206" name="Rectangle 22"/>
          <p:cNvSpPr>
            <a:spLocks noChangeArrowheads="1"/>
          </p:cNvSpPr>
          <p:nvPr/>
        </p:nvSpPr>
        <p:spPr bwMode="auto">
          <a:xfrm>
            <a:off x="2439988" y="3797300"/>
            <a:ext cx="2589212" cy="533400"/>
          </a:xfrm>
          <a:prstGeom prst="rect">
            <a:avLst/>
          </a:prstGeom>
          <a:solidFill>
            <a:srgbClr val="F6F5BD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code for</a:t>
            </a:r>
          </a:p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exception handler 2</a:t>
            </a:r>
          </a:p>
        </p:txBody>
      </p:sp>
      <p:sp>
        <p:nvSpPr>
          <p:cNvPr id="477207" name="Rectangle 23"/>
          <p:cNvSpPr>
            <a:spLocks noChangeArrowheads="1"/>
          </p:cNvSpPr>
          <p:nvPr/>
        </p:nvSpPr>
        <p:spPr bwMode="auto">
          <a:xfrm>
            <a:off x="2439988" y="5105400"/>
            <a:ext cx="2589212" cy="533400"/>
          </a:xfrm>
          <a:prstGeom prst="rect">
            <a:avLst/>
          </a:prstGeom>
          <a:solidFill>
            <a:srgbClr val="F6F5BD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code for </a:t>
            </a:r>
          </a:p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exception handler n-1</a:t>
            </a:r>
          </a:p>
        </p:txBody>
      </p:sp>
      <p:sp>
        <p:nvSpPr>
          <p:cNvPr id="477208" name="Text Box 24"/>
          <p:cNvSpPr txBox="1">
            <a:spLocks noChangeArrowheads="1"/>
          </p:cNvSpPr>
          <p:nvPr/>
        </p:nvSpPr>
        <p:spPr bwMode="auto">
          <a:xfrm>
            <a:off x="3581400" y="4406900"/>
            <a:ext cx="436563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lnSpc>
                <a:spcPct val="100000"/>
              </a:lnSpc>
            </a:pPr>
            <a:r>
              <a:rPr lang="en-US" sz="2400" dirty="0">
                <a:latin typeface="Calibri" pitchFamily="34" charset="0"/>
              </a:rPr>
              <a:t>...</a:t>
            </a:r>
          </a:p>
        </p:txBody>
      </p:sp>
      <p:sp>
        <p:nvSpPr>
          <p:cNvPr id="477210" name="Line 26"/>
          <p:cNvSpPr>
            <a:spLocks noChangeShapeType="1"/>
          </p:cNvSpPr>
          <p:nvPr/>
        </p:nvSpPr>
        <p:spPr bwMode="auto">
          <a:xfrm>
            <a:off x="1220788" y="4603750"/>
            <a:ext cx="1219200" cy="5016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477211" name="Text Box 27"/>
          <p:cNvSpPr txBox="1">
            <a:spLocks noChangeArrowheads="1"/>
          </p:cNvSpPr>
          <p:nvPr/>
        </p:nvSpPr>
        <p:spPr bwMode="auto">
          <a:xfrm>
            <a:off x="433551" y="1625025"/>
            <a:ext cx="1060803" cy="5847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Exception </a:t>
            </a:r>
          </a:p>
          <a:p>
            <a:pPr algn="l">
              <a:lnSpc>
                <a:spcPct val="100000"/>
              </a:lnSpc>
            </a:pPr>
            <a:r>
              <a:rPr lang="en-US" sz="160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numbers</a:t>
            </a:r>
          </a:p>
        </p:txBody>
      </p:sp>
      <p:cxnSp>
        <p:nvCxnSpPr>
          <p:cNvPr id="57" name="Straight Arrow Connector 56"/>
          <p:cNvCxnSpPr/>
          <p:nvPr/>
        </p:nvCxnSpPr>
        <p:spPr bwMode="auto">
          <a:xfrm rot="5400000">
            <a:off x="-124894" y="2837150"/>
            <a:ext cx="1336100" cy="1588"/>
          </a:xfrm>
          <a:prstGeom prst="straightConnector1">
            <a:avLst/>
          </a:prstGeom>
          <a:noFill/>
          <a:ln w="25400" cap="flat" cmpd="sng" algn="ctr">
            <a:solidFill>
              <a:schemeClr val="tx1">
                <a:lumMod val="50000"/>
                <a:lumOff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72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72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72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7214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8210" name="Rectangle 2"/>
          <p:cNvSpPr>
            <a:spLocks noGrp="1" noChangeArrowheads="1"/>
          </p:cNvSpPr>
          <p:nvPr>
            <p:ph type="title"/>
          </p:nvPr>
        </p:nvSpPr>
        <p:spPr>
          <a:xfrm>
            <a:off x="396766" y="569912"/>
            <a:ext cx="7912100" cy="573088"/>
          </a:xfrm>
        </p:spPr>
        <p:txBody>
          <a:bodyPr/>
          <a:lstStyle/>
          <a:p>
            <a:r>
              <a:rPr lang="en-US"/>
              <a:t>Asynchronous Exceptions (Interrupts)</a:t>
            </a:r>
          </a:p>
        </p:txBody>
      </p:sp>
      <p:sp>
        <p:nvSpPr>
          <p:cNvPr id="4782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Caused by events external to the processor</a:t>
            </a:r>
          </a:p>
          <a:p>
            <a:pPr lvl="1"/>
            <a:r>
              <a:rPr lang="en-US" dirty="0"/>
              <a:t>Indicated by setting the processor’s interrupt pin</a:t>
            </a:r>
          </a:p>
          <a:p>
            <a:pPr lvl="1"/>
            <a:r>
              <a:rPr lang="en-US" dirty="0" smtClean="0"/>
              <a:t>Handler </a:t>
            </a:r>
            <a:r>
              <a:rPr lang="en-US" dirty="0"/>
              <a:t>returns to “next” instruction</a:t>
            </a:r>
          </a:p>
          <a:p>
            <a:endParaRPr lang="en-US" dirty="0" smtClean="0"/>
          </a:p>
          <a:p>
            <a:r>
              <a:rPr lang="en-US" dirty="0" smtClean="0"/>
              <a:t>Examples</a:t>
            </a:r>
            <a:r>
              <a:rPr lang="en-US" dirty="0"/>
              <a:t>:</a:t>
            </a:r>
          </a:p>
          <a:p>
            <a:pPr lvl="1"/>
            <a:r>
              <a:rPr lang="en-US" dirty="0"/>
              <a:t>I/O interrupts</a:t>
            </a:r>
          </a:p>
          <a:p>
            <a:pPr lvl="2"/>
            <a:r>
              <a:rPr lang="en-US" dirty="0"/>
              <a:t>hitting Ctrl-C at the keyboard</a:t>
            </a:r>
          </a:p>
          <a:p>
            <a:pPr lvl="2"/>
            <a:r>
              <a:rPr lang="en-US" dirty="0"/>
              <a:t>arrival of a packet from a network</a:t>
            </a:r>
          </a:p>
          <a:p>
            <a:pPr lvl="2"/>
            <a:r>
              <a:rPr lang="en-US" dirty="0"/>
              <a:t>arrival of data from a disk</a:t>
            </a:r>
          </a:p>
          <a:p>
            <a:pPr lvl="1"/>
            <a:r>
              <a:rPr lang="en-US" dirty="0"/>
              <a:t>Hard reset interrupt</a:t>
            </a:r>
          </a:p>
          <a:p>
            <a:pPr lvl="2"/>
            <a:r>
              <a:rPr lang="en-US" dirty="0"/>
              <a:t>hitting the reset button</a:t>
            </a:r>
          </a:p>
          <a:p>
            <a:pPr lvl="1"/>
            <a:r>
              <a:rPr lang="en-US" dirty="0"/>
              <a:t>Soft reset interrupt</a:t>
            </a:r>
          </a:p>
          <a:p>
            <a:pPr lvl="2"/>
            <a:r>
              <a:rPr lang="en-US" dirty="0"/>
              <a:t>hitting Ctrl-Alt-Delete on a PC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82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82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82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82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82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821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821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821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8211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9234" name="Rectangle 2"/>
          <p:cNvSpPr>
            <a:spLocks noGrp="1" noChangeArrowheads="1"/>
          </p:cNvSpPr>
          <p:nvPr>
            <p:ph type="title"/>
          </p:nvPr>
        </p:nvSpPr>
        <p:spPr>
          <a:xfrm>
            <a:off x="419100" y="569912"/>
            <a:ext cx="6819900" cy="573088"/>
          </a:xfrm>
        </p:spPr>
        <p:txBody>
          <a:bodyPr/>
          <a:lstStyle/>
          <a:p>
            <a:r>
              <a:rPr lang="en-US"/>
              <a:t>Synchronous Exceptions</a:t>
            </a:r>
          </a:p>
        </p:txBody>
      </p:sp>
      <p:sp>
        <p:nvSpPr>
          <p:cNvPr id="4792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6875" y="1219200"/>
            <a:ext cx="7896225" cy="4972050"/>
          </a:xfrm>
        </p:spPr>
        <p:txBody>
          <a:bodyPr/>
          <a:lstStyle/>
          <a:p>
            <a:r>
              <a:rPr lang="en-US" dirty="0"/>
              <a:t>Caused by </a:t>
            </a:r>
            <a:r>
              <a:rPr lang="en-US" dirty="0" smtClean="0"/>
              <a:t>events </a:t>
            </a:r>
            <a:r>
              <a:rPr lang="en-US" dirty="0"/>
              <a:t>that occur as a result of executing an instruction:</a:t>
            </a:r>
          </a:p>
          <a:p>
            <a:pPr lvl="1"/>
            <a:r>
              <a:rPr lang="en-US" b="1" i="1" dirty="0">
                <a:solidFill>
                  <a:srgbClr val="C00000"/>
                </a:solidFill>
              </a:rPr>
              <a:t>Traps</a:t>
            </a:r>
          </a:p>
          <a:p>
            <a:pPr lvl="2"/>
            <a:r>
              <a:rPr lang="en-US" dirty="0"/>
              <a:t>Intentional</a:t>
            </a:r>
          </a:p>
          <a:p>
            <a:pPr lvl="2"/>
            <a:r>
              <a:rPr lang="en-US" dirty="0"/>
              <a:t>Examples: </a:t>
            </a:r>
            <a:r>
              <a:rPr lang="en-US" b="1" i="1" dirty="0"/>
              <a:t>system calls</a:t>
            </a:r>
            <a:r>
              <a:rPr lang="en-US" dirty="0"/>
              <a:t>, breakpoint traps, special instructions</a:t>
            </a:r>
          </a:p>
          <a:p>
            <a:pPr lvl="2"/>
            <a:r>
              <a:rPr lang="en-US" dirty="0"/>
              <a:t>Returns control to “next” instruction</a:t>
            </a:r>
          </a:p>
          <a:p>
            <a:pPr lvl="1"/>
            <a:r>
              <a:rPr lang="en-US" b="1" i="1" dirty="0">
                <a:solidFill>
                  <a:srgbClr val="C00000"/>
                </a:solidFill>
              </a:rPr>
              <a:t>Faults</a:t>
            </a:r>
          </a:p>
          <a:p>
            <a:pPr lvl="2"/>
            <a:r>
              <a:rPr lang="en-US" dirty="0"/>
              <a:t>Unintentional but possibly recoverable </a:t>
            </a:r>
          </a:p>
          <a:p>
            <a:pPr lvl="2"/>
            <a:r>
              <a:rPr lang="en-US" dirty="0"/>
              <a:t>Examples: page faults (recoverable), protection faults (unrecoverable), floating point exceptions</a:t>
            </a:r>
          </a:p>
          <a:p>
            <a:pPr lvl="2"/>
            <a:r>
              <a:rPr lang="en-US" dirty="0"/>
              <a:t>Either re-executes faulting (“current”) instruction or aborts</a:t>
            </a:r>
          </a:p>
          <a:p>
            <a:pPr lvl="1"/>
            <a:r>
              <a:rPr lang="en-US" b="1" i="1" dirty="0">
                <a:solidFill>
                  <a:srgbClr val="C00000"/>
                </a:solidFill>
              </a:rPr>
              <a:t>Aborts</a:t>
            </a:r>
          </a:p>
          <a:p>
            <a:pPr lvl="2"/>
            <a:r>
              <a:rPr lang="en-US" dirty="0"/>
              <a:t>unintentional and unrecoverable</a:t>
            </a:r>
          </a:p>
          <a:p>
            <a:pPr lvl="2"/>
            <a:r>
              <a:rPr lang="en-US" dirty="0"/>
              <a:t>Examples: parity error, machine check</a:t>
            </a:r>
          </a:p>
          <a:p>
            <a:pPr lvl="2"/>
            <a:r>
              <a:rPr lang="en-US" dirty="0"/>
              <a:t>Aborts current program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92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92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92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923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923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923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923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923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tag name="TEXPOINTINIT" val=""/>
  <p:tag name="USEAMSFONTS" val="True"/>
  <p:tag name="EMBEDFONTS" val="False"/>
  <p:tag name="USEBOLDAMS" val="False"/>
  <p:tag name="DEFAULTDISPLAYSOURCE" val="\documentclass{slides}\pagestyle{empty}&#10;\begin{document}&#10;&#10;\end{document}&#10;"/>
  <p:tag name="TEX2PS" val="latex $(base).tex; dvips -D $(res) -E -o $(base).ps $(base).dvi"/>
  <p:tag name="EXTERNALEDITCOMMAND" val="notepad %"/>
  <p:tag name="GHOSTSCRIPTCOMMAND" val="gswin32c"/>
  <p:tag name="DEFAULTBITMAP" val="pngmono"/>
  <p:tag name="DEFAULTBLEND" val="False"/>
  <p:tag name="DEFAULTTRANSPARENT" val="False"/>
  <p:tag name="DEFAULTWORKAROUNDTRANSPARENCYBUG" val="False"/>
  <p:tag name="DEFAULTRESOLUTION" val="1200"/>
  <p:tag name="DEFAULTMAGNIFICATION" val="0.8"/>
  <p:tag name="DEFAULTFONTSIZE" val="10"/>
  <p:tag name="DEFAULTWIDTH" val="418"/>
  <p:tag name="DEFAULTHEIGHT" val="316"/>
</p:tagLst>
</file>

<file path=ppt/theme/theme1.xml><?xml version="1.0" encoding="utf-8"?>
<a:theme xmlns:a="http://schemas.openxmlformats.org/drawingml/2006/main" name="template2007">
  <a:themeElements>
    <a:clrScheme name="Custom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00000"/>
      </a:hlink>
      <a:folHlink>
        <a:srgbClr val="C00000"/>
      </a:folHlink>
    </a:clrScheme>
    <a:fontScheme name="Custom 1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25400" cap="flat" cmpd="sng" algn="ctr">
          <a:solidFill>
            <a:schemeClr val="tx1"/>
          </a:solidFill>
          <a:prstDash val="solid"/>
          <a:round/>
          <a:headEnd type="none" w="med" len="med"/>
          <a:tailEnd type="arrow" w="med" len="med"/>
        </a:ln>
        <a:effectLst/>
      </a:spPr>
      <a:bodyPr rtlCol="0" anchor="ctr"/>
      <a:lstStyle>
        <a:defPPr algn="ctr">
          <a:defRPr/>
        </a:defPPr>
      </a:lstStyle>
    </a:spDef>
    <a:lnDef>
      <a:spPr bwMode="auto">
        <a:noFill/>
        <a:ln w="254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/>
      <a:lstStyle/>
    </a:lnDef>
    <a:txDef>
      <a:spPr>
        <a:noFill/>
      </a:spPr>
      <a:bodyPr wrap="none" rtlCol="0">
        <a:spAutoFit/>
      </a:bodyPr>
      <a:lstStyle>
        <a:defPPr>
          <a:defRPr sz="1800" dirty="0" smtClean="0">
            <a:latin typeface="Calibri" pitchFamily="34" charset="0"/>
          </a:defRPr>
        </a:defPPr>
      </a:lstStyle>
    </a:txDef>
  </a:objectDefaults>
  <a:extraClrSchemeLst>
    <a:extraClrScheme>
      <a:clrScheme name="class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ass1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template2007</Template>
  <TotalTime>9368</TotalTime>
  <Words>3509</Words>
  <Application>Microsoft Macintosh PowerPoint</Application>
  <PresentationFormat>On-screen Show (4:3)</PresentationFormat>
  <Paragraphs>674</Paragraphs>
  <Slides>37</Slides>
  <Notes>36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37</vt:i4>
      </vt:variant>
    </vt:vector>
  </HeadingPairs>
  <TitlesOfParts>
    <vt:vector size="38" baseType="lpstr">
      <vt:lpstr>template2007</vt:lpstr>
      <vt:lpstr>Exceptional Control Flow:  Exceptions and Processes  15-213 / 18-213: Introduction to Computer Systems 13th Lecture, Oct. 11, 2011</vt:lpstr>
      <vt:lpstr>Today</vt:lpstr>
      <vt:lpstr>Control Flow</vt:lpstr>
      <vt:lpstr>Altering the Control Flow</vt:lpstr>
      <vt:lpstr>Exceptional Control Flow</vt:lpstr>
      <vt:lpstr>Exceptions</vt:lpstr>
      <vt:lpstr>Exception Tables</vt:lpstr>
      <vt:lpstr>Asynchronous Exceptions (Interrupts)</vt:lpstr>
      <vt:lpstr>Synchronous Exceptions</vt:lpstr>
      <vt:lpstr>Trap Example: Opening File</vt:lpstr>
      <vt:lpstr>Fault Example: Page Fault</vt:lpstr>
      <vt:lpstr>Fault Example: Invalid Memory Reference</vt:lpstr>
      <vt:lpstr>Exception Table IA32 (Excerpt)</vt:lpstr>
      <vt:lpstr>Today</vt:lpstr>
      <vt:lpstr>Processes</vt:lpstr>
      <vt:lpstr>Concurrent Processes</vt:lpstr>
      <vt:lpstr>User View of Concurrent Processes</vt:lpstr>
      <vt:lpstr>Context Switching</vt:lpstr>
      <vt:lpstr>fork: Creating New Processes</vt:lpstr>
      <vt:lpstr>Understanding fork</vt:lpstr>
      <vt:lpstr>Fork Example #1</vt:lpstr>
      <vt:lpstr>Fork Example #2</vt:lpstr>
      <vt:lpstr>Fork Example #3</vt:lpstr>
      <vt:lpstr>Fork Example #4</vt:lpstr>
      <vt:lpstr>Fork Example #5</vt:lpstr>
      <vt:lpstr>exit: Ending a process</vt:lpstr>
      <vt:lpstr>Zombies</vt:lpstr>
      <vt:lpstr>Zombie Example</vt:lpstr>
      <vt:lpstr>Nonterminating Child Example</vt:lpstr>
      <vt:lpstr>wait: Synchronizing with Children</vt:lpstr>
      <vt:lpstr>wait: Synchronizing with Children</vt:lpstr>
      <vt:lpstr>wait() Example</vt:lpstr>
      <vt:lpstr>waitpid(): Waiting for a Specific Process</vt:lpstr>
      <vt:lpstr>execve: Loading and Running Programs</vt:lpstr>
      <vt:lpstr>execve Example</vt:lpstr>
      <vt:lpstr>Summary</vt:lpstr>
      <vt:lpstr>Summary (cont.)</vt:lpstr>
    </vt:vector>
  </TitlesOfParts>
  <Company> 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Computer Systems 15-213/18-243, spring 2009</dc:title>
  <dc:creator>Markus Pueschel</dc:creator>
  <dc:description>Redesign of slides created by Randal E. Bryant and David R. O'Hallaron</dc:description>
  <cp:lastModifiedBy>David O'Hallaron</cp:lastModifiedBy>
  <cp:revision>478</cp:revision>
  <cp:lastPrinted>1999-09-20T15:19:18Z</cp:lastPrinted>
  <dcterms:created xsi:type="dcterms:W3CDTF">2011-10-11T15:51:12Z</dcterms:created>
  <dcterms:modified xsi:type="dcterms:W3CDTF">2011-10-11T16:26:45Z</dcterms:modified>
</cp:coreProperties>
</file>