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49.xml" ContentType="application/vnd.openxmlformats-officedocument.presentationml.slide+xml"/>
  <Override PartName="/ppt/tags/tag1.xml" ContentType="application/vnd.openxmlformats-officedocument.presentationml.tags+xml"/>
  <Override PartName="/ppt/notesSlides/notesSlide30.xml" ContentType="application/vnd.openxmlformats-officedocument.presentationml.notesSlide+xml"/>
  <Default Extension="bin" ContentType="application/vnd.openxmlformats-officedocument.presentationml.printerSettings"/>
  <Override PartName="/ppt/notesSlides/notesSlide13.xml" ContentType="application/vnd.openxmlformats-officedocument.presentationml.notesSlide+xml"/>
  <Override PartName="/ppt/notesSlides/notesSlide29.xml" ContentType="application/vnd.openxmlformats-officedocument.presentationml.notesSlide+xml"/>
  <Override PartName="/ppt/drawings/drawing2.xml" ContentType="application/vnd.openxmlformats-officedocument.drawingml.chartshapes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charts/chart4.xml" ContentType="application/vnd.openxmlformats-officedocument.drawingml.chart+xml"/>
  <Override PartName="/ppt/slides/slide11.xml" ContentType="application/vnd.openxmlformats-officedocument.presentationml.slide+xml"/>
  <Override PartName="/ppt/slides/slide46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2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notesSlides/notesSlide14.xml" ContentType="application/vnd.openxmlformats-officedocument.presentationml.notesSlide+xml"/>
  <Override PartName="/ppt/drawings/drawing3.xml" ContentType="application/vnd.openxmlformats-officedocument.drawingml.chartshapes+xml"/>
  <Override PartName="/ppt/slides/slide19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notesSlides/notesSlide3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23.xml" ContentType="application/vnd.openxmlformats-officedocument.presentationml.notes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8.xml" ContentType="application/vnd.openxmlformats-officedocument.presentationml.slide+xml"/>
  <Override PartName="/ppt/slides/slide47.xml" ContentType="application/vnd.openxmlformats-officedocument.presentationml.slide+xml"/>
  <Override PartName="/ppt/slides/slide31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charts/chart2.xml" ContentType="application/vnd.openxmlformats-officedocument.drawingml.char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4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drawings/drawing1.xml" ContentType="application/vnd.openxmlformats-officedocument.drawingml.chartshapes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charts/chart3.xml" ContentType="application/vnd.openxmlformats-officedocument.drawingml.chart+xml"/>
  <Override PartName="/ppt/slideLayouts/slideLayout13.xml" ContentType="application/vnd.openxmlformats-officedocument.presentationml.slideLayout+xml"/>
  <Default Extension="png" ContentType="image/png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542" r:id="rId2"/>
    <p:sldId id="1308" r:id="rId3"/>
    <p:sldId id="1324" r:id="rId4"/>
    <p:sldId id="1325" r:id="rId5"/>
    <p:sldId id="1243" r:id="rId6"/>
    <p:sldId id="1290" r:id="rId7"/>
    <p:sldId id="1291" r:id="rId8"/>
    <p:sldId id="1292" r:id="rId9"/>
    <p:sldId id="1293" r:id="rId10"/>
    <p:sldId id="1294" r:id="rId11"/>
    <p:sldId id="1300" r:id="rId12"/>
    <p:sldId id="1301" r:id="rId13"/>
    <p:sldId id="1302" r:id="rId14"/>
    <p:sldId id="1298" r:id="rId15"/>
    <p:sldId id="1257" r:id="rId16"/>
    <p:sldId id="1303" r:id="rId17"/>
    <p:sldId id="1305" r:id="rId18"/>
    <p:sldId id="1309" r:id="rId19"/>
    <p:sldId id="1323" r:id="rId20"/>
    <p:sldId id="1264" r:id="rId21"/>
    <p:sldId id="1288" r:id="rId22"/>
    <p:sldId id="1313" r:id="rId23"/>
    <p:sldId id="1274" r:id="rId24"/>
    <p:sldId id="1273" r:id="rId25"/>
    <p:sldId id="1275" r:id="rId26"/>
    <p:sldId id="1276" r:id="rId27"/>
    <p:sldId id="1277" r:id="rId28"/>
    <p:sldId id="1278" r:id="rId29"/>
    <p:sldId id="1279" r:id="rId30"/>
    <p:sldId id="1280" r:id="rId31"/>
    <p:sldId id="1281" r:id="rId32"/>
    <p:sldId id="1282" r:id="rId33"/>
    <p:sldId id="1314" r:id="rId34"/>
    <p:sldId id="1322" r:id="rId35"/>
    <p:sldId id="1315" r:id="rId36"/>
    <p:sldId id="1316" r:id="rId37"/>
    <p:sldId id="1317" r:id="rId38"/>
    <p:sldId id="1318" r:id="rId39"/>
    <p:sldId id="1319" r:id="rId40"/>
    <p:sldId id="1320" r:id="rId41"/>
    <p:sldId id="1321" r:id="rId42"/>
    <p:sldId id="1307" r:id="rId43"/>
    <p:sldId id="1265" r:id="rId44"/>
    <p:sldId id="1266" r:id="rId45"/>
    <p:sldId id="1310" r:id="rId46"/>
    <p:sldId id="1311" r:id="rId47"/>
    <p:sldId id="1312" r:id="rId48"/>
    <p:sldId id="1295" r:id="rId49"/>
    <p:sldId id="1299" r:id="rId50"/>
  </p:sldIdLst>
  <p:sldSz cx="9144000" cy="6858000" type="screen4x3"/>
  <p:notesSz cx="7302500" cy="9586913"/>
  <p:custDataLst>
    <p:tags r:id="rId5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990000"/>
    <a:srgbClr val="F6F5BD"/>
    <a:srgbClr val="D5F1CF"/>
    <a:srgbClr val="F1C7C7"/>
    <a:srgbClr val="E2AC00"/>
    <a:srgbClr val="A9E39D"/>
    <a:srgbClr val="FF9999"/>
    <a:srgbClr val="8C4040"/>
    <a:srgbClr val="5C5C9A"/>
    <a:srgbClr val="6767A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41" autoAdjust="0"/>
    <p:restoredTop sz="94649" autoAdjust="0"/>
  </p:normalViewPr>
  <p:slideViewPr>
    <p:cSldViewPr snapToObjects="1">
      <p:cViewPr>
        <p:scale>
          <a:sx n="100" d="100"/>
          <a:sy n="100" d="100"/>
        </p:scale>
        <p:origin x="-440" y="-160"/>
      </p:cViewPr>
      <p:guideLst>
        <p:guide orient="horz" pos="28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interSettings" Target="printerSettings/printerSettings1.bin"/><Relationship Id="rId54" Type="http://schemas.openxmlformats.org/officeDocument/2006/relationships/tags" Target="tags/tag1.xml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m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ountain.xls" TargetMode="External"/><Relationship Id="rId2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ountain.xls" TargetMode="External"/><Relationship Id="rId2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ountain.xls" TargetMode="External"/><Relationship Id="rId2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>
        <c:manualLayout>
          <c:layoutTarget val="inner"/>
          <c:xMode val="edge"/>
          <c:yMode val="edge"/>
          <c:x val="0.08"/>
          <c:y val="0.0392156862745098"/>
          <c:w val="0.832592592592592"/>
          <c:h val="0.836601307189542"/>
        </c:manualLayout>
      </c:layout>
      <c:lineChart>
        <c:grouping val="standard"/>
        <c:ser>
          <c:idx val="4"/>
          <c:order val="0"/>
          <c:tx>
            <c:strRef>
              <c:f>corei7mmdata!$F$1</c:f>
              <c:strCache>
                <c:ptCount val="1"/>
                <c:pt idx="0">
                  <c:v>jki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tar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corei7mmdata!$F$2:$F$16</c:f>
              <c:numCache>
                <c:formatCode>General</c:formatCode>
                <c:ptCount val="15"/>
                <c:pt idx="0">
                  <c:v>6.4</c:v>
                </c:pt>
                <c:pt idx="1">
                  <c:v>6.87</c:v>
                </c:pt>
                <c:pt idx="2">
                  <c:v>4.14</c:v>
                </c:pt>
                <c:pt idx="3">
                  <c:v>5.53</c:v>
                </c:pt>
                <c:pt idx="4">
                  <c:v>10.93</c:v>
                </c:pt>
                <c:pt idx="5">
                  <c:v>33.23</c:v>
                </c:pt>
                <c:pt idx="6">
                  <c:v>49.43</c:v>
                </c:pt>
                <c:pt idx="7">
                  <c:v>51.49</c:v>
                </c:pt>
                <c:pt idx="8">
                  <c:v>52.06</c:v>
                </c:pt>
                <c:pt idx="9">
                  <c:v>52.06</c:v>
                </c:pt>
                <c:pt idx="10">
                  <c:v>52.07</c:v>
                </c:pt>
                <c:pt idx="11">
                  <c:v>52.09</c:v>
                </c:pt>
                <c:pt idx="12">
                  <c:v>52.12</c:v>
                </c:pt>
                <c:pt idx="13">
                  <c:v>52.17</c:v>
                </c:pt>
                <c:pt idx="14">
                  <c:v>52.2</c:v>
                </c:pt>
              </c:numCache>
            </c:numRef>
          </c:val>
        </c:ser>
        <c:ser>
          <c:idx val="5"/>
          <c:order val="1"/>
          <c:tx>
            <c:strRef>
              <c:f>corei7mmdata!$G$1</c:f>
              <c:strCache>
                <c:ptCount val="1"/>
                <c:pt idx="0">
                  <c:v>kji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quare"/>
            <c:size val="12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corei7mmdata!$G$2:$G$16</c:f>
              <c:numCache>
                <c:formatCode>General</c:formatCode>
                <c:ptCount val="15"/>
                <c:pt idx="0">
                  <c:v>6.4</c:v>
                </c:pt>
                <c:pt idx="1">
                  <c:v>6.819999999999998</c:v>
                </c:pt>
                <c:pt idx="2">
                  <c:v>4.01</c:v>
                </c:pt>
                <c:pt idx="3">
                  <c:v>5.33</c:v>
                </c:pt>
                <c:pt idx="4">
                  <c:v>11.04</c:v>
                </c:pt>
                <c:pt idx="5">
                  <c:v>33.21</c:v>
                </c:pt>
                <c:pt idx="6">
                  <c:v>49.42</c:v>
                </c:pt>
                <c:pt idx="7">
                  <c:v>51.5</c:v>
                </c:pt>
                <c:pt idx="8">
                  <c:v>52.07</c:v>
                </c:pt>
                <c:pt idx="9">
                  <c:v>52.08</c:v>
                </c:pt>
                <c:pt idx="10">
                  <c:v>52.09</c:v>
                </c:pt>
                <c:pt idx="11">
                  <c:v>52.1</c:v>
                </c:pt>
                <c:pt idx="12">
                  <c:v>52.14</c:v>
                </c:pt>
                <c:pt idx="13">
                  <c:v>52.19</c:v>
                </c:pt>
                <c:pt idx="14">
                  <c:v>52.23</c:v>
                </c:pt>
              </c:numCache>
            </c:numRef>
          </c:val>
        </c:ser>
        <c:ser>
          <c:idx val="2"/>
          <c:order val="2"/>
          <c:tx>
            <c:strRef>
              <c:f>corei7mmdata!$D$1</c:f>
              <c:strCache>
                <c:ptCount val="1"/>
                <c:pt idx="0">
                  <c:v>ijk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x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corei7mmdata!$D$2:$D$16</c:f>
              <c:numCache>
                <c:formatCode>General</c:formatCode>
                <c:ptCount val="15"/>
                <c:pt idx="0">
                  <c:v>5.31</c:v>
                </c:pt>
                <c:pt idx="1">
                  <c:v>6.35</c:v>
                </c:pt>
                <c:pt idx="2">
                  <c:v>6.29</c:v>
                </c:pt>
                <c:pt idx="3">
                  <c:v>3.7</c:v>
                </c:pt>
                <c:pt idx="4">
                  <c:v>3.72</c:v>
                </c:pt>
                <c:pt idx="5">
                  <c:v>3.71</c:v>
                </c:pt>
                <c:pt idx="6">
                  <c:v>3.72</c:v>
                </c:pt>
                <c:pt idx="7">
                  <c:v>3.83</c:v>
                </c:pt>
                <c:pt idx="8">
                  <c:v>4.6</c:v>
                </c:pt>
                <c:pt idx="9">
                  <c:v>7.74</c:v>
                </c:pt>
                <c:pt idx="10">
                  <c:v>11.71</c:v>
                </c:pt>
                <c:pt idx="11">
                  <c:v>16.54</c:v>
                </c:pt>
                <c:pt idx="12">
                  <c:v>20.57</c:v>
                </c:pt>
                <c:pt idx="13">
                  <c:v>23.85</c:v>
                </c:pt>
                <c:pt idx="14">
                  <c:v>23.86</c:v>
                </c:pt>
              </c:numCache>
            </c:numRef>
          </c:val>
        </c:ser>
        <c:ser>
          <c:idx val="3"/>
          <c:order val="3"/>
          <c:tx>
            <c:strRef>
              <c:f>corei7mmdata!$E$1</c:f>
              <c:strCache>
                <c:ptCount val="1"/>
                <c:pt idx="0">
                  <c:v>jik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corei7mmdata!$E$2:$E$16</c:f>
              <c:numCache>
                <c:formatCode>General</c:formatCode>
                <c:ptCount val="15"/>
                <c:pt idx="0">
                  <c:v>5.4</c:v>
                </c:pt>
                <c:pt idx="1">
                  <c:v>6.23</c:v>
                </c:pt>
                <c:pt idx="2">
                  <c:v>3.64</c:v>
                </c:pt>
                <c:pt idx="3">
                  <c:v>3.71</c:v>
                </c:pt>
                <c:pt idx="4">
                  <c:v>3.61</c:v>
                </c:pt>
                <c:pt idx="5">
                  <c:v>3.6</c:v>
                </c:pt>
                <c:pt idx="6">
                  <c:v>3.63</c:v>
                </c:pt>
                <c:pt idx="7">
                  <c:v>3.74</c:v>
                </c:pt>
                <c:pt idx="8">
                  <c:v>4.64</c:v>
                </c:pt>
                <c:pt idx="9">
                  <c:v>7.57</c:v>
                </c:pt>
                <c:pt idx="10">
                  <c:v>11.62</c:v>
                </c:pt>
                <c:pt idx="11">
                  <c:v>16.44</c:v>
                </c:pt>
                <c:pt idx="12">
                  <c:v>20.44</c:v>
                </c:pt>
                <c:pt idx="13">
                  <c:v>23.68</c:v>
                </c:pt>
                <c:pt idx="14">
                  <c:v>23.66</c:v>
                </c:pt>
              </c:numCache>
            </c:numRef>
          </c:val>
        </c:ser>
        <c:ser>
          <c:idx val="0"/>
          <c:order val="4"/>
          <c:tx>
            <c:strRef>
              <c:f>corei7mmdata!$B$1</c:f>
              <c:strCache>
                <c:ptCount val="1"/>
                <c:pt idx="0">
                  <c:v>kij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plus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corei7mmdata!$B$2:$B$16</c:f>
              <c:numCache>
                <c:formatCode>General</c:formatCode>
                <c:ptCount val="15"/>
                <c:pt idx="0">
                  <c:v>4.37</c:v>
                </c:pt>
                <c:pt idx="1">
                  <c:v>5.359999999999998</c:v>
                </c:pt>
                <c:pt idx="2">
                  <c:v>3.23</c:v>
                </c:pt>
                <c:pt idx="3">
                  <c:v>3.32</c:v>
                </c:pt>
                <c:pt idx="4">
                  <c:v>3.29</c:v>
                </c:pt>
                <c:pt idx="5">
                  <c:v>3.24</c:v>
                </c:pt>
                <c:pt idx="6">
                  <c:v>3.2</c:v>
                </c:pt>
                <c:pt idx="7">
                  <c:v>3.17</c:v>
                </c:pt>
                <c:pt idx="8">
                  <c:v>3.16</c:v>
                </c:pt>
                <c:pt idx="9">
                  <c:v>3.14</c:v>
                </c:pt>
                <c:pt idx="10">
                  <c:v>3.13</c:v>
                </c:pt>
                <c:pt idx="11">
                  <c:v>3.12</c:v>
                </c:pt>
                <c:pt idx="12">
                  <c:v>3.1</c:v>
                </c:pt>
                <c:pt idx="13">
                  <c:v>3.1</c:v>
                </c:pt>
                <c:pt idx="14">
                  <c:v>3.08</c:v>
                </c:pt>
              </c:numCache>
            </c:numRef>
          </c:val>
        </c:ser>
        <c:ser>
          <c:idx val="1"/>
          <c:order val="5"/>
          <c:tx>
            <c:strRef>
              <c:f>corei7mmdata!$C$1</c:f>
              <c:strCache>
                <c:ptCount val="1"/>
                <c:pt idx="0">
                  <c:v>ikj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50.0</c:v>
                </c:pt>
                <c:pt idx="1">
                  <c:v>100.0</c:v>
                </c:pt>
                <c:pt idx="2">
                  <c:v>150.0</c:v>
                </c:pt>
                <c:pt idx="3">
                  <c:v>200.0</c:v>
                </c:pt>
                <c:pt idx="4">
                  <c:v>250.0</c:v>
                </c:pt>
                <c:pt idx="5">
                  <c:v>300.0</c:v>
                </c:pt>
                <c:pt idx="6">
                  <c:v>350.0</c:v>
                </c:pt>
                <c:pt idx="7">
                  <c:v>400.0</c:v>
                </c:pt>
                <c:pt idx="8">
                  <c:v>450.0</c:v>
                </c:pt>
                <c:pt idx="9">
                  <c:v>500.0</c:v>
                </c:pt>
                <c:pt idx="10">
                  <c:v>550.0</c:v>
                </c:pt>
                <c:pt idx="11">
                  <c:v>600.0</c:v>
                </c:pt>
                <c:pt idx="12">
                  <c:v>650.0</c:v>
                </c:pt>
                <c:pt idx="13">
                  <c:v>700.0</c:v>
                </c:pt>
                <c:pt idx="14">
                  <c:v>750.0</c:v>
                </c:pt>
              </c:numCache>
            </c:numRef>
          </c:cat>
          <c:val>
            <c:numRef>
              <c:f>corei7mmdata!$C$2:$C$16</c:f>
              <c:numCache>
                <c:formatCode>General</c:formatCode>
                <c:ptCount val="15"/>
                <c:pt idx="0">
                  <c:v>3.58</c:v>
                </c:pt>
                <c:pt idx="1">
                  <c:v>5.31</c:v>
                </c:pt>
                <c:pt idx="2">
                  <c:v>3.19</c:v>
                </c:pt>
                <c:pt idx="3">
                  <c:v>3.18</c:v>
                </c:pt>
                <c:pt idx="4">
                  <c:v>3.15</c:v>
                </c:pt>
                <c:pt idx="5">
                  <c:v>3.12</c:v>
                </c:pt>
                <c:pt idx="6">
                  <c:v>3.1</c:v>
                </c:pt>
                <c:pt idx="7">
                  <c:v>3.1</c:v>
                </c:pt>
                <c:pt idx="8">
                  <c:v>3.11</c:v>
                </c:pt>
                <c:pt idx="9">
                  <c:v>3.09</c:v>
                </c:pt>
                <c:pt idx="10">
                  <c:v>3.07</c:v>
                </c:pt>
                <c:pt idx="11">
                  <c:v>3.06</c:v>
                </c:pt>
                <c:pt idx="12">
                  <c:v>3.02</c:v>
                </c:pt>
                <c:pt idx="13">
                  <c:v>3.02</c:v>
                </c:pt>
                <c:pt idx="14">
                  <c:v>3.01</c:v>
                </c:pt>
              </c:numCache>
            </c:numRef>
          </c:val>
        </c:ser>
        <c:marker val="1"/>
        <c:axId val="554087976"/>
        <c:axId val="554098216"/>
      </c:lineChart>
      <c:catAx>
        <c:axId val="5540879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/>
                  <a:t>Array size (n)</a:t>
                </a:r>
              </a:p>
            </c:rich>
          </c:tx>
          <c:layout>
            <c:manualLayout>
              <c:xMode val="edge"/>
              <c:yMode val="edge"/>
              <c:x val="0.437037037037037"/>
              <c:y val="0.93464052287581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4098216"/>
        <c:crosses val="autoZero"/>
        <c:auto val="1"/>
        <c:lblAlgn val="ctr"/>
        <c:lblOffset val="100"/>
        <c:tickLblSkip val="1"/>
        <c:tickMarkSkip val="1"/>
      </c:catAx>
      <c:valAx>
        <c:axId val="55409821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dirty="0"/>
                  <a:t>Cycles per inner loop iteration</a:t>
                </a:r>
              </a:p>
            </c:rich>
          </c:tx>
          <c:layout>
            <c:manualLayout>
              <c:xMode val="edge"/>
              <c:yMode val="edge"/>
              <c:x val="0.0"/>
              <c:y val="0.17630978174708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408797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924444444444444"/>
          <c:y val="0.339869281045752"/>
          <c:w val="0.0696296296296296"/>
          <c:h val="0.23747276688453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view3D>
      <c:hPercent val="100"/>
      <c:rotY val="40"/>
      <c:depthPercent val="100"/>
      <c:perspective val="30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805.4599999999994</c:v>
                </c:pt>
                <c:pt idx="10">
                  <c:v>773.78</c:v>
                </c:pt>
                <c:pt idx="11">
                  <c:v>757.9400000000001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1038.37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608.8599999999991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2535.22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</c:v>
                </c:pt>
                <c:pt idx="1">
                  <c:v>4659.06</c:v>
                </c:pt>
                <c:pt idx="2">
                  <c:v>4153.1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</c:v>
                </c:pt>
                <c:pt idx="1">
                  <c:v>4656.98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2303.72</c:v>
                </c:pt>
                <c:pt idx="9">
                  <c:v>2291.55</c:v>
                </c:pt>
                <c:pt idx="10">
                  <c:v>2280.42</c:v>
                </c:pt>
                <c:pt idx="11">
                  <c:v>2270.24</c:v>
                </c:pt>
                <c:pt idx="12">
                  <c:v>2264.82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2432.74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4673.0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</c:v>
                </c:pt>
                <c:pt idx="1">
                  <c:v>4645.58</c:v>
                </c:pt>
                <c:pt idx="2">
                  <c:v>4300.1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</c:v>
                </c:pt>
                <c:pt idx="1">
                  <c:v>4661.44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</c:v>
                </c:pt>
                <c:pt idx="1">
                  <c:v>4647.96</c:v>
                </c:pt>
                <c:pt idx="2">
                  <c:v>4646.51</c:v>
                </c:pt>
                <c:pt idx="3">
                  <c:v>4575.1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3398.0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4631.69</c:v>
                </c:pt>
                <c:pt idx="3">
                  <c:v>4615.62</c:v>
                </c:pt>
                <c:pt idx="4">
                  <c:v>4600.39</c:v>
                </c:pt>
                <c:pt idx="5">
                  <c:v>4585.6</c:v>
                </c:pt>
                <c:pt idx="6">
                  <c:v>4572.8</c:v>
                </c:pt>
                <c:pt idx="7">
                  <c:v>4809.1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4784.65</c:v>
                </c:pt>
                <c:pt idx="12">
                  <c:v>4754.23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</c:v>
                </c:pt>
                <c:pt idx="2">
                  <c:v>4577.76</c:v>
                </c:pt>
                <c:pt idx="3">
                  <c:v>4797.16</c:v>
                </c:pt>
                <c:pt idx="4">
                  <c:v>4781.06</c:v>
                </c:pt>
                <c:pt idx="5">
                  <c:v>4773.37</c:v>
                </c:pt>
                <c:pt idx="6">
                  <c:v>4756.19</c:v>
                </c:pt>
                <c:pt idx="7">
                  <c:v>4729.65</c:v>
                </c:pt>
                <c:pt idx="8">
                  <c:v>4701.3</c:v>
                </c:pt>
                <c:pt idx="9">
                  <c:v>4716.39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</c:v>
                </c:pt>
                <c:pt idx="2">
                  <c:v>4771.36</c:v>
                </c:pt>
                <c:pt idx="3">
                  <c:v>4725.95</c:v>
                </c:pt>
                <c:pt idx="4">
                  <c:v>4709.61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/>
        <c:axId val="543660488"/>
        <c:axId val="543485880"/>
        <c:axId val="543389256"/>
      </c:surface3DChart>
      <c:catAx>
        <c:axId val="5436604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485880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5434858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0.0973025371828521"/>
              <c:y val="0.067712246753469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660488"/>
        <c:crosses val="autoZero"/>
        <c:crossBetween val="between"/>
      </c:valAx>
      <c:serAx>
        <c:axId val="5433892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"/>
              <c:y val="0.81348206474190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485880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view3D>
      <c:hPercent val="100"/>
      <c:rotY val="40"/>
      <c:depthPercent val="100"/>
      <c:perspective val="30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805.4599999999994</c:v>
                </c:pt>
                <c:pt idx="10">
                  <c:v>773.78</c:v>
                </c:pt>
                <c:pt idx="11">
                  <c:v>757.9400000000001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1038.37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608.8599999999991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2535.22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</c:v>
                </c:pt>
                <c:pt idx="1">
                  <c:v>4659.06</c:v>
                </c:pt>
                <c:pt idx="2">
                  <c:v>4153.1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</c:v>
                </c:pt>
                <c:pt idx="1">
                  <c:v>4656.98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2303.72</c:v>
                </c:pt>
                <c:pt idx="9">
                  <c:v>2291.55</c:v>
                </c:pt>
                <c:pt idx="10">
                  <c:v>2280.42</c:v>
                </c:pt>
                <c:pt idx="11">
                  <c:v>2270.24</c:v>
                </c:pt>
                <c:pt idx="12">
                  <c:v>2264.82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2432.74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4673.0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</c:v>
                </c:pt>
                <c:pt idx="1">
                  <c:v>4645.58</c:v>
                </c:pt>
                <c:pt idx="2">
                  <c:v>4300.1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</c:v>
                </c:pt>
                <c:pt idx="1">
                  <c:v>4661.44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</c:v>
                </c:pt>
                <c:pt idx="1">
                  <c:v>4647.96</c:v>
                </c:pt>
                <c:pt idx="2">
                  <c:v>4646.51</c:v>
                </c:pt>
                <c:pt idx="3">
                  <c:v>4575.1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3398.0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4631.69</c:v>
                </c:pt>
                <c:pt idx="3">
                  <c:v>4615.62</c:v>
                </c:pt>
                <c:pt idx="4">
                  <c:v>4600.39</c:v>
                </c:pt>
                <c:pt idx="5">
                  <c:v>4585.6</c:v>
                </c:pt>
                <c:pt idx="6">
                  <c:v>4572.8</c:v>
                </c:pt>
                <c:pt idx="7">
                  <c:v>4809.1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4784.65</c:v>
                </c:pt>
                <c:pt idx="12">
                  <c:v>4754.23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</c:v>
                </c:pt>
                <c:pt idx="2">
                  <c:v>4577.76</c:v>
                </c:pt>
                <c:pt idx="3">
                  <c:v>4797.16</c:v>
                </c:pt>
                <c:pt idx="4">
                  <c:v>4781.06</c:v>
                </c:pt>
                <c:pt idx="5">
                  <c:v>4773.37</c:v>
                </c:pt>
                <c:pt idx="6">
                  <c:v>4756.19</c:v>
                </c:pt>
                <c:pt idx="7">
                  <c:v>4729.65</c:v>
                </c:pt>
                <c:pt idx="8">
                  <c:v>4701.3</c:v>
                </c:pt>
                <c:pt idx="9">
                  <c:v>4716.39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</c:v>
                </c:pt>
                <c:pt idx="2">
                  <c:v>4771.36</c:v>
                </c:pt>
                <c:pt idx="3">
                  <c:v>4725.95</c:v>
                </c:pt>
                <c:pt idx="4">
                  <c:v>4709.61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/>
        <c:axId val="554242248"/>
        <c:axId val="554250040"/>
        <c:axId val="554258392"/>
      </c:surface3DChart>
      <c:catAx>
        <c:axId val="5542422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4250040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55425004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0.0973025371828521"/>
              <c:y val="0.067712246753469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4242248"/>
        <c:crosses val="autoZero"/>
        <c:crossBetween val="between"/>
      </c:valAx>
      <c:serAx>
        <c:axId val="5542583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"/>
              <c:y val="0.81348206474190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4250040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view3D>
      <c:hPercent val="100"/>
      <c:rotY val="40"/>
      <c:depthPercent val="100"/>
      <c:perspective val="30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805.4599999999994</c:v>
                </c:pt>
                <c:pt idx="10">
                  <c:v>773.78</c:v>
                </c:pt>
                <c:pt idx="11">
                  <c:v>757.9400000000001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1038.37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608.8599999999991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2535.22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</c:v>
                </c:pt>
                <c:pt idx="1">
                  <c:v>4659.06</c:v>
                </c:pt>
                <c:pt idx="2">
                  <c:v>4153.1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</c:v>
                </c:pt>
                <c:pt idx="1">
                  <c:v>4656.98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2303.72</c:v>
                </c:pt>
                <c:pt idx="9">
                  <c:v>2291.55</c:v>
                </c:pt>
                <c:pt idx="10">
                  <c:v>2280.42</c:v>
                </c:pt>
                <c:pt idx="11">
                  <c:v>2270.24</c:v>
                </c:pt>
                <c:pt idx="12">
                  <c:v>2264.82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2432.74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4673.0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</c:v>
                </c:pt>
                <c:pt idx="1">
                  <c:v>4645.58</c:v>
                </c:pt>
                <c:pt idx="2">
                  <c:v>4300.1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</c:v>
                </c:pt>
                <c:pt idx="1">
                  <c:v>4661.44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4664.69</c:v>
                </c:pt>
                <c:pt idx="1">
                  <c:v>4647.96</c:v>
                </c:pt>
                <c:pt idx="2">
                  <c:v>4646.51</c:v>
                </c:pt>
                <c:pt idx="3">
                  <c:v>4575.1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3398.0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4631.69</c:v>
                </c:pt>
                <c:pt idx="3">
                  <c:v>4615.62</c:v>
                </c:pt>
                <c:pt idx="4">
                  <c:v>4600.39</c:v>
                </c:pt>
                <c:pt idx="5">
                  <c:v>4585.6</c:v>
                </c:pt>
                <c:pt idx="6">
                  <c:v>4572.8</c:v>
                </c:pt>
                <c:pt idx="7">
                  <c:v>4809.1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4784.65</c:v>
                </c:pt>
                <c:pt idx="12">
                  <c:v>4754.23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</c:v>
                </c:pt>
                <c:pt idx="2">
                  <c:v>4577.76</c:v>
                </c:pt>
                <c:pt idx="3">
                  <c:v>4797.16</c:v>
                </c:pt>
                <c:pt idx="4">
                  <c:v>4781.06</c:v>
                </c:pt>
                <c:pt idx="5">
                  <c:v>4773.37</c:v>
                </c:pt>
                <c:pt idx="6">
                  <c:v>4756.19</c:v>
                </c:pt>
                <c:pt idx="7">
                  <c:v>4729.65</c:v>
                </c:pt>
                <c:pt idx="8">
                  <c:v>4701.3</c:v>
                </c:pt>
                <c:pt idx="9">
                  <c:v>4716.39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4620.23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</c:v>
                </c:pt>
                <c:pt idx="2">
                  <c:v>4771.36</c:v>
                </c:pt>
                <c:pt idx="3">
                  <c:v>4725.95</c:v>
                </c:pt>
                <c:pt idx="4">
                  <c:v>4709.61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4617.86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4754.15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/>
        <c:axId val="543453800"/>
        <c:axId val="543707432"/>
        <c:axId val="543733160"/>
      </c:surface3DChart>
      <c:catAx>
        <c:axId val="5434538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707432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54370743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0.0973025371828521"/>
              <c:y val="0.067712246753469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453800"/>
        <c:crosses val="autoZero"/>
        <c:crossBetween val="between"/>
      </c:valAx>
      <c:serAx>
        <c:axId val="5437331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"/>
              <c:y val="0.813482064741907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707432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0.69963</cdr:x>
      <cdr:y>0.11563</cdr:y>
    </cdr:from>
    <cdr:to>
      <cdr:x>0.74938</cdr:x>
      <cdr:y>0.17363</cdr:y>
    </cdr:to>
    <cdr:sp macro="" textlink="">
      <cdr:nvSpPr>
        <cdr:cNvPr id="1037" name="Text Box 1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997606" y="674022"/>
          <a:ext cx="426482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L1</a:t>
          </a:r>
        </a:p>
      </cdr:txBody>
    </cdr:sp>
  </cdr:relSizeAnchor>
  <cdr:relSizeAnchor xmlns:cdr="http://schemas.openxmlformats.org/drawingml/2006/chartDrawing">
    <cdr:from>
      <cdr:x>0.62841</cdr:x>
      <cdr:y>0.37543</cdr:y>
    </cdr:from>
    <cdr:to>
      <cdr:x>0.67716</cdr:x>
      <cdr:y>0.43343</cdr:y>
    </cdr:to>
    <cdr:sp macro="" textlink="">
      <cdr:nvSpPr>
        <cdr:cNvPr id="1038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387080" y="2188497"/>
          <a:ext cx="417909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L2</a:t>
          </a:r>
        </a:p>
      </cdr:txBody>
    </cdr:sp>
  </cdr:relSizeAnchor>
  <cdr:relSizeAnchor xmlns:cdr="http://schemas.openxmlformats.org/drawingml/2006/chartDrawing">
    <cdr:from>
      <cdr:x>0.5</cdr:x>
      <cdr:y>0.67036</cdr:y>
    </cdr:from>
    <cdr:to>
      <cdr:x>0.5755</cdr:x>
      <cdr:y>0.72936</cdr:y>
    </cdr:to>
    <cdr:sp macro="" textlink="">
      <cdr:nvSpPr>
        <cdr:cNvPr id="1039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86250" y="3907722"/>
          <a:ext cx="647224" cy="343928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Mem</a:t>
          </a:r>
        </a:p>
      </cdr:txBody>
    </cdr:sp>
  </cdr:relSizeAnchor>
  <cdr:relSizeAnchor xmlns:cdr="http://schemas.openxmlformats.org/drawingml/2006/chartDrawing">
    <cdr:from>
      <cdr:x>0.58105</cdr:x>
      <cdr:y>0.5</cdr:y>
    </cdr:from>
    <cdr:to>
      <cdr:x>0.63105</cdr:x>
      <cdr:y>0.55825</cdr:y>
    </cdr:to>
    <cdr:sp macro="" textlink="">
      <cdr:nvSpPr>
        <cdr:cNvPr id="1040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81076" y="2914650"/>
          <a:ext cx="428625" cy="339557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L3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1276247" y="726094"/>
            <a:ext cx="4752421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lIns="95308" tIns="47654" rIns="95308" bIns="47654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noFill/>
          <a:ln/>
        </p:spPr>
        <p:txBody>
          <a:bodyPr lIns="95683" tIns="47003" rIns="95683" bIns="47003"/>
          <a:lstStyle/>
          <a:p>
            <a:endParaRPr lang="en-US" smtClean="0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5963"/>
            <a:ext cx="4795838" cy="359886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  <p:sp>
        <p:nvSpPr>
          <p:cNvPr id="123907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Cache Memories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11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</a:t>
            </a:r>
            <a:r>
              <a:rPr lang="en-US" sz="2000" b="0" dirty="0" smtClean="0"/>
              <a:t> 2, 2012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 Ganger, and Greg </a:t>
            </a:r>
            <a:r>
              <a:rPr lang="en-US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/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40656" y="4659868"/>
            <a:ext cx="201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(4 Bytes) is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715000"/>
            <a:ext cx="6819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If tag doesn’t match: </a:t>
            </a:r>
            <a:r>
              <a:rPr lang="en-US" dirty="0" smtClean="0">
                <a:latin typeface="Calibri" pitchFamily="34" charset="0"/>
              </a:rPr>
              <a:t>old line is evicted and replaced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Simulation</a:t>
            </a:r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M</a:t>
            </a:r>
            <a:r>
              <a:rPr lang="en-US" sz="2000" b="0" dirty="0">
                <a:latin typeface="Calibri"/>
                <a:cs typeface="Calibri"/>
              </a:rPr>
              <a:t>=16 </a:t>
            </a:r>
            <a:r>
              <a:rPr lang="en-US" sz="2000" b="0" dirty="0" smtClean="0">
                <a:latin typeface="Calibri"/>
                <a:cs typeface="Calibri"/>
              </a:rPr>
              <a:t>bytes (4-bit addresses), </a:t>
            </a:r>
            <a:r>
              <a:rPr lang="en-US" sz="2000" b="0" dirty="0">
                <a:latin typeface="Calibri"/>
                <a:cs typeface="Calibri"/>
              </a:rPr>
              <a:t>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Address </a:t>
            </a:r>
            <a:r>
              <a:rPr lang="en-US" sz="2000" b="0" dirty="0">
                <a:latin typeface="Calibri"/>
                <a:cs typeface="Calibri"/>
              </a:rPr>
              <a:t>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Tag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Block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352800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657975" y="38832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762000" y="4800600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7200" y="25146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06607" y="25908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1899924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2135242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360367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58790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1120788" y="26894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715928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596309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33653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084544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2832550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4080935" y="25940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374252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5609570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34695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06223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595116" y="26927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4190256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6070637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681086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6558872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6306878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457200" y="38862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606607" y="39624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1899924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93" name="Rectangle 192"/>
          <p:cNvSpPr/>
          <p:nvPr/>
        </p:nvSpPr>
        <p:spPr bwMode="auto">
          <a:xfrm>
            <a:off x="2135242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94" name="Rectangle 193"/>
          <p:cNvSpPr/>
          <p:nvPr/>
        </p:nvSpPr>
        <p:spPr bwMode="auto">
          <a:xfrm>
            <a:off x="2360367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95" name="Rectangle 194"/>
          <p:cNvSpPr/>
          <p:nvPr/>
        </p:nvSpPr>
        <p:spPr bwMode="auto">
          <a:xfrm>
            <a:off x="358790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96" name="Rectangle 195"/>
          <p:cNvSpPr/>
          <p:nvPr/>
        </p:nvSpPr>
        <p:spPr bwMode="auto">
          <a:xfrm>
            <a:off x="1120788" y="40610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97" name="Rectangle 196"/>
          <p:cNvSpPr/>
          <p:nvPr/>
        </p:nvSpPr>
        <p:spPr bwMode="auto">
          <a:xfrm>
            <a:off x="715928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98" name="Rectangle 197"/>
          <p:cNvSpPr/>
          <p:nvPr/>
        </p:nvSpPr>
        <p:spPr bwMode="auto">
          <a:xfrm>
            <a:off x="2596309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99" name="Rectangle 198"/>
          <p:cNvSpPr/>
          <p:nvPr/>
        </p:nvSpPr>
        <p:spPr bwMode="auto">
          <a:xfrm>
            <a:off x="333653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00" name="Rectangle 199"/>
          <p:cNvSpPr/>
          <p:nvPr/>
        </p:nvSpPr>
        <p:spPr bwMode="auto">
          <a:xfrm>
            <a:off x="3084544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01" name="Rectangle 200"/>
          <p:cNvSpPr/>
          <p:nvPr/>
        </p:nvSpPr>
        <p:spPr bwMode="auto">
          <a:xfrm>
            <a:off x="2832550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4080935" y="39656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5374252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0" name="Rectangle 169"/>
          <p:cNvSpPr/>
          <p:nvPr/>
        </p:nvSpPr>
        <p:spPr bwMode="auto">
          <a:xfrm>
            <a:off x="5609570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5834695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 bwMode="auto">
          <a:xfrm>
            <a:off x="706223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85" name="Rectangle 184"/>
          <p:cNvSpPr/>
          <p:nvPr/>
        </p:nvSpPr>
        <p:spPr bwMode="auto">
          <a:xfrm>
            <a:off x="4595116" y="40643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86" name="Rectangle 185"/>
          <p:cNvSpPr/>
          <p:nvPr/>
        </p:nvSpPr>
        <p:spPr bwMode="auto">
          <a:xfrm>
            <a:off x="4190256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87" name="Rectangle 186"/>
          <p:cNvSpPr/>
          <p:nvPr/>
        </p:nvSpPr>
        <p:spPr bwMode="auto">
          <a:xfrm>
            <a:off x="6070637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88" name="Rectangle 187"/>
          <p:cNvSpPr/>
          <p:nvPr/>
        </p:nvSpPr>
        <p:spPr bwMode="auto">
          <a:xfrm>
            <a:off x="681086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6558872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90" name="Rectangle 189"/>
          <p:cNvSpPr/>
          <p:nvPr/>
        </p:nvSpPr>
        <p:spPr bwMode="auto">
          <a:xfrm>
            <a:off x="6306878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5" name="Rectangle 204"/>
          <p:cNvSpPr/>
          <p:nvPr/>
        </p:nvSpPr>
        <p:spPr bwMode="auto">
          <a:xfrm>
            <a:off x="457200" y="5102157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606607" y="5178360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899924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21" name="Rectangle 220"/>
          <p:cNvSpPr/>
          <p:nvPr/>
        </p:nvSpPr>
        <p:spPr bwMode="auto">
          <a:xfrm>
            <a:off x="2135242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 bwMode="auto">
          <a:xfrm>
            <a:off x="2360367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 bwMode="auto">
          <a:xfrm>
            <a:off x="358790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24" name="Rectangle 223"/>
          <p:cNvSpPr/>
          <p:nvPr/>
        </p:nvSpPr>
        <p:spPr bwMode="auto">
          <a:xfrm>
            <a:off x="1120788" y="52770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25" name="Rectangle 224"/>
          <p:cNvSpPr/>
          <p:nvPr/>
        </p:nvSpPr>
        <p:spPr bwMode="auto">
          <a:xfrm>
            <a:off x="715928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26" name="Rectangle 225"/>
          <p:cNvSpPr/>
          <p:nvPr/>
        </p:nvSpPr>
        <p:spPr bwMode="auto">
          <a:xfrm>
            <a:off x="2596309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 bwMode="auto">
          <a:xfrm>
            <a:off x="333653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28" name="Rectangle 227"/>
          <p:cNvSpPr/>
          <p:nvPr/>
        </p:nvSpPr>
        <p:spPr bwMode="auto">
          <a:xfrm>
            <a:off x="3084544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29" name="Rectangle 228"/>
          <p:cNvSpPr/>
          <p:nvPr/>
        </p:nvSpPr>
        <p:spPr bwMode="auto">
          <a:xfrm>
            <a:off x="2832550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8" name="Rectangle 207"/>
          <p:cNvSpPr/>
          <p:nvPr/>
        </p:nvSpPr>
        <p:spPr bwMode="auto">
          <a:xfrm>
            <a:off x="4080935" y="5181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5374252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10" name="Rectangle 209"/>
          <p:cNvSpPr/>
          <p:nvPr/>
        </p:nvSpPr>
        <p:spPr bwMode="auto">
          <a:xfrm>
            <a:off x="5609570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11" name="Rectangle 210"/>
          <p:cNvSpPr/>
          <p:nvPr/>
        </p:nvSpPr>
        <p:spPr bwMode="auto">
          <a:xfrm>
            <a:off x="5834695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12" name="Rectangle 211"/>
          <p:cNvSpPr/>
          <p:nvPr/>
        </p:nvSpPr>
        <p:spPr bwMode="auto">
          <a:xfrm>
            <a:off x="706223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13" name="Rectangle 212"/>
          <p:cNvSpPr/>
          <p:nvPr/>
        </p:nvSpPr>
        <p:spPr bwMode="auto">
          <a:xfrm>
            <a:off x="4595116" y="5280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14" name="Rectangle 213"/>
          <p:cNvSpPr/>
          <p:nvPr/>
        </p:nvSpPr>
        <p:spPr bwMode="auto">
          <a:xfrm>
            <a:off x="4190256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15" name="Rectangle 214"/>
          <p:cNvSpPr/>
          <p:nvPr/>
        </p:nvSpPr>
        <p:spPr bwMode="auto">
          <a:xfrm>
            <a:off x="6070637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16" name="Rectangle 215"/>
          <p:cNvSpPr/>
          <p:nvPr/>
        </p:nvSpPr>
        <p:spPr bwMode="auto">
          <a:xfrm>
            <a:off x="681086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17" name="Rectangle 216"/>
          <p:cNvSpPr/>
          <p:nvPr/>
        </p:nvSpPr>
        <p:spPr bwMode="auto">
          <a:xfrm>
            <a:off x="6558872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18" name="Rectangle 217"/>
          <p:cNvSpPr/>
          <p:nvPr/>
        </p:nvSpPr>
        <p:spPr bwMode="auto">
          <a:xfrm>
            <a:off x="6306878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41599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/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03399" y="4812268"/>
            <a:ext cx="257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(2 Bytes) is here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5562600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Replacement policies: random, least recently used (LRU),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02" name="Rectangle 50"/>
          <p:cNvSpPr>
            <a:spLocks noChangeArrowheads="1"/>
          </p:cNvSpPr>
          <p:nvPr/>
        </p:nvSpPr>
        <p:spPr bwMode="auto">
          <a:xfrm>
            <a:off x="3922713" y="5213015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801" name="Rectangle 49"/>
          <p:cNvSpPr>
            <a:spLocks noChangeArrowheads="1"/>
          </p:cNvSpPr>
          <p:nvPr/>
        </p:nvSpPr>
        <p:spPr bwMode="auto">
          <a:xfrm>
            <a:off x="3922713" y="6030577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 smtClean="0"/>
              <a:t>2-Way Set Associative Cache Simulation</a:t>
            </a:r>
            <a:endParaRPr lang="en-US" dirty="0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M=16 byte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S=2 sets, E=2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22713" y="5106988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</a:t>
            </a:r>
            <a:r>
              <a:rPr lang="en-US" sz="2000" dirty="0" smtClean="0">
                <a:latin typeface="Calibri"/>
                <a:cs typeface="Calibri"/>
              </a:rPr>
              <a:t>ag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smtClean="0">
                <a:latin typeface="Calibri"/>
                <a:cs typeface="Calibri"/>
              </a:rPr>
              <a:t>Block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22713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22713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22713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22713" y="5110163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22713" y="5921375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22713" y="541337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1816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10040"/>
            <a:ext cx="8716962" cy="78263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/>
              <a:t>What about writes?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307387" cy="5322887"/>
          </a:xfrm>
        </p:spPr>
        <p:txBody>
          <a:bodyPr lIns="90360" tIns="44280" rIns="90360" bIns="44280"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Multiple copies of data exist: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L1, L2, Main Memory, Disk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write-hit?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Write-through </a:t>
            </a:r>
            <a:r>
              <a:rPr lang="en-GB" dirty="0" smtClean="0"/>
              <a:t>(write immediately to memory)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Write-back </a:t>
            </a:r>
            <a:r>
              <a:rPr lang="en-GB" dirty="0" smtClean="0"/>
              <a:t>(defer write to memory until replacement of line)</a:t>
            </a:r>
          </a:p>
          <a:p>
            <a:pPr lvl="2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Need a dirty bit (line different from memory or not)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write-miss?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Write-allocate </a:t>
            </a:r>
            <a:r>
              <a:rPr lang="en-GB" dirty="0" smtClean="0"/>
              <a:t>(load into cache, update line in cache)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Good if more writes to the location follow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No-write-allocate </a:t>
            </a:r>
            <a:r>
              <a:rPr lang="en-GB" dirty="0" smtClean="0"/>
              <a:t>(</a:t>
            </a:r>
            <a:r>
              <a:rPr lang="en-GB" smtClean="0"/>
              <a:t>writes straight to </a:t>
            </a:r>
            <a:r>
              <a:rPr lang="en-GB" dirty="0" smtClean="0"/>
              <a:t>memory, does not load into cache)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Typical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Write-through + No-write-allocate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 smtClean="0"/>
              <a:t>Write-back + Write-allocate</a:t>
            </a:r>
          </a:p>
          <a:p>
            <a:pPr eaLnBrk="1" hangingPunct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Intel Core i7 Cache Hierarchy</a:t>
            </a:r>
            <a:endParaRPr lang="en-US" dirty="0"/>
          </a:p>
        </p:txBody>
      </p:sp>
      <p:sp>
        <p:nvSpPr>
          <p:cNvPr id="4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5" name="Rectangle 397"/>
          <p:cNvSpPr>
            <a:spLocks noChangeArrowheads="1"/>
          </p:cNvSpPr>
          <p:nvPr/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d-cache</a:t>
            </a:r>
          </a:p>
        </p:txBody>
      </p:sp>
      <p:sp>
        <p:nvSpPr>
          <p:cNvPr id="6" name="Rectangle 399"/>
          <p:cNvSpPr>
            <a:spLocks noChangeArrowheads="1"/>
          </p:cNvSpPr>
          <p:nvPr/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i</a:t>
            </a:r>
            <a:r>
              <a:rPr lang="en-US" sz="1800" dirty="0"/>
              <a:t>-cache</a:t>
            </a:r>
          </a:p>
        </p:txBody>
      </p:sp>
      <p:sp>
        <p:nvSpPr>
          <p:cNvPr id="7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4" name="Rectangle 407"/>
          <p:cNvSpPr>
            <a:spLocks noChangeArrowheads="1"/>
          </p:cNvSpPr>
          <p:nvPr/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d</a:t>
            </a:r>
            <a:r>
              <a:rPr lang="en-US" sz="1800" dirty="0"/>
              <a:t>-cache</a:t>
            </a:r>
          </a:p>
        </p:txBody>
      </p:sp>
      <p:sp>
        <p:nvSpPr>
          <p:cNvPr id="15" name="Rectangle 408"/>
          <p:cNvSpPr>
            <a:spLocks noChangeArrowheads="1"/>
          </p:cNvSpPr>
          <p:nvPr/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i-cache</a:t>
            </a:r>
          </a:p>
        </p:txBody>
      </p:sp>
      <p:sp>
        <p:nvSpPr>
          <p:cNvPr id="16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419"/>
          <p:cNvSpPr>
            <a:spLocks noChangeArrowheads="1"/>
          </p:cNvSpPr>
          <p:nvPr/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L3 unified cache</a:t>
            </a:r>
          </a:p>
          <a:p>
            <a:pPr algn="ctr"/>
            <a:r>
              <a:rPr lang="en-US" sz="1800"/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/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/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L1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 and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32 KB, 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4 cycles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 256 KB,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11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8 MB, 16-way,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30-40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Block size</a:t>
            </a:r>
            <a:r>
              <a:rPr lang="en-US" sz="1800" b="0" dirty="0" smtClean="0">
                <a:latin typeface="Calibri" pitchFamily="34" charset="0"/>
              </a:rPr>
              <a:t>: 64 bytes for all caches.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Cache Performance Metrics</a:t>
            </a:r>
            <a:endParaRPr lang="en-GB" dirty="0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Miss Rate</a:t>
            </a:r>
          </a:p>
          <a:p>
            <a:pPr lvl="1"/>
            <a:r>
              <a:rPr lang="en-GB" dirty="0" smtClean="0"/>
              <a:t>Fraction of memory references not found in cache (misses / accesses)</a:t>
            </a:r>
            <a:br>
              <a:rPr lang="en-GB" dirty="0" smtClean="0"/>
            </a:br>
            <a:r>
              <a:rPr lang="en-GB" dirty="0" smtClean="0"/>
              <a:t>= 1 – hit rate</a:t>
            </a:r>
          </a:p>
          <a:p>
            <a:pPr lvl="1"/>
            <a:r>
              <a:rPr lang="en-GB" dirty="0" smtClean="0"/>
              <a:t>Typical numbers (in percentages):</a:t>
            </a:r>
          </a:p>
          <a:p>
            <a:pPr lvl="2"/>
            <a:r>
              <a:rPr lang="en-GB" dirty="0" smtClean="0"/>
              <a:t>3-10% for L1</a:t>
            </a:r>
          </a:p>
          <a:p>
            <a:pPr lvl="2"/>
            <a:r>
              <a:rPr lang="en-GB" dirty="0" smtClean="0"/>
              <a:t>can be quite small (e.g., &lt; 1%) for L2, depending on size, etc.</a:t>
            </a:r>
          </a:p>
          <a:p>
            <a:r>
              <a:rPr lang="en-GB" dirty="0" smtClean="0"/>
              <a:t>Hit Time</a:t>
            </a:r>
          </a:p>
          <a:p>
            <a:pPr lvl="1"/>
            <a:r>
              <a:rPr lang="en-GB" dirty="0" smtClean="0"/>
              <a:t>Time to deliver a line in the cache to the processor</a:t>
            </a:r>
          </a:p>
          <a:p>
            <a:pPr lvl="2"/>
            <a:r>
              <a:rPr lang="en-GB" dirty="0" smtClean="0"/>
              <a:t>includes time to determine whether the line is in the cache</a:t>
            </a:r>
          </a:p>
          <a:p>
            <a:pPr lvl="1"/>
            <a:r>
              <a:rPr lang="en-GB" dirty="0" smtClean="0"/>
              <a:t>Typical numbers:</a:t>
            </a:r>
          </a:p>
          <a:p>
            <a:pPr lvl="2"/>
            <a:r>
              <a:rPr lang="en-GB" dirty="0" smtClean="0"/>
              <a:t>1-2 clock cycle for L1</a:t>
            </a:r>
          </a:p>
          <a:p>
            <a:pPr lvl="2"/>
            <a:r>
              <a:rPr lang="en-GB" dirty="0" smtClean="0"/>
              <a:t>5-20 clock cycles for L2</a:t>
            </a:r>
          </a:p>
          <a:p>
            <a:r>
              <a:rPr lang="en-GB" dirty="0" smtClean="0"/>
              <a:t>Miss Penalty</a:t>
            </a:r>
          </a:p>
          <a:p>
            <a:pPr lvl="1"/>
            <a:r>
              <a:rPr lang="en-GB" dirty="0" smtClean="0"/>
              <a:t>Additional time required because of a miss</a:t>
            </a:r>
          </a:p>
          <a:p>
            <a:pPr lvl="2"/>
            <a:r>
              <a:rPr lang="en-GB" dirty="0" smtClean="0"/>
              <a:t>typically 50-200 cycles for main memory (Trend: increasing!)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/>
            <a:r>
              <a:rPr lang="en-US" smtClean="0"/>
              <a:t>Lets think about those numbers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>
              <a:defRPr/>
            </a:pPr>
            <a:r>
              <a:rPr lang="en-US" dirty="0" smtClean="0"/>
              <a:t>Huge difference between a hit and a miss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Could be 100x, if just L1 and main memory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Would you believe 99% hits is twice as good as 97%?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Consider: </a:t>
            </a:r>
            <a:br>
              <a:rPr lang="en-US" sz="1800" dirty="0" smtClean="0"/>
            </a:br>
            <a:r>
              <a:rPr lang="en-US" sz="1800" dirty="0" smtClean="0"/>
              <a:t>cache hit time of 1 cycle</a:t>
            </a:r>
            <a:br>
              <a:rPr lang="en-US" sz="1800" dirty="0" smtClean="0"/>
            </a:br>
            <a:r>
              <a:rPr lang="en-US" sz="1800" dirty="0" smtClean="0"/>
              <a:t>miss penalty of 100 cycles</a:t>
            </a:r>
          </a:p>
          <a:p>
            <a:pPr lvl="1">
              <a:defRPr/>
            </a:pP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Average access time: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97% hits:  1 cycle + 0.03 * 100 cycles =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4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99% hits:  1 cycle + 0.01 * 100 cycles = </a:t>
            </a:r>
            <a:r>
              <a:rPr lang="en-US" sz="1800" b="1" dirty="0" smtClean="0">
                <a:solidFill>
                  <a:srgbClr val="C00000"/>
                </a:solidFill>
              </a:rPr>
              <a:t>2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This is why “miss rate” is used instead of “hit rate”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memory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Cache Friendly Code</a:t>
            </a:r>
            <a:endParaRPr lang="en-US"/>
          </a:p>
        </p:txBody>
      </p:sp>
      <p:sp>
        <p:nvSpPr>
          <p:cNvPr id="16077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dirty="0" smtClean="0"/>
              <a:t>Make the common case go fast</a:t>
            </a:r>
          </a:p>
          <a:p>
            <a:pPr lvl="1"/>
            <a:r>
              <a:rPr lang="en-US" dirty="0" smtClean="0"/>
              <a:t>Focus on the inner loops of the core functions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Minimize the misses in the inner loops</a:t>
            </a:r>
          </a:p>
          <a:p>
            <a:pPr lvl="1"/>
            <a:r>
              <a:rPr lang="en-US" dirty="0" smtClean="0"/>
              <a:t>Repeated references to variables are good (</a:t>
            </a:r>
            <a:r>
              <a:rPr lang="en-US" dirty="0" smtClean="0">
                <a:solidFill>
                  <a:srgbClr val="FF0000"/>
                </a:solidFill>
              </a:rPr>
              <a:t>temporal locality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Stride-1 reference patterns are good (</a:t>
            </a:r>
            <a:r>
              <a:rPr lang="en-US" dirty="0" smtClean="0">
                <a:solidFill>
                  <a:srgbClr val="FF0000"/>
                </a:solidFill>
              </a:rPr>
              <a:t>spatial locality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876" y="4800600"/>
            <a:ext cx="8518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Key idea: Our qualitative notion of locality is quantified through our understanding of cache memories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 to Observations</a:t>
            </a:r>
            <a:endParaRPr lang="en-US" dirty="0"/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Programmer can optimize for cache performance</a:t>
            </a:r>
          </a:p>
          <a:p>
            <a:pPr lvl="1"/>
            <a:r>
              <a:rPr lang="en-US" dirty="0"/>
              <a:t>How data structures are organized</a:t>
            </a:r>
          </a:p>
          <a:p>
            <a:pPr lvl="1"/>
            <a:r>
              <a:rPr lang="en-US" dirty="0"/>
              <a:t>How data are </a:t>
            </a:r>
            <a:r>
              <a:rPr lang="en-US" dirty="0" smtClean="0"/>
              <a:t>accessed (examples follow)</a:t>
            </a:r>
          </a:p>
          <a:p>
            <a:pPr lvl="2"/>
            <a:r>
              <a:rPr lang="en-US" dirty="0"/>
              <a:t>Nested loop structure</a:t>
            </a:r>
          </a:p>
          <a:p>
            <a:pPr lvl="2"/>
            <a:r>
              <a:rPr lang="en-US" dirty="0"/>
              <a:t>Blocking is a general technique</a:t>
            </a:r>
          </a:p>
          <a:p>
            <a:r>
              <a:rPr lang="en-US" dirty="0"/>
              <a:t>All systems favor “cache friendly code”</a:t>
            </a:r>
          </a:p>
          <a:p>
            <a:pPr lvl="1"/>
            <a:r>
              <a:rPr lang="en-US" dirty="0"/>
              <a:t>Getting absolute optimum performance is very platform specific</a:t>
            </a:r>
          </a:p>
          <a:p>
            <a:pPr lvl="2"/>
            <a:r>
              <a:rPr lang="en-US" dirty="0"/>
              <a:t>Cache sizes, line sizes, </a:t>
            </a:r>
            <a:r>
              <a:rPr lang="en-US" dirty="0" err="1"/>
              <a:t>associativities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Can get most of the advantage with generic code</a:t>
            </a:r>
          </a:p>
          <a:p>
            <a:pPr lvl="2"/>
            <a:r>
              <a:rPr lang="en-US" dirty="0"/>
              <a:t>Keep working set reasonably small (temporal locality)</a:t>
            </a:r>
          </a:p>
          <a:p>
            <a:pPr lvl="2"/>
            <a:r>
              <a:rPr lang="en-US" dirty="0"/>
              <a:t>Use small strides (spatial locality)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/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91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Miss Rate Analysis for Matrix Multiply</a:t>
            </a:r>
            <a:endParaRPr lang="en-US"/>
          </a:p>
        </p:txBody>
      </p:sp>
      <p:sp>
        <p:nvSpPr>
          <p:cNvPr id="168992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Line size = 32B (big enough for four 64-bit words)</a:t>
            </a:r>
          </a:p>
          <a:p>
            <a:pPr lvl="1"/>
            <a:r>
              <a:rPr lang="en-US" dirty="0" smtClean="0"/>
              <a:t>Matrix dimension (N) is very large</a:t>
            </a:r>
          </a:p>
          <a:p>
            <a:pPr lvl="2"/>
            <a:r>
              <a:rPr lang="en-US" dirty="0" smtClean="0"/>
              <a:t>Approximate 1/N as 0.0</a:t>
            </a:r>
          </a:p>
          <a:p>
            <a:pPr lvl="1"/>
            <a:r>
              <a:rPr lang="en-US" dirty="0" smtClean="0"/>
              <a:t>Cache is not even big enough to hold multiple rows</a:t>
            </a:r>
          </a:p>
          <a:p>
            <a:r>
              <a:rPr lang="en-US" dirty="0" smtClean="0"/>
              <a:t>Analysis Method:</a:t>
            </a:r>
          </a:p>
          <a:p>
            <a:pPr lvl="1"/>
            <a:r>
              <a:rPr lang="en-US" dirty="0" smtClean="0"/>
              <a:t>Look at access pattern of inner loop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3474621" y="4648200"/>
            <a:ext cx="1295400" cy="1752600"/>
            <a:chOff x="1752600" y="4648200"/>
            <a:chExt cx="1295400" cy="1752600"/>
          </a:xfrm>
        </p:grpSpPr>
        <p:sp>
          <p:nvSpPr>
            <p:cNvPr id="168966" name="Rectangle 6"/>
            <p:cNvSpPr>
              <a:spLocks noChangeArrowheads="1"/>
            </p:cNvSpPr>
            <p:nvPr/>
          </p:nvSpPr>
          <p:spPr bwMode="auto">
            <a:xfrm>
              <a:off x="2139950" y="5111750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67" name="Rectangle 7"/>
            <p:cNvSpPr>
              <a:spLocks noChangeArrowheads="1"/>
            </p:cNvSpPr>
            <p:nvPr/>
          </p:nvSpPr>
          <p:spPr bwMode="auto">
            <a:xfrm>
              <a:off x="2418650" y="5941700"/>
              <a:ext cx="400750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>
              <a:off x="2146300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0" name="Rectangle 10"/>
            <p:cNvSpPr>
              <a:spLocks noChangeArrowheads="1"/>
            </p:cNvSpPr>
            <p:nvPr/>
          </p:nvSpPr>
          <p:spPr bwMode="auto">
            <a:xfrm>
              <a:off x="2271713" y="4662487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>
              <a:off x="1752600" y="51308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3" name="Rectangle 13"/>
            <p:cNvSpPr>
              <a:spLocks noChangeArrowheads="1"/>
            </p:cNvSpPr>
            <p:nvPr/>
          </p:nvSpPr>
          <p:spPr bwMode="auto">
            <a:xfrm>
              <a:off x="1812337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i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956975" y="4648200"/>
            <a:ext cx="1255297" cy="1752600"/>
            <a:chOff x="3505200" y="4648200"/>
            <a:chExt cx="1255297" cy="1752600"/>
          </a:xfrm>
        </p:grpSpPr>
        <p:sp>
          <p:nvSpPr>
            <p:cNvPr id="168976" name="Rectangle 16"/>
            <p:cNvSpPr>
              <a:spLocks noChangeArrowheads="1"/>
            </p:cNvSpPr>
            <p:nvPr/>
          </p:nvSpPr>
          <p:spPr bwMode="auto">
            <a:xfrm>
              <a:off x="4114800" y="5941700"/>
              <a:ext cx="388026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168978" name="Line 18"/>
            <p:cNvSpPr>
              <a:spLocks noChangeShapeType="1"/>
            </p:cNvSpPr>
            <p:nvPr/>
          </p:nvSpPr>
          <p:spPr bwMode="auto">
            <a:xfrm>
              <a:off x="3505200" y="5118101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9" name="Rectangle 19"/>
            <p:cNvSpPr>
              <a:spLocks noChangeArrowheads="1"/>
            </p:cNvSpPr>
            <p:nvPr/>
          </p:nvSpPr>
          <p:spPr bwMode="auto">
            <a:xfrm>
              <a:off x="3567113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82" name="Rectangle 22"/>
            <p:cNvSpPr>
              <a:spLocks noChangeArrowheads="1"/>
            </p:cNvSpPr>
            <p:nvPr/>
          </p:nvSpPr>
          <p:spPr bwMode="auto">
            <a:xfrm>
              <a:off x="3948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3852447" y="5111749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>
              <a:off x="3852447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20750" y="4648200"/>
            <a:ext cx="1301750" cy="1698624"/>
            <a:chOff x="5334000" y="4648200"/>
            <a:chExt cx="1301750" cy="1698624"/>
          </a:xfrm>
        </p:grpSpPr>
        <p:sp>
          <p:nvSpPr>
            <p:cNvPr id="168964" name="Rectangle 4"/>
            <p:cNvSpPr>
              <a:spLocks noChangeArrowheads="1"/>
            </p:cNvSpPr>
            <p:nvPr/>
          </p:nvSpPr>
          <p:spPr bwMode="auto">
            <a:xfrm>
              <a:off x="6019800" y="5887724"/>
              <a:ext cx="405008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168986" name="Line 26"/>
            <p:cNvSpPr>
              <a:spLocks noChangeShapeType="1"/>
            </p:cNvSpPr>
            <p:nvPr/>
          </p:nvSpPr>
          <p:spPr bwMode="auto">
            <a:xfrm>
              <a:off x="5334000" y="51181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87" name="Rectangle 27"/>
            <p:cNvSpPr>
              <a:spLocks noChangeArrowheads="1"/>
            </p:cNvSpPr>
            <p:nvPr/>
          </p:nvSpPr>
          <p:spPr bwMode="auto">
            <a:xfrm>
              <a:off x="5395913" y="5205413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>
                  <a:latin typeface="Courier New"/>
                  <a:cs typeface="Courier New"/>
                </a:rPr>
                <a:t>i</a:t>
              </a:r>
            </a:p>
          </p:txBody>
        </p:sp>
        <p:sp>
          <p:nvSpPr>
            <p:cNvPr id="168990" name="Rectangle 30"/>
            <p:cNvSpPr>
              <a:spLocks noChangeArrowheads="1"/>
            </p:cNvSpPr>
            <p:nvPr/>
          </p:nvSpPr>
          <p:spPr bwMode="auto">
            <a:xfrm>
              <a:off x="5853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6" name="Rectangle 6"/>
            <p:cNvSpPr>
              <a:spLocks noChangeArrowheads="1"/>
            </p:cNvSpPr>
            <p:nvPr/>
          </p:nvSpPr>
          <p:spPr bwMode="auto">
            <a:xfrm>
              <a:off x="5727700" y="5053425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>
              <a:off x="5727700" y="4662487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590800" y="4642214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05400" y="4700538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Calibri" pitchFamily="34" charset="0"/>
              </a:rPr>
              <a:t>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Example</a:t>
            </a:r>
            <a:endParaRPr lang="en-US"/>
          </a:p>
        </p:txBody>
      </p:sp>
      <p:sp>
        <p:nvSpPr>
          <p:cNvPr id="1679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3641725" cy="4972050"/>
          </a:xfrm>
        </p:spPr>
        <p:txBody>
          <a:bodyPr/>
          <a:lstStyle/>
          <a:p>
            <a:r>
              <a:rPr lang="en-US" dirty="0" smtClean="0"/>
              <a:t>Description:</a:t>
            </a:r>
          </a:p>
          <a:p>
            <a:pPr lvl="1"/>
            <a:r>
              <a:rPr lang="en-US" dirty="0" smtClean="0"/>
              <a:t>Multiply N </a:t>
            </a:r>
            <a:r>
              <a:rPr lang="en-US" dirty="0" err="1" smtClean="0"/>
              <a:t>x</a:t>
            </a:r>
            <a:r>
              <a:rPr lang="en-US" dirty="0" smtClean="0"/>
              <a:t> N matrices</a:t>
            </a:r>
          </a:p>
          <a:p>
            <a:pPr lvl="1"/>
            <a:r>
              <a:rPr lang="en-US" dirty="0" smtClean="0"/>
              <a:t>O(N</a:t>
            </a:r>
            <a:r>
              <a:rPr lang="en-US" baseline="30000" dirty="0" smtClean="0"/>
              <a:t>3</a:t>
            </a:r>
            <a:r>
              <a:rPr lang="en-US" dirty="0" smtClean="0"/>
              <a:t>) total operations</a:t>
            </a:r>
          </a:p>
          <a:p>
            <a:pPr lvl="1"/>
            <a:r>
              <a:rPr lang="en-US" dirty="0" smtClean="0"/>
              <a:t>N reads per source element</a:t>
            </a:r>
          </a:p>
          <a:p>
            <a:pPr lvl="1"/>
            <a:r>
              <a:rPr lang="en-US" dirty="0" smtClean="0"/>
              <a:t>N values summed per destination</a:t>
            </a:r>
          </a:p>
          <a:p>
            <a:pPr lvl="2"/>
            <a:r>
              <a:rPr lang="en-US" dirty="0" smtClean="0"/>
              <a:t>but may be able to hold in register</a:t>
            </a:r>
            <a:endParaRPr lang="en-US" dirty="0"/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4270375" y="1546225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ijk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 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7162800" y="1295400"/>
            <a:ext cx="1878718" cy="643766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Variable </a:t>
            </a:r>
            <a:r>
              <a:rPr lang="en-US" sz="1800" i="1" dirty="0">
                <a:solidFill>
                  <a:srgbClr val="FF0000"/>
                </a:solidFill>
                <a:latin typeface="Courier New" charset="0"/>
              </a:rPr>
              <a:t>sum</a:t>
            </a:r>
            <a:endParaRPr lang="en-US" sz="1800" b="0" i="1" dirty="0">
              <a:solidFill>
                <a:srgbClr val="FF0000"/>
              </a:solidFill>
              <a:latin typeface="Comic Sans MS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held in register</a:t>
            </a:r>
            <a:endParaRPr lang="en-US" sz="1800" b="0" dirty="0">
              <a:solidFill>
                <a:srgbClr val="FF0000"/>
              </a:solidFill>
              <a:latin typeface="Comic Sans MS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48413" y="1933575"/>
            <a:ext cx="1676400" cy="695325"/>
            <a:chOff x="3936" y="2064"/>
            <a:chExt cx="1056" cy="288"/>
          </a:xfrm>
        </p:grpSpPr>
        <p:sp>
          <p:nvSpPr>
            <p:cNvPr id="167942" name="Line 6"/>
            <p:cNvSpPr>
              <a:spLocks noChangeShapeType="1"/>
            </p:cNvSpPr>
            <p:nvPr/>
          </p:nvSpPr>
          <p:spPr bwMode="auto">
            <a:xfrm flipH="1">
              <a:off x="3936" y="2352"/>
              <a:ext cx="9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943" name="Line 7"/>
            <p:cNvSpPr>
              <a:spLocks noChangeShapeType="1"/>
            </p:cNvSpPr>
            <p:nvPr/>
          </p:nvSpPr>
          <p:spPr bwMode="auto">
            <a:xfrm flipH="1">
              <a:off x="4848" y="2064"/>
              <a:ext cx="144" cy="2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 of C Arrays in Memory (review)</a:t>
            </a:r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 arrays allocated in row-major order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row in contiguous memory locations</a:t>
            </a:r>
          </a:p>
          <a:p>
            <a:pPr>
              <a:lnSpc>
                <a:spcPct val="85000"/>
              </a:lnSpc>
            </a:pPr>
            <a:r>
              <a:rPr lang="en-US" dirty="0"/>
              <a:t>Stepping through columns in one row:</a:t>
            </a:r>
          </a:p>
          <a:p>
            <a:pPr lvl="1">
              <a:lnSpc>
                <a:spcPct val="90000"/>
              </a:lnSpc>
            </a:pPr>
            <a:r>
              <a:rPr lang="en-US" b="0" dirty="0">
                <a:latin typeface="Courier New" charset="0"/>
              </a:rPr>
              <a:t>for (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= 0;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&lt; N;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 dirty="0">
                <a:solidFill>
                  <a:schemeClr val="tx1"/>
                </a:solidFill>
                <a:latin typeface="Courier New" charset="0"/>
              </a:rPr>
              <a:t>sum += a[0][i];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accesses successive elements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block size (B) &gt; 4 bytes, exploit spatial locality</a:t>
            </a:r>
            <a:endParaRPr lang="en-US" dirty="0" smtClean="0"/>
          </a:p>
          <a:p>
            <a:pPr lvl="2">
              <a:lnSpc>
                <a:spcPct val="97000"/>
              </a:lnSpc>
            </a:pPr>
            <a:r>
              <a:rPr lang="en-US" dirty="0" smtClean="0"/>
              <a:t>miss </a:t>
            </a:r>
            <a:r>
              <a:rPr lang="en-US" dirty="0"/>
              <a:t>rate = 4 bytes / B</a:t>
            </a:r>
          </a:p>
          <a:p>
            <a:pPr>
              <a:lnSpc>
                <a:spcPct val="85000"/>
              </a:lnSpc>
            </a:pPr>
            <a:r>
              <a:rPr lang="en-US" dirty="0"/>
              <a:t>Stepping through rows in one column:</a:t>
            </a:r>
          </a:p>
          <a:p>
            <a:pPr lvl="1">
              <a:lnSpc>
                <a:spcPct val="90000"/>
              </a:lnSpc>
            </a:pPr>
            <a:r>
              <a:rPr lang="en-US" b="0" dirty="0">
                <a:latin typeface="Courier New" charset="0"/>
              </a:rPr>
              <a:t>for (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= 0;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 &lt; </a:t>
            </a:r>
            <a:r>
              <a:rPr lang="en-US" b="0" dirty="0" err="1">
                <a:latin typeface="Courier New" charset="0"/>
              </a:rPr>
              <a:t>n</a:t>
            </a:r>
            <a:r>
              <a:rPr lang="en-US" b="0" dirty="0">
                <a:latin typeface="Courier New" charset="0"/>
              </a:rPr>
              <a:t>; </a:t>
            </a:r>
            <a:r>
              <a:rPr lang="en-US" b="0" dirty="0" err="1">
                <a:latin typeface="Courier New" charset="0"/>
              </a:rPr>
              <a:t>i</a:t>
            </a:r>
            <a:r>
              <a:rPr lang="en-US" b="0" dirty="0">
                <a:latin typeface="Courier New" charset="0"/>
              </a:rPr>
              <a:t>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 dirty="0">
                <a:solidFill>
                  <a:schemeClr val="tx1"/>
                </a:solidFill>
                <a:latin typeface="Courier New" charset="0"/>
              </a:rPr>
              <a:t>sum += a[i][0];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accesses distant elements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spatial locality!</a:t>
            </a:r>
            <a:endParaRPr lang="en-US" dirty="0" smtClean="0"/>
          </a:p>
          <a:p>
            <a:pPr lvl="2">
              <a:lnSpc>
                <a:spcPct val="97000"/>
              </a:lnSpc>
            </a:pPr>
            <a:r>
              <a:rPr lang="en-US" dirty="0" smtClean="0"/>
              <a:t>miss </a:t>
            </a:r>
            <a:r>
              <a:rPr lang="en-US" dirty="0"/>
              <a:t>rate = 1 (i.e. 100%)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3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(ijk)</a:t>
            </a:r>
            <a:endParaRPr lang="en-US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27050" y="1765300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ijk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sum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b[k][j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c[i][j</a:t>
            </a:r>
            <a:r>
              <a:rPr lang="en-US" sz="1800" dirty="0">
                <a:latin typeface="Courier New" charset="0"/>
              </a:rPr>
              <a:t>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 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54927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711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7854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5624513" y="316865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6843713" y="316865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7986713" y="316865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6934200" y="2593975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5499100" y="296227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6081713" y="278765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691313" y="225425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8013700" y="289877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7834313" y="2559050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5395913" y="179705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1026" name="Rectangle 18"/>
          <p:cNvSpPr>
            <a:spLocks noChangeArrowheads="1"/>
          </p:cNvSpPr>
          <p:nvPr/>
        </p:nvSpPr>
        <p:spPr bwMode="auto">
          <a:xfrm>
            <a:off x="6434138" y="4256088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 flipV="1">
            <a:off x="6991351" y="359251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5214938" y="4256088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1029" name="Line 21"/>
          <p:cNvSpPr>
            <a:spLocks noChangeShapeType="1"/>
          </p:cNvSpPr>
          <p:nvPr/>
        </p:nvSpPr>
        <p:spPr bwMode="auto">
          <a:xfrm flipV="1">
            <a:off x="5772150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7808266" y="4256088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1032" name="Line 24"/>
          <p:cNvSpPr>
            <a:spLocks noChangeShapeType="1"/>
          </p:cNvSpPr>
          <p:nvPr/>
        </p:nvSpPr>
        <p:spPr bwMode="auto">
          <a:xfrm flipV="1">
            <a:off x="8147051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290513" y="4964113"/>
            <a:ext cx="5073650" cy="1217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</a:t>
            </a:r>
            <a:r>
              <a:rPr lang="en-US" b="0" u="sng" dirty="0" smtClean="0">
                <a:latin typeface="Calibri"/>
                <a:cs typeface="Calibri"/>
              </a:rPr>
              <a:t>per inner loop iteration</a:t>
            </a:r>
            <a:r>
              <a:rPr lang="en-US" sz="2400" b="0" u="sng" dirty="0" smtClean="0">
                <a:latin typeface="Calibri"/>
                <a:cs typeface="Calibri"/>
              </a:rPr>
              <a:t>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5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(jik)</a:t>
            </a:r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00038" y="1779588"/>
            <a:ext cx="47212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jik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55689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788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7931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9" name="Rectangle 7"/>
          <p:cNvSpPr>
            <a:spLocks noChangeArrowheads="1"/>
          </p:cNvSpPr>
          <p:nvPr/>
        </p:nvSpPr>
        <p:spPr bwMode="auto">
          <a:xfrm>
            <a:off x="5700713" y="3235325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6919913" y="3235325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8077200" y="3235325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>
            <a:off x="7010400" y="2660650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>
            <a:off x="5575300" y="3028950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6157913" y="2854325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6767513" y="2320925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2046" name="Rectangle 14"/>
          <p:cNvSpPr>
            <a:spLocks noChangeArrowheads="1"/>
          </p:cNvSpPr>
          <p:nvPr/>
        </p:nvSpPr>
        <p:spPr bwMode="auto">
          <a:xfrm>
            <a:off x="8089900" y="296545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7" name="Rectangle 15"/>
          <p:cNvSpPr>
            <a:spLocks noChangeArrowheads="1"/>
          </p:cNvSpPr>
          <p:nvPr/>
        </p:nvSpPr>
        <p:spPr bwMode="auto">
          <a:xfrm>
            <a:off x="7910513" y="2625725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5548313" y="1787525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2050" name="Rectangle 18"/>
          <p:cNvSpPr>
            <a:spLocks noChangeArrowheads="1"/>
          </p:cNvSpPr>
          <p:nvPr/>
        </p:nvSpPr>
        <p:spPr bwMode="auto">
          <a:xfrm>
            <a:off x="5334000" y="4244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2051" name="Line 19"/>
          <p:cNvSpPr>
            <a:spLocks noChangeShapeType="1"/>
          </p:cNvSpPr>
          <p:nvPr/>
        </p:nvSpPr>
        <p:spPr bwMode="auto">
          <a:xfrm flipV="1">
            <a:off x="5891213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3" name="Rectangle 21"/>
          <p:cNvSpPr>
            <a:spLocks noChangeArrowheads="1"/>
          </p:cNvSpPr>
          <p:nvPr/>
        </p:nvSpPr>
        <p:spPr bwMode="auto">
          <a:xfrm>
            <a:off x="6535738" y="4244975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2054" name="Line 22"/>
          <p:cNvSpPr>
            <a:spLocks noChangeShapeType="1"/>
          </p:cNvSpPr>
          <p:nvPr/>
        </p:nvSpPr>
        <p:spPr bwMode="auto">
          <a:xfrm flipV="1">
            <a:off x="7092951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6" name="Rectangle 24"/>
          <p:cNvSpPr>
            <a:spLocks noChangeArrowheads="1"/>
          </p:cNvSpPr>
          <p:nvPr/>
        </p:nvSpPr>
        <p:spPr bwMode="auto">
          <a:xfrm>
            <a:off x="7884466" y="4244975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2057" name="Line 25"/>
          <p:cNvSpPr>
            <a:spLocks noChangeShapeType="1"/>
          </p:cNvSpPr>
          <p:nvPr/>
        </p:nvSpPr>
        <p:spPr bwMode="auto">
          <a:xfrm flipV="1">
            <a:off x="8223251" y="3587750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8" name="Rectangle 26"/>
          <p:cNvSpPr>
            <a:spLocks noChangeArrowheads="1"/>
          </p:cNvSpPr>
          <p:nvPr/>
        </p:nvSpPr>
        <p:spPr bwMode="auto">
          <a:xfrm>
            <a:off x="444500" y="4868863"/>
            <a:ext cx="5446713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8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(kij)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452438" y="1770063"/>
            <a:ext cx="42640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kij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  <a:r>
              <a:rPr lang="en-US" sz="1800">
                <a:latin typeface="Courier New" charset="0"/>
              </a:rPr>
              <a:t>  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endParaRPr lang="en-US" sz="1800">
              <a:latin typeface="Courier New" charset="0"/>
            </a:endParaRP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3067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5289669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</a:t>
            </a:r>
            <a:r>
              <a:rPr lang="en-US" sz="2000" b="0" dirty="0" err="1">
                <a:latin typeface="Calibri"/>
                <a:cs typeface="Calibri"/>
              </a:rPr>
              <a:t>i,k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3071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6324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5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7467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8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0" name="Rectangle 24"/>
          <p:cNvSpPr>
            <a:spLocks noChangeArrowheads="1"/>
          </p:cNvSpPr>
          <p:nvPr/>
        </p:nvSpPr>
        <p:spPr bwMode="auto">
          <a:xfrm>
            <a:off x="5293666" y="38719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3081" name="Line 25"/>
          <p:cNvSpPr>
            <a:spLocks noChangeShapeType="1"/>
          </p:cNvSpPr>
          <p:nvPr/>
        </p:nvSpPr>
        <p:spPr bwMode="auto">
          <a:xfrm flipV="1">
            <a:off x="5632451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2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7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(ikj)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90538" y="1757363"/>
            <a:ext cx="43148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ikj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4091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5272088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(i,k)</a:t>
            </a:r>
          </a:p>
        </p:txBody>
      </p:sp>
      <p:sp>
        <p:nvSpPr>
          <p:cNvPr id="174094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4095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6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4098" name="Rectangle 18"/>
          <p:cNvSpPr>
            <a:spLocks noChangeArrowheads="1"/>
          </p:cNvSpPr>
          <p:nvPr/>
        </p:nvSpPr>
        <p:spPr bwMode="auto">
          <a:xfrm>
            <a:off x="6324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099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7467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102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4" name="Rectangle 24"/>
          <p:cNvSpPr>
            <a:spLocks noChangeArrowheads="1"/>
          </p:cNvSpPr>
          <p:nvPr/>
        </p:nvSpPr>
        <p:spPr bwMode="auto">
          <a:xfrm>
            <a:off x="5227638" y="40243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Fixed</a:t>
            </a:r>
          </a:p>
        </p:txBody>
      </p:sp>
      <p:sp>
        <p:nvSpPr>
          <p:cNvPr id="174105" name="Line 25"/>
          <p:cNvSpPr>
            <a:spLocks noChangeShapeType="1"/>
          </p:cNvSpPr>
          <p:nvPr/>
        </p:nvSpPr>
        <p:spPr bwMode="auto">
          <a:xfrm flipV="1">
            <a:off x="5632450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444500" y="4868863"/>
            <a:ext cx="51943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-Down Arrow 34"/>
          <p:cNvSpPr/>
          <p:nvPr/>
        </p:nvSpPr>
        <p:spPr bwMode="auto">
          <a:xfrm>
            <a:off x="3352800" y="2895600"/>
            <a:ext cx="685800" cy="137160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</a:t>
            </a:r>
            <a:r>
              <a:rPr lang="en-US" dirty="0" smtClean="0"/>
              <a:t>Concept </a:t>
            </a:r>
            <a:r>
              <a:rPr lang="en-US" dirty="0" smtClean="0"/>
              <a:t>(Reminder)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905000" y="4267200"/>
            <a:ext cx="3581400" cy="2057400"/>
          </a:xfrm>
          <a:prstGeom prst="rect">
            <a:avLst/>
          </a:prstGeom>
          <a:solidFill>
            <a:srgbClr val="DEDFF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5000" y="2272391"/>
            <a:ext cx="35814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72000" y="4419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56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338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800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74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56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72000" y="5181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74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56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338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72000" y="5562600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6000" y="6096000"/>
            <a:ext cx="3048000" cy="1477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56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72000" y="2424791"/>
            <a:ext cx="762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8764" y="2348591"/>
            <a:ext cx="949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4343400"/>
            <a:ext cx="128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Memory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5635242" y="4147318"/>
            <a:ext cx="319995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Larger, slower, cheaper 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v</a:t>
            </a:r>
            <a:r>
              <a:rPr lang="en-GB" sz="1600" b="1" dirty="0" smtClean="0">
                <a:latin typeface="Calibri" pitchFamily="34" charset="0"/>
              </a:rPr>
              <a:t>iewed as partitioned </a:t>
            </a:r>
            <a:r>
              <a:rPr lang="en-GB" sz="1600" b="1" dirty="0">
                <a:latin typeface="Calibri" pitchFamily="34" charset="0"/>
              </a:rPr>
              <a:t>into “blocks”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3942800" y="3232918"/>
            <a:ext cx="28390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 is copied </a:t>
            </a:r>
            <a:r>
              <a:rPr lang="en-GB" sz="1600" b="1" dirty="0" smtClean="0">
                <a:latin typeface="Calibri" pitchFamily="34" charset="0"/>
              </a:rPr>
              <a:t>in </a:t>
            </a:r>
            <a:r>
              <a:rPr lang="en-GB" sz="1600" b="1" dirty="0">
                <a:latin typeface="Calibri" pitchFamily="34" charset="0"/>
              </a:rPr>
              <a:t>block-sized transfer units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562600" y="2166311"/>
            <a:ext cx="2930908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Smaller, faster, more expensive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memory caches a  subset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the blocks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7400" y="48006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057400" y="2424791"/>
            <a:ext cx="762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4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51816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590800" y="3429000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733800" y="2424791"/>
            <a:ext cx="762000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latin typeface="Calibri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1" grpId="1" animBg="1"/>
      <p:bldP spid="4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3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(jki)</a:t>
            </a: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566738" y="1766888"/>
            <a:ext cx="4352925" cy="2515817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jki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r</a:t>
            </a:r>
            <a:r>
              <a:rPr lang="en-US" sz="1800" dirty="0">
                <a:latin typeface="Courier New" charset="0"/>
              </a:rPr>
              <a:t> = </a:t>
            </a:r>
            <a:r>
              <a:rPr lang="en-US" sz="1800" dirty="0" err="1">
                <a:latin typeface="Courier New" charset="0"/>
              </a:rPr>
              <a:t>b[k][j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c[i][j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r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	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53403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65595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77279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5112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5113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7656513" y="20574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j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15" name="Rectangle 11"/>
          <p:cNvSpPr>
            <a:spLocks noChangeArrowheads="1"/>
          </p:cNvSpPr>
          <p:nvPr/>
        </p:nvSpPr>
        <p:spPr bwMode="auto">
          <a:xfrm>
            <a:off x="6692900" y="283210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6" name="Rectangle 12"/>
          <p:cNvSpPr>
            <a:spLocks noChangeArrowheads="1"/>
          </p:cNvSpPr>
          <p:nvPr/>
        </p:nvSpPr>
        <p:spPr bwMode="auto">
          <a:xfrm>
            <a:off x="6475413" y="2416175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5117" name="Rectangle 13"/>
          <p:cNvSpPr>
            <a:spLocks noChangeArrowheads="1"/>
          </p:cNvSpPr>
          <p:nvPr/>
        </p:nvSpPr>
        <p:spPr bwMode="auto">
          <a:xfrm>
            <a:off x="5268913" y="16002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5118" name="Line 14"/>
          <p:cNvSpPr>
            <a:spLocks noChangeShapeType="1"/>
          </p:cNvSpPr>
          <p:nvPr/>
        </p:nvSpPr>
        <p:spPr bwMode="auto">
          <a:xfrm flipV="1">
            <a:off x="5803900" y="24257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9" name="Line 15"/>
          <p:cNvSpPr>
            <a:spLocks noChangeShapeType="1"/>
          </p:cNvSpPr>
          <p:nvPr/>
        </p:nvSpPr>
        <p:spPr bwMode="auto">
          <a:xfrm flipV="1">
            <a:off x="7886700" y="2438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20" name="Rectangle 16"/>
          <p:cNvSpPr>
            <a:spLocks noChangeArrowheads="1"/>
          </p:cNvSpPr>
          <p:nvPr/>
        </p:nvSpPr>
        <p:spPr bwMode="auto">
          <a:xfrm>
            <a:off x="5522913" y="20574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22" name="Rectangle 18"/>
          <p:cNvSpPr>
            <a:spLocks noChangeArrowheads="1"/>
          </p:cNvSpPr>
          <p:nvPr/>
        </p:nvSpPr>
        <p:spPr bwMode="auto">
          <a:xfrm>
            <a:off x="5133853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Column-</a:t>
            </a:r>
            <a:endParaRPr lang="en-US" sz="2000" b="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3" name="Line 19"/>
          <p:cNvSpPr>
            <a:spLocks noChangeShapeType="1"/>
          </p:cNvSpPr>
          <p:nvPr/>
        </p:nvSpPr>
        <p:spPr bwMode="auto">
          <a:xfrm flipV="1">
            <a:off x="5638800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5" name="Rectangle 21"/>
          <p:cNvSpPr>
            <a:spLocks noChangeArrowheads="1"/>
          </p:cNvSpPr>
          <p:nvPr/>
        </p:nvSpPr>
        <p:spPr bwMode="auto">
          <a:xfrm>
            <a:off x="7467600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6" name="Line 22"/>
          <p:cNvSpPr>
            <a:spLocks noChangeShapeType="1"/>
          </p:cNvSpPr>
          <p:nvPr/>
        </p:nvSpPr>
        <p:spPr bwMode="auto">
          <a:xfrm flipV="1">
            <a:off x="8024813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8" name="Rectangle 24"/>
          <p:cNvSpPr>
            <a:spLocks noChangeArrowheads="1"/>
          </p:cNvSpPr>
          <p:nvPr/>
        </p:nvSpPr>
        <p:spPr bwMode="auto">
          <a:xfrm>
            <a:off x="6477000" y="3866679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5129" name="Line 25"/>
          <p:cNvSpPr>
            <a:spLocks noChangeShapeType="1"/>
          </p:cNvSpPr>
          <p:nvPr/>
        </p:nvSpPr>
        <p:spPr bwMode="auto">
          <a:xfrm flipV="1">
            <a:off x="6815785" y="3343921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30" name="Rectangle 26"/>
          <p:cNvSpPr>
            <a:spLocks noChangeArrowheads="1"/>
          </p:cNvSpPr>
          <p:nvPr/>
        </p:nvSpPr>
        <p:spPr bwMode="auto">
          <a:xfrm>
            <a:off x="444500" y="4868863"/>
            <a:ext cx="549275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u="sng" dirty="0">
                <a:latin typeface="Calibri"/>
                <a:cs typeface="Calibri"/>
              </a:rPr>
              <a:t>Misses per</a:t>
            </a:r>
            <a:r>
              <a:rPr lang="en-US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</a:t>
            </a:r>
            <a:r>
              <a:rPr lang="en-US" b="0" u="sng" dirty="0">
                <a:latin typeface="Calibri"/>
                <a:cs typeface="Calibri"/>
              </a:rPr>
              <a:t>A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B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C</a:t>
            </a:r>
            <a:endParaRPr lang="en-US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55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(kji)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617538" y="1782763"/>
            <a:ext cx="45180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kji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(i=0; i&lt;n; i++)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a[i][k] * r;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	</a:t>
            </a:r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56578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68770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80454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5789613" y="31242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7008813" y="31242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8229600" y="31242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7974013" y="22733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7010400" y="30067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0" name="Rectangle 12"/>
          <p:cNvSpPr>
            <a:spLocks noChangeArrowheads="1"/>
          </p:cNvSpPr>
          <p:nvPr/>
        </p:nvSpPr>
        <p:spPr bwMode="auto">
          <a:xfrm>
            <a:off x="6792913" y="2590800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6141" name="Rectangle 13"/>
          <p:cNvSpPr>
            <a:spLocks noChangeArrowheads="1"/>
          </p:cNvSpPr>
          <p:nvPr/>
        </p:nvSpPr>
        <p:spPr bwMode="auto">
          <a:xfrm>
            <a:off x="5586413" y="18288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 flipV="1">
            <a:off x="6121400" y="26003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3" name="Line 15"/>
          <p:cNvSpPr>
            <a:spLocks noChangeShapeType="1"/>
          </p:cNvSpPr>
          <p:nvPr/>
        </p:nvSpPr>
        <p:spPr bwMode="auto">
          <a:xfrm flipV="1">
            <a:off x="8204200" y="26130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4" name="Rectangle 16"/>
          <p:cNvSpPr>
            <a:spLocks noChangeArrowheads="1"/>
          </p:cNvSpPr>
          <p:nvPr/>
        </p:nvSpPr>
        <p:spPr bwMode="auto">
          <a:xfrm>
            <a:off x="5840413" y="22733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(*,k)</a:t>
            </a:r>
          </a:p>
        </p:txBody>
      </p:sp>
      <p:sp>
        <p:nvSpPr>
          <p:cNvPr id="176146" name="Rectangle 18"/>
          <p:cNvSpPr>
            <a:spLocks noChangeArrowheads="1"/>
          </p:cNvSpPr>
          <p:nvPr/>
        </p:nvSpPr>
        <p:spPr bwMode="auto">
          <a:xfrm>
            <a:off x="6817666" y="4165600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 flipV="1">
            <a:off x="7156451" y="350996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9" name="Rectangle 21"/>
          <p:cNvSpPr>
            <a:spLocks noChangeArrowheads="1"/>
          </p:cNvSpPr>
          <p:nvPr/>
        </p:nvSpPr>
        <p:spPr bwMode="auto">
          <a:xfrm>
            <a:off x="5410200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6150" name="Line 22"/>
          <p:cNvSpPr>
            <a:spLocks noChangeShapeType="1"/>
          </p:cNvSpPr>
          <p:nvPr/>
        </p:nvSpPr>
        <p:spPr bwMode="auto">
          <a:xfrm flipV="1">
            <a:off x="59674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7924001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6153" name="Line 25"/>
          <p:cNvSpPr>
            <a:spLocks noChangeShapeType="1"/>
          </p:cNvSpPr>
          <p:nvPr/>
        </p:nvSpPr>
        <p:spPr bwMode="auto">
          <a:xfrm flipV="1">
            <a:off x="84058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1" name="Rectangle 9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Summary of Matrix Multiplication</a:t>
            </a:r>
            <a:endParaRPr lang="en-US" dirty="0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5486400" y="1371600"/>
            <a:ext cx="232435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ijk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jik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2 loads, 0 stores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misses/</a:t>
            </a:r>
            <a:r>
              <a:rPr lang="en-US" sz="2000" b="0" dirty="0" err="1">
                <a:latin typeface="Calibri"/>
                <a:cs typeface="Calibri"/>
              </a:rPr>
              <a:t>iter</a:t>
            </a:r>
            <a:r>
              <a:rPr lang="en-US" sz="2000" b="0" dirty="0">
                <a:latin typeface="Calibri"/>
                <a:cs typeface="Calibri"/>
              </a:rPr>
              <a:t> = </a:t>
            </a:r>
            <a:r>
              <a:rPr lang="en-US" sz="2000" dirty="0">
                <a:latin typeface="Calibri"/>
                <a:cs typeface="Calibri"/>
              </a:rPr>
              <a:t>1.25</a:t>
            </a: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5486400" y="3313113"/>
            <a:ext cx="219611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kij (&amp; ikj):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0.5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60" name="Rectangle 8"/>
          <p:cNvSpPr>
            <a:spLocks noChangeArrowheads="1"/>
          </p:cNvSpPr>
          <p:nvPr/>
        </p:nvSpPr>
        <p:spPr bwMode="auto">
          <a:xfrm>
            <a:off x="5486400" y="5184775"/>
            <a:ext cx="2221761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jki (&amp; kji):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2.0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1295400" y="1058863"/>
            <a:ext cx="3481388" cy="2082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 smtClean="0">
                <a:latin typeface="Courier New" charset="0"/>
              </a:rPr>
              <a:t>for 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for (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sum = 0.0;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for (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++)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  sum += </a:t>
            </a:r>
            <a:r>
              <a:rPr lang="en-US" sz="1400" dirty="0" err="1">
                <a:latin typeface="Courier New" charset="0"/>
              </a:rPr>
              <a:t>a[i][k</a:t>
            </a:r>
            <a:r>
              <a:rPr lang="en-US" sz="1400" dirty="0">
                <a:latin typeface="Courier New" charset="0"/>
              </a:rPr>
              <a:t>] * </a:t>
            </a:r>
            <a:r>
              <a:rPr lang="en-US" sz="1400" dirty="0" err="1">
                <a:latin typeface="Courier New" charset="0"/>
              </a:rPr>
              <a:t>b[k][j</a:t>
            </a:r>
            <a:r>
              <a:rPr lang="en-US" sz="1400" dirty="0">
                <a:latin typeface="Courier New" charset="0"/>
              </a:rPr>
              <a:t>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</a:t>
            </a:r>
            <a:r>
              <a:rPr lang="en-US" sz="1400" dirty="0" err="1">
                <a:latin typeface="Courier New" charset="0"/>
              </a:rPr>
              <a:t>c[i][j</a:t>
            </a:r>
            <a:r>
              <a:rPr lang="en-US" sz="1400" dirty="0">
                <a:latin typeface="Courier New" charset="0"/>
              </a:rPr>
              <a:t>] = sum;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} 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295400" y="3221038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(i=0; i&lt;n; i++)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r = a[i][k];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for (j=0; j&lt;n; j++)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c[i][j] += r * b[k][j];  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1295400" y="5073650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(j=0; j&lt;n; j++)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r = b[k][j];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for (i=0; i&lt;n; i++)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 c[i][j] += a[i][k] * r;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Matrix Multiply Performance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52400" y="1181100"/>
          <a:ext cx="8991600" cy="567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62600" y="1524000"/>
            <a:ext cx="926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jki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kji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6520" y="401955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ijk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jik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8628" y="541020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kij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ikj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/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Matrix Multiplication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2846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848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284665" y="5122863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rot="5400000">
            <a:off x="3998371" y="48379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087560" y="4937773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0399" y="3936999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9997" y="46814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9532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65782" y="45720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185332" y="5105400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99532" y="1413396"/>
            <a:ext cx="5552801" cy="224420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c[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*</a:t>
            </a:r>
            <a:r>
              <a:rPr lang="en-US" sz="1400" dirty="0" err="1" smtClean="0">
                <a:latin typeface="Courier New" pitchFamily="49" charset="0"/>
              </a:rPr>
              <a:t>n+j</a:t>
            </a:r>
            <a:r>
              <a:rPr lang="en-US" sz="1400" dirty="0" smtClean="0">
                <a:latin typeface="Courier New" pitchFamily="49" charset="0"/>
              </a:rPr>
              <a:t>] </a:t>
            </a:r>
            <a:r>
              <a:rPr lang="en-US" sz="1400" dirty="0">
                <a:latin typeface="Courier New" pitchFamily="49" charset="0"/>
              </a:rPr>
              <a:t>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</a:t>
            </a:r>
            <a:r>
              <a:rPr lang="en-US" sz="1400" dirty="0" smtClean="0">
                <a:latin typeface="Courier New" pitchFamily="49" charset="0"/>
              </a:rPr>
              <a:t>k]*b[k*n + j];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96875" y="5562599"/>
            <a:ext cx="7896225" cy="7715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First iteration:</a:t>
            </a:r>
          </a:p>
          <a:p>
            <a:pPr lvl="1"/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</a:t>
            </a:r>
            <a:r>
              <a:rPr lang="en-US" dirty="0" smtClean="0">
                <a:solidFill>
                  <a:srgbClr val="C00000"/>
                </a:solidFill>
              </a:rPr>
              <a:t>in cache: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(schematic)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7103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3105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5710367" y="36576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rot="5400000">
            <a:off x="6741196" y="42283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895699" y="4071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925234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91484" y="3962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925234" y="36576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52578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745829" y="58285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5672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5562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929867" y="52578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5257800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6155842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6400800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/>
      <p:bldP spid="21" grpId="0" animBg="1"/>
      <p:bldP spid="22" grpId="0"/>
      <p:bldP spid="23" grpId="0" animBg="1"/>
      <p:bldP spid="26" grpId="0" animBg="1"/>
      <p:bldP spid="2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Second iteration:</a:t>
            </a:r>
          </a:p>
          <a:p>
            <a:pPr lvl="1"/>
            <a:r>
              <a:rPr lang="en-US" dirty="0" smtClean="0"/>
              <a:t>Again:</a:t>
            </a:r>
            <a:br>
              <a:rPr lang="en-US" dirty="0" smtClean="0"/>
            </a:br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smtClean="0"/>
              <a:t>9n/8 * n</a:t>
            </a:r>
            <a:r>
              <a:rPr lang="en-US" baseline="30000" dirty="0" smtClean="0"/>
              <a:t>2</a:t>
            </a:r>
            <a:r>
              <a:rPr lang="en-US" dirty="0" smtClean="0"/>
              <a:t> = (9/8) * n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3654624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836039" y="4225329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406891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395942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4732" y="3654624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3654623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4552665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4797623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Matrix Multiplication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99532" y="1332469"/>
            <a:ext cx="7958668" cy="3105978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+=B)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smtClean="0">
                <a:latin typeface="Courier New" pitchFamily="49" charset="0"/>
              </a:rPr>
              <a:t>j+=B)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		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B x B mini matrix multiplications 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     for (i1 =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; i1 &lt; </a:t>
            </a:r>
            <a:r>
              <a:rPr lang="en-US" sz="1400" dirty="0" err="1" smtClean="0">
                <a:latin typeface="Courier New" pitchFamily="49" charset="0"/>
              </a:rPr>
              <a:t>i+B</a:t>
            </a:r>
            <a:r>
              <a:rPr lang="en-US" sz="1400" dirty="0" smtClean="0">
                <a:latin typeface="Courier New" pitchFamily="49" charset="0"/>
              </a:rPr>
              <a:t>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for (j1 = j; j1 &lt; </a:t>
            </a:r>
            <a:r>
              <a:rPr lang="en-US" sz="1400" dirty="0" err="1" smtClean="0">
                <a:latin typeface="Courier New" pitchFamily="49" charset="0"/>
              </a:rPr>
              <a:t>j+B</a:t>
            </a:r>
            <a:r>
              <a:rPr lang="en-US" sz="1400" dirty="0" smtClean="0">
                <a:latin typeface="Courier New" pitchFamily="49" charset="0"/>
              </a:rPr>
              <a:t>; j++)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    for (k1 = k; k1 &lt; </a:t>
            </a:r>
            <a:r>
              <a:rPr lang="en-US" sz="1400" dirty="0" err="1" smtClean="0">
                <a:latin typeface="Courier New" pitchFamily="49" charset="0"/>
              </a:rPr>
              <a:t>k+B</a:t>
            </a:r>
            <a:r>
              <a:rPr lang="en-US" sz="1400" dirty="0" smtClean="0">
                <a:latin typeface="Courier New" pitchFamily="49" charset="0"/>
              </a:rPr>
              <a:t>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                  c[i1*n+j1] </a:t>
            </a:r>
            <a:r>
              <a:rPr lang="en-US" sz="1400" dirty="0">
                <a:latin typeface="Courier New" pitchFamily="49" charset="0"/>
              </a:rPr>
              <a:t>+= </a:t>
            </a:r>
            <a:r>
              <a:rPr lang="en-US" sz="1400" dirty="0" smtClean="0">
                <a:latin typeface="Courier New" pitchFamily="49" charset="0"/>
              </a:rPr>
              <a:t>a[i1*n </a:t>
            </a:r>
            <a:r>
              <a:rPr lang="en-US" sz="1400" dirty="0">
                <a:latin typeface="Courier New" pitchFamily="49" charset="0"/>
              </a:rPr>
              <a:t>+ </a:t>
            </a:r>
            <a:r>
              <a:rPr lang="en-US" sz="1400" dirty="0" smtClean="0">
                <a:latin typeface="Courier New" pitchFamily="49" charset="0"/>
              </a:rPr>
              <a:t>k1]*b[k1*n + j1];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46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848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47117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94196" y="4419600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9997" y="5214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95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65782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43000" y="5588001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287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13864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84665" y="55626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rot="5400000">
            <a:off x="3996268" y="5257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2848242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3085309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3841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26127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30"/>
          <p:cNvGrpSpPr/>
          <p:nvPr/>
        </p:nvGrpSpPr>
        <p:grpSpPr>
          <a:xfrm rot="5400000">
            <a:off x="4207934" y="5266267"/>
            <a:ext cx="702734" cy="228600"/>
            <a:chOff x="2650069" y="6316133"/>
            <a:chExt cx="702734" cy="228600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3756917" y="6324600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34" name="Straight Arrow Connector 33"/>
          <p:cNvCxnSpPr>
            <a:stCxn id="32" idx="0"/>
            <a:endCxn id="20" idx="3"/>
          </p:cNvCxnSpPr>
          <p:nvPr/>
        </p:nvCxnSpPr>
        <p:spPr bwMode="auto">
          <a:xfrm rot="16200000" flipV="1">
            <a:off x="4378813" y="6132555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First (block) iteration:</a:t>
            </a:r>
          </a:p>
          <a:p>
            <a:pPr lvl="1"/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/8 misses for each block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  <a:br>
              <a:rPr lang="en-US" dirty="0" smtClean="0"/>
            </a:br>
            <a:r>
              <a:rPr lang="en-US" dirty="0" smtClean="0"/>
              <a:t>(omitting matrix c)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in cache</a:t>
            </a:r>
            <a:br>
              <a:rPr lang="en-US" dirty="0" smtClean="0"/>
            </a:br>
            <a:r>
              <a:rPr lang="en-US" dirty="0" smtClean="0"/>
              <a:t>(schematic)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5976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5867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55626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55607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029618" y="6019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241284" y="60282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814083" y="5552267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899933" y="37319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 rot="5400000">
            <a:off x="7010400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>
            <a:off x="6463510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5400000">
            <a:off x="6700577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>
            <a:off x="59994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5400000">
            <a:off x="62280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30"/>
          <p:cNvGrpSpPr/>
          <p:nvPr/>
        </p:nvGrpSpPr>
        <p:grpSpPr>
          <a:xfrm rot="5400000">
            <a:off x="7230692" y="4199467"/>
            <a:ext cx="702734" cy="228600"/>
            <a:chOff x="2650069" y="6316133"/>
            <a:chExt cx="702734" cy="228600"/>
          </a:xfrm>
        </p:grpSpPr>
        <p:cxnSp>
          <p:nvCxnSpPr>
            <p:cNvPr id="68" name="Straight Connector 67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2" name="TextBox 71"/>
          <p:cNvSpPr txBox="1"/>
          <p:nvPr/>
        </p:nvSpPr>
        <p:spPr>
          <a:xfrm>
            <a:off x="7058918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73" name="Straight Arrow Connector 72"/>
          <p:cNvCxnSpPr/>
          <p:nvPr/>
        </p:nvCxnSpPr>
        <p:spPr bwMode="auto">
          <a:xfrm rot="16200000" flipV="1">
            <a:off x="7354845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7488157" y="6493935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116138" y="5560734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/>
      <p:bldP spid="32" grpId="0" animBg="1"/>
      <p:bldP spid="33" grpId="0"/>
      <p:bldP spid="34" grpId="0" animBg="1"/>
      <p:bldP spid="37" grpId="0" animBg="1"/>
      <p:bldP spid="38" grpId="0" animBg="1"/>
      <p:bldP spid="53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Many types of caches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20775"/>
            <a:ext cx="8624887" cy="5467350"/>
          </a:xfrm>
          <a:ln/>
        </p:spPr>
        <p:txBody>
          <a:bodyPr lIns="90360" tIns="44280" rIns="90360" bIns="44280"/>
          <a:lstStyle/>
          <a:p>
            <a:pPr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/>
              <a:t>Examples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Hardware: L1 and L2 CPU caches, TLBs, …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Software: virtual memory, FS buffers, web browser caches, …</a:t>
            </a:r>
          </a:p>
          <a:p>
            <a:pPr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/>
              <a:t>Many common design issues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each cached item has a “tag” (an ID) plus contents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need a mechanism to efficiently determine whether given item is cached</a:t>
            </a:r>
          </a:p>
          <a:p>
            <a:pPr lvl="2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/>
              <a:t>combinations of indices and constraints on valid locations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on a miss, usually need to pick something to replace with the new item</a:t>
            </a:r>
          </a:p>
          <a:p>
            <a:pPr lvl="2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/>
              <a:t>called a “replacement policy”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on writes, need to either propagate change or mark item as “dirty”</a:t>
            </a:r>
          </a:p>
          <a:p>
            <a:pPr lvl="2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/>
              <a:t>write-through vs. write-back</a:t>
            </a:r>
          </a:p>
          <a:p>
            <a:pPr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/>
          </a:p>
          <a:p>
            <a:pPr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/>
              <a:t>Different solutions for different caches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/>
              <a:t>Lets talk about CPU caches as a concrete example…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 bldLvl="2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5343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Second (block) iteration:</a:t>
            </a:r>
          </a:p>
          <a:p>
            <a:pPr lvl="1"/>
            <a:r>
              <a:rPr lang="en-US" dirty="0" smtClean="0"/>
              <a:t>Same as first iteration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err="1" smtClean="0"/>
              <a:t>nB</a:t>
            </a:r>
            <a:r>
              <a:rPr lang="en-US" dirty="0" smtClean="0"/>
              <a:t>/4 * (n/B)</a:t>
            </a:r>
            <a:r>
              <a:rPr lang="en-US" baseline="30000" dirty="0" smtClean="0"/>
              <a:t>2</a:t>
            </a:r>
            <a:r>
              <a:rPr lang="en-US" dirty="0" smtClean="0"/>
              <a:t> = n</a:t>
            </a:r>
            <a:r>
              <a:rPr lang="en-US" baseline="30000" dirty="0" smtClean="0"/>
              <a:t>3</a:t>
            </a:r>
            <a:r>
              <a:rPr lang="en-US" dirty="0" smtClean="0"/>
              <a:t>/(4B)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374056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264401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476067" y="41994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" name="TextBox 47"/>
          <p:cNvSpPr txBox="1"/>
          <p:nvPr/>
        </p:nvSpPr>
        <p:spPr>
          <a:xfrm>
            <a:off x="7016583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49" name="Straight Arrow Connector 48"/>
          <p:cNvCxnSpPr>
            <a:stCxn id="48" idx="0"/>
          </p:cNvCxnSpPr>
          <p:nvPr/>
        </p:nvCxnSpPr>
        <p:spPr bwMode="auto">
          <a:xfrm rot="16200000" flipV="1">
            <a:off x="7638479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1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blocking: (9/8) * n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Blocking: 1/(4B) * n</a:t>
            </a:r>
            <a:r>
              <a:rPr lang="en-US" baseline="30000" dirty="0" smtClean="0"/>
              <a:t>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Suggest largest possible block size B, but limit 3B</a:t>
            </a:r>
            <a:r>
              <a:rPr lang="en-US" baseline="30000" dirty="0" smtClean="0"/>
              <a:t>2</a:t>
            </a:r>
            <a:r>
              <a:rPr lang="en-US" dirty="0" smtClean="0"/>
              <a:t> &lt; C!</a:t>
            </a:r>
            <a:endParaRPr lang="en-US" sz="2000" b="0" dirty="0" smtClean="0"/>
          </a:p>
          <a:p>
            <a:endParaRPr lang="en-US" dirty="0" smtClean="0"/>
          </a:p>
          <a:p>
            <a:r>
              <a:rPr lang="en-US" dirty="0" smtClean="0"/>
              <a:t>Reason for dramatic difference:</a:t>
            </a:r>
          </a:p>
          <a:p>
            <a:pPr lvl="1"/>
            <a:r>
              <a:rPr lang="en-US" dirty="0" smtClean="0"/>
              <a:t>Matrix multiplication has inherent temporal locality:</a:t>
            </a:r>
          </a:p>
          <a:p>
            <a:pPr lvl="2"/>
            <a:r>
              <a:rPr lang="en-US" dirty="0" smtClean="0"/>
              <a:t>Input data: 3n</a:t>
            </a:r>
            <a:r>
              <a:rPr lang="en-US" baseline="30000" dirty="0" smtClean="0"/>
              <a:t>2</a:t>
            </a:r>
            <a:r>
              <a:rPr lang="en-US" dirty="0" smtClean="0"/>
              <a:t>, computation 2n</a:t>
            </a:r>
            <a:r>
              <a:rPr lang="en-US" baseline="30000" dirty="0" smtClean="0"/>
              <a:t>3</a:t>
            </a:r>
          </a:p>
          <a:p>
            <a:pPr lvl="2"/>
            <a:r>
              <a:rPr lang="en-US" dirty="0" smtClean="0"/>
              <a:t>Every array elements used O(n) times!</a:t>
            </a:r>
          </a:p>
          <a:p>
            <a:pPr lvl="1"/>
            <a:r>
              <a:rPr lang="en-US" dirty="0" smtClean="0"/>
              <a:t>But program has to be written properly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FBFBF"/>
                </a:solidFill>
              </a:rPr>
              <a:t>Cache organization and operation</a:t>
            </a:r>
          </a:p>
          <a:p>
            <a:r>
              <a:rPr lang="en-US" dirty="0" smtClean="0"/>
              <a:t>Performance impact of caches</a:t>
            </a:r>
          </a:p>
          <a:p>
            <a:pPr lvl="1"/>
            <a:r>
              <a:rPr lang="en-US" dirty="0" smtClean="0"/>
              <a:t>The memory mountain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Memory Mountain</a:t>
            </a:r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Read throughput </a:t>
            </a:r>
            <a:r>
              <a:rPr lang="en-US" dirty="0"/>
              <a:t>(read bandwidth)</a:t>
            </a:r>
          </a:p>
          <a:p>
            <a:pPr lvl="1"/>
            <a:r>
              <a:rPr lang="en-US" dirty="0"/>
              <a:t>Number of bytes read from memory per second (MB/</a:t>
            </a:r>
            <a:r>
              <a:rPr lang="en-US" dirty="0" err="1"/>
              <a:t>s</a:t>
            </a:r>
            <a:r>
              <a:rPr lang="en-US" dirty="0"/>
              <a:t>)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Memory mountain: </a:t>
            </a:r>
            <a:r>
              <a:rPr lang="en-US" dirty="0" smtClean="0"/>
              <a:t>Measured </a:t>
            </a:r>
            <a:r>
              <a:rPr lang="en-US" dirty="0"/>
              <a:t>read throughput as a function of spatial and temporal locality.</a:t>
            </a:r>
          </a:p>
          <a:p>
            <a:pPr lvl="1"/>
            <a:r>
              <a:rPr lang="en-US" dirty="0"/>
              <a:t>Compact way to characterize memory system performance.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Mountain Test Function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304800" y="1435100"/>
            <a:ext cx="8667750" cy="491807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The test function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void test(int elems, int stride) 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i, result = 0; 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volatile int sink;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for (i = 0; i &lt; elems; i += stride)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	result += data[i];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sink = result; /* So compiler doesn't optimize away the loop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Run test(elems, stride) and return read throughput (MB/s)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double run(int size, int stride, double Mhz)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double cycles;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elems = size / sizeof(int);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test(elems, stride);                     /* warm up the cache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cycles = fcyc2(test, elems, stride, 0);  /* call test(elems,stride)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return (size / stride) / (cycles / Mhz); /* convert cycles to MB/s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7676087" y="3341398"/>
            <a:ext cx="114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Ridges of 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Temporal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 locality</a:t>
            </a:r>
          </a:p>
        </p:txBody>
      </p:sp>
      <p:cxnSp>
        <p:nvCxnSpPr>
          <p:cNvPr id="24" name="Straight Arrow Connector 23"/>
          <p:cNvCxnSpPr>
            <a:stCxn id="22" idx="1"/>
          </p:cNvCxnSpPr>
          <p:nvPr/>
        </p:nvCxnSpPr>
        <p:spPr bwMode="auto">
          <a:xfrm rot="10800000">
            <a:off x="5943601" y="2133603"/>
            <a:ext cx="1732487" cy="166946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0800000">
            <a:off x="5410201" y="3657602"/>
            <a:ext cx="2265887" cy="1454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10800000" flipV="1">
            <a:off x="4953001" y="3803062"/>
            <a:ext cx="2723087" cy="54033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22" idx="1"/>
          </p:cNvCxnSpPr>
          <p:nvPr/>
        </p:nvCxnSpPr>
        <p:spPr bwMode="auto">
          <a:xfrm rot="10800000" flipV="1">
            <a:off x="4572001" y="3803063"/>
            <a:ext cx="3104087" cy="145473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Higher Level Example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9588" y="1328857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(i 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(j 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248400" y="1745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248400" y="2126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48400" y="2507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48400" y="2888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248400" y="3276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3657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248400" y="4038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248400" y="4419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16200000" flipV="1">
            <a:off x="6857980" y="4293144"/>
            <a:ext cx="228600" cy="1395913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92069" y="51054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32 B = 4 doubles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762000"/>
            <a:ext cx="2890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assume: cold (empty) cache,</a:t>
            </a:r>
          </a:p>
          <a:p>
            <a:r>
              <a:rPr lang="en-US" sz="1800" dirty="0" smtClean="0">
                <a:latin typeface="Calibri" pitchFamily="34" charset="0"/>
              </a:rPr>
              <a:t>a[0][0] goes here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rot="5400000">
            <a:off x="6143204" y="1656665"/>
            <a:ext cx="496669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88" y="3886200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sum_array_cols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</a:t>
            </a:r>
            <a:r>
              <a:rPr lang="en-GB" sz="1600" dirty="0" smtClean="0">
                <a:latin typeface="Courier New" pitchFamily="49" charset="0"/>
              </a:rPr>
              <a:t>(j </a:t>
            </a:r>
            <a:r>
              <a:rPr lang="en-GB" sz="1600" dirty="0">
                <a:latin typeface="Courier New" pitchFamily="49" charset="0"/>
              </a:rPr>
              <a:t>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</a:t>
            </a:r>
            <a:r>
              <a:rPr lang="en-GB" sz="1600" dirty="0" smtClean="0">
                <a:latin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5943600" y="5715000"/>
            <a:ext cx="2661743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blackboard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2067" y="313267"/>
            <a:ext cx="28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Ignore the variables sum, </a:t>
            </a:r>
            <a:r>
              <a:rPr lang="en-US" sz="18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, 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Higher Level Example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9588" y="1328857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(i 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(j 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876429" y="2049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6429" y="2430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6429" y="2811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76429" y="3192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400429" y="2049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00429" y="2430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400429" y="2811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400429" y="3192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16200000" flipV="1">
            <a:off x="6493914" y="2997744"/>
            <a:ext cx="228600" cy="1395913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8003" y="38100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32 B = 4 doubles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38800" y="1066800"/>
            <a:ext cx="2890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assume: cold (empty) cache,</a:t>
            </a:r>
          </a:p>
          <a:p>
            <a:r>
              <a:rPr lang="en-US" sz="1800" dirty="0" smtClean="0">
                <a:latin typeface="Calibri" pitchFamily="34" charset="0"/>
              </a:rPr>
              <a:t>a[0][0] goes here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rot="5400000">
            <a:off x="5771233" y="1961465"/>
            <a:ext cx="496669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88" y="3962400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</a:t>
            </a:r>
            <a:r>
              <a:rPr lang="en-GB" sz="1600" dirty="0" smtClean="0">
                <a:latin typeface="Courier New" pitchFamily="49" charset="0"/>
              </a:rPr>
              <a:t>(j </a:t>
            </a:r>
            <a:r>
              <a:rPr lang="en-GB" sz="1600" dirty="0">
                <a:latin typeface="Courier New" pitchFamily="49" charset="0"/>
              </a:rPr>
              <a:t>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</a:t>
            </a:r>
            <a:r>
              <a:rPr lang="en-GB" sz="1600" dirty="0" smtClean="0">
                <a:latin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5943600" y="5715000"/>
            <a:ext cx="2661743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blackboard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40659" y="533400"/>
            <a:ext cx="28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Ignore the variables sum, </a:t>
            </a:r>
            <a:r>
              <a:rPr lang="en-US" sz="18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, 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2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CPU Cache Memories</a:t>
            </a:r>
            <a:endParaRPr lang="en-US" dirty="0"/>
          </a:p>
        </p:txBody>
      </p:sp>
      <p:sp>
        <p:nvSpPr>
          <p:cNvPr id="187424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CPU Cache memories </a:t>
            </a:r>
            <a:r>
              <a:rPr lang="en-US" dirty="0" smtClean="0"/>
              <a:t>are small, fast SRAM-based memories managed automatically in hardware</a:t>
            </a:r>
          </a:p>
          <a:p>
            <a:pPr lvl="1"/>
            <a:r>
              <a:rPr lang="en-US" dirty="0" smtClean="0"/>
              <a:t>Hold frequently accessed blocks of main memory</a:t>
            </a:r>
          </a:p>
          <a:p>
            <a:r>
              <a:rPr lang="en-US" dirty="0" smtClean="0"/>
              <a:t>CPU looks first for data in caches (e.g., L1, L2, and L3), then in main memory</a:t>
            </a:r>
          </a:p>
          <a:p>
            <a:r>
              <a:rPr lang="en-US" dirty="0" smtClean="0"/>
              <a:t>Typical system structure:</a:t>
            </a:r>
            <a:endParaRPr lang="en-US" dirty="0"/>
          </a:p>
        </p:txBody>
      </p:sp>
      <p:sp>
        <p:nvSpPr>
          <p:cNvPr id="33" name="Rectangle 146"/>
          <p:cNvSpPr>
            <a:spLocks noChangeAspect="1" noChangeArrowheads="1"/>
          </p:cNvSpPr>
          <p:nvPr/>
        </p:nvSpPr>
        <p:spPr bwMode="auto">
          <a:xfrm>
            <a:off x="7258050" y="5653087"/>
            <a:ext cx="819150" cy="823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Main</a:t>
            </a:r>
          </a:p>
          <a:p>
            <a:pPr algn="ctr"/>
            <a:r>
              <a:rPr lang="en-US" sz="1600"/>
              <a:t>memory</a:t>
            </a:r>
          </a:p>
        </p:txBody>
      </p:sp>
      <p:sp>
        <p:nvSpPr>
          <p:cNvPr id="34" name="AutoShape 201"/>
          <p:cNvSpPr>
            <a:spLocks noChangeAspect="1" noChangeArrowheads="1"/>
          </p:cNvSpPr>
          <p:nvPr/>
        </p:nvSpPr>
        <p:spPr bwMode="auto">
          <a:xfrm>
            <a:off x="5884863" y="5789612"/>
            <a:ext cx="1344612" cy="481013"/>
          </a:xfrm>
          <a:prstGeom prst="leftRightArrow">
            <a:avLst>
              <a:gd name="adj1" fmla="val 50000"/>
              <a:gd name="adj2" fmla="val 5590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5" name="Rectangle 202"/>
          <p:cNvSpPr>
            <a:spLocks noChangeAspect="1" noChangeArrowheads="1"/>
          </p:cNvSpPr>
          <p:nvPr/>
        </p:nvSpPr>
        <p:spPr bwMode="auto">
          <a:xfrm>
            <a:off x="5060950" y="5818187"/>
            <a:ext cx="81915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I/O</a:t>
            </a:r>
          </a:p>
          <a:p>
            <a:pPr algn="ctr"/>
            <a:r>
              <a:rPr lang="en-US" sz="1600"/>
              <a:t>bridge</a:t>
            </a:r>
          </a:p>
        </p:txBody>
      </p:sp>
      <p:sp>
        <p:nvSpPr>
          <p:cNvPr id="36" name="AutoShape 205"/>
          <p:cNvSpPr>
            <a:spLocks noChangeAspect="1" noChangeArrowheads="1"/>
          </p:cNvSpPr>
          <p:nvPr/>
        </p:nvSpPr>
        <p:spPr bwMode="auto">
          <a:xfrm>
            <a:off x="3748088" y="5789612"/>
            <a:ext cx="1309687" cy="481013"/>
          </a:xfrm>
          <a:prstGeom prst="leftRightArrow">
            <a:avLst>
              <a:gd name="adj1" fmla="val 50000"/>
              <a:gd name="adj2" fmla="val 5445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7" name="Rectangle 206"/>
          <p:cNvSpPr>
            <a:spLocks noChangeAspect="1" noChangeArrowheads="1"/>
          </p:cNvSpPr>
          <p:nvPr/>
        </p:nvSpPr>
        <p:spPr bwMode="auto">
          <a:xfrm>
            <a:off x="1349375" y="5818187"/>
            <a:ext cx="23749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Bus interface</a:t>
            </a:r>
          </a:p>
        </p:txBody>
      </p:sp>
      <p:sp>
        <p:nvSpPr>
          <p:cNvPr id="38" name="Rectangle 207"/>
          <p:cNvSpPr>
            <a:spLocks noChangeAspect="1" noChangeArrowheads="1"/>
          </p:cNvSpPr>
          <p:nvPr/>
        </p:nvSpPr>
        <p:spPr bwMode="auto">
          <a:xfrm>
            <a:off x="2862263" y="4622800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9" name="Rectangle 208"/>
          <p:cNvSpPr>
            <a:spLocks noChangeAspect="1" noChangeArrowheads="1"/>
          </p:cNvSpPr>
          <p:nvPr/>
        </p:nvSpPr>
        <p:spPr bwMode="auto">
          <a:xfrm>
            <a:off x="2862263" y="4760912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0" name="Rectangle 210"/>
          <p:cNvSpPr>
            <a:spLocks noChangeAspect="1" noChangeArrowheads="1"/>
          </p:cNvSpPr>
          <p:nvPr/>
        </p:nvSpPr>
        <p:spPr bwMode="auto">
          <a:xfrm>
            <a:off x="2862263" y="4897437"/>
            <a:ext cx="615950" cy="138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1" name="Rectangle 211"/>
          <p:cNvSpPr>
            <a:spLocks noChangeAspect="1" noChangeArrowheads="1"/>
          </p:cNvSpPr>
          <p:nvPr/>
        </p:nvSpPr>
        <p:spPr bwMode="auto">
          <a:xfrm>
            <a:off x="2862263" y="5035550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2" name="Rectangle 212"/>
          <p:cNvSpPr>
            <a:spLocks noChangeAspect="1" noChangeArrowheads="1"/>
          </p:cNvSpPr>
          <p:nvPr/>
        </p:nvSpPr>
        <p:spPr bwMode="auto">
          <a:xfrm>
            <a:off x="2862263" y="5172075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3" name="AutoShape 214"/>
          <p:cNvSpPr>
            <a:spLocks noChangeAspect="1" noChangeArrowheads="1"/>
          </p:cNvSpPr>
          <p:nvPr/>
        </p:nvSpPr>
        <p:spPr bwMode="auto">
          <a:xfrm>
            <a:off x="3559175" y="4622800"/>
            <a:ext cx="400050" cy="3429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4" name="AutoShape 215"/>
          <p:cNvSpPr>
            <a:spLocks noChangeAspect="1" noChangeArrowheads="1"/>
          </p:cNvSpPr>
          <p:nvPr/>
        </p:nvSpPr>
        <p:spPr bwMode="auto">
          <a:xfrm flipH="1">
            <a:off x="3478213" y="4965700"/>
            <a:ext cx="400050" cy="344487"/>
          </a:xfrm>
          <a:prstGeom prst="rightArrow">
            <a:avLst>
              <a:gd name="adj1" fmla="val 50000"/>
              <a:gd name="adj2" fmla="val 2903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5" name="Rectangle 220"/>
          <p:cNvSpPr>
            <a:spLocks noChangeAspect="1" noChangeArrowheads="1"/>
          </p:cNvSpPr>
          <p:nvPr/>
        </p:nvSpPr>
        <p:spPr bwMode="auto">
          <a:xfrm>
            <a:off x="3959225" y="4486275"/>
            <a:ext cx="479425" cy="960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ALU</a:t>
            </a:r>
          </a:p>
        </p:txBody>
      </p:sp>
      <p:sp>
        <p:nvSpPr>
          <p:cNvPr id="46" name="Text Box 221"/>
          <p:cNvSpPr txBox="1">
            <a:spLocks noChangeAspect="1" noChangeArrowheads="1"/>
          </p:cNvSpPr>
          <p:nvPr/>
        </p:nvSpPr>
        <p:spPr bwMode="auto">
          <a:xfrm>
            <a:off x="2613022" y="4316998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Register file</a:t>
            </a:r>
          </a:p>
        </p:txBody>
      </p:sp>
      <p:sp>
        <p:nvSpPr>
          <p:cNvPr id="47" name="AutoShape 222"/>
          <p:cNvSpPr>
            <a:spLocks noChangeAspect="1" noChangeArrowheads="1"/>
          </p:cNvSpPr>
          <p:nvPr/>
        </p:nvSpPr>
        <p:spPr bwMode="auto">
          <a:xfrm>
            <a:off x="2928938" y="5378450"/>
            <a:ext cx="549275" cy="4111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8" name="Rectangle 223"/>
          <p:cNvSpPr>
            <a:spLocks noChangeAspect="1" noChangeArrowheads="1"/>
          </p:cNvSpPr>
          <p:nvPr/>
        </p:nvSpPr>
        <p:spPr bwMode="auto">
          <a:xfrm>
            <a:off x="1196975" y="4279900"/>
            <a:ext cx="3379788" cy="21971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9" name="Text Box 225"/>
          <p:cNvSpPr txBox="1">
            <a:spLocks noChangeAspect="1" noChangeArrowheads="1"/>
          </p:cNvSpPr>
          <p:nvPr/>
        </p:nvSpPr>
        <p:spPr bwMode="auto">
          <a:xfrm>
            <a:off x="1174448" y="3988385"/>
            <a:ext cx="93246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/>
              <a:t>CPU chip</a:t>
            </a:r>
          </a:p>
        </p:txBody>
      </p:sp>
      <p:sp>
        <p:nvSpPr>
          <p:cNvPr id="50" name="Text Box 229"/>
          <p:cNvSpPr txBox="1">
            <a:spLocks noChangeAspect="1" noChangeArrowheads="1"/>
          </p:cNvSpPr>
          <p:nvPr/>
        </p:nvSpPr>
        <p:spPr bwMode="auto">
          <a:xfrm>
            <a:off x="4656720" y="5155198"/>
            <a:ext cx="112913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System bus</a:t>
            </a:r>
          </a:p>
        </p:txBody>
      </p:sp>
      <p:sp>
        <p:nvSpPr>
          <p:cNvPr id="51" name="Line 230"/>
          <p:cNvSpPr>
            <a:spLocks noChangeAspect="1" noChangeShapeType="1"/>
          </p:cNvSpPr>
          <p:nvPr/>
        </p:nvSpPr>
        <p:spPr bwMode="auto">
          <a:xfrm flipH="1">
            <a:off x="4438650" y="5446712"/>
            <a:ext cx="619125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2" name="Text Box 231"/>
          <p:cNvSpPr txBox="1">
            <a:spLocks noChangeAspect="1" noChangeArrowheads="1"/>
          </p:cNvSpPr>
          <p:nvPr/>
        </p:nvSpPr>
        <p:spPr bwMode="auto">
          <a:xfrm>
            <a:off x="5976451" y="5155198"/>
            <a:ext cx="11757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Memory bus</a:t>
            </a:r>
          </a:p>
        </p:txBody>
      </p:sp>
      <p:sp>
        <p:nvSpPr>
          <p:cNvPr id="53" name="Line 232"/>
          <p:cNvSpPr>
            <a:spLocks noChangeAspect="1" noChangeShapeType="1"/>
          </p:cNvSpPr>
          <p:nvPr/>
        </p:nvSpPr>
        <p:spPr bwMode="auto">
          <a:xfrm>
            <a:off x="6530975" y="5446712"/>
            <a:ext cx="0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4" name="Rectangle 233"/>
          <p:cNvSpPr>
            <a:spLocks noChangeAspect="1" noChangeArrowheads="1"/>
          </p:cNvSpPr>
          <p:nvPr/>
        </p:nvSpPr>
        <p:spPr bwMode="auto">
          <a:xfrm>
            <a:off x="1349375" y="4719637"/>
            <a:ext cx="1066800" cy="5207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Cache </a:t>
            </a:r>
          </a:p>
          <a:p>
            <a:pPr algn="ctr"/>
            <a:r>
              <a:rPr lang="en-US" sz="1600" dirty="0"/>
              <a:t>memories</a:t>
            </a:r>
          </a:p>
        </p:txBody>
      </p:sp>
      <p:sp>
        <p:nvSpPr>
          <p:cNvPr id="55" name="AutoShape 234"/>
          <p:cNvSpPr>
            <a:spLocks noChangeAspect="1" noChangeArrowheads="1"/>
          </p:cNvSpPr>
          <p:nvPr/>
        </p:nvSpPr>
        <p:spPr bwMode="auto">
          <a:xfrm>
            <a:off x="1577975" y="5240337"/>
            <a:ext cx="549275" cy="549275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6" name="AutoShape 236"/>
          <p:cNvSpPr>
            <a:spLocks noChangeAspect="1" noChangeArrowheads="1"/>
          </p:cNvSpPr>
          <p:nvPr/>
        </p:nvSpPr>
        <p:spPr bwMode="auto">
          <a:xfrm flipH="1">
            <a:off x="2441575" y="4767262"/>
            <a:ext cx="400050" cy="344488"/>
          </a:xfrm>
          <a:prstGeom prst="leftRightArrow">
            <a:avLst>
              <a:gd name="adj1" fmla="val 50000"/>
              <a:gd name="adj2" fmla="val 2322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Cache Organization (S, E, B)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86200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7333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6553200" y="2077411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0000" y="1885683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6400800" y="2475446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6971766" y="227835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line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/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/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/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742478" y="568977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2273468" y="5702122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12058" y="6374902"/>
            <a:ext cx="392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096000" y="5112603"/>
            <a:ext cx="31512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Cache size:</a:t>
            </a:r>
          </a:p>
          <a:p>
            <a:r>
              <a:rPr lang="en-US" i="1" dirty="0" smtClean="0">
                <a:latin typeface="Calibri" pitchFamily="34" charset="0"/>
              </a:rPr>
              <a:t>C = S x E x B data bytes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38488" y="6128195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5400000" flipH="1" flipV="1">
            <a:off x="2413438" y="6158528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/>
      <p:bldP spid="100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Read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/>
        </p:nvCxnSpPr>
        <p:spPr bwMode="auto">
          <a:xfrm>
            <a:off x="17824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300213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/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/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/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92556" y="610766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 rot="5400000" flipH="1" flipV="1">
            <a:off x="1867506" y="6138001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85097" y="6374902"/>
            <a:ext cx="383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3374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7328078" y="28533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s bits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0900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b bits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48400" y="2513390"/>
            <a:ext cx="181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word:</a:t>
            </a:r>
          </a:p>
        </p:txBody>
      </p:sp>
      <p:sp>
        <p:nvSpPr>
          <p:cNvPr id="58" name="AutoShape 16"/>
          <p:cNvSpPr>
            <a:spLocks/>
          </p:cNvSpPr>
          <p:nvPr/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/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/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/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/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311007" y="531674"/>
            <a:ext cx="2415982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has matching tag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Yes + line valid: hit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 animBg="1"/>
      <p:bldP spid="78" grpId="0"/>
      <p:bldP spid="1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6200" y="3625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1905001" y="46400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524000" y="3810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0222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3294848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3555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49776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119653" y="3924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1650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828971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6864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394566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4102644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59" name="Rectangle 158"/>
          <p:cNvSpPr/>
          <p:nvPr/>
        </p:nvSpPr>
        <p:spPr bwMode="auto">
          <a:xfrm>
            <a:off x="1524000" y="2438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30222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3294848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3555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49776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64" name="Rectangle 163"/>
          <p:cNvSpPr/>
          <p:nvPr/>
        </p:nvSpPr>
        <p:spPr bwMode="auto">
          <a:xfrm>
            <a:off x="2119653" y="2552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65" name="Rectangle 164"/>
          <p:cNvSpPr/>
          <p:nvPr/>
        </p:nvSpPr>
        <p:spPr bwMode="auto">
          <a:xfrm>
            <a:off x="1650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3828971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46864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4394566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4102644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 bwMode="auto">
          <a:xfrm>
            <a:off x="1524000" y="48768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222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3294848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 bwMode="auto">
          <a:xfrm>
            <a:off x="3555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75" name="Rectangle 174"/>
          <p:cNvSpPr/>
          <p:nvPr/>
        </p:nvSpPr>
        <p:spPr bwMode="auto">
          <a:xfrm>
            <a:off x="49776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2119653" y="49911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1650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3828971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 bwMode="auto">
          <a:xfrm>
            <a:off x="46864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 bwMode="auto">
          <a:xfrm>
            <a:off x="4394566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 bwMode="auto">
          <a:xfrm>
            <a:off x="4102644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875252" y="33441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124974" y="3242096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  <p:bldP spid="2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10370</TotalTime>
  <Words>4882</Words>
  <Application>Microsoft Macintosh PowerPoint</Application>
  <PresentationFormat>On-screen Show (4:3)</PresentationFormat>
  <Paragraphs>1051</Paragraphs>
  <Slides>49</Slides>
  <Notes>35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template2007</vt:lpstr>
      <vt:lpstr>Cache Memories  15-213: Introduction to Computer Systems 11th Lecture, Oct. 2, 2012</vt:lpstr>
      <vt:lpstr>Today</vt:lpstr>
      <vt:lpstr>General Cache Concept (Reminder)</vt:lpstr>
      <vt:lpstr>Many types of caches</vt:lpstr>
      <vt:lpstr>CPU Cache Memories</vt:lpstr>
      <vt:lpstr>General Cache Organization (S, E, B)</vt:lpstr>
      <vt:lpstr>Cache Read</vt:lpstr>
      <vt:lpstr>Example: Direct Mapped Cache (E = 1)</vt:lpstr>
      <vt:lpstr>Example: Direct Mapped Cache (E = 1)</vt:lpstr>
      <vt:lpstr>Example: Direct Mapped Cache (E = 1)</vt:lpstr>
      <vt:lpstr>Direct-Mapped Cache Simulation</vt:lpstr>
      <vt:lpstr>E-way Set Associative Cache (Here: E = 2)</vt:lpstr>
      <vt:lpstr>E-way Set Associative Cache (Here: E = 2)</vt:lpstr>
      <vt:lpstr>E-way Set Associative Cache (Here: E = 2)</vt:lpstr>
      <vt:lpstr>2-Way Set Associative Cache Simulation</vt:lpstr>
      <vt:lpstr>What about writes?</vt:lpstr>
      <vt:lpstr>Intel Core i7 Cache Hierarchy</vt:lpstr>
      <vt:lpstr>Cache Performance Metrics</vt:lpstr>
      <vt:lpstr>Lets think about those numbers</vt:lpstr>
      <vt:lpstr>Writing Cache Friendly Code</vt:lpstr>
      <vt:lpstr>Back to Observations</vt:lpstr>
      <vt:lpstr>Today</vt:lpstr>
      <vt:lpstr>Miss Rate Analysis for Matrix Multiply</vt:lpstr>
      <vt:lpstr>Matrix Multiplication Example</vt:lpstr>
      <vt:lpstr>Layout of C Arrays in Memory (review)</vt:lpstr>
      <vt:lpstr>Matrix Multiplication (ijk)</vt:lpstr>
      <vt:lpstr>Matrix Multiplication (jik)</vt:lpstr>
      <vt:lpstr>Matrix Multiplication (kij)</vt:lpstr>
      <vt:lpstr>Matrix Multiplication (ikj)</vt:lpstr>
      <vt:lpstr>Matrix Multiplication (jki)</vt:lpstr>
      <vt:lpstr>Matrix Multiplication (kji)</vt:lpstr>
      <vt:lpstr>Summary of Matrix Multiplication</vt:lpstr>
      <vt:lpstr>Core i7 Matrix Multiply Performance</vt:lpstr>
      <vt:lpstr>Today</vt:lpstr>
      <vt:lpstr>Example: Matrix Multiplication</vt:lpstr>
      <vt:lpstr>Cache Miss Analysis</vt:lpstr>
      <vt:lpstr>Cache Miss Analysis</vt:lpstr>
      <vt:lpstr>Blocked Matrix Multiplication</vt:lpstr>
      <vt:lpstr>Cache Miss Analysis</vt:lpstr>
      <vt:lpstr>Cache Miss Analysis</vt:lpstr>
      <vt:lpstr>Summary</vt:lpstr>
      <vt:lpstr>Today</vt:lpstr>
      <vt:lpstr>The Memory Mountain</vt:lpstr>
      <vt:lpstr>Memory Mountain Test Function</vt:lpstr>
      <vt:lpstr>The Memory Mountain</vt:lpstr>
      <vt:lpstr>The Memory Mountain</vt:lpstr>
      <vt:lpstr>The Memory Mountain</vt:lpstr>
      <vt:lpstr>A Higher Level Example</vt:lpstr>
      <vt:lpstr>A Higher Level Example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G</cp:lastModifiedBy>
  <cp:revision>466</cp:revision>
  <cp:lastPrinted>2012-10-02T07:07:18Z</cp:lastPrinted>
  <dcterms:created xsi:type="dcterms:W3CDTF">2012-10-02T17:26:51Z</dcterms:created>
  <dcterms:modified xsi:type="dcterms:W3CDTF">2012-10-02T19:05:11Z</dcterms:modified>
</cp:coreProperties>
</file>