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39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notesSlides/notesSlide41.xml" ContentType="application/vnd.openxmlformats-officedocument.presentationml.notesSlid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542" r:id="rId2"/>
    <p:sldId id="645" r:id="rId3"/>
    <p:sldId id="580" r:id="rId4"/>
    <p:sldId id="581" r:id="rId5"/>
    <p:sldId id="582" r:id="rId6"/>
    <p:sldId id="584" r:id="rId7"/>
    <p:sldId id="585" r:id="rId8"/>
    <p:sldId id="586" r:id="rId9"/>
    <p:sldId id="646" r:id="rId10"/>
    <p:sldId id="632" r:id="rId11"/>
    <p:sldId id="661" r:id="rId12"/>
    <p:sldId id="588" r:id="rId13"/>
    <p:sldId id="589" r:id="rId14"/>
    <p:sldId id="590" r:id="rId15"/>
    <p:sldId id="637" r:id="rId16"/>
    <p:sldId id="591" r:id="rId17"/>
    <p:sldId id="592" r:id="rId18"/>
    <p:sldId id="593" r:id="rId19"/>
    <p:sldId id="594" r:id="rId20"/>
    <p:sldId id="595" r:id="rId21"/>
    <p:sldId id="647" r:id="rId22"/>
    <p:sldId id="639" r:id="rId23"/>
    <p:sldId id="649" r:id="rId24"/>
    <p:sldId id="597" r:id="rId25"/>
    <p:sldId id="598" r:id="rId26"/>
    <p:sldId id="599" r:id="rId27"/>
    <p:sldId id="600" r:id="rId28"/>
    <p:sldId id="601" r:id="rId29"/>
    <p:sldId id="602" r:id="rId30"/>
    <p:sldId id="603" r:id="rId31"/>
    <p:sldId id="604" r:id="rId32"/>
    <p:sldId id="605" r:id="rId33"/>
    <p:sldId id="606" r:id="rId34"/>
    <p:sldId id="607" r:id="rId35"/>
    <p:sldId id="608" r:id="rId36"/>
    <p:sldId id="609" r:id="rId37"/>
    <p:sldId id="660" r:id="rId38"/>
    <p:sldId id="650" r:id="rId39"/>
    <p:sldId id="651" r:id="rId40"/>
    <p:sldId id="652" r:id="rId41"/>
    <p:sldId id="656" r:id="rId42"/>
    <p:sldId id="657" r:id="rId43"/>
    <p:sldId id="658" r:id="rId44"/>
    <p:sldId id="659" r:id="rId45"/>
  </p:sldIdLst>
  <p:sldSz cx="9144000" cy="6858000" type="screen4x3"/>
  <p:notesSz cx="7302500" cy="9586913"/>
  <p:custDataLst>
    <p:tags r:id="rId4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4" frameSlides="1"/>
  <p:clrMru>
    <a:srgbClr val="EFBFBF"/>
    <a:srgbClr val="F6F5BD"/>
    <a:srgbClr val="CC6600"/>
    <a:srgbClr val="FF9999"/>
    <a:srgbClr val="A8E799"/>
    <a:srgbClr val="FFFF99"/>
    <a:srgbClr val="CDF1C5"/>
    <a:srgbClr val="F1C7C7"/>
    <a:srgbClr val="C5FEB8"/>
    <a:srgbClr val="8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 autoAdjust="0"/>
    <p:restoredTop sz="94660"/>
  </p:normalViewPr>
  <p:slideViewPr>
    <p:cSldViewPr snapToObjects="1">
      <p:cViewPr varScale="1">
        <p:scale>
          <a:sx n="107" d="100"/>
          <a:sy n="107" d="100"/>
        </p:scale>
        <p:origin x="-280" y="-104"/>
      </p:cViewPr>
      <p:guideLst>
        <p:guide orient="horz" pos="254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000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8B12C5-B8B1-41C6-B29F-6FC9FEB127AE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Machine-Level Programming I: Basics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15-213/18-213</a:t>
            </a:r>
            <a:r>
              <a:rPr lang="en-US" sz="2000" b="0" dirty="0" smtClean="0">
                <a:solidFill>
                  <a:srgbClr val="000000"/>
                </a:solidFill>
                <a:latin typeface="Calibri" charset="0"/>
                <a:sym typeface="Calibri" charset="0"/>
              </a:rPr>
              <a:t>:</a:t>
            </a:r>
            <a:r>
              <a:rPr lang="en-US" sz="2000" b="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Introduction to Computer Systems 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>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Sep. 11, 2012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  <a:defRPr/>
            </a:pPr>
            <a:r>
              <a:rPr lang="en-US" b="1" dirty="0" smtClean="0">
                <a:solidFill>
                  <a:srgbClr val="000000"/>
                </a:solidFill>
                <a:latin typeface="Calibri"/>
                <a:ea typeface="Calibri Bold" charset="0"/>
                <a:cs typeface="Calibri"/>
                <a:sym typeface="Calibri Bold" charset="0"/>
              </a:rPr>
              <a:t>Instructors:</a:t>
            </a:r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Dave O’Hallaron, Greg Ganger, and Greg 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Kesden</a:t>
            </a:r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Definitions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Architecture:</a:t>
            </a:r>
            <a:r>
              <a:rPr lang="en-US" dirty="0" smtClean="0"/>
              <a:t> (also ISA: instruction set architecture) The parts of a processor design that one needs to understand to write assembly code.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Examples: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instruction set specification, registers.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Microarchitecture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r>
              <a:rPr lang="en-US" dirty="0" smtClean="0"/>
              <a:t> Implementation of the architecture.</a:t>
            </a:r>
          </a:p>
          <a:p>
            <a:pPr lvl="1"/>
            <a:r>
              <a:rPr lang="en-US" dirty="0" smtClean="0"/>
              <a:t>Examples: cache sizes and core frequency.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Example ISAs (Intel): x86, 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/>
              <a:t>Assembly Programmer’s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9113" y="3352800"/>
            <a:ext cx="4357687" cy="3092450"/>
          </a:xfrm>
        </p:spPr>
        <p:txBody>
          <a:bodyPr/>
          <a:lstStyle/>
          <a:p>
            <a:pPr marL="227013" indent="-227013" defTabSz="895350">
              <a:buNone/>
              <a:tabLst>
                <a:tab pos="1371600" algn="l"/>
                <a:tab pos="4572000" algn="l"/>
              </a:tabLst>
            </a:pPr>
            <a:r>
              <a:rPr lang="en-US" sz="24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 smtClean="0"/>
              <a:t>PC: Program counter</a:t>
            </a:r>
            <a:endParaRPr lang="en-US" sz="2000" b="1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Called “EIP” (IA32) or “RIP” (x86-64)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Register </a:t>
            </a:r>
            <a:r>
              <a:rPr lang="en-US" sz="2000" b="1" dirty="0" smtClean="0"/>
              <a:t>file</a:t>
            </a:r>
            <a:endParaRPr lang="en-US" sz="2000" b="1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Condition </a:t>
            </a:r>
            <a:r>
              <a:rPr lang="en-US" sz="2000" b="1" dirty="0" smtClean="0"/>
              <a:t>codes</a:t>
            </a:r>
            <a:endParaRPr lang="en-US" sz="2000" b="1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Store status information about most recent arithmetic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409700" y="19812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PC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3716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1066800"/>
            <a:ext cx="1752600" cy="2209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324600" y="1730102"/>
            <a:ext cx="11430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Code</a:t>
            </a:r>
          </a:p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Data</a:t>
            </a:r>
          </a:p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Stack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018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352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768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2954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Addresses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854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3876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Instructions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2860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latin typeface="Calibri" pitchFamily="34" charset="0"/>
              </a:rPr>
              <a:t>Condition</a:t>
            </a:r>
          </a:p>
          <a:p>
            <a:pPr algn="ctr"/>
            <a:r>
              <a:rPr lang="en-US" dirty="0">
                <a:latin typeface="Calibri" pitchFamily="34" charset="0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5372100" y="3702050"/>
            <a:ext cx="36195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800" dirty="0"/>
              <a:t>Byte addressable array</a:t>
            </a:r>
          </a:p>
          <a:p>
            <a:pPr marL="571500" lvl="2" indent="-165100"/>
            <a:r>
              <a:rPr lang="en-US" sz="1800" dirty="0" smtClean="0"/>
              <a:t>Code and user data</a:t>
            </a:r>
          </a:p>
          <a:p>
            <a:pPr marL="571500" lvl="2" indent="-165100"/>
            <a:r>
              <a:rPr lang="en-US" sz="1800" dirty="0" smtClean="0"/>
              <a:t>Stack to support procedures</a:t>
            </a:r>
          </a:p>
          <a:p>
            <a:pPr marL="0" indent="0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1101725" y="25146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1101725" y="36557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828675" y="4724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828675" y="5867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89388" y="2977233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95775" y="3124200"/>
            <a:ext cx="25019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Compiler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-S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79900" y="4191000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Assembler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 </a:t>
            </a:r>
            <a:r>
              <a:rPr lang="en-US" sz="2000" dirty="0">
                <a:latin typeface="Courier New" pitchFamily="49" charset="0"/>
              </a:rPr>
              <a:t>as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95775" y="5334000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Linker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</a:t>
            </a:r>
            <a:r>
              <a:rPr lang="en-US" sz="2000" dirty="0">
                <a:latin typeface="Courier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ld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73313" y="2579688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 program (</a:t>
            </a:r>
            <a:r>
              <a:rPr lang="en-US" sz="2000" dirty="0">
                <a:latin typeface="Courier New" pitchFamily="49" charset="0"/>
              </a:rPr>
              <a:t>p1.c p2.c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259013" y="3657600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err="1">
                <a:latin typeface="Calibri" pitchFamily="34" charset="0"/>
              </a:rPr>
              <a:t>Asm</a:t>
            </a:r>
            <a:r>
              <a:rPr lang="en-US" sz="2000" dirty="0">
                <a:latin typeface="Calibri" pitchFamily="34" charset="0"/>
              </a:rPr>
              <a:t> program (</a:t>
            </a:r>
            <a:r>
              <a:rPr lang="en-US" sz="2000" dirty="0">
                <a:latin typeface="Courier New" pitchFamily="49" charset="0"/>
              </a:rPr>
              <a:t>p1.s p2.s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144713" y="4800600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131219" y="5943600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Executable program (</a:t>
            </a:r>
            <a:r>
              <a:rPr lang="en-US" sz="2000" dirty="0">
                <a:latin typeface="Courier New" pitchFamily="49" charset="0"/>
              </a:rPr>
              <a:t>p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89388" y="4055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89388" y="5198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858000" y="4800600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65813" y="5334000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381000" y="341312"/>
            <a:ext cx="6997700" cy="573088"/>
          </a:xfrm>
        </p:spPr>
        <p:txBody>
          <a:bodyPr/>
          <a:lstStyle/>
          <a:p>
            <a:r>
              <a:rPr lang="en-US"/>
              <a:t>Turning C into Object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463675"/>
          </a:xfrm>
        </p:spPr>
        <p:txBody>
          <a:bodyPr/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</a:t>
            </a:r>
            <a:r>
              <a:rPr lang="en-US" dirty="0" smtClean="0"/>
              <a:t>  </a:t>
            </a:r>
            <a:r>
              <a:rPr lang="en-US" b="1" dirty="0" smtClean="0">
                <a:latin typeface="Courier New" pitchFamily="49" charset="0"/>
              </a:rPr>
              <a:t>p1</a:t>
            </a:r>
            <a:r>
              <a:rPr lang="en-US" b="1" dirty="0">
                <a:latin typeface="Courier New" pitchFamily="49" charset="0"/>
              </a:rPr>
              <a:t>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</a:t>
            </a:r>
            <a:r>
              <a:rPr lang="en-US" dirty="0" smtClean="0"/>
              <a:t>  </a:t>
            </a:r>
            <a:r>
              <a:rPr lang="en-US" b="1" dirty="0" err="1" smtClean="0">
                <a:latin typeface="Courier New" pitchFamily="49" charset="0"/>
              </a:rPr>
              <a:t>gcc</a:t>
            </a:r>
            <a:r>
              <a:rPr lang="en-US" b="1" dirty="0" smtClean="0">
                <a:latin typeface="Courier New" pitchFamily="49" charset="0"/>
              </a:rPr>
              <a:t> –O1 </a:t>
            </a:r>
            <a:r>
              <a:rPr lang="en-US" b="1" dirty="0">
                <a:latin typeface="Courier New" pitchFamily="49" charset="0"/>
              </a:rPr>
              <a:t>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</a:t>
            </a:r>
            <a:r>
              <a:rPr lang="en-US" dirty="0" smtClean="0"/>
              <a:t>basic optimizations </a:t>
            </a:r>
            <a:r>
              <a:rPr lang="en-US" dirty="0"/>
              <a:t>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O1</a:t>
            </a:r>
            <a:r>
              <a:rPr lang="en-US" dirty="0" smtClean="0"/>
              <a:t>)</a:t>
            </a:r>
            <a:endParaRPr lang="en-US" dirty="0"/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/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1622425" cy="363538"/>
          </a:xfrm>
          <a:noFill/>
          <a:ln/>
        </p:spPr>
        <p:txBody>
          <a:bodyPr lIns="90487" tIns="44450" rIns="90487" bIns="44450"/>
          <a:lstStyle/>
          <a:p>
            <a:pPr>
              <a:buNone/>
            </a:pPr>
            <a:r>
              <a:rPr lang="en-US" dirty="0"/>
              <a:t>C Code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304800" y="1600200"/>
            <a:ext cx="388302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sum(int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x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y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x+y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419600" y="111125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Generated IA32 Assembly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495800" y="159226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sum: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pushl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12(%ebp),%eax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addl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8(%ebp),%</a:t>
            </a:r>
            <a:r>
              <a:rPr lang="en-US" sz="1800" dirty="0" smtClean="0">
                <a:latin typeface="Courier New" pitchFamily="49" charset="0"/>
              </a:rPr>
              <a:t>eax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popl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457200" y="4572000"/>
            <a:ext cx="7467600" cy="15670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Obtain with command</a:t>
            </a:r>
          </a:p>
          <a:p>
            <a:pPr lvl="1" algn="l">
              <a:lnSpc>
                <a:spcPct val="100000"/>
              </a:lnSpc>
              <a:spcBef>
                <a:spcPct val="50000"/>
              </a:spcBef>
            </a:pP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usr/local/bin/gcc</a:t>
            </a:r>
            <a:r>
              <a:rPr lang="en-US" dirty="0" smtClean="0">
                <a:latin typeface="Courier New" pitchFamily="49" charset="0"/>
              </a:rPr>
              <a:t> –O1 </a:t>
            </a:r>
            <a:r>
              <a:rPr lang="en-US" dirty="0">
                <a:latin typeface="Courier New" pitchFamily="49" charset="0"/>
              </a:rPr>
              <a:t>-S </a:t>
            </a:r>
            <a:r>
              <a:rPr lang="en-US" dirty="0" err="1">
                <a:latin typeface="Courier New" pitchFamily="49" charset="0"/>
              </a:rPr>
              <a:t>code.c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Produces file </a:t>
            </a:r>
            <a:r>
              <a:rPr lang="en-US" dirty="0" err="1">
                <a:latin typeface="Courier New" pitchFamily="49" charset="0"/>
              </a:rPr>
              <a:t>code.s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r>
              <a:rPr lang="en-US" dirty="0"/>
              <a:t>Assembly </a:t>
            </a:r>
            <a:r>
              <a:rPr lang="en-US" dirty="0" smtClean="0"/>
              <a:t>Characteristics: Data Types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548687" cy="553085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Integer” data of 1, 2, or 4 bytes</a:t>
            </a:r>
          </a:p>
          <a:p>
            <a:pPr lvl="1"/>
            <a:r>
              <a:rPr lang="en-US" dirty="0"/>
              <a:t>Data values</a:t>
            </a:r>
          </a:p>
          <a:p>
            <a:pPr lvl="1"/>
            <a:r>
              <a:rPr lang="en-US" dirty="0"/>
              <a:t>Addresses (</a:t>
            </a:r>
            <a:r>
              <a:rPr lang="en-US" dirty="0" err="1"/>
              <a:t>untyped</a:t>
            </a:r>
            <a:r>
              <a:rPr lang="en-US" dirty="0"/>
              <a:t> pointers)</a:t>
            </a:r>
          </a:p>
          <a:p>
            <a:endParaRPr lang="en-US" dirty="0" smtClean="0"/>
          </a:p>
          <a:p>
            <a:r>
              <a:rPr lang="en-US" dirty="0" smtClean="0"/>
              <a:t>Floating </a:t>
            </a:r>
            <a:r>
              <a:rPr lang="en-US" dirty="0"/>
              <a:t>point data of 4, 8, or 10 bytes</a:t>
            </a:r>
          </a:p>
          <a:p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/>
              <a:t>aggregate types such as arrays or structures</a:t>
            </a:r>
          </a:p>
          <a:p>
            <a:pPr lvl="1"/>
            <a:r>
              <a:rPr lang="en-US" dirty="0"/>
              <a:t>Just contiguously allocated bytes in </a:t>
            </a:r>
            <a:r>
              <a:rPr lang="en-US" dirty="0" smtClean="0"/>
              <a:t>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r>
              <a:rPr lang="en-US" dirty="0"/>
              <a:t>Assembly </a:t>
            </a:r>
            <a:r>
              <a:rPr lang="en-US" dirty="0" smtClean="0"/>
              <a:t>Characteristics: Operations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27150"/>
            <a:ext cx="8548687" cy="4921250"/>
          </a:xfrm>
        </p:spPr>
        <p:txBody>
          <a:bodyPr/>
          <a:lstStyle/>
          <a:p>
            <a:r>
              <a:rPr lang="en-US" dirty="0" smtClean="0"/>
              <a:t>Perform </a:t>
            </a:r>
            <a:r>
              <a:rPr lang="en-US" dirty="0"/>
              <a:t>arithmetic function on register or memory data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data between memory and register</a:t>
            </a:r>
          </a:p>
          <a:p>
            <a:pPr lvl="1"/>
            <a:r>
              <a:rPr lang="en-US" dirty="0"/>
              <a:t>Load data from memory into register</a:t>
            </a:r>
          </a:p>
          <a:p>
            <a:pPr lvl="1"/>
            <a:r>
              <a:rPr lang="en-US" dirty="0"/>
              <a:t>Store register data into memory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control</a:t>
            </a:r>
          </a:p>
          <a:p>
            <a:pPr lvl="1"/>
            <a:r>
              <a:rPr lang="en-US" dirty="0"/>
              <a:t>Unconditional jumps to/from procedures</a:t>
            </a:r>
          </a:p>
          <a:p>
            <a:pPr lvl="1"/>
            <a:r>
              <a:rPr lang="en-US" dirty="0"/>
              <a:t>Conditional branches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42900" y="914400"/>
            <a:ext cx="25146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Code for </a:t>
            </a:r>
            <a:r>
              <a:rPr lang="en-US" sz="2400" dirty="0">
                <a:latin typeface="Courier New" pitchFamily="49" charset="0"/>
              </a:rPr>
              <a:t>sum</a:t>
            </a: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44488" y="1447800"/>
            <a:ext cx="2511425" cy="34137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0x401040 &lt;sum&gt;</a:t>
            </a:r>
            <a:r>
              <a:rPr lang="en-US" sz="1800" dirty="0" smtClean="0">
                <a:latin typeface="Courier New" pitchFamily="49" charset="0"/>
              </a:rPr>
              <a:t>:    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0x0c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0x5d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0xc3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/>
          <a:lstStyle/>
          <a:p>
            <a:r>
              <a:rPr lang="en-US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5200" y="1143000"/>
            <a:ext cx="5486400" cy="5486400"/>
          </a:xfrm>
        </p:spPr>
        <p:txBody>
          <a:bodyPr/>
          <a:lstStyle/>
          <a:p>
            <a:r>
              <a:rPr lang="en-US" dirty="0"/>
              <a:t>Assembler</a:t>
            </a:r>
          </a:p>
          <a:p>
            <a:pPr lvl="1"/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/>
            <a:r>
              <a:rPr lang="en-US" dirty="0"/>
              <a:t>Binary encoding of each instruction</a:t>
            </a:r>
          </a:p>
          <a:p>
            <a:pPr lvl="1"/>
            <a:r>
              <a:rPr lang="en-US" dirty="0"/>
              <a:t>Nearly-complete image of executable code</a:t>
            </a:r>
          </a:p>
          <a:p>
            <a:pPr lvl="1"/>
            <a:r>
              <a:rPr lang="en-US" dirty="0"/>
              <a:t>Missing linkages between code in different files</a:t>
            </a:r>
          </a:p>
          <a:p>
            <a:r>
              <a:rPr lang="en-US" dirty="0"/>
              <a:t>Linker</a:t>
            </a:r>
          </a:p>
          <a:p>
            <a:pPr lvl="1"/>
            <a:r>
              <a:rPr lang="en-US" dirty="0"/>
              <a:t>Resolves references between files</a:t>
            </a:r>
          </a:p>
          <a:p>
            <a:pPr lvl="1"/>
            <a:r>
              <a:rPr lang="en-US" dirty="0"/>
              <a:t>Combines with static run-time libraries</a:t>
            </a:r>
          </a:p>
          <a:p>
            <a:pPr lvl="2"/>
            <a:r>
              <a:rPr lang="en-US" dirty="0"/>
              <a:t>E.g., code for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/>
            <a:r>
              <a:rPr lang="en-US" dirty="0"/>
              <a:t>Linking occurs when program begins execution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295400" y="4038600"/>
            <a:ext cx="23622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Total of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11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Each instruction 1, 2, or 3 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Starts at address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0x401040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C Code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Add two signed integers</a:t>
            </a:r>
          </a:p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Add 2 4-byte integers</a:t>
            </a:r>
          </a:p>
          <a:p>
            <a:pPr marL="839788" lvl="2" indent="-165100" defTabSz="895350">
              <a:tabLst>
                <a:tab pos="1143000" algn="l"/>
                <a:tab pos="2514600" algn="l"/>
              </a:tabLst>
            </a:pPr>
            <a:r>
              <a:rPr lang="en-US" dirty="0"/>
              <a:t>“Long” words in GCC parlance</a:t>
            </a:r>
          </a:p>
          <a:p>
            <a:pPr marL="839788" lvl="2" indent="-165100" defTabSz="895350">
              <a:tabLst>
                <a:tab pos="1143000" algn="l"/>
                <a:tab pos="2514600" algn="l"/>
              </a:tabLst>
            </a:pPr>
            <a:r>
              <a:rPr lang="en-US" dirty="0"/>
              <a:t>Same instruction whether signed or unsigned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x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y</a:t>
            </a:r>
            <a:r>
              <a:rPr lang="en-US" b="1" dirty="0"/>
              <a:t>:</a:t>
            </a:r>
            <a:r>
              <a:rPr lang="en-US" dirty="0"/>
              <a:t>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%ebp+8]</a:t>
            </a:r>
            <a:endParaRPr lang="en-US" b="1" dirty="0"/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1120775" lvl="3" indent="-166688" defTabSz="895350">
              <a:tabLst>
                <a:tab pos="1143000" algn="l"/>
                <a:tab pos="2514600" algn="l"/>
              </a:tabLst>
            </a:pPr>
            <a:r>
              <a:rPr lang="en-US" dirty="0"/>
              <a:t>Return function value in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eax</a:t>
            </a:r>
            <a:endParaRPr lang="en-US" b="1" dirty="0"/>
          </a:p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Object Code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3-byte instruction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Stored at address </a:t>
            </a:r>
            <a:r>
              <a:rPr lang="en-US" b="1" dirty="0" smtClean="0">
                <a:latin typeface="Courier New" pitchFamily="49" charset="0"/>
              </a:rPr>
              <a:t>0x80483ca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 = </a:t>
            </a:r>
            <a:r>
              <a:rPr lang="en-US" sz="1800" dirty="0" err="1">
                <a:latin typeface="Courier New" pitchFamily="49" charset="0"/>
              </a:rPr>
              <a:t>x+y</a:t>
            </a:r>
            <a:r>
              <a:rPr lang="en-US" sz="1800" dirty="0">
                <a:latin typeface="Courier New" pitchFamily="49" charset="0"/>
              </a:rPr>
              <a:t>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549400" algn="l"/>
              </a:tabLst>
            </a:pPr>
            <a:r>
              <a:rPr lang="en-US" sz="1800" dirty="0" err="1" smtClean="0">
                <a:latin typeface="Courier New" pitchFamily="49" charset="0"/>
              </a:rPr>
              <a:t>addl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8(%</a:t>
            </a:r>
            <a:r>
              <a:rPr lang="en-US" sz="1800" dirty="0" err="1">
                <a:latin typeface="Courier New" pitchFamily="49" charset="0"/>
              </a:rPr>
              <a:t>ebp</a:t>
            </a:r>
            <a:r>
              <a:rPr lang="en-US" sz="1800" dirty="0">
                <a:latin typeface="Courier New" pitchFamily="49" charset="0"/>
              </a:rPr>
              <a:t>),%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3400" y="54864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292100" algn="l"/>
              </a:tabLst>
            </a:pPr>
            <a:r>
              <a:rPr lang="en-US" sz="1800" dirty="0" smtClean="0">
                <a:latin typeface="Courier New" pitchFamily="49" charset="0"/>
              </a:rPr>
              <a:t>0x80483ca:  03 </a:t>
            </a:r>
            <a:r>
              <a:rPr lang="en-US" sz="1800" dirty="0">
                <a:latin typeface="Courier New" pitchFamily="49" charset="0"/>
              </a:rPr>
              <a:t>45 08</a:t>
            </a: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762000" y="2819400"/>
            <a:ext cx="3429000" cy="21698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1800" dirty="0">
                <a:latin typeface="Calibri" pitchFamily="34" charset="0"/>
              </a:rPr>
              <a:t>Similar to expression: 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x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+= y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smtClean="0">
                <a:latin typeface="Calibri" pitchFamily="34" charset="0"/>
              </a:rPr>
              <a:t>More precisely: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;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ebp</a:t>
            </a:r>
            <a:r>
              <a:rPr lang="en-US" sz="1800" dirty="0">
                <a:latin typeface="Courier New" pitchFamily="49" charset="0"/>
              </a:rPr>
              <a:t>;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+= ebp[2]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-d p</a:t>
            </a:r>
          </a:p>
          <a:p>
            <a:pPr lvl="1"/>
            <a:r>
              <a:rPr lang="en-US" dirty="0"/>
              <a:t>Useful tool for examining object code</a:t>
            </a:r>
          </a:p>
          <a:p>
            <a:pPr lvl="1"/>
            <a:r>
              <a:rPr lang="en-US" dirty="0"/>
              <a:t>Analyzes bit pattern of series of instructions</a:t>
            </a:r>
          </a:p>
          <a:p>
            <a:pPr lvl="1"/>
            <a:r>
              <a:rPr lang="en-US" dirty="0"/>
              <a:t>Produces approximate rendition of assembly code</a:t>
            </a:r>
          </a:p>
          <a:p>
            <a:pPr lvl="1"/>
            <a:r>
              <a:rPr lang="en-US" dirty="0"/>
              <a:t>Can be run on either </a:t>
            </a:r>
            <a:r>
              <a:rPr lang="en-US" dirty="0" err="1">
                <a:latin typeface="Courier New" pitchFamily="49" charset="0"/>
              </a:rPr>
              <a:t>a.out</a:t>
            </a:r>
            <a:r>
              <a:rPr lang="en-US" dirty="0"/>
              <a:t> (complete executable) or </a:t>
            </a:r>
            <a:r>
              <a:rPr lang="en-US" dirty="0">
                <a:latin typeface="Courier New" pitchFamily="49" charset="0"/>
              </a:rPr>
              <a:t>.o</a:t>
            </a:r>
            <a:r>
              <a:rPr lang="en-US" dirty="0"/>
              <a:t> file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104900" y="1628839"/>
            <a:ext cx="6096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080483c4 &lt;sum&gt;: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80483c4:  55        push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80483c5:  89 e5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%</a:t>
            </a:r>
            <a:r>
              <a:rPr lang="en-US" sz="1800" dirty="0" err="1" smtClean="0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80483c7:  8b 45 0c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0xc(%ebp),%eax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80483ca:  03 45 08  add    0x8(%ebp),%eax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80483cd:  5d        pop 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80483ce:  c3        ret </a:t>
            </a:r>
            <a:endParaRPr lang="en-US" sz="1800" i="1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4191000" y="91440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2438400" y="1705039"/>
            <a:ext cx="65532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Dump of assembler code for function sum: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0x080483c4 &lt;sum+0&gt;:     push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0x080483c5 &lt;sum+1&gt;: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%</a:t>
            </a:r>
            <a:r>
              <a:rPr lang="en-US" sz="1800" dirty="0" err="1" smtClean="0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0x080483c7 &lt;sum+3&gt;: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0xc(%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0x080483ca &lt;sum+6&gt;:     add    0x8(%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0x080483cd &lt;sum+9&gt;:     pop 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0x080483ce &lt;sum+10&gt;:    ret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/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4195763"/>
            <a:ext cx="6300787" cy="2249487"/>
          </a:xfrm>
        </p:spPr>
        <p:txBody>
          <a:bodyPr/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p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sum</a:t>
            </a: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x/11xb </a:t>
            </a:r>
            <a:r>
              <a:rPr lang="en-US" b="1" dirty="0">
                <a:latin typeface="Courier New" pitchFamily="49" charset="0"/>
              </a:rPr>
              <a:t>sum</a:t>
            </a:r>
          </a:p>
          <a:p>
            <a:pPr lvl="1"/>
            <a:r>
              <a:rPr lang="en-US" dirty="0"/>
              <a:t>Examine the </a:t>
            </a:r>
            <a:r>
              <a:rPr lang="en-US" dirty="0" smtClean="0"/>
              <a:t>11 </a:t>
            </a:r>
            <a:r>
              <a:rPr lang="en-US" dirty="0"/>
              <a:t>bytes starting at </a:t>
            </a:r>
            <a:r>
              <a:rPr lang="en-US" dirty="0">
                <a:latin typeface="Courier New" pitchFamily="49" charset="0"/>
              </a:rPr>
              <a:t>sum</a:t>
            </a:r>
          </a:p>
          <a:p>
            <a:pPr lvl="1"/>
            <a:endParaRPr lang="en-US" dirty="0"/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85800" y="1066800"/>
            <a:ext cx="13081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Object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609600" y="1524000"/>
            <a:ext cx="1524000" cy="34137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0x401040: 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0x0c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0x5d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0xc3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 to x86-64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7150100" cy="573088"/>
          </a:xfrm>
        </p:spPr>
        <p:txBody>
          <a:bodyPr/>
          <a:lstStyle/>
          <a:p>
            <a:r>
              <a:rPr lang="en-US"/>
              <a:t>What Can be Disassembled?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551488"/>
            <a:ext cx="8624887" cy="1306512"/>
          </a:xfrm>
        </p:spPr>
        <p:txBody>
          <a:bodyPr/>
          <a:lstStyle/>
          <a:p>
            <a:r>
              <a:rPr lang="en-US" dirty="0"/>
              <a:t>Anything that can be interpreted as executable code</a:t>
            </a:r>
          </a:p>
          <a:p>
            <a:r>
              <a:rPr lang="en-US" dirty="0" err="1"/>
              <a:t>Disassembler</a:t>
            </a:r>
            <a:r>
              <a:rPr lang="en-US" dirty="0"/>
              <a:t> examines bytes and reconstructs assembly source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533400" y="1585912"/>
            <a:ext cx="8153400" cy="36718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% </a:t>
            </a:r>
            <a:r>
              <a:rPr lang="en-US" sz="1800" dirty="0" err="1">
                <a:latin typeface="Courier New" pitchFamily="49" charset="0"/>
              </a:rPr>
              <a:t>objdump</a:t>
            </a:r>
            <a:r>
              <a:rPr lang="en-US" sz="1800" dirty="0">
                <a:latin typeface="Courier New" pitchFamily="49" charset="0"/>
              </a:rPr>
              <a:t> -</a:t>
            </a:r>
            <a:r>
              <a:rPr lang="en-US" sz="1800" dirty="0" err="1">
                <a:latin typeface="Courier New" pitchFamily="49" charset="0"/>
              </a:rPr>
              <a:t>d</a:t>
            </a:r>
            <a:r>
              <a:rPr lang="en-US" sz="1800" dirty="0">
                <a:latin typeface="Courier New" pitchFamily="49" charset="0"/>
              </a:rPr>
              <a:t> WINWORD.EXE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WINWORD.EXE:  </a:t>
            </a:r>
            <a:r>
              <a:rPr lang="en-US" sz="1800" dirty="0" smtClean="0">
                <a:latin typeface="Courier New" pitchFamily="49" charset="0"/>
              </a:rPr>
              <a:t> file </a:t>
            </a:r>
            <a:r>
              <a:rPr lang="en-US" sz="1800" dirty="0">
                <a:latin typeface="Courier New" pitchFamily="49" charset="0"/>
              </a:rPr>
              <a:t>format pei-i386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No symbols in "WINWORD.EXE".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Disassembly of section .text: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 &lt;.text&gt;: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</a:t>
            </a:r>
            <a:r>
              <a:rPr lang="en-US" sz="1800" dirty="0" smtClean="0">
                <a:latin typeface="Courier New" pitchFamily="49" charset="0"/>
              </a:rPr>
              <a:t>:  55             push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30001001</a:t>
            </a:r>
            <a:r>
              <a:rPr lang="en-US" sz="1800" dirty="0" smtClean="0">
                <a:latin typeface="Courier New" pitchFamily="49" charset="0"/>
              </a:rPr>
              <a:t>:  8b </a:t>
            </a:r>
            <a:r>
              <a:rPr lang="en-US" sz="1800" dirty="0" err="1">
                <a:latin typeface="Courier New" pitchFamily="49" charset="0"/>
              </a:rPr>
              <a:t>ec</a:t>
            </a:r>
            <a:r>
              <a:rPr lang="en-US" sz="1800" dirty="0">
                <a:latin typeface="Courier New" pitchFamily="49" charset="0"/>
              </a:rPr>
              <a:t>         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30001003</a:t>
            </a:r>
            <a:r>
              <a:rPr lang="en-US" sz="1800" dirty="0" smtClean="0">
                <a:latin typeface="Courier New" pitchFamily="49" charset="0"/>
              </a:rPr>
              <a:t>:  6a </a:t>
            </a:r>
            <a:r>
              <a:rPr lang="en-US" sz="1800" dirty="0">
                <a:latin typeface="Courier New" pitchFamily="49" charset="0"/>
              </a:rPr>
              <a:t>ff         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$0xffffffff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30001005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90 10 00 30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$0x30001090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3000100a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91 dc 4c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$0x304cdc91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/>
              <a:t>Assembly Basics: Registers, operands, move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 to x86-64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Registers (IA32)</a:t>
            </a:r>
            <a:endParaRPr lang="en-US" dirty="0"/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295400" y="1333501"/>
            <a:ext cx="5715000" cy="4533902"/>
            <a:chOff x="3984" y="1008"/>
            <a:chExt cx="1584" cy="225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eax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184326" y="1404970"/>
            <a:ext cx="2819400" cy="343694"/>
            <a:chOff x="4495800" y="1404970"/>
            <a:chExt cx="2819400" cy="343694"/>
          </a:xfrm>
        </p:grpSpPr>
        <p:sp>
          <p:nvSpPr>
            <p:cNvPr id="13" name="Rectangle 12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19" name="Straight Connector 18"/>
            <p:cNvCxnSpPr>
              <a:stCxn id="13" idx="0"/>
              <a:endCxn id="13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4184326" y="1989024"/>
            <a:ext cx="2819400" cy="343694"/>
            <a:chOff x="4495800" y="1404970"/>
            <a:chExt cx="2819400" cy="343694"/>
          </a:xfrm>
        </p:grpSpPr>
        <p:sp>
          <p:nvSpPr>
            <p:cNvPr id="24" name="Rectangle 23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5" name="Straight Connector 24"/>
            <p:cNvCxnSpPr>
              <a:stCxn id="24" idx="0"/>
              <a:endCxn id="24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184326" y="2558580"/>
            <a:ext cx="2819400" cy="343694"/>
            <a:chOff x="4495800" y="1404970"/>
            <a:chExt cx="2819400" cy="343694"/>
          </a:xfrm>
        </p:grpSpPr>
        <p:sp>
          <p:nvSpPr>
            <p:cNvPr id="27" name="Rectangle 26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8" name="Straight Connector 27"/>
            <p:cNvCxnSpPr>
              <a:stCxn id="27" idx="0"/>
              <a:endCxn id="27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4184326" y="3141484"/>
            <a:ext cx="2819400" cy="343694"/>
            <a:chOff x="4495800" y="1404970"/>
            <a:chExt cx="2819400" cy="343694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31" name="Straight Connector 30"/>
            <p:cNvCxnSpPr>
              <a:stCxn id="30" idx="0"/>
              <a:endCxn id="30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Rectangle 32"/>
          <p:cNvSpPr/>
          <p:nvPr/>
        </p:nvSpPr>
        <p:spPr bwMode="auto">
          <a:xfrm>
            <a:off x="4184326" y="3717666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184326" y="4301720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4184326" y="4871276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184326" y="5454180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3" name="TextBox 52"/>
          <p:cNvSpPr txBox="1"/>
          <p:nvPr/>
        </p:nvSpPr>
        <p:spPr>
          <a:xfrm>
            <a:off x="35814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%ax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5814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814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814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581400" y="370801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81400" y="42872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81400" y="485769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%sp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81400" y="544357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bp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5720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%ah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720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%dh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720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436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%al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9436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9436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9436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AutoShape 7"/>
          <p:cNvSpPr>
            <a:spLocks/>
          </p:cNvSpPr>
          <p:nvPr/>
        </p:nvSpPr>
        <p:spPr bwMode="auto">
          <a:xfrm rot="5400000">
            <a:off x="5451983" y="4671257"/>
            <a:ext cx="279400" cy="2824085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267200" y="6172200"/>
            <a:ext cx="2660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16-bit virtual registers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(backwards compatibility)</a:t>
            </a:r>
          </a:p>
        </p:txBody>
      </p:sp>
      <p:sp>
        <p:nvSpPr>
          <p:cNvPr id="75" name="AutoShape 7"/>
          <p:cNvSpPr>
            <a:spLocks/>
          </p:cNvSpPr>
          <p:nvPr/>
        </p:nvSpPr>
        <p:spPr bwMode="auto">
          <a:xfrm rot="10800000">
            <a:off x="914400" y="1333500"/>
            <a:ext cx="279400" cy="337631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 rot="16200000">
            <a:off x="-221736" y="2812536"/>
            <a:ext cx="172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general purpose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555159" y="1391622"/>
            <a:ext cx="12586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accumulate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55159" y="1975438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counter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555159" y="254129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data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555159" y="313178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base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555159" y="3626836"/>
            <a:ext cx="936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source 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555159" y="4204648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destination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555159" y="4701317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stack 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555159" y="5313528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base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293942" y="649069"/>
            <a:ext cx="1850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Origin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(mostly obsolete)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39" grpId="0" animBg="1"/>
      <p:bldP spid="42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9" grpId="0"/>
      <p:bldP spid="70" grpId="0"/>
      <p:bldP spid="71" grpId="0"/>
      <p:bldP spid="72" grpId="0"/>
      <p:bldP spid="73" grpId="0" animBg="1"/>
      <p:bldP spid="74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5537200" cy="573088"/>
          </a:xfrm>
        </p:spPr>
        <p:txBody>
          <a:bodyPr/>
          <a:lstStyle/>
          <a:p>
            <a:r>
              <a:rPr lang="en-US"/>
              <a:t>Moving Data: IA32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00138"/>
            <a:ext cx="8396287" cy="5224462"/>
          </a:xfrm>
        </p:spPr>
        <p:txBody>
          <a:bodyPr/>
          <a:lstStyle/>
          <a:p>
            <a:r>
              <a:rPr lang="en-US" dirty="0"/>
              <a:t>Moving Data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movl</a:t>
            </a:r>
            <a:r>
              <a:rPr lang="en-US" b="1" dirty="0"/>
              <a:t> </a:t>
            </a:r>
            <a:r>
              <a:rPr lang="en-US" b="1" i="1" dirty="0"/>
              <a:t>Source</a:t>
            </a:r>
            <a:r>
              <a:rPr lang="en-US" b="1" dirty="0" smtClean="0"/>
              <a:t>, </a:t>
            </a:r>
            <a:r>
              <a:rPr lang="en-US" b="1" i="1" dirty="0" err="1" smtClean="0"/>
              <a:t>Dest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Operand </a:t>
            </a:r>
            <a:r>
              <a:rPr lang="en-US" dirty="0"/>
              <a:t>Types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Immediate:</a:t>
            </a:r>
            <a:r>
              <a:rPr lang="en-US" dirty="0"/>
              <a:t> Constant integer data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$0x400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$-533</a:t>
            </a:r>
            <a:endParaRPr lang="en-US" dirty="0" smtClean="0"/>
          </a:p>
          <a:p>
            <a:pPr lvl="2"/>
            <a:r>
              <a:rPr lang="en-US" dirty="0" smtClean="0"/>
              <a:t>Like </a:t>
            </a:r>
            <a:r>
              <a:rPr lang="en-US" dirty="0"/>
              <a:t>C constant, but prefixed with </a:t>
            </a:r>
            <a:r>
              <a:rPr lang="en-US" b="1" dirty="0">
                <a:latin typeface="Courier New" pitchFamily="49" charset="0"/>
              </a:rPr>
              <a:t>‘$’</a:t>
            </a:r>
          </a:p>
          <a:p>
            <a:pPr lvl="2"/>
            <a:r>
              <a:rPr lang="en-US" dirty="0" smtClean="0"/>
              <a:t>Encoded </a:t>
            </a:r>
            <a:r>
              <a:rPr lang="en-US" dirty="0"/>
              <a:t>with 1, 2, or 4 bytes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Register: </a:t>
            </a:r>
            <a:r>
              <a:rPr lang="en-US" dirty="0"/>
              <a:t>One of 8 integer </a:t>
            </a:r>
            <a:r>
              <a:rPr lang="en-US" dirty="0" smtClean="0"/>
              <a:t>registers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%</a:t>
            </a:r>
            <a:r>
              <a:rPr lang="en-US" b="1" dirty="0" err="1" smtClean="0">
                <a:latin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</a:rPr>
              <a:t>, %</a:t>
            </a:r>
            <a:r>
              <a:rPr lang="en-US" b="1" dirty="0" err="1" smtClean="0">
                <a:latin typeface="Courier New" pitchFamily="49" charset="0"/>
              </a:rPr>
              <a:t>edx</a:t>
            </a:r>
            <a:endParaRPr lang="en-US" b="1" dirty="0" smtClean="0">
              <a:latin typeface="Courier New" pitchFamily="49" charset="0"/>
            </a:endParaRPr>
          </a:p>
          <a:p>
            <a:pPr lvl="2"/>
            <a:r>
              <a:rPr lang="en-US" dirty="0"/>
              <a:t>But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esp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ebp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reserved for special use</a:t>
            </a:r>
          </a:p>
          <a:p>
            <a:pPr lvl="2"/>
            <a:r>
              <a:rPr lang="en-US" dirty="0"/>
              <a:t>Others have special uses for particular instructions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Memory:</a:t>
            </a:r>
            <a:r>
              <a:rPr lang="en-US" dirty="0"/>
              <a:t> 4 consecutive bytes of </a:t>
            </a:r>
            <a:r>
              <a:rPr lang="en-US" dirty="0" smtClean="0"/>
              <a:t>memory at address given by register</a:t>
            </a:r>
          </a:p>
          <a:p>
            <a:pPr lvl="2"/>
            <a:r>
              <a:rPr lang="en-US" dirty="0" smtClean="0"/>
              <a:t>Simplest example: </a:t>
            </a:r>
            <a:r>
              <a:rPr lang="en-US" b="1" dirty="0" smtClean="0">
                <a:latin typeface="Courier New" pitchFamily="49" charset="0"/>
              </a:rPr>
              <a:t>(%</a:t>
            </a:r>
            <a:r>
              <a:rPr lang="en-US" b="1" dirty="0" err="1" smtClean="0">
                <a:latin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dirty="0"/>
              <a:t>Various </a:t>
            </a:r>
            <a:r>
              <a:rPr lang="en-US" dirty="0" smtClean="0"/>
              <a:t>other “address </a:t>
            </a:r>
            <a:r>
              <a:rPr lang="en-US" dirty="0"/>
              <a:t>modes”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172200" y="609600"/>
            <a:ext cx="2514600" cy="3581400"/>
            <a:chOff x="3984" y="1008"/>
            <a:chExt cx="1584" cy="2256"/>
          </a:xfrm>
        </p:grpSpPr>
        <p:sp>
          <p:nvSpPr>
            <p:cNvPr id="156676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56677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56680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56681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56682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56683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movl</a:t>
            </a:r>
            <a:r>
              <a:rPr lang="en-US"/>
              <a:t> 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3600"/>
            <a:ext cx="8140700" cy="533400"/>
          </a:xfrm>
          <a:noFill/>
        </p:spPr>
        <p:txBody>
          <a:bodyPr lIns="0" tIns="0" rIns="0" bIns="0"/>
          <a:lstStyle/>
          <a:p>
            <a:pPr marL="0" indent="0" algn="ctr">
              <a:buNone/>
            </a:pPr>
            <a:r>
              <a:rPr lang="en-US" i="1">
                <a:solidFill>
                  <a:srgbClr val="C00000"/>
                </a:solidFill>
              </a:rPr>
              <a:t>Cannot do memory-memory transfer with a single instruction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9144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latin typeface="Courier New" pitchFamily="49" charset="0"/>
              </a:rPr>
              <a:t>movl</a:t>
            </a: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1600200" y="2705100"/>
            <a:ext cx="760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Imm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1600200" y="3771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1600200" y="49149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819400" y="2476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819400" y="29337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2819400" y="3619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2819400" y="4065588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2819400" y="4914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13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Source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149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Dest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57716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7" name="AutoShape 21"/>
          <p:cNvSpPr>
            <a:spLocks/>
          </p:cNvSpPr>
          <p:nvPr/>
        </p:nvSpPr>
        <p:spPr bwMode="auto">
          <a:xfrm>
            <a:off x="2514600" y="2552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8" name="AutoShape 22"/>
          <p:cNvSpPr>
            <a:spLocks/>
          </p:cNvSpPr>
          <p:nvPr/>
        </p:nvSpPr>
        <p:spPr bwMode="auto">
          <a:xfrm>
            <a:off x="2514600" y="3695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76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733800" y="2506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$0x4,%eax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673850" y="2506663"/>
            <a:ext cx="1860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0x4;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733800" y="2963863"/>
            <a:ext cx="2774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$-147,(%eax)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673850" y="29638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73380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%eax,%edx</a:t>
            </a: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67385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temp2 = temp1;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733800" y="4095750"/>
            <a:ext cx="2622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eax</a:t>
            </a:r>
            <a:r>
              <a:rPr lang="en-US" sz="2000" dirty="0">
                <a:latin typeface="Courier New" pitchFamily="49" charset="0"/>
              </a:rPr>
              <a:t>,(%</a:t>
            </a:r>
            <a:r>
              <a:rPr lang="en-US" sz="2000" dirty="0" err="1">
                <a:latin typeface="Courier New" pitchFamily="49" charset="0"/>
              </a:rPr>
              <a:t>edx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673850" y="4095750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temp;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733800" y="4945063"/>
            <a:ext cx="2622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(%eax),%edx</a:t>
            </a: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673850" y="49450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*p;</a:t>
            </a:r>
          </a:p>
        </p:txBody>
      </p:sp>
      <p:sp>
        <p:nvSpPr>
          <p:cNvPr id="157725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3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Src,Dest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035800" cy="573088"/>
          </a:xfrm>
        </p:spPr>
        <p:txBody>
          <a:bodyPr/>
          <a:lstStyle/>
          <a:p>
            <a:r>
              <a:rPr lang="en-US" dirty="0"/>
              <a:t>Simple </a:t>
            </a:r>
            <a:r>
              <a:rPr lang="en-US" dirty="0" smtClean="0"/>
              <a:t>Memory Addressing </a:t>
            </a:r>
            <a:r>
              <a:rPr lang="en-US" dirty="0"/>
              <a:t>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 smtClean="0"/>
              <a:t>Normal	(</a:t>
            </a:r>
            <a:r>
              <a:rPr lang="en-US" dirty="0"/>
              <a:t>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memory </a:t>
            </a:r>
            <a:r>
              <a:rPr lang="en-US" sz="2400" dirty="0" smtClean="0"/>
              <a:t>address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 smtClean="0"/>
              <a:t>Aha! Pointer dereferencing in C</a:t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movl</a:t>
            </a:r>
            <a:r>
              <a:rPr lang="en-US" sz="2400" b="1" dirty="0">
                <a:latin typeface="Courier New" pitchFamily="49" charset="0"/>
              </a:rPr>
              <a:t> (%</a:t>
            </a:r>
            <a:r>
              <a:rPr lang="en-US" sz="2400" b="1" dirty="0" err="1">
                <a:latin typeface="Courier New" pitchFamily="49" charset="0"/>
              </a:rPr>
              <a:t>ecx),%eax</a:t>
            </a:r>
            <a:endParaRPr lang="en-US" sz="2400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movl</a:t>
            </a:r>
            <a:r>
              <a:rPr lang="en-US" sz="2400" b="1" dirty="0">
                <a:latin typeface="Courier New" pitchFamily="49" charset="0"/>
              </a:rPr>
              <a:t> 8(%</a:t>
            </a:r>
            <a:r>
              <a:rPr lang="en-US" sz="2400" b="1" dirty="0" err="1">
                <a:latin typeface="Courier New" pitchFamily="49" charset="0"/>
              </a:rPr>
              <a:t>ebp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edx</a:t>
            </a:r>
            <a:endParaRPr lang="en-US" sz="24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 dirty="0"/>
              <a:t>Using Simple Addressing Modes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514600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28295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546225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4800600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5029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pushl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esp,%ebp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pushl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8(%ebp),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12(%ebp),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/>
              <a:t>Using Simple Addressing Modes</a:t>
            </a:r>
          </a:p>
        </p:txBody>
      </p:sp>
      <p:sp>
        <p:nvSpPr>
          <p:cNvPr id="189443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89444" name="Rectangle 4"/>
          <p:cNvSpPr>
            <a:spLocks noChangeArrowheads="1"/>
          </p:cNvSpPr>
          <p:nvPr/>
        </p:nvSpPr>
        <p:spPr bwMode="auto">
          <a:xfrm>
            <a:off x="4191000" y="1066800"/>
            <a:ext cx="36576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pushl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ebp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movl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esp,%ebp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pushl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ebx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8(%ebp),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12(%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popl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%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ebx</a:t>
            </a: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popl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%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ebp</a:t>
            </a: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ret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</p:txBody>
      </p:sp>
      <p:sp>
        <p:nvSpPr>
          <p:cNvPr id="189445" name="AutoShape 5"/>
          <p:cNvSpPr>
            <a:spLocks/>
          </p:cNvSpPr>
          <p:nvPr/>
        </p:nvSpPr>
        <p:spPr bwMode="auto">
          <a:xfrm>
            <a:off x="7786688" y="2514600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46" name="Text Box 6"/>
          <p:cNvSpPr txBox="1">
            <a:spLocks noChangeArrowheads="1"/>
          </p:cNvSpPr>
          <p:nvPr/>
        </p:nvSpPr>
        <p:spPr bwMode="auto">
          <a:xfrm>
            <a:off x="8134350" y="328295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89447" name="AutoShape 7"/>
          <p:cNvSpPr>
            <a:spLocks/>
          </p:cNvSpPr>
          <p:nvPr/>
        </p:nvSpPr>
        <p:spPr bwMode="auto">
          <a:xfrm>
            <a:off x="7778750" y="1447800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8134350" y="1546225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Up</a:t>
            </a:r>
          </a:p>
        </p:txBody>
      </p:sp>
      <p:sp>
        <p:nvSpPr>
          <p:cNvPr id="189449" name="AutoShape 9"/>
          <p:cNvSpPr>
            <a:spLocks/>
          </p:cNvSpPr>
          <p:nvPr/>
        </p:nvSpPr>
        <p:spPr bwMode="auto">
          <a:xfrm>
            <a:off x="7777163" y="4800600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50" name="Text Box 10"/>
          <p:cNvSpPr txBox="1">
            <a:spLocks noChangeArrowheads="1"/>
          </p:cNvSpPr>
          <p:nvPr/>
        </p:nvSpPr>
        <p:spPr bwMode="auto">
          <a:xfrm>
            <a:off x="8134350" y="5029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Finish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304800" y="129540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void swap(int *xp, int *yp)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int t0 = *xp;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int t1 = *yp;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*xp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*yp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7391400" y="1371600"/>
            <a:ext cx="1763368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Stack</a:t>
            </a:r>
          </a:p>
          <a:p>
            <a:pPr algn="l"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(in memory)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</a:t>
            </a:r>
            <a:r>
              <a:rPr lang="en-US" sz="1800" dirty="0" smtClean="0">
                <a:latin typeface="Calibri" pitchFamily="34" charset="0"/>
              </a:rPr>
              <a:t>Value</a:t>
            </a:r>
            <a:endParaRPr lang="en-US" sz="1800" dirty="0">
              <a:latin typeface="Calibri" pitchFamily="34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t0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t1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257800" y="914400"/>
            <a:ext cx="3311024" cy="3355419"/>
            <a:chOff x="5257800" y="914400"/>
            <a:chExt cx="3311024" cy="3355419"/>
          </a:xfrm>
        </p:grpSpPr>
        <p:grpSp>
          <p:nvGrpSpPr>
            <p:cNvPr id="25" name="Group 24"/>
            <p:cNvGrpSpPr/>
            <p:nvPr/>
          </p:nvGrpSpPr>
          <p:grpSpPr>
            <a:xfrm>
              <a:off x="5257800" y="914400"/>
              <a:ext cx="3305175" cy="3352800"/>
              <a:chOff x="5257800" y="914400"/>
              <a:chExt cx="3305175" cy="3352800"/>
            </a:xfrm>
          </p:grpSpPr>
          <p:sp>
            <p:nvSpPr>
              <p:cNvPr id="160776" name="Rectangle 8"/>
              <p:cNvSpPr>
                <a:spLocks noChangeArrowheads="1"/>
              </p:cNvSpPr>
              <p:nvPr/>
            </p:nvSpPr>
            <p:spPr bwMode="auto">
              <a:xfrm>
                <a:off x="6172200" y="2362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yp</a:t>
                </a:r>
              </a:p>
            </p:txBody>
          </p:sp>
          <p:sp>
            <p:nvSpPr>
              <p:cNvPr id="160777" name="Rectangle 9"/>
              <p:cNvSpPr>
                <a:spLocks noChangeArrowheads="1"/>
              </p:cNvSpPr>
              <p:nvPr/>
            </p:nvSpPr>
            <p:spPr bwMode="auto">
              <a:xfrm>
                <a:off x="6172200" y="2743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xp</a:t>
                </a:r>
              </a:p>
            </p:txBody>
          </p:sp>
          <p:sp>
            <p:nvSpPr>
              <p:cNvPr id="160778" name="Rectangle 10"/>
              <p:cNvSpPr>
                <a:spLocks noChangeArrowheads="1"/>
              </p:cNvSpPr>
              <p:nvPr/>
            </p:nvSpPr>
            <p:spPr bwMode="auto">
              <a:xfrm>
                <a:off x="6172200" y="3124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 err="1">
                    <a:latin typeface="Calibri" pitchFamily="34" charset="0"/>
                  </a:rPr>
                  <a:t>Rtn</a:t>
                </a:r>
                <a:r>
                  <a:rPr lang="en-US" sz="1800" dirty="0">
                    <a:latin typeface="Calibri" pitchFamily="34" charset="0"/>
                  </a:rPr>
                  <a:t> </a:t>
                </a:r>
                <a:r>
                  <a:rPr lang="en-US" sz="1800" dirty="0" err="1">
                    <a:latin typeface="Calibri" pitchFamily="34" charset="0"/>
                  </a:rPr>
                  <a:t>adr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79" name="Rectangle 11"/>
              <p:cNvSpPr>
                <a:spLocks noChangeArrowheads="1"/>
              </p:cNvSpPr>
              <p:nvPr/>
            </p:nvSpPr>
            <p:spPr bwMode="auto">
              <a:xfrm>
                <a:off x="6172200" y="3505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Old %</a:t>
                </a:r>
                <a:r>
                  <a:rPr lang="en-US" sz="1800" dirty="0" err="1">
                    <a:latin typeface="Courier New" pitchFamily="49" charset="0"/>
                  </a:rPr>
                  <a:t>ebp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0" name="Line 12"/>
              <p:cNvSpPr>
                <a:spLocks noChangeShapeType="1"/>
              </p:cNvSpPr>
              <p:nvPr/>
            </p:nvSpPr>
            <p:spPr bwMode="auto">
              <a:xfrm flipH="1">
                <a:off x="7239000" y="3690938"/>
                <a:ext cx="4572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1" name="Text Box 13"/>
              <p:cNvSpPr txBox="1">
                <a:spLocks noChangeArrowheads="1"/>
              </p:cNvSpPr>
              <p:nvPr/>
            </p:nvSpPr>
            <p:spPr bwMode="auto">
              <a:xfrm>
                <a:off x="7832725" y="3519488"/>
                <a:ext cx="730250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dirty="0">
                    <a:latin typeface="Courier New" pitchFamily="49" charset="0"/>
                  </a:rPr>
                  <a:t>%</a:t>
                </a:r>
                <a:r>
                  <a:rPr lang="en-US" sz="1800" dirty="0" err="1">
                    <a:latin typeface="Courier New" pitchFamily="49" charset="0"/>
                  </a:rPr>
                  <a:t>ebp</a:t>
                </a:r>
                <a:endParaRPr lang="en-US" sz="1800" dirty="0">
                  <a:latin typeface="Courier New" pitchFamily="49" charset="0"/>
                </a:endParaRPr>
              </a:p>
            </p:txBody>
          </p:sp>
          <p:sp>
            <p:nvSpPr>
              <p:cNvPr id="160782" name="Text Box 14"/>
              <p:cNvSpPr txBox="1">
                <a:spLocks noChangeArrowheads="1"/>
              </p:cNvSpPr>
              <p:nvPr/>
            </p:nvSpPr>
            <p:spPr bwMode="auto">
              <a:xfrm>
                <a:off x="5638800" y="3505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0 </a:t>
                </a:r>
              </a:p>
            </p:txBody>
          </p:sp>
          <p:sp>
            <p:nvSpPr>
              <p:cNvPr id="160783" name="Text Box 15"/>
              <p:cNvSpPr txBox="1">
                <a:spLocks noChangeArrowheads="1"/>
              </p:cNvSpPr>
              <p:nvPr/>
            </p:nvSpPr>
            <p:spPr bwMode="auto">
              <a:xfrm>
                <a:off x="5638800" y="3124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4 </a:t>
                </a:r>
              </a:p>
            </p:txBody>
          </p:sp>
          <p:sp>
            <p:nvSpPr>
              <p:cNvPr id="160784" name="Text Box 16"/>
              <p:cNvSpPr txBox="1">
                <a:spLocks noChangeArrowheads="1"/>
              </p:cNvSpPr>
              <p:nvPr/>
            </p:nvSpPr>
            <p:spPr bwMode="auto">
              <a:xfrm>
                <a:off x="5638800" y="2743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8 </a:t>
                </a:r>
              </a:p>
            </p:txBody>
          </p:sp>
          <p:sp>
            <p:nvSpPr>
              <p:cNvPr id="160785" name="Text Box 17"/>
              <p:cNvSpPr txBox="1">
                <a:spLocks noChangeArrowheads="1"/>
              </p:cNvSpPr>
              <p:nvPr/>
            </p:nvSpPr>
            <p:spPr bwMode="auto">
              <a:xfrm>
                <a:off x="5638800" y="2362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12 </a:t>
                </a:r>
              </a:p>
            </p:txBody>
          </p:sp>
          <p:sp>
            <p:nvSpPr>
              <p:cNvPr id="160786" name="Text Box 18"/>
              <p:cNvSpPr txBox="1">
                <a:spLocks noChangeArrowheads="1"/>
              </p:cNvSpPr>
              <p:nvPr/>
            </p:nvSpPr>
            <p:spPr bwMode="auto">
              <a:xfrm>
                <a:off x="5257800" y="1905000"/>
                <a:ext cx="769938" cy="3698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Offset</a:t>
                </a:r>
              </a:p>
            </p:txBody>
          </p:sp>
          <p:sp>
            <p:nvSpPr>
              <p:cNvPr id="160787" name="Rectangle 19"/>
              <p:cNvSpPr>
                <a:spLocks noChangeArrowheads="1"/>
              </p:cNvSpPr>
              <p:nvPr/>
            </p:nvSpPr>
            <p:spPr bwMode="auto">
              <a:xfrm>
                <a:off x="6172200" y="914400"/>
                <a:ext cx="1066800" cy="1447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  <a:endParaRPr lang="en-US" sz="1800" dirty="0">
                  <a:latin typeface="Courier New" pitchFamily="49" charset="0"/>
                </a:endParaRPr>
              </a:p>
            </p:txBody>
          </p:sp>
          <p:sp>
            <p:nvSpPr>
              <p:cNvPr id="160788" name="Rectangle 20"/>
              <p:cNvSpPr>
                <a:spLocks noChangeArrowheads="1"/>
              </p:cNvSpPr>
              <p:nvPr/>
            </p:nvSpPr>
            <p:spPr bwMode="auto">
              <a:xfrm>
                <a:off x="6172200" y="3886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Old %</a:t>
                </a:r>
                <a:r>
                  <a:rPr lang="en-US" sz="1800" dirty="0" err="1">
                    <a:latin typeface="Courier New" pitchFamily="49" charset="0"/>
                  </a:rPr>
                  <a:t>ebx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9" name="Text Box 21"/>
              <p:cNvSpPr txBox="1">
                <a:spLocks noChangeArrowheads="1"/>
              </p:cNvSpPr>
              <p:nvPr/>
            </p:nvSpPr>
            <p:spPr bwMode="auto">
              <a:xfrm>
                <a:off x="5638800" y="3886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-4 </a:t>
                </a:r>
              </a:p>
            </p:txBody>
          </p:sp>
        </p:grp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H="1">
              <a:off x="7239000" y="4071937"/>
              <a:ext cx="457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24" name="Text Box 13"/>
            <p:cNvSpPr txBox="1">
              <a:spLocks noChangeArrowheads="1"/>
            </p:cNvSpPr>
            <p:nvPr/>
          </p:nvSpPr>
          <p:spPr bwMode="auto">
            <a:xfrm>
              <a:off x="7832725" y="3900487"/>
              <a:ext cx="736099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0" name="Line 12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6141" name="Text Box 13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6142" name="Text Box 14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6143" name="Text Box 15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6145" name="Text Box 17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6146" name="Text Box 18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6148" name="Rectangle 20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9" name="Text Box 21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6151" name="Rectangle 23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6153" name="Rectangle 25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5" name="Rectangle 27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6159" name="Text Box 31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6161" name="Text Box 33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6162" name="Text Box 34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6164" name="Text Box 36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6165" name="Text Box 37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6166" name="Text Box 38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6167" name="Rectangle 39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6168" name="Rectangle 40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6171" name="Rectangle 43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6172" name="Rectangle 44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3" name="Rectangle 45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ecx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4" name="Rectangle 46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6175" name="Rectangle 47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6176" name="Rectangle 48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6177" name="Rectangle 49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6178" name="Rectangle 50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1219200" y="1524000"/>
            <a:ext cx="1066800" cy="3581400"/>
            <a:chOff x="3984" y="1008"/>
            <a:chExt cx="1584" cy="2256"/>
          </a:xfrm>
        </p:grpSpPr>
        <p:sp>
          <p:nvSpPr>
            <p:cNvPr id="176180" name="Rectangle 52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1" name="Rectangle 53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2" name="Rectangle 54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3" name="Rectangle 55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4" name="Rectangle 56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5" name="Rectangle 57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6" name="Rectangle 58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7" name="Rectangle 59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0x104</a:t>
              </a:r>
            </a:p>
          </p:txBody>
        </p:sp>
      </p:grp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 smtClean="0"/>
              <a:t>Intel x86 Processors</a:t>
            </a:r>
            <a:endParaRPr lang="en-US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62075"/>
            <a:ext cx="7896225" cy="4972050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Totally </a:t>
            </a:r>
            <a:r>
              <a:rPr lang="en-US" dirty="0" smtClean="0"/>
              <a:t>dominate laptop/desktop/server market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Evolutionary design</a:t>
            </a:r>
            <a:endParaRPr lang="en-US" dirty="0"/>
          </a:p>
          <a:p>
            <a:pPr lvl="1"/>
            <a:r>
              <a:rPr lang="en-US" dirty="0" smtClean="0"/>
              <a:t>Backwards compatible up until 8086, introduced in 1978</a:t>
            </a:r>
            <a:endParaRPr lang="en-US" dirty="0"/>
          </a:p>
          <a:p>
            <a:pPr lvl="1"/>
            <a:r>
              <a:rPr lang="en-US" dirty="0"/>
              <a:t>Added more features as time goes on</a:t>
            </a:r>
          </a:p>
          <a:p>
            <a:endParaRPr lang="en-US" dirty="0" smtClean="0"/>
          </a:p>
          <a:p>
            <a:r>
              <a:rPr lang="en-US" dirty="0" smtClean="0"/>
              <a:t>Complex instruction set computer </a:t>
            </a:r>
            <a:r>
              <a:rPr lang="en-US" dirty="0"/>
              <a:t>(CISC)</a:t>
            </a:r>
          </a:p>
          <a:p>
            <a:pPr lvl="1"/>
            <a:r>
              <a:rPr lang="en-US" dirty="0"/>
              <a:t>Many different instructions with many different formats</a:t>
            </a:r>
          </a:p>
          <a:p>
            <a:pPr lvl="2"/>
            <a:r>
              <a:rPr lang="en-US" dirty="0"/>
              <a:t>But, only small subset encountered with Linux programs</a:t>
            </a:r>
          </a:p>
          <a:p>
            <a:pPr lvl="1"/>
            <a:r>
              <a:rPr lang="en-US" dirty="0"/>
              <a:t>Hard to match performance of Reduced Instruction Set Computers (RISC)</a:t>
            </a:r>
          </a:p>
          <a:p>
            <a:pPr lvl="1"/>
            <a:r>
              <a:rPr lang="en-US" dirty="0"/>
              <a:t>But, Intel has done just that</a:t>
            </a:r>
            <a:r>
              <a:rPr lang="en-US" dirty="0" smtClean="0"/>
              <a:t>!</a:t>
            </a:r>
          </a:p>
          <a:p>
            <a:pPr lvl="2"/>
            <a:r>
              <a:rPr lang="en-US" dirty="0" smtClean="0"/>
              <a:t>In terms of speed.  Less so for low power.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7160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7161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7163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7164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7165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7166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7167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7168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7169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7170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7171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2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3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4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7175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7176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7177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7178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7179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7180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7181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7182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7183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7184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7185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7186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7188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7189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7190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7191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7192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7193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7194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7195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7197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98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0x124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7199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77200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1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2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3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4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7215" name="Rectangle 63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7216" name="Rectangle 64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8(%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endParaRPr lang="en-US" sz="18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231" name="Rectangle 55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0x120</a:t>
            </a:r>
          </a:p>
        </p:txBody>
      </p:sp>
      <p:sp>
        <p:nvSpPr>
          <p:cNvPr id="178181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8183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8184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8187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8188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8189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8190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8191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8192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8193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8194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8195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6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7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8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8199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8200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8201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8202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8203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8204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8205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8206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8207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8208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8209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8210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8212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8213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78214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8215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8216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8217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8218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8219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8221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3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0x120</a:t>
            </a:r>
          </a:p>
        </p:txBody>
      </p:sp>
      <p:sp>
        <p:nvSpPr>
          <p:cNvPr id="178224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5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6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7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8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8230" name="Rectangle 54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8222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0x124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12(%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endParaRPr lang="en-US" sz="18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57" name="Rectangle 57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9256" name="Rectangle 56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9206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9207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9208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9209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9210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9211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9212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9213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9214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9215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9216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9217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9218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9219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0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1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2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9223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9224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9225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9226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9227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9228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9229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9230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9231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9232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9233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9234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9236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9237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79238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9239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9240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9241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9242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9243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9246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9247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9248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123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9249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0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1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2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9245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78" name="Rectangle 54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0229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0230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0231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0232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0233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0234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0236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0237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0238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0239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0240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0241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0242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0243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4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5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6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0247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0248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0249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0250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0251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0252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0253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0254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0255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0256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0257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0258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0260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0261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0262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0263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0264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0265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0266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80267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0269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180270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0271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0273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4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5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6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0280" name="Rectangle 56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0272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13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solidFill>
                  <a:srgbClr val="CC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183314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3301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3302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3304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3307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3308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3309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3310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3311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3312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3315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6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7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8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3319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3320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3321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3324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3325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3326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3327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3328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3329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3330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3332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3333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3334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3335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3336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3337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3338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83339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3350" name="Rectangle 54"/>
          <p:cNvSpPr>
            <a:spLocks noChangeArrowheads="1"/>
          </p:cNvSpPr>
          <p:nvPr/>
        </p:nvSpPr>
        <p:spPr bwMode="auto">
          <a:xfrm>
            <a:off x="1447800" y="1524000"/>
            <a:ext cx="1066800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341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342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3343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3344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3345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6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7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8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3351" name="Rectangle 55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83352" name="Rectangle 56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, 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	#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4325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4326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4327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4328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4329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4330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4331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4332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4333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4334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4335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4336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4337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4338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smtClean="0">
                <a:solidFill>
                  <a:srgbClr val="CC0000"/>
                </a:solidFill>
                <a:latin typeface="Courier New" pitchFamily="49" charset="0"/>
              </a:rPr>
              <a:t>123</a:t>
            </a: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84339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0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1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2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4343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4344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4345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4348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4350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4351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4352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4353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4354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4356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4357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4358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4359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4360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4361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4362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84363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4365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4366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4367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4369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0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1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2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4374" name="Rectangle 54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4368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, 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	#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077200" cy="573088"/>
          </a:xfrm>
        </p:spPr>
        <p:txBody>
          <a:bodyPr/>
          <a:lstStyle/>
          <a:p>
            <a:r>
              <a:rPr lang="en-US" dirty="0" smtClean="0"/>
              <a:t>Complete Memory </a:t>
            </a:r>
            <a:r>
              <a:rPr lang="en-US" dirty="0"/>
              <a:t>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</p:spPr>
        <p:txBody>
          <a:bodyPr/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8 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esp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tabLst>
                <a:tab pos="1206500" algn="l"/>
                <a:tab pos="3657600" algn="l"/>
              </a:tabLst>
            </a:pPr>
            <a:r>
              <a:rPr lang="en-US" sz="2000" dirty="0"/>
              <a:t>Unlikely you’d use </a:t>
            </a:r>
            <a:r>
              <a:rPr lang="en-US" sz="2000" b="1" dirty="0">
                <a:latin typeface="Courier New" pitchFamily="49" charset="0"/>
              </a:rPr>
              <a:t>%</a:t>
            </a:r>
            <a:r>
              <a:rPr lang="en-US" sz="2000" b="1" dirty="0" err="1">
                <a:latin typeface="Courier New" pitchFamily="49" charset="0"/>
              </a:rPr>
              <a:t>ebp</a:t>
            </a:r>
            <a:r>
              <a:rPr lang="en-US" sz="2000" b="0" dirty="0"/>
              <a:t>,</a:t>
            </a:r>
            <a:r>
              <a:rPr lang="en-US" sz="2000" dirty="0"/>
              <a:t> either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S: 	Scale: 1, 2, 4, or </a:t>
            </a:r>
            <a:r>
              <a:rPr lang="en-US" dirty="0" smtClean="0"/>
              <a:t>8 (</a:t>
            </a:r>
            <a:r>
              <a:rPr lang="en-US" i="1" dirty="0" smtClean="0">
                <a:solidFill>
                  <a:srgbClr val="C00000"/>
                </a:solidFill>
              </a:rPr>
              <a:t>why these numbers?</a:t>
            </a:r>
            <a:r>
              <a:rPr lang="en-US" dirty="0" smtClean="0"/>
              <a:t>)</a:t>
            </a: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 smtClean="0"/>
              <a:t>Special </a:t>
            </a:r>
            <a:r>
              <a:rPr lang="en-US" dirty="0"/>
              <a:t>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/>
              <a:t>Intro to x86-64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1181100" y="4779963"/>
            <a:ext cx="6451600" cy="685800"/>
          </a:xfrm>
          <a:prstGeom prst="rect">
            <a:avLst/>
          </a:prstGeom>
          <a:solidFill>
            <a:srgbClr val="CCCCCC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1181100" y="2933700"/>
            <a:ext cx="6451600" cy="381000"/>
          </a:xfrm>
          <a:prstGeom prst="rect">
            <a:avLst/>
          </a:prstGeom>
          <a:solidFill>
            <a:srgbClr val="CCCCCC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Data Representations: IA32 + x86-64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Sizes of C Objects (in Bytes)</a:t>
            </a:r>
            <a:endParaRPr lang="en-US" dirty="0" smtClean="0"/>
          </a:p>
          <a:p>
            <a:pPr marL="0" lvl="1" indent="0">
              <a:buNone/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 smtClean="0"/>
              <a:t>      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  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 Data Type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Generic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32-bit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Intel IA32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x86-64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unsigned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 err="1"/>
              <a:t>int</a:t>
            </a:r>
            <a:r>
              <a:rPr lang="en-US" dirty="0"/>
              <a:t>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long </a:t>
            </a:r>
            <a:r>
              <a:rPr lang="en-US" dirty="0" err="1"/>
              <a:t>int</a:t>
            </a:r>
            <a:r>
              <a:rPr lang="en-US" dirty="0"/>
              <a:t>	4	4	8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char	1	1	1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short	2	2	2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float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double	8	8	8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long double	</a:t>
            </a:r>
            <a:r>
              <a:rPr lang="en-US" dirty="0" smtClean="0"/>
              <a:t>8                   10</a:t>
            </a:r>
            <a:r>
              <a:rPr lang="en-US" dirty="0"/>
              <a:t>/</a:t>
            </a:r>
            <a:r>
              <a:rPr lang="en-US" dirty="0" smtClean="0"/>
              <a:t>12                    10/16</a:t>
            </a:r>
            <a:endParaRPr lang="en-US" dirty="0"/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char *	4	4	8</a:t>
            </a:r>
          </a:p>
          <a:p>
            <a:pPr marL="1181100" lvl="3">
              <a:spcBef>
                <a:spcPts val="100"/>
              </a:spcBef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>
                <a:solidFill>
                  <a:srgbClr val="999999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Or any other pointer</a:t>
            </a:r>
            <a:endParaRPr lang="en-US" dirty="0">
              <a:solidFill>
                <a:srgbClr val="999999"/>
              </a:solidFill>
              <a:latin typeface="Calibri Italic" charset="0"/>
              <a:sym typeface="Calibri Ital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6019800"/>
            <a:ext cx="7329487" cy="838200"/>
          </a:xfrm>
          <a:ln/>
        </p:spPr>
        <p:txBody>
          <a:bodyPr/>
          <a:lstStyle/>
          <a:p>
            <a:pPr lvl="1">
              <a:spcBef>
                <a:spcPct val="0"/>
              </a:spcBef>
            </a:pPr>
            <a:r>
              <a:rPr lang="en-US"/>
              <a:t>Extend existing registers.  Add 8 new ones.</a:t>
            </a:r>
          </a:p>
          <a:p>
            <a:pPr lvl="1"/>
            <a:r>
              <a:rPr lang="en-US"/>
              <a:t>Make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/>
              <a:t>general purpose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25527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25527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25527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25527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25527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25527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2552700" y="4838700"/>
            <a:ext cx="1752600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2552700" y="54356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65151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%r8d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65151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%r9d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65151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%r10d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65151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%r11d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65151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%r12d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65151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%r13d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6515100" y="4838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%r14d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6515100" y="5448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%r15d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8229600" cy="573088"/>
          </a:xfrm>
        </p:spPr>
        <p:txBody>
          <a:bodyPr/>
          <a:lstStyle/>
          <a:p>
            <a:r>
              <a:rPr lang="en-US" dirty="0" smtClean="0"/>
              <a:t>Intel x86 Evolution: Milestones</a:t>
            </a:r>
            <a:endParaRPr lang="en-US" dirty="0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7924800" cy="5105400"/>
          </a:xfrm>
        </p:spPr>
        <p:txBody>
          <a:bodyPr/>
          <a:lstStyle/>
          <a:p>
            <a:pPr marL="223838" indent="-223838" defTabSz="895350">
              <a:buNone/>
              <a:tabLst>
                <a:tab pos="2055813" algn="l"/>
                <a:tab pos="3884613" algn="l"/>
                <a:tab pos="5946775" algn="l"/>
              </a:tabLst>
            </a:pPr>
            <a:r>
              <a:rPr lang="en-US" i="1" dirty="0" smtClean="0">
                <a:solidFill>
                  <a:srgbClr val="C00000"/>
                </a:solidFill>
              </a:rPr>
              <a:t>	Name</a:t>
            </a:r>
            <a:r>
              <a:rPr lang="en-US" i="1" dirty="0">
                <a:solidFill>
                  <a:srgbClr val="C00000"/>
                </a:solidFill>
              </a:rPr>
              <a:t>	Date	</a:t>
            </a:r>
            <a:r>
              <a:rPr lang="en-US" i="1" dirty="0" smtClean="0">
                <a:solidFill>
                  <a:srgbClr val="C00000"/>
                </a:solidFill>
              </a:rPr>
              <a:t>Transistors	MHz</a:t>
            </a:r>
            <a:endParaRPr lang="en-US" i="1" dirty="0">
              <a:solidFill>
                <a:srgbClr val="C00000"/>
              </a:solidFill>
            </a:endParaRPr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8086	1978	</a:t>
            </a:r>
            <a:r>
              <a:rPr lang="en-US" dirty="0" smtClean="0"/>
              <a:t>29K	5-10</a:t>
            </a:r>
            <a:endParaRPr lang="en-US" dirty="0"/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16-bit</a:t>
            </a:r>
            <a:r>
              <a:rPr lang="en-US" dirty="0" smtClean="0"/>
              <a:t> Intel processor</a:t>
            </a:r>
            <a:r>
              <a:rPr lang="en-US" dirty="0"/>
              <a:t>.  Basis for IBM PC &amp; DOS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1MB </a:t>
            </a:r>
            <a:r>
              <a:rPr lang="en-US" dirty="0"/>
              <a:t>address </a:t>
            </a:r>
            <a:r>
              <a:rPr lang="en-US" dirty="0" smtClean="0"/>
              <a:t>space</a:t>
            </a:r>
            <a:endParaRPr lang="en-US" dirty="0"/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386	1985	</a:t>
            </a:r>
            <a:r>
              <a:rPr lang="en-US" dirty="0" smtClean="0"/>
              <a:t>275K	16-33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32 bit</a:t>
            </a:r>
            <a:r>
              <a:rPr lang="en-US" dirty="0" smtClean="0"/>
              <a:t> Intel processor </a:t>
            </a:r>
            <a:r>
              <a:rPr lang="en-US" dirty="0" smtClean="0"/>
              <a:t>, referred to as IA32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Added </a:t>
            </a:r>
            <a:r>
              <a:rPr lang="en-US" dirty="0"/>
              <a:t>“flat addressing</a:t>
            </a:r>
            <a:r>
              <a:rPr lang="en-US" dirty="0" smtClean="0"/>
              <a:t>”, capable of running Unix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Pentium </a:t>
            </a:r>
            <a:r>
              <a:rPr lang="en-US" dirty="0" smtClean="0"/>
              <a:t>4F	2004	125M	2800-3800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64-bit</a:t>
            </a:r>
            <a:r>
              <a:rPr lang="en-US" dirty="0" smtClean="0"/>
              <a:t> Intel processor</a:t>
            </a:r>
            <a:r>
              <a:rPr lang="en-US" dirty="0" smtClean="0"/>
              <a:t>, referred to as x86-</a:t>
            </a:r>
            <a:r>
              <a:rPr lang="en-US" dirty="0" smtClean="0"/>
              <a:t>64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Core 2	2006	291M	1060-3500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multi-core Intel processor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Core i7	2008	731M</a:t>
            </a:r>
            <a:r>
              <a:rPr lang="en-US" dirty="0" smtClean="0"/>
              <a:t>	1700-3900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Four cores (our </a:t>
            </a:r>
            <a:r>
              <a:rPr lang="en-US" dirty="0" smtClean="0"/>
              <a:t>shark </a:t>
            </a:r>
            <a:r>
              <a:rPr lang="en-US" dirty="0" smtClean="0"/>
              <a:t>machines)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Instructions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Long word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l</a:t>
            </a:r>
            <a:r>
              <a:rPr lang="en-US"/>
              <a:t> (4 Bytes) ↔ Quad word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q</a:t>
            </a:r>
            <a:r>
              <a:rPr lang="en-US"/>
              <a:t> (8 Bytes)</a:t>
            </a:r>
          </a:p>
          <a:p>
            <a:endParaRPr lang="en-US"/>
          </a:p>
          <a:p>
            <a:r>
              <a:rPr lang="en-US"/>
              <a:t>New instructions:</a:t>
            </a:r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movl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movq</a:t>
            </a:r>
            <a:endParaRPr lang="en-US"/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endParaRPr lang="en-US"/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sall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salq</a:t>
            </a:r>
            <a:endParaRPr lang="en-US"/>
          </a:p>
          <a:p>
            <a:pPr marL="552450" lvl="1"/>
            <a:r>
              <a:rPr lang="en-US"/>
              <a:t>etc.</a:t>
            </a:r>
          </a:p>
          <a:p>
            <a:pPr marL="552450" lvl="1"/>
            <a:endParaRPr lang="en-US"/>
          </a:p>
          <a:p>
            <a:r>
              <a:rPr lang="en-US"/>
              <a:t>32-bit instructions that generate 32-bit results</a:t>
            </a:r>
          </a:p>
          <a:p>
            <a:pPr marL="552450" lvl="1"/>
            <a:r>
              <a:rPr lang="en-US"/>
              <a:t>Set higher order bits of destination register to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endParaRPr lang="en-US"/>
          </a:p>
          <a:p>
            <a:pPr marL="552450" lvl="1"/>
            <a:r>
              <a:rPr lang="en-US"/>
              <a:t>Example: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 dirty="0" smtClean="0"/>
              <a:t>32-bit code for swap</a:t>
            </a:r>
            <a:endParaRPr lang="en-US" dirty="0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228600" y="1546225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514600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28295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546225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4800600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5029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pushl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ebp</a:t>
            </a:r>
            <a:endParaRPr lang="en-US" sz="20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%</a:t>
            </a:r>
            <a:r>
              <a:rPr lang="en-US" sz="2000" dirty="0" err="1">
                <a:latin typeface="Courier New" pitchFamily="49" charset="0"/>
              </a:rPr>
              <a:t>esp,%ebp</a:t>
            </a:r>
            <a:endParaRPr lang="en-US" sz="20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pushl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8(%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12(%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code for swap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4038600"/>
            <a:ext cx="7896225" cy="1789410"/>
          </a:xfrm>
        </p:spPr>
        <p:txBody>
          <a:bodyPr/>
          <a:lstStyle/>
          <a:p>
            <a:r>
              <a:rPr lang="en-US" dirty="0" smtClean="0"/>
              <a:t>Operands passed in registers (why useful?)</a:t>
            </a:r>
          </a:p>
          <a:p>
            <a:pPr marL="552450" lvl="1"/>
            <a:r>
              <a:rPr lang="en-US" dirty="0" smtClean="0"/>
              <a:t>First (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xp</a:t>
            </a:r>
            <a:r>
              <a:rPr lang="en-US" dirty="0" smtClean="0"/>
              <a:t>) in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r>
              <a:rPr lang="en-US" dirty="0" smtClean="0"/>
              <a:t>, second (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yp</a:t>
            </a:r>
            <a:r>
              <a:rPr lang="en-US" dirty="0" smtClean="0"/>
              <a:t>) in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dirty="0" smtClean="0"/>
          </a:p>
          <a:p>
            <a:pPr marL="552450" lvl="1"/>
            <a:r>
              <a:rPr lang="en-US" dirty="0" smtClean="0"/>
              <a:t>64-bit pointers</a:t>
            </a:r>
          </a:p>
          <a:p>
            <a:r>
              <a:rPr lang="en-US" dirty="0" smtClean="0"/>
              <a:t>No stack operations required</a:t>
            </a:r>
          </a:p>
          <a:p>
            <a:r>
              <a:rPr lang="en-US" dirty="0" smtClean="0"/>
              <a:t>32-bit data</a:t>
            </a:r>
          </a:p>
          <a:p>
            <a:pPr marL="552450" lvl="1"/>
            <a:r>
              <a:rPr lang="en-US" dirty="0" smtClean="0"/>
              <a:t>Data held in registers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/>
              <a:t> and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endParaRPr lang="en-US" dirty="0" smtClean="0"/>
          </a:p>
          <a:p>
            <a:pPr marL="552450" lvl="1"/>
            <a:r>
              <a:rPr lang="en-US" dirty="0" smtClean="0"/>
              <a:t>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movl</a:t>
            </a:r>
            <a:r>
              <a:rPr lang="en-US" dirty="0" smtClean="0"/>
              <a:t> operation</a:t>
            </a:r>
          </a:p>
          <a:p>
            <a:endParaRPr lang="en-US" dirty="0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228600" y="1546225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133600"/>
            <a:ext cx="271462" cy="1143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243840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295400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3505200"/>
            <a:ext cx="280987" cy="381000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3505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code for long </a:t>
            </a:r>
            <a:r>
              <a:rPr lang="en-US" dirty="0" err="1" smtClean="0"/>
              <a:t>int</a:t>
            </a:r>
            <a:r>
              <a:rPr lang="en-US" dirty="0" smtClean="0"/>
              <a:t> swap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09575" y="4038600"/>
            <a:ext cx="7896225" cy="1789410"/>
          </a:xfrm>
        </p:spPr>
        <p:txBody>
          <a:bodyPr/>
          <a:lstStyle/>
          <a:p>
            <a:r>
              <a:rPr lang="en-US" dirty="0" smtClean="0"/>
              <a:t>64-bit data</a:t>
            </a:r>
          </a:p>
          <a:p>
            <a:pPr marL="552450" lvl="1"/>
            <a:r>
              <a:rPr lang="en-US" dirty="0" smtClean="0"/>
              <a:t>Data held in registers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 smtClean="0"/>
              <a:t> and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dirty="0" smtClean="0"/>
          </a:p>
          <a:p>
            <a:pPr marL="552450" lvl="1"/>
            <a:r>
              <a:rPr lang="en-US" dirty="0" smtClean="0"/>
              <a:t>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</a:t>
            </a:r>
            <a:r>
              <a:rPr lang="en-US" dirty="0" err="1" smtClean="0">
                <a:latin typeface="Courier New Bold Italic" charset="0"/>
                <a:cs typeface="Courier New Bold Italic" charset="0"/>
                <a:sym typeface="Courier New Bold Italic" charset="0"/>
              </a:rPr>
              <a:t>q</a:t>
            </a:r>
            <a:r>
              <a:rPr lang="en-US" dirty="0" smtClean="0"/>
              <a:t> operation</a:t>
            </a:r>
          </a:p>
          <a:p>
            <a:pPr marL="952500" lvl="2"/>
            <a:r>
              <a:rPr lang="en-US" dirty="0" smtClean="0"/>
              <a:t>“q” stands for quad-word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546225"/>
            <a:ext cx="4191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</a:t>
            </a:r>
            <a:r>
              <a:rPr lang="en-US" sz="1800" dirty="0" err="1" smtClean="0">
                <a:latin typeface="Courier New" pitchFamily="49" charset="0"/>
              </a:rPr>
              <a:t>(long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133600"/>
            <a:ext cx="271462" cy="1143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243840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295400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3505200"/>
            <a:ext cx="280987" cy="381000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3505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2000" dirty="0" err="1" smtClean="0">
                <a:latin typeface="Courier New" pitchFamily="49" charset="0"/>
              </a:rPr>
              <a:t>swap_l</a:t>
            </a:r>
            <a:r>
              <a:rPr lang="en-US" sz="2000" dirty="0" smtClean="0">
                <a:latin typeface="Courier New" pitchFamily="49" charset="0"/>
              </a:rPr>
              <a:t>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Programming I: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Intel processors and architectures</a:t>
            </a:r>
          </a:p>
          <a:p>
            <a:pPr lvl="1"/>
            <a:r>
              <a:rPr lang="en-US" dirty="0" smtClean="0"/>
              <a:t>Evolutionary design leads to many quirks and artifacts</a:t>
            </a:r>
          </a:p>
          <a:p>
            <a:r>
              <a:rPr lang="en-US" dirty="0" smtClean="0"/>
              <a:t>C, assembly, machine code</a:t>
            </a:r>
          </a:p>
          <a:p>
            <a:pPr lvl="1"/>
            <a:r>
              <a:rPr lang="en-US" dirty="0" smtClean="0"/>
              <a:t>Compiler must transform statements, expressions, procedures into low-level instruction sequences</a:t>
            </a:r>
          </a:p>
          <a:p>
            <a:r>
              <a:rPr lang="en-US" dirty="0" smtClean="0"/>
              <a:t>Assembly Basics: Registers, operands, move</a:t>
            </a:r>
          </a:p>
          <a:p>
            <a:pPr lvl="1"/>
            <a:r>
              <a:rPr lang="en-US" dirty="0" smtClean="0"/>
              <a:t>The x86 move instructions cover wide range of data movement forms</a:t>
            </a:r>
          </a:p>
          <a:p>
            <a:r>
              <a:rPr lang="en-US" dirty="0" smtClean="0"/>
              <a:t>Intro to x86-64</a:t>
            </a:r>
          </a:p>
          <a:p>
            <a:pPr lvl="1"/>
            <a:r>
              <a:rPr lang="en-US" dirty="0" smtClean="0"/>
              <a:t>A major departure from the style of code seen in IA32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/>
          <a:lstStyle/>
          <a:p>
            <a:r>
              <a:rPr lang="en-US" dirty="0" smtClean="0"/>
              <a:t>Intel x86 Processors, </a:t>
            </a:r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77888"/>
            <a:ext cx="7896225" cy="4972050"/>
          </a:xfrm>
        </p:spPr>
        <p:txBody>
          <a:bodyPr/>
          <a:lstStyle/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Machine Evolution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386</a:t>
            </a:r>
            <a:r>
              <a:rPr lang="en-US" dirty="0"/>
              <a:t>	</a:t>
            </a:r>
            <a:r>
              <a:rPr lang="en-US" dirty="0" smtClean="0"/>
              <a:t>1985</a:t>
            </a:r>
            <a:r>
              <a:rPr lang="en-US" dirty="0"/>
              <a:t>	</a:t>
            </a:r>
            <a:r>
              <a:rPr lang="en-US" dirty="0" smtClean="0"/>
              <a:t>0.3M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	1993	3.1M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Pentium/MMX	1997	4.5M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err="1"/>
              <a:t>PentiumPro</a:t>
            </a:r>
            <a:r>
              <a:rPr lang="en-US" dirty="0"/>
              <a:t>	1995	6.5M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III	1999	8.2M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4	2001	42M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Core </a:t>
            </a:r>
            <a:r>
              <a:rPr lang="en-US" dirty="0" smtClean="0"/>
              <a:t>2 Duo</a:t>
            </a:r>
            <a:r>
              <a:rPr lang="en-US" dirty="0"/>
              <a:t>	2006	</a:t>
            </a:r>
            <a:r>
              <a:rPr lang="en-US" dirty="0" smtClean="0"/>
              <a:t>291M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Core i7	2008	731M</a:t>
            </a: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Added Features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Instructions to support multimedia operations</a:t>
            </a:r>
            <a:endParaRPr lang="en-US" dirty="0" smtClean="0"/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Instructions </a:t>
            </a:r>
            <a:r>
              <a:rPr lang="en-US" dirty="0"/>
              <a:t>to enable more efficient conditional </a:t>
            </a:r>
            <a:r>
              <a:rPr lang="en-US" dirty="0" smtClean="0"/>
              <a:t>operations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Transition from 32 bits to 64 bits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More cores</a:t>
            </a: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143000"/>
            <a:ext cx="42481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573088"/>
          </a:xfrm>
        </p:spPr>
        <p:txBody>
          <a:bodyPr/>
          <a:lstStyle/>
          <a:p>
            <a:r>
              <a:rPr lang="en-US" dirty="0" smtClean="0"/>
              <a:t>x86 Clones: Advanced Micro Devices (AMD)</a:t>
            </a:r>
            <a:endParaRPr lang="en-US" dirty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447800"/>
            <a:ext cx="7896225" cy="4972050"/>
          </a:xfrm>
        </p:spPr>
        <p:txBody>
          <a:bodyPr/>
          <a:lstStyle/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Historically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AMD has followed just behind Intel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 little bit slower, a lot cheaper</a:t>
            </a:r>
          </a:p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Then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Recruited top circuit designers from Digital Equipment Corp. and other downward trending companies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Built </a:t>
            </a:r>
            <a:r>
              <a:rPr lang="en-US" dirty="0" err="1" smtClean="0"/>
              <a:t>Opteron</a:t>
            </a:r>
            <a:r>
              <a:rPr lang="en-US" dirty="0" smtClean="0"/>
              <a:t>: tough competitor to Pentium 4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Developed x86-64, their own extension to 64 bits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Intel’s </a:t>
            </a:r>
            <a:r>
              <a:rPr lang="en-US" dirty="0" smtClean="0"/>
              <a:t>64-Bit</a:t>
            </a:r>
            <a:endParaRPr lang="en-US" dirty="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Intel Attempted Radical Shift from IA32 to IA64</a:t>
            </a:r>
          </a:p>
          <a:p>
            <a:pPr lvl="1"/>
            <a:r>
              <a:rPr lang="en-US" dirty="0"/>
              <a:t>Totally different </a:t>
            </a:r>
            <a:r>
              <a:rPr lang="en-US" dirty="0" smtClean="0"/>
              <a:t>architecture (Itanium)</a:t>
            </a:r>
            <a:endParaRPr lang="en-US" dirty="0"/>
          </a:p>
          <a:p>
            <a:pPr lvl="1"/>
            <a:r>
              <a:rPr lang="en-US" dirty="0"/>
              <a:t>Executes </a:t>
            </a:r>
            <a:r>
              <a:rPr lang="en-US" dirty="0" smtClean="0"/>
              <a:t>IA32 </a:t>
            </a:r>
            <a:r>
              <a:rPr lang="en-US" dirty="0"/>
              <a:t>code only as legacy</a:t>
            </a:r>
          </a:p>
          <a:p>
            <a:pPr lvl="1"/>
            <a:r>
              <a:rPr lang="en-US" dirty="0"/>
              <a:t>Performance disappointing</a:t>
            </a:r>
          </a:p>
          <a:p>
            <a:r>
              <a:rPr lang="en-US" dirty="0"/>
              <a:t>AMD Stepped in with Evolutionary Solution</a:t>
            </a:r>
          </a:p>
          <a:p>
            <a:pPr lvl="1"/>
            <a:r>
              <a:rPr lang="en-US" dirty="0"/>
              <a:t>x86-64 (now called “AMD64”)</a:t>
            </a:r>
          </a:p>
          <a:p>
            <a:r>
              <a:rPr lang="en-US" dirty="0"/>
              <a:t>Intel Felt Obligated to Focus on IA64</a:t>
            </a:r>
          </a:p>
          <a:p>
            <a:pPr lvl="1"/>
            <a:r>
              <a:rPr lang="en-US" dirty="0"/>
              <a:t>Hard to admit mistake or that AMD is better</a:t>
            </a:r>
          </a:p>
          <a:p>
            <a:r>
              <a:rPr lang="en-US" dirty="0"/>
              <a:t>2004: Intel Announces EM64T extension to IA32</a:t>
            </a:r>
          </a:p>
          <a:p>
            <a:pPr lvl="1"/>
            <a:r>
              <a:rPr lang="en-US" dirty="0"/>
              <a:t>Extended Memory 64-bit Technology</a:t>
            </a:r>
          </a:p>
          <a:p>
            <a:pPr lvl="1"/>
            <a:r>
              <a:rPr lang="en-US" dirty="0"/>
              <a:t>Almost identical to x86-64!</a:t>
            </a:r>
          </a:p>
          <a:p>
            <a:r>
              <a:rPr lang="en-US" dirty="0" smtClean="0"/>
              <a:t>All but low-end x86 processors support x86-64</a:t>
            </a:r>
          </a:p>
          <a:p>
            <a:pPr lvl="1"/>
            <a:r>
              <a:rPr lang="en-US" dirty="0" smtClean="0"/>
              <a:t>But, lots of code still runs in 32-bit mode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Coverage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IA32</a:t>
            </a:r>
          </a:p>
          <a:p>
            <a:pPr lvl="1"/>
            <a:r>
              <a:rPr lang="en-US" dirty="0"/>
              <a:t>The traditional </a:t>
            </a:r>
            <a:r>
              <a:rPr lang="en-US" dirty="0" smtClean="0"/>
              <a:t>x86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shark&gt; </a:t>
            </a:r>
            <a:r>
              <a:rPr lang="en-US" dirty="0" err="1" smtClean="0">
                <a:latin typeface="Courier New"/>
                <a:cs typeface="Courier New"/>
              </a:rPr>
              <a:t>gcc</a:t>
            </a:r>
            <a:r>
              <a:rPr lang="en-US" dirty="0" smtClean="0">
                <a:latin typeface="Courier New"/>
                <a:cs typeface="Courier New"/>
              </a:rPr>
              <a:t> –m32 </a:t>
            </a:r>
            <a:r>
              <a:rPr lang="en-US" dirty="0" err="1" smtClean="0">
                <a:latin typeface="Courier New"/>
                <a:cs typeface="Courier New"/>
              </a:rPr>
              <a:t>hello.c</a:t>
            </a:r>
            <a:endParaRPr lang="en-US" dirty="0" smtClean="0"/>
          </a:p>
          <a:p>
            <a:r>
              <a:rPr lang="en-US" dirty="0" smtClean="0"/>
              <a:t>x86-64</a:t>
            </a:r>
          </a:p>
          <a:p>
            <a:pPr lvl="1"/>
            <a:r>
              <a:rPr lang="en-US" dirty="0"/>
              <a:t>The emerging </a:t>
            </a:r>
            <a:r>
              <a:rPr lang="en-US" dirty="0" smtClean="0"/>
              <a:t>standard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shark&gt; </a:t>
            </a:r>
            <a:r>
              <a:rPr lang="en-US" dirty="0" err="1" smtClean="0">
                <a:latin typeface="Courier New"/>
                <a:cs typeface="Courier New"/>
              </a:rPr>
              <a:t>gcc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hello.c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shark&gt; </a:t>
            </a:r>
            <a:r>
              <a:rPr lang="en-US" dirty="0" err="1" smtClean="0">
                <a:latin typeface="Courier New"/>
                <a:cs typeface="Courier New"/>
              </a:rPr>
              <a:t>gcc</a:t>
            </a:r>
            <a:r>
              <a:rPr lang="en-US" dirty="0" smtClean="0">
                <a:latin typeface="Courier New"/>
                <a:cs typeface="Courier New"/>
              </a:rPr>
              <a:t> –m64 </a:t>
            </a:r>
            <a:r>
              <a:rPr lang="en-US" dirty="0" err="1" smtClean="0">
                <a:latin typeface="Courier New"/>
                <a:cs typeface="Courier New"/>
              </a:rPr>
              <a:t>hello.c</a:t>
            </a:r>
            <a:endParaRPr lang="en-US" dirty="0" smtClean="0">
              <a:latin typeface="Courier New"/>
              <a:cs typeface="Courier New"/>
            </a:endParaRPr>
          </a:p>
          <a:p>
            <a:endParaRPr lang="en-US" dirty="0" smtClean="0"/>
          </a:p>
          <a:p>
            <a:r>
              <a:rPr lang="en-US" dirty="0" smtClean="0"/>
              <a:t>Presentation</a:t>
            </a:r>
            <a:endParaRPr lang="en-US" dirty="0"/>
          </a:p>
          <a:p>
            <a:pPr lvl="1"/>
            <a:r>
              <a:rPr lang="en-US" dirty="0"/>
              <a:t>Book </a:t>
            </a:r>
            <a:r>
              <a:rPr lang="en-US" dirty="0" smtClean="0"/>
              <a:t>presents IA32 in Sections 3.1—3.12</a:t>
            </a:r>
            <a:endParaRPr lang="en-US" dirty="0"/>
          </a:p>
          <a:p>
            <a:pPr lvl="1"/>
            <a:r>
              <a:rPr lang="en-US" dirty="0" smtClean="0"/>
              <a:t>Covers x86-64 in 3.13</a:t>
            </a:r>
          </a:p>
          <a:p>
            <a:pPr lvl="1"/>
            <a:r>
              <a:rPr lang="en-US" dirty="0" smtClean="0"/>
              <a:t>We will cover both simultaneously</a:t>
            </a:r>
          </a:p>
          <a:p>
            <a:pPr lvl="1"/>
            <a:r>
              <a:rPr lang="en-US" dirty="0" smtClean="0"/>
              <a:t>Some labs will be based on x86-64, others on IA32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/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 to x86-64</a:t>
            </a: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12453</TotalTime>
  <Words>4454</Words>
  <Application>Microsoft Macintosh PowerPoint</Application>
  <PresentationFormat>On-screen Show (4:3)</PresentationFormat>
  <Paragraphs>970</Paragraphs>
  <Slides>44</Slides>
  <Notes>41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template2007</vt:lpstr>
      <vt:lpstr>Machine-Level Programming I: Basics  15-213/18-213: Introduction to Computer Systems  5th Lecture, Sep. 11, 2012</vt:lpstr>
      <vt:lpstr>Today: Machine Programming I: Basics</vt:lpstr>
      <vt:lpstr>Intel x86 Processors</vt:lpstr>
      <vt:lpstr>Intel x86 Evolution: Milestones</vt:lpstr>
      <vt:lpstr>Intel x86 Processors, cont.</vt:lpstr>
      <vt:lpstr>x86 Clones: Advanced Micro Devices (AMD)</vt:lpstr>
      <vt:lpstr>Intel’s 64-Bit</vt:lpstr>
      <vt:lpstr>Our Coverage</vt:lpstr>
      <vt:lpstr>Today: Machine Programming I: Basics</vt:lpstr>
      <vt:lpstr>Definitions</vt:lpstr>
      <vt:lpstr>Assembly Programmer’s View</vt:lpstr>
      <vt:lpstr>Turning C into Object Code</vt:lpstr>
      <vt:lpstr>Compiling Into Assembly</vt:lpstr>
      <vt:lpstr>Assembly Characteristics: Data Types</vt:lpstr>
      <vt:lpstr>Assembly Characteristics: Operations</vt:lpstr>
      <vt:lpstr>Object Code</vt:lpstr>
      <vt:lpstr>Machine Instruction Example</vt:lpstr>
      <vt:lpstr>Disassembling Object Code</vt:lpstr>
      <vt:lpstr>Alternate Disassembly</vt:lpstr>
      <vt:lpstr>What Can be Disassembled?</vt:lpstr>
      <vt:lpstr>Today: Machine Programming I: Basics</vt:lpstr>
      <vt:lpstr>Integer Registers (IA32)</vt:lpstr>
      <vt:lpstr>Moving Data: IA32</vt:lpstr>
      <vt:lpstr>movl Operand Combinations</vt:lpstr>
      <vt:lpstr>Simple Memory Addressing Modes</vt:lpstr>
      <vt:lpstr>Using Simple Addressing Modes</vt:lpstr>
      <vt:lpstr>Using Simple Addressing Modes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Complete Memory Addressing Modes</vt:lpstr>
      <vt:lpstr>Today: Machine Programming I: Basics</vt:lpstr>
      <vt:lpstr>Data Representations: IA32 + x86-64</vt:lpstr>
      <vt:lpstr>x86-64 Integer Registers</vt:lpstr>
      <vt:lpstr>Instructions</vt:lpstr>
      <vt:lpstr>32-bit code for swap</vt:lpstr>
      <vt:lpstr>64-bit code for swap</vt:lpstr>
      <vt:lpstr>64-bit code for long int swap</vt:lpstr>
      <vt:lpstr>Machine Programming I: Summary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Introduction to Computer Systems 15-213/18-213 </dc:title>
  <dc:subject/>
  <dc:creator>Markus Pueschel</dc:creator>
  <cp:keywords/>
  <dc:description/>
  <cp:lastModifiedBy>David O'Hallaron</cp:lastModifiedBy>
  <cp:revision>618</cp:revision>
  <cp:lastPrinted>2011-09-12T20:37:42Z</cp:lastPrinted>
  <dcterms:created xsi:type="dcterms:W3CDTF">2012-09-11T15:51:41Z</dcterms:created>
  <dcterms:modified xsi:type="dcterms:W3CDTF">2012-09-11T16:30:04Z</dcterms:modified>
  <cp:category/>
</cp:coreProperties>
</file>