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theme/theme5.xml" ContentType="application/vnd.openxmlformats-officedocument.theme+xml"/>
  <Override PartName="/ppt/slides/slide11.xml" ContentType="application/vnd.openxmlformats-officedocument.presentationml.slide+xml"/>
  <Override PartName="/ppt/slideLayouts/slideLayout4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4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9.xml" ContentType="application/vnd.openxmlformats-officedocument.presentationml.slide+xml"/>
  <Override PartName="/ppt/slides/slide38.xml" ContentType="application/vnd.openxmlformats-officedocument.presentationml.slide+xml"/>
  <Default Extension="xls" ContentType="application/vnd.ms-exce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4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28.xml" ContentType="application/vnd.openxmlformats-officedocument.presentationml.slide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3.xml" ContentType="application/vnd.openxmlformats-officedocument.presentationml.slideLayout+xml"/>
  <Default Extension="emf" ContentType="image/x-emf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s/slide39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theme/theme7.xml" ContentType="application/vnd.openxmlformats-officedocument.theme+xml"/>
  <Override PartName="/ppt/slideMasters/slideMaster5.xml" ContentType="application/vnd.openxmlformats-officedocument.presentationml.slideMaster+xml"/>
  <Override PartName="/ppt/slideLayouts/slideLayout4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Masters/notesMaster1.xml" ContentType="application/vnd.openxmlformats-officedocument.presentationml.notesMaster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Layouts/slideLayout2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1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732" r:id="rId5"/>
  </p:sldMasterIdLst>
  <p:notesMasterIdLst>
    <p:notesMasterId r:id="rId47"/>
  </p:notesMasterIdLst>
  <p:handoutMasterIdLst>
    <p:handoutMasterId r:id="rId48"/>
  </p:handoutMasterIdLst>
  <p:sldIdLst>
    <p:sldId id="29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99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8" r:id="rId34"/>
    <p:sldId id="289" r:id="rId35"/>
    <p:sldId id="292" r:id="rId36"/>
    <p:sldId id="290" r:id="rId37"/>
    <p:sldId id="293" r:id="rId38"/>
    <p:sldId id="291" r:id="rId39"/>
    <p:sldId id="277" r:id="rId40"/>
    <p:sldId id="286" r:id="rId41"/>
    <p:sldId id="287" r:id="rId42"/>
    <p:sldId id="294" r:id="rId43"/>
    <p:sldId id="295" r:id="rId44"/>
    <p:sldId id="296" r:id="rId45"/>
    <p:sldId id="297" r:id="rId4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9/6/12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Calibri" charset="0"/>
              </a:rPr>
              <a:t>Second level</a:t>
            </a:r>
          </a:p>
          <a:p>
            <a:pPr lvl="2"/>
            <a:r>
              <a:rPr lang="en-US" smtClean="0">
                <a:sym typeface="Calibri" charset="0"/>
              </a:rPr>
              <a:t>Third level</a:t>
            </a:r>
          </a:p>
          <a:p>
            <a:pPr lvl="3"/>
            <a:r>
              <a:rPr lang="en-US" smtClean="0">
                <a:sym typeface="Calibri" charset="0"/>
              </a:rPr>
              <a:t>Fourth level</a:t>
            </a:r>
          </a:p>
          <a:p>
            <a:pPr lvl="4"/>
            <a:r>
              <a:rPr lang="en-US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Microsoft_Excel_97_-_2004_Worksheet1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Microsoft_Excel_97_-_2004_Worksheet2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5055395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Instructors: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Dave O’Hallaron, Greg Ganger, and Greg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Kesden</a:t>
            </a:r>
            <a:endParaRPr lang="en-US" sz="20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pPr marL="0" indent="0"/>
            <a:r>
              <a:rPr lang="en-US" b="1" dirty="0" smtClean="0">
                <a:latin typeface="+mn-lt"/>
              </a:rPr>
              <a:t>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dirty="0" smtClean="0"/>
              <a:t>4</a:t>
            </a:r>
            <a:r>
              <a:rPr lang="en-US" sz="2000" baseline="30000" dirty="0" smtClean="0"/>
              <a:t>th</a:t>
            </a:r>
            <a:r>
              <a:rPr lang="en-US" sz="2000" b="0" dirty="0" smtClean="0"/>
              <a:t> Lecture, </a:t>
            </a:r>
            <a:r>
              <a:rPr lang="en-US" sz="2000" b="0" smtClean="0"/>
              <a:t>Sep</a:t>
            </a:r>
            <a:r>
              <a:rPr lang="en-US" sz="2000" b="0" smtClean="0"/>
              <a:t> 6, 2012</a:t>
            </a:r>
            <a:endParaRPr lang="en-US" sz="20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Precision options</a:t>
            </a: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/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“Normalized” </a:t>
            </a:r>
            <a:r>
              <a:rPr lang="en-US" dirty="0"/>
              <a:t>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When: </a:t>
            </a:r>
            <a:r>
              <a:rPr lang="en-US" dirty="0"/>
              <a:t>exp ≠ 000…0 and exp ≠ 111…1</a:t>
            </a:r>
          </a:p>
          <a:p>
            <a:endParaRPr lang="en-US" dirty="0"/>
          </a:p>
          <a:p>
            <a:r>
              <a:rPr lang="en-US" dirty="0"/>
              <a:t>Exponent coded as</a:t>
            </a:r>
            <a:r>
              <a:rPr lang="en-US" dirty="0" smtClean="0"/>
              <a:t> a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 smtClean="0"/>
              <a:t> </a:t>
            </a:r>
            <a:r>
              <a:rPr lang="en-US" dirty="0"/>
              <a:t>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/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- 1,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endParaRPr lang="en-US" dirty="0"/>
          </a:p>
          <a:p>
            <a:r>
              <a:rPr lang="en-US" dirty="0" err="1"/>
              <a:t>Significand</a:t>
            </a:r>
            <a:r>
              <a:rPr lang="en-US" dirty="0"/>
              <a:t>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1.xxx…x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/>
          </a:p>
          <a:p>
            <a:pPr marL="552450" lvl="1"/>
            <a:r>
              <a:rPr lang="en-US" dirty="0"/>
              <a:t> 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xxx…x</a:t>
            </a:r>
            <a:r>
              <a:rPr lang="en-US" dirty="0"/>
              <a:t>: bits of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endParaRPr lang="en-US" dirty="0"/>
          </a:p>
          <a:p>
            <a:pPr marL="552450" lvl="1"/>
            <a:r>
              <a:rPr lang="en-US" dirty="0"/>
              <a:t>Minimum when</a:t>
            </a:r>
            <a:r>
              <a:rPr lang="en-US" dirty="0" smtClean="0"/>
              <a:t>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=000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…0</a:t>
            </a:r>
            <a:r>
              <a:rPr lang="en-US" dirty="0"/>
              <a:t> (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= 1.0)</a:t>
            </a:r>
          </a:p>
          <a:p>
            <a:pPr marL="552450" lvl="1"/>
            <a:r>
              <a:rPr lang="en-US" dirty="0"/>
              <a:t>Maximum when</a:t>
            </a:r>
            <a:r>
              <a:rPr lang="en-US" dirty="0" smtClean="0"/>
              <a:t>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=111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…1</a:t>
            </a:r>
            <a:r>
              <a:rPr lang="en-US" dirty="0"/>
              <a:t> (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166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166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166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</a:t>
            </a:r>
            <a:r>
              <a:rPr lang="en-US" sz="1800" dirty="0" smtClean="0">
                <a:latin typeface="Courier New" pitchFamily="49" charset="0"/>
              </a:rPr>
              <a:t>Float </a:t>
            </a:r>
            <a:r>
              <a:rPr lang="en-US" sz="1800" dirty="0">
                <a:latin typeface="Courier New" pitchFamily="49" charset="0"/>
              </a:rPr>
              <a:t>F = 15213.0;</a:t>
            </a:r>
            <a:endParaRPr lang="en-US" sz="1800" dirty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b="0" dirty="0"/>
              <a:t>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</a:t>
            </a:r>
            <a:r>
              <a:rPr lang="en-US" sz="1800" b="0" dirty="0" smtClean="0"/>
              <a:t>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Result: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>
                <a:latin typeface="Courier New" pitchFamily="49" charset="0"/>
              </a:rPr>
              <a:t>0 10001100 11011011011010000000000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1722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4498" y="6172200"/>
            <a:ext cx="73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153" y="61722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Denormalized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exp = 000…0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–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 + 1 (instead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Numbers</a:t>
            </a:r>
            <a:r>
              <a:rPr lang="en-US" dirty="0" smtClean="0"/>
              <a:t> closest </a:t>
            </a:r>
            <a:r>
              <a:rPr lang="en-US" dirty="0"/>
              <a:t>to 0.0</a:t>
            </a:r>
            <a:endParaRPr lang="en-US" dirty="0" smtClean="0"/>
          </a:p>
          <a:p>
            <a:pPr marL="838200" lvl="2"/>
            <a:r>
              <a:rPr lang="en-US" dirty="0" err="1" smtClean="0"/>
              <a:t>Equispaced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dirty="0"/>
              <a:t>Represents value </a:t>
            </a:r>
            <a:r>
              <a:rPr lang="en-US" sz="2400" dirty="0" smtClean="0">
                <a:sym typeface="Symbol"/>
              </a:rPr>
              <a:t></a:t>
            </a:r>
            <a:r>
              <a:rPr lang="en-US" dirty="0" smtClean="0"/>
              <a:t> </a:t>
            </a:r>
            <a:r>
              <a:rPr lang="en-US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83550" cy="109537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Visualization: Floating Point Encodings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2960688"/>
            <a:ext cx="7315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1534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153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267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153400" y="3570288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6868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04800" y="3636963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382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772400" y="2451100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15963" y="2427288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886200" y="3405188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867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737100" y="2579688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+Denorm</a:t>
            </a: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09600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048000" y="2593975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048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0335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495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924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143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191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572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572000" y="3408363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20675" y="32559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161338" y="31797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IEEE floating point standard: Definition</a:t>
            </a:r>
            <a:endParaRPr lang="en-US"/>
          </a:p>
          <a:p>
            <a:pPr marL="215900" indent="-215900"/>
            <a:r>
              <a:rPr lang="en-US">
                <a:ea typeface="Calibri" charset="0"/>
                <a:cs typeface="Calibri" charset="0"/>
              </a:rPr>
              <a:t>Example and properties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Rounding, addition, multiplication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Floating point in C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>
              <a:solidFill>
                <a:srgbClr val="A5A5A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755900"/>
            <a:ext cx="8382000" cy="4076700"/>
          </a:xfrm>
          <a:ln/>
        </p:spPr>
        <p:txBody>
          <a:bodyPr/>
          <a:lstStyle/>
          <a:p>
            <a:r>
              <a:rPr lang="en-US"/>
              <a:t>8-bit Floating Point Representation</a:t>
            </a:r>
          </a:p>
          <a:p>
            <a:pPr marL="552450" lvl="1"/>
            <a:r>
              <a:rPr lang="en-US"/>
              <a:t>the sign bit is in the most significant bit</a:t>
            </a:r>
          </a:p>
          <a:p>
            <a:pPr marL="552450" lvl="1"/>
            <a:r>
              <a:rPr lang="en-US"/>
              <a:t>the next four bits are the exponent, with a bias of 7</a:t>
            </a:r>
          </a:p>
          <a:p>
            <a:pPr marL="552450" lvl="1"/>
            <a:r>
              <a:rPr lang="en-US"/>
              <a:t>the last three bits are the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/>
          </a:p>
          <a:p>
            <a:endParaRPr lang="en-US"/>
          </a:p>
          <a:p>
            <a:r>
              <a:rPr lang="en-US"/>
              <a:t>Same general form as IEEE Format</a:t>
            </a:r>
          </a:p>
          <a:p>
            <a:pPr marL="552450" lvl="1"/>
            <a:r>
              <a:rPr lang="en-US"/>
              <a:t>normalized, denormalized</a:t>
            </a:r>
          </a:p>
          <a:p>
            <a:pPr marL="552450" lvl="1"/>
            <a:r>
              <a:rPr lang="en-US"/>
              <a:t>representation of 0, NaN, infinity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/>
        </p:nvGraphicFramePr>
        <p:xfrm>
          <a:off x="19558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3810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76200" y="3124200"/>
            <a:ext cx="8928100" cy="289560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/>
              <a:t>Dynamic Range (Positive Only)</a:t>
            </a:r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819400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denorm</a:t>
            </a: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58000" y="3124200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p:oleObj spid="_x0000_s29730" name="Worksheet" r:id="rId3" imgW="7848600" imgH="952500" progId="Excel.Sheet.8">
              <p:embed/>
            </p:oleObj>
          </a:graphicData>
        </a:graphic>
      </p:graphicFrame>
      <p:sp>
        <p:nvSpPr>
          <p:cNvPr id="296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23-1-1 = 3</a:t>
            </a:r>
          </a:p>
          <a:p>
            <a:pPr marL="552450" lvl="1"/>
            <a:endParaRPr lang="en-US"/>
          </a:p>
          <a:p>
            <a:r>
              <a:rPr lang="en-US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</a:t>
            </a: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Background: Fractional binary numbers</a:t>
            </a:r>
          </a:p>
          <a:p>
            <a:r>
              <a:rPr lang="en-US" smtClean="0"/>
              <a:t>IEEE floating point standard: Definition</a:t>
            </a:r>
          </a:p>
          <a:p>
            <a:r>
              <a:rPr lang="en-US" smtClean="0"/>
              <a:t>Example and properties</a:t>
            </a:r>
          </a:p>
          <a:p>
            <a:r>
              <a:rPr lang="en-US" smtClean="0"/>
              <a:t>Rounding, addition, multiplication</a:t>
            </a:r>
          </a:p>
          <a:p>
            <a:r>
              <a:rPr lang="en-US" smtClean="0"/>
              <a:t>Floating point in C</a:t>
            </a:r>
          </a:p>
          <a:p>
            <a:r>
              <a:rPr lang="en-US" smtClean="0"/>
              <a:t>Summary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 (close-up view)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3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1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p:oleObj spid="_x0000_s30751" name="Worksheet" r:id="rId3" imgW="7848600" imgH="9652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Properties of</a:t>
            </a:r>
            <a:r>
              <a:rPr lang="en-US" dirty="0" smtClean="0"/>
              <a:t> </a:t>
            </a:r>
            <a:r>
              <a:rPr lang="en-US" smtClean="0"/>
              <a:t>the IEEE Encoding</a:t>
            </a: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FP Zero Same as Integer Zero</a:t>
            </a:r>
          </a:p>
          <a:p>
            <a:pPr marL="552450" lvl="1"/>
            <a:r>
              <a:rPr lang="en-US" dirty="0"/>
              <a:t>All bits = 0</a:t>
            </a:r>
          </a:p>
          <a:p>
            <a:endParaRPr lang="en-US" dirty="0"/>
          </a:p>
          <a:p>
            <a:r>
              <a:rPr lang="en-US" dirty="0"/>
              <a:t>Can (Almost) Use Unsigned Integer Comparison</a:t>
            </a:r>
          </a:p>
          <a:p>
            <a:pPr marL="552450" lvl="1"/>
            <a:r>
              <a:rPr lang="en-US" dirty="0"/>
              <a:t>Must first compare sign bits</a:t>
            </a:r>
          </a:p>
          <a:p>
            <a:pPr marL="552450" lvl="1"/>
            <a:r>
              <a:rPr lang="en-US" dirty="0"/>
              <a:t>Must consider </a:t>
            </a:r>
            <a:r>
              <a:rPr lang="en-US" dirty="0" smtClean="0"/>
              <a:t>−0 </a:t>
            </a:r>
            <a:r>
              <a:rPr lang="en-US" dirty="0"/>
              <a:t>= 0</a:t>
            </a:r>
          </a:p>
          <a:p>
            <a:pPr marL="552450" lvl="1"/>
            <a:r>
              <a:rPr lang="en-US" dirty="0" err="1"/>
              <a:t>NaNs</a:t>
            </a:r>
            <a:r>
              <a:rPr lang="en-US" dirty="0"/>
              <a:t> problematic</a:t>
            </a:r>
          </a:p>
          <a:p>
            <a:pPr marL="838200" lvl="2"/>
            <a:r>
              <a:rPr lang="en-US" dirty="0"/>
              <a:t>Will be greater than any other values</a:t>
            </a:r>
          </a:p>
          <a:p>
            <a:pPr marL="838200" lvl="2"/>
            <a:r>
              <a:rPr lang="en-US" dirty="0"/>
              <a:t>What should comparison yield?</a:t>
            </a:r>
          </a:p>
          <a:p>
            <a:pPr marL="552450" lvl="1"/>
            <a:r>
              <a:rPr lang="en-US" dirty="0"/>
              <a:t> Otherwise OK</a:t>
            </a:r>
          </a:p>
          <a:p>
            <a:pPr marL="838200" lvl="2"/>
            <a:r>
              <a:rPr lang="en-US" dirty="0" err="1"/>
              <a:t>Denorm</a:t>
            </a:r>
            <a:r>
              <a:rPr lang="en-US" dirty="0"/>
              <a:t> vs. normalized</a:t>
            </a:r>
          </a:p>
          <a:p>
            <a:pPr marL="838200" lvl="2"/>
            <a:r>
              <a:rPr lang="en-US" dirty="0"/>
              <a:t>Normalized vs. infinity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/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 smtClean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Decimal 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 smtClean="0"/>
              <a:t>	1.2349999</a:t>
            </a:r>
            <a:r>
              <a:rPr lang="en-US" dirty="0"/>
              <a:t>	1.23	(Less than half way)</a:t>
            </a:r>
          </a:p>
          <a:p>
            <a:pPr marL="838200" lvl="2">
              <a:buNone/>
            </a:pPr>
            <a:r>
              <a:rPr lang="en-US" dirty="0" smtClean="0"/>
              <a:t>	1.2350001</a:t>
            </a:r>
            <a:r>
              <a:rPr lang="en-US" dirty="0"/>
              <a:t>	1.24	(Greater than half way)</a:t>
            </a:r>
          </a:p>
          <a:p>
            <a:pPr marL="838200" lvl="2">
              <a:buNone/>
            </a:pPr>
            <a:r>
              <a:rPr lang="en-US" dirty="0" smtClean="0"/>
              <a:t>	1.2350000</a:t>
            </a:r>
            <a:r>
              <a:rPr lang="en-US" dirty="0"/>
              <a:t>	1.24	(Half way—round up)</a:t>
            </a:r>
          </a:p>
          <a:p>
            <a:pPr marL="838200" lvl="2">
              <a:buNone/>
            </a:pPr>
            <a:r>
              <a:rPr lang="en-US" dirty="0" smtClean="0"/>
              <a:t>	1.2450000</a:t>
            </a:r>
            <a:r>
              <a:rPr lang="en-US" dirty="0"/>
              <a:t>	1.24	(Half way—round down)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endParaRPr lang="en-US" dirty="0"/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100…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Action	Rounded 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/>
              <a:t>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/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 Guarantees Two Levels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	single precision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/>
              <a:t>Conversions/Casting</a:t>
            </a:r>
          </a:p>
          <a:p>
            <a:pPr marL="317500" lvl="1" indent="0"/>
            <a:r>
              <a:rPr lang="en-US"/>
              <a:t>Casting between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changes bit representation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/>
          </a:p>
          <a:p>
            <a:pPr marL="838200" lvl="2"/>
            <a:r>
              <a:rPr lang="en-US"/>
              <a:t>Truncates fractional part</a:t>
            </a:r>
          </a:p>
          <a:p>
            <a:pPr marL="838200" lvl="2"/>
            <a:r>
              <a:rPr lang="en-US"/>
              <a:t>Like rounding toward zero</a:t>
            </a:r>
          </a:p>
          <a:p>
            <a:pPr marL="838200" lvl="2"/>
            <a:r>
              <a:rPr lang="en-US"/>
              <a:t>Not defined when out of range or NaN: Generally sets to TMin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/>
          </a:p>
          <a:p>
            <a:pPr marL="838200" lvl="2"/>
            <a:r>
              <a:rPr lang="en-US"/>
              <a:t>Exact conversion, as long as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has ≤ 53 bit word size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/>
          </a:p>
          <a:p>
            <a:pPr marL="838200" lvl="2"/>
            <a:r>
              <a:rPr lang="en-US"/>
              <a:t>Will round according to rounding mode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Floating Point has clear mathematical  properties</a:t>
            </a:r>
          </a:p>
          <a:p>
            <a:r>
              <a:rPr lang="en-US"/>
              <a:t>Represents numbers of form M x 2</a:t>
            </a:r>
            <a:r>
              <a:rPr lang="en-US" baseline="32000"/>
              <a:t>E</a:t>
            </a:r>
            <a:endParaRPr lang="en-US"/>
          </a:p>
          <a:p>
            <a:r>
              <a:rPr lang="en-US"/>
              <a:t>One can reason about operations independent of implementation</a:t>
            </a:r>
          </a:p>
          <a:p>
            <a:pPr marL="552450" lvl="1"/>
            <a:r>
              <a:rPr lang="en-US"/>
              <a:t>As if computed with perfect precision and then rounded</a:t>
            </a:r>
          </a:p>
          <a:p>
            <a:r>
              <a:rPr lang="en-US"/>
              <a:t>Not the same as real arithmetic</a:t>
            </a:r>
          </a:p>
          <a:p>
            <a:pPr marL="552450" lvl="1"/>
            <a:r>
              <a:rPr lang="en-US"/>
              <a:t>Violates associativity/distributivity</a:t>
            </a:r>
          </a:p>
          <a:p>
            <a:pPr marL="552450" lvl="1"/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Puzzles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270000"/>
          </a:xfrm>
          <a:ln/>
        </p:spPr>
        <p:txBody>
          <a:bodyPr/>
          <a:lstStyle/>
          <a:p>
            <a:r>
              <a:rPr lang="en-US"/>
              <a:t>For each of the following C expressions, either:</a:t>
            </a:r>
          </a:p>
          <a:p>
            <a:pPr marL="552450" lvl="1"/>
            <a:r>
              <a:rPr lang="en-US"/>
              <a:t>Argue that it is true for all argument values</a:t>
            </a:r>
          </a:p>
          <a:p>
            <a:pPr marL="552450" lvl="1"/>
            <a:r>
              <a:rPr lang="en-US"/>
              <a:t>Explain why not true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3736975" y="2446338"/>
            <a:ext cx="4889500" cy="40767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 == (int)(float) x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 == (int)(double) x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 == (float)(double) f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== (float) d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 == -(-f);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2/3 == 2/3.0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&lt; 0.0	 ⇒ 	((d*2) &lt; 0.0)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&gt; f	 ⇒ 	-f &gt; -d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* d &gt;= 0.0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(d+f)-d == f</a:t>
            </a:r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522288" y="3271838"/>
            <a:ext cx="2628900" cy="1155700"/>
          </a:xfrm>
          <a:prstGeom prst="rect">
            <a:avLst/>
          </a:prstGeom>
          <a:solidFill>
            <a:srgbClr val="D6D6F4"/>
          </a:solidFill>
          <a:ln w="25400" cap="flat">
            <a:solidFill>
              <a:srgbClr val="ADADE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x = …;</a:t>
            </a:r>
            <a:endParaRPr lang="en-US" sz="24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float f = …;</a:t>
            </a:r>
            <a:endParaRPr lang="en-US" sz="24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double d = …;</a:t>
            </a:r>
          </a:p>
        </p:txBody>
      </p:sp>
      <p:sp>
        <p:nvSpPr>
          <p:cNvPr id="45063" name="Rectangle 7"/>
          <p:cNvSpPr>
            <a:spLocks/>
          </p:cNvSpPr>
          <p:nvPr/>
        </p:nvSpPr>
        <p:spPr bwMode="auto">
          <a:xfrm>
            <a:off x="457200" y="4581525"/>
            <a:ext cx="1704975" cy="698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Assume neither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nor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is 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More Slides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60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/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/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414338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Compare to those of Abelian Group</a:t>
            </a:r>
          </a:p>
          <a:p>
            <a:pPr lvl="1"/>
            <a:r>
              <a:rPr lang="en-US" smtClean="0"/>
              <a:t>Closed under addition?			</a:t>
            </a:r>
          </a:p>
          <a:p>
            <a:pPr lvl="2"/>
            <a:r>
              <a:rPr lang="en-US" smtClean="0"/>
              <a:t>But may generate infinity or NaN</a:t>
            </a:r>
          </a:p>
          <a:p>
            <a:pPr lvl="1"/>
            <a:r>
              <a:rPr lang="en-US" smtClean="0"/>
              <a:t>Commutative?</a:t>
            </a:r>
          </a:p>
          <a:p>
            <a:pPr lvl="1"/>
            <a:r>
              <a:rPr lang="en-US" smtClean="0"/>
              <a:t>Associative?</a:t>
            </a:r>
          </a:p>
          <a:p>
            <a:pPr lvl="2"/>
            <a:r>
              <a:rPr lang="en-US" smtClean="0"/>
              <a:t>Overflow and inexactness of rounding</a:t>
            </a:r>
          </a:p>
          <a:p>
            <a:pPr lvl="1"/>
            <a:r>
              <a:rPr lang="en-US" smtClean="0"/>
              <a:t>0 is additive identity?</a:t>
            </a:r>
          </a:p>
          <a:p>
            <a:pPr lvl="1"/>
            <a:r>
              <a:rPr lang="en-US" smtClean="0"/>
              <a:t>Every element has additive inverse</a:t>
            </a:r>
          </a:p>
          <a:p>
            <a:pPr lvl="2"/>
            <a:r>
              <a:rPr lang="en-US" smtClean="0"/>
              <a:t>Except for infinities &amp; NaNs</a:t>
            </a:r>
          </a:p>
          <a:p>
            <a:r>
              <a:rPr lang="en-US" smtClean="0"/>
              <a:t>Monotonicity</a:t>
            </a:r>
          </a:p>
          <a:p>
            <a:pPr lvl="1"/>
            <a:r>
              <a:rPr lang="en-US" smtClean="0">
                <a:sym typeface="Calibri Italic" charset="0"/>
              </a:rPr>
              <a:t>a</a:t>
            </a:r>
            <a:r>
              <a:rPr lang="en-US" smtClean="0"/>
              <a:t> ≥ </a:t>
            </a:r>
            <a:r>
              <a:rPr lang="en-US" smtClean="0">
                <a:sym typeface="Calibri Italic" charset="0"/>
              </a:rPr>
              <a:t>b</a:t>
            </a:r>
            <a:r>
              <a:rPr lang="en-US" smtClean="0"/>
              <a:t> ⇒ </a:t>
            </a:r>
            <a:r>
              <a:rPr lang="en-US" smtClean="0">
                <a:sym typeface="Calibri Italic" charset="0"/>
              </a:rPr>
              <a:t>a</a:t>
            </a:r>
            <a:r>
              <a:rPr lang="en-US" smtClean="0"/>
              <a:t>+</a:t>
            </a:r>
            <a:r>
              <a:rPr lang="en-US" smtClean="0">
                <a:sym typeface="Calibri Italic" charset="0"/>
              </a:rPr>
              <a:t>c</a:t>
            </a:r>
            <a:r>
              <a:rPr lang="en-US" smtClean="0"/>
              <a:t> ≥ </a:t>
            </a:r>
            <a:r>
              <a:rPr lang="en-US" smtClean="0">
                <a:sym typeface="Calibri Italic" charset="0"/>
              </a:rPr>
              <a:t>b</a:t>
            </a:r>
            <a:r>
              <a:rPr lang="en-US" smtClean="0"/>
              <a:t>+</a:t>
            </a:r>
            <a:r>
              <a:rPr lang="en-US" smtClean="0">
                <a:sym typeface="Calibri Italic" charset="0"/>
              </a:rPr>
              <a:t>c</a:t>
            </a:r>
            <a:r>
              <a:rPr lang="en-US" smtClean="0"/>
              <a:t>?</a:t>
            </a:r>
          </a:p>
          <a:p>
            <a:pPr lvl="2"/>
            <a:r>
              <a:rPr lang="en-US" smtClean="0"/>
              <a:t>Except for infinities &amp; NaNs</a:t>
            </a:r>
            <a:endParaRPr lang="en-US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514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68938" y="36068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8829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67350" y="3983038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67350" y="51562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5" name="Rectangle 15"/>
          <p:cNvSpPr>
            <a:spLocks/>
          </p:cNvSpPr>
          <p:nvPr/>
        </p:nvSpPr>
        <p:spPr bwMode="auto">
          <a:xfrm>
            <a:off x="5270500" y="1689100"/>
            <a:ext cx="1358900" cy="40259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Compare to Commutative Ring</a:t>
            </a:r>
          </a:p>
          <a:p>
            <a:pPr marL="552450" lvl="1"/>
            <a:r>
              <a:rPr lang="en-US"/>
              <a:t>Closed under multiplication?</a:t>
            </a:r>
          </a:p>
          <a:p>
            <a:pPr marL="838200" lvl="2"/>
            <a:r>
              <a:rPr lang="en-US"/>
              <a:t>But may generate infinity or NaN</a:t>
            </a:r>
          </a:p>
          <a:p>
            <a:pPr marL="552450" lvl="1"/>
            <a:r>
              <a:rPr lang="en-US"/>
              <a:t>Multiplication Commutative?</a:t>
            </a:r>
          </a:p>
          <a:p>
            <a:pPr marL="552450" lvl="1"/>
            <a:r>
              <a:rPr lang="en-US"/>
              <a:t>Multiplication is Associative?</a:t>
            </a:r>
          </a:p>
          <a:p>
            <a:pPr marL="838200" lvl="2"/>
            <a:r>
              <a:rPr lang="en-US"/>
              <a:t>Possibility of overflow, inexactness of rounding</a:t>
            </a:r>
          </a:p>
          <a:p>
            <a:pPr marL="552450" lvl="1"/>
            <a:r>
              <a:rPr lang="en-US"/>
              <a:t>1 is multiplicative identity?</a:t>
            </a:r>
          </a:p>
          <a:p>
            <a:pPr marL="552450" lvl="1"/>
            <a:r>
              <a:rPr lang="en-US"/>
              <a:t>Multiplication distributes over addition?</a:t>
            </a:r>
          </a:p>
          <a:p>
            <a:pPr marL="838200" lvl="2"/>
            <a:r>
              <a:rPr lang="en-US"/>
              <a:t>Possibility of overflow, inexactness of rounding</a:t>
            </a:r>
          </a:p>
          <a:p>
            <a:endParaRPr lang="en-US"/>
          </a:p>
          <a:p>
            <a:r>
              <a:rPr lang="en-US"/>
              <a:t>Monotonicity</a:t>
            </a:r>
          </a:p>
          <a:p>
            <a:pPr marL="552450" lvl="1"/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/>
              <a:t> ≥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/>
              <a:t>  &amp;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/>
              <a:t> ≥ 0  ⇒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/>
              <a:t> *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/>
              <a:t> ≥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/>
              <a:t> *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/>
              <a:t>?</a:t>
            </a:r>
          </a:p>
          <a:p>
            <a:pPr marL="838200" lvl="2"/>
            <a:r>
              <a:rPr lang="en-US"/>
              <a:t>Except for infinities &amp; NaNs</a:t>
            </a:r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7138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7138" y="252253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8956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7138" y="36068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3990975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05550" y="5583238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1999" name="Rectangle 15"/>
          <p:cNvSpPr>
            <a:spLocks/>
          </p:cNvSpPr>
          <p:nvPr/>
        </p:nvSpPr>
        <p:spPr bwMode="auto">
          <a:xfrm>
            <a:off x="6121400" y="1790700"/>
            <a:ext cx="1358900" cy="42418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Creating Floating Point Number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Steps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Normalize to have leading 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Round to fit within fraction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err="1"/>
              <a:t>Postnormalize</a:t>
            </a:r>
            <a:r>
              <a:rPr lang="en-US" dirty="0"/>
              <a:t> to deal with effects of rounding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Case Study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Convert 8-bit unsigned numbers to tiny floating point format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dirty="0"/>
              <a:t>Example Numbers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10000000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00001101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33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35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00010011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10001010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00111111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graphicFrame>
        <p:nvGraphicFramePr>
          <p:cNvPr id="49157" name="Group 5"/>
          <p:cNvGraphicFramePr>
            <a:graphicFrameLocks noGrp="1"/>
          </p:cNvGraphicFramePr>
          <p:nvPr/>
        </p:nvGraphicFramePr>
        <p:xfrm>
          <a:off x="4686300" y="14097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Requirement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Set binary point so that numbers of form 1.xxxxx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Adjust all to have leading one</a:t>
            </a:r>
          </a:p>
          <a:p>
            <a:pPr marL="838200" lvl="2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Decrement exponent as shift left</a:t>
            </a: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Binary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Exponent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10000000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00001101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3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17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1.0001000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19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00010011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1.0011000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10001010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1.0001010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63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00111111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1.1111100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5</a:t>
            </a:r>
            <a:endParaRPr lang="en-US" dirty="0">
              <a:latin typeface="Monaco" charset="0"/>
              <a:sym typeface="Monaco" charset="0"/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/>
        </p:nvGraphicFramePr>
        <p:xfrm>
          <a:off x="4279900" y="635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3" name="Rectangle 95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384" name="Rectangle 96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844800"/>
            <a:ext cx="8382000" cy="3987800"/>
          </a:xfrm>
          <a:ln/>
        </p:spPr>
        <p:txBody>
          <a:bodyPr/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17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19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51263" y="698500"/>
            <a:ext cx="255905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1.BBG</a:t>
            </a:r>
            <a:r>
              <a:rPr lang="en-US" sz="3600">
                <a:solidFill>
                  <a:srgbClr val="CC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Postnormalize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Issue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Rounding may have caused overflow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Handle by shifting right once &amp; incrementing exponent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Adjusted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Result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128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3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17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16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19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20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134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63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1.000/6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64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5 3/4	101.11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2 7/8	</a:t>
            </a:r>
            <a:r>
              <a:rPr lang="en-US" sz="2000" dirty="0" smtClean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10.111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	1 7/16	</a:t>
            </a:r>
            <a:r>
              <a:rPr lang="en-US" sz="2000" dirty="0" smtClean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1.0111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</a:t>
            </a:r>
            <a:r>
              <a:rPr lang="en-US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 smtClean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  <a:endParaRPr lang="en-US" dirty="0" smtClean="0"/>
          </a:p>
          <a:p>
            <a:pPr lvl="4">
              <a:tabLst>
                <a:tab pos="1828800" algn="l"/>
              </a:tabLst>
            </a:pPr>
            <a:endParaRPr lang="en-US" sz="200" dirty="0" smtClean="0"/>
          </a:p>
          <a:p>
            <a:pPr lvl="1">
              <a:tabLst>
                <a:tab pos="1828800" algn="l"/>
              </a:tabLst>
            </a:pPr>
            <a:r>
              <a:rPr lang="en-US" dirty="0" smtClean="0"/>
              <a:t>Value	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1/3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0.0101010101[01]…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1/5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0.001100110011[0011]…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1/10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0.0001100110011[0011]…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 dirty="0" smtClean="0">
              <a:latin typeface="Monaco" charset="0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dirty="0" smtClean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Just one setting of decimal point within the </a:t>
            </a:r>
            <a:r>
              <a:rPr lang="en-US" i="1" dirty="0" err="1" smtClean="0"/>
              <a:t>w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Limited range of numbers (very small values?  very large?)</a:t>
            </a:r>
            <a:endParaRPr lang="en-US" dirty="0" smtClean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/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Numerical Form: </a:t>
            </a:r>
            <a:br>
              <a:rPr lang="en-US"/>
            </a:br>
            <a:r>
              <a:rPr lang="en-US"/>
              <a:t>			(–1)</a:t>
            </a:r>
            <a:r>
              <a:rPr lang="en-US" baseline="32000"/>
              <a:t>s</a:t>
            </a:r>
            <a:r>
              <a:rPr lang="en-US"/>
              <a:t>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 2</a:t>
            </a:r>
            <a:r>
              <a:rPr lang="en-US" baseline="3200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552450" lvl="1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/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/>
              <a:t> determines whether number is negative or positive</a:t>
            </a:r>
          </a:p>
          <a:p>
            <a:pPr marL="552450" lvl="1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/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 normally a fractional value in range [1.0,2.0).</a:t>
            </a:r>
          </a:p>
          <a:p>
            <a:pPr marL="552450" lvl="1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/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/>
              <a:t> weights value by power of two</a:t>
            </a:r>
          </a:p>
          <a:p>
            <a:endParaRPr lang="en-US"/>
          </a:p>
          <a:p>
            <a:r>
              <a:rPr lang="en-US"/>
              <a:t>Encoding</a:t>
            </a:r>
          </a:p>
          <a:p>
            <a:pPr marL="552450" lvl="1"/>
            <a:r>
              <a:rPr lang="en-US"/>
              <a:t>MSB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/>
              <a:t> is sign bit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/>
          </a:p>
          <a:p>
            <a:pPr marL="552450" lvl="1"/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/>
              <a:t> field encodes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/>
              <a:t> (but is not equal to E)</a:t>
            </a:r>
          </a:p>
          <a:p>
            <a:pPr marL="552450" lvl="1"/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/>
              <a:t> field encodes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(but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/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Pages>0</Pages>
  <Words>3219</Words>
  <Characters>0</Characters>
  <Application>Microsoft Macintosh PowerPoint</Application>
  <PresentationFormat>On-screen Show (4:3)</PresentationFormat>
  <Lines>0</Lines>
  <Paragraphs>574</Paragraphs>
  <Slides>41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Title Slide</vt:lpstr>
      <vt:lpstr>Title and Content</vt:lpstr>
      <vt:lpstr>Title and Content: Build</vt:lpstr>
      <vt:lpstr>Title Only</vt:lpstr>
      <vt:lpstr>template2007</vt:lpstr>
      <vt:lpstr>Worksheet</vt:lpstr>
      <vt:lpstr>Floating Point  15-213: Introduction to Computer Systems 4th Lecture, Sep 6, 2012</vt:lpstr>
      <vt:lpstr>Today: Floating Point</vt:lpstr>
      <vt:lpstr>Fractional binary numbers</vt:lpstr>
      <vt:lpstr>Fractional Binary Numbers</vt:lpstr>
      <vt:lpstr>Fractional Binary Numbers: Examples</vt:lpstr>
      <vt:lpstr>Representable Numbers</vt:lpstr>
      <vt:lpstr>Today: Floating Point</vt:lpstr>
      <vt:lpstr>IEEE Floating Point</vt:lpstr>
      <vt:lpstr>Floating Point Representation</vt:lpstr>
      <vt:lpstr>Precision options</vt:lpstr>
      <vt:lpstr>“Normalized” Values</vt:lpstr>
      <vt:lpstr>Normalized Encoding Example</vt:lpstr>
      <vt:lpstr>Denormalized Values</vt:lpstr>
      <vt:lpstr>Special Values</vt:lpstr>
      <vt:lpstr>Visualization: Floating Point Encodings</vt:lpstr>
      <vt:lpstr>Today: Floating Point</vt:lpstr>
      <vt:lpstr>Tiny Floating Point Example</vt:lpstr>
      <vt:lpstr>Dynamic Range (Positive Only)</vt:lpstr>
      <vt:lpstr>Distribution of Values</vt:lpstr>
      <vt:lpstr>Distribution of Values (close-up view)</vt:lpstr>
      <vt:lpstr>Special Properties of the IEEE Encoding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Floating Point Addition</vt:lpstr>
      <vt:lpstr>Today: Floating Point</vt:lpstr>
      <vt:lpstr>Floating Point in C</vt:lpstr>
      <vt:lpstr>Summary</vt:lpstr>
      <vt:lpstr>Floating Point Puzzles</vt:lpstr>
      <vt:lpstr>More Slides</vt:lpstr>
      <vt:lpstr>Today: Floating Point</vt:lpstr>
      <vt:lpstr>Interesting Numbers</vt:lpstr>
      <vt:lpstr>Mathematical Properties of FP Add</vt:lpstr>
      <vt:lpstr>Mathematical Properties of FP Mult</vt:lpstr>
      <vt:lpstr>Creating Floating Point Number</vt:lpstr>
      <vt:lpstr>Normalize</vt:lpstr>
      <vt:lpstr>Rounding</vt:lpstr>
      <vt:lpstr>Postnormalize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G</cp:lastModifiedBy>
  <cp:revision>26</cp:revision>
  <cp:lastPrinted>2012-09-05T04:08:39Z</cp:lastPrinted>
  <dcterms:created xsi:type="dcterms:W3CDTF">2012-09-06T15:16:51Z</dcterms:created>
  <dcterms:modified xsi:type="dcterms:W3CDTF">2012-09-06T15:18:12Z</dcterms:modified>
</cp:coreProperties>
</file>