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42" r:id="rId2"/>
    <p:sldId id="636" r:id="rId3"/>
    <p:sldId id="574" r:id="rId4"/>
    <p:sldId id="575" r:id="rId5"/>
    <p:sldId id="637" r:id="rId6"/>
    <p:sldId id="638" r:id="rId7"/>
    <p:sldId id="639" r:id="rId8"/>
    <p:sldId id="576" r:id="rId9"/>
    <p:sldId id="577" r:id="rId10"/>
    <p:sldId id="578" r:id="rId11"/>
    <p:sldId id="579" r:id="rId12"/>
    <p:sldId id="596" r:id="rId13"/>
    <p:sldId id="604" r:id="rId14"/>
    <p:sldId id="608" r:id="rId15"/>
    <p:sldId id="605" r:id="rId16"/>
    <p:sldId id="606" r:id="rId17"/>
    <p:sldId id="607" r:id="rId18"/>
    <p:sldId id="640" r:id="rId19"/>
    <p:sldId id="641" r:id="rId20"/>
    <p:sldId id="610" r:id="rId21"/>
    <p:sldId id="609" r:id="rId22"/>
    <p:sldId id="613" r:id="rId23"/>
    <p:sldId id="615" r:id="rId24"/>
    <p:sldId id="616" r:id="rId25"/>
    <p:sldId id="634" r:id="rId26"/>
    <p:sldId id="617" r:id="rId27"/>
    <p:sldId id="618" r:id="rId28"/>
    <p:sldId id="619" r:id="rId29"/>
    <p:sldId id="635" r:id="rId30"/>
    <p:sldId id="625" r:id="rId31"/>
    <p:sldId id="626" r:id="rId32"/>
    <p:sldId id="627" r:id="rId33"/>
    <p:sldId id="628" r:id="rId34"/>
    <p:sldId id="632" r:id="rId35"/>
    <p:sldId id="630" r:id="rId36"/>
    <p:sldId id="633" r:id="rId37"/>
    <p:sldId id="631" r:id="rId38"/>
    <p:sldId id="593" r:id="rId39"/>
    <p:sldId id="620" r:id="rId40"/>
    <p:sldId id="621" r:id="rId41"/>
    <p:sldId id="622" r:id="rId42"/>
    <p:sldId id="623" r:id="rId43"/>
    <p:sldId id="624" r:id="rId44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98" d="100"/>
          <a:sy n="98" d="100"/>
        </p:scale>
        <p:origin x="-608" y="-112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tags" Target="tags/tag1.xml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5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29, 2011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 (</a:t>
            </a:r>
            <a:r>
              <a:rPr lang="en-US" sz="1800" dirty="0" smtClean="0">
                <a:latin typeface="+mn-lt"/>
              </a:rPr>
              <a:t>race)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P(&amp;mutex[0]); P(&amp;mutex[1]);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1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Tid[0]: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Tid[1]: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 smtClean="0"/>
          </a:p>
          <a:p>
            <a:r>
              <a:rPr lang="en-US" dirty="0" smtClean="0"/>
              <a:t>Producer</a:t>
            </a:r>
            <a:r>
              <a:rPr lang="en-US" dirty="0" smtClean="0"/>
              <a:t>-consumer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safety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</a:t>
            </a:r>
            <a:r>
              <a:rPr lang="en-US" dirty="0" smtClean="0"/>
              <a:t> Coordinate Access </a:t>
            </a:r>
            <a:r>
              <a:rPr lang="en-US" dirty="0" smtClean="0"/>
              <a:t>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MPEG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“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”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654175"/>
            <a:ext cx="4854575" cy="4670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7340600" cy="573088"/>
          </a:xfrm>
        </p:spPr>
        <p:txBody>
          <a:bodyPr/>
          <a:lstStyle/>
          <a:p>
            <a:r>
              <a:rPr lang="en-US"/>
              <a:t>Counting with Semaphores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2188"/>
            <a:ext cx="8548688" cy="1979612"/>
          </a:xfrm>
        </p:spPr>
        <p:txBody>
          <a:bodyPr/>
          <a:lstStyle/>
          <a:p>
            <a:r>
              <a:rPr lang="en-US" dirty="0"/>
              <a:t>Remember, it’s a non-negative integer</a:t>
            </a:r>
          </a:p>
          <a:p>
            <a:pPr lvl="1"/>
            <a:r>
              <a:rPr lang="en-US" dirty="0"/>
              <a:t>So, values greater than 1 are legal </a:t>
            </a:r>
          </a:p>
          <a:p>
            <a:r>
              <a:rPr lang="en-US" dirty="0"/>
              <a:t>Lets repeat thing_5() 5 times for every 3 of thing_3()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131763" y="2590800"/>
            <a:ext cx="3754437" cy="22256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 and thing_3 */</a:t>
            </a:r>
          </a:p>
          <a:p>
            <a:pPr algn="l"/>
            <a:r>
              <a:rPr lang="en-US" sz="1600" dirty="0">
                <a:latin typeface="Courier New" charset="0"/>
              </a:rPr>
              <a:t>#include “</a:t>
            </a:r>
            <a:r>
              <a:rPr lang="en-US" sz="1600" dirty="0" err="1">
                <a:latin typeface="Courier New" charset="0"/>
              </a:rPr>
              <a:t>csapp.h</a:t>
            </a:r>
            <a:r>
              <a:rPr lang="en-US" sz="1600" dirty="0">
                <a:latin typeface="Courier New" charset="0"/>
              </a:rPr>
              <a:t>”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five;</a:t>
            </a: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three;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void</a:t>
            </a:r>
            <a:r>
              <a:rPr lang="en-US" sz="1600" b="0" dirty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endParaRPr lang="en-US" sz="1600" dirty="0">
              <a:latin typeface="Courier New" charset="0"/>
            </a:endParaRP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4191000" y="2459197"/>
            <a:ext cx="4617370" cy="443198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main()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tid_five</a:t>
            </a:r>
            <a:r>
              <a:rPr lang="en-US" sz="1600" dirty="0">
                <a:latin typeface="Courier New" charset="0"/>
              </a:rPr>
              <a:t>, </a:t>
            </a:r>
            <a:r>
              <a:rPr lang="en-US" sz="1600" dirty="0" err="1">
                <a:latin typeface="Courier New" charset="0"/>
              </a:rPr>
              <a:t>tid_three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Sem_init(&amp;five</a:t>
            </a:r>
            <a:r>
              <a:rPr lang="en-US" sz="1600" dirty="0">
                <a:latin typeface="Courier New" charset="0"/>
              </a:rPr>
              <a:t>, 0, 5);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Sem_init(&amp;three</a:t>
            </a:r>
            <a:r>
              <a:rPr lang="en-US" sz="1600" dirty="0">
                <a:latin typeface="Courier New" charset="0"/>
              </a:rPr>
              <a:t>,  0, 3);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Pthread_create(&amp;tid_five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five_times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Pthread_create(&amp;tid_three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three_times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  <a:p>
            <a:pPr algn="l"/>
            <a:endParaRPr lang="en-US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Counting with semaphores (cont)</a:t>
            </a:r>
          </a:p>
        </p:txBody>
      </p:sp>
      <p:sp>
        <p:nvSpPr>
          <p:cNvPr id="963587" name="Text Box 3"/>
          <p:cNvSpPr txBox="1">
            <a:spLocks noChangeArrowheads="1"/>
          </p:cNvSpPr>
          <p:nvPr/>
        </p:nvSpPr>
        <p:spPr bwMode="auto">
          <a:xfrm>
            <a:off x="533400" y="2027238"/>
            <a:ext cx="3754438" cy="3937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&lt;5;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i="1" dirty="0">
                <a:latin typeface="Courier New" charset="0"/>
              </a:rPr>
              <a:t>      /* wait &amp; thing_5()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thing_5();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8" name="Text Box 4"/>
          <p:cNvSpPr txBox="1">
            <a:spLocks noChangeArrowheads="1"/>
          </p:cNvSpPr>
          <p:nvPr/>
        </p:nvSpPr>
        <p:spPr bwMode="auto">
          <a:xfrm>
            <a:off x="4724400" y="1660525"/>
            <a:ext cx="3876675" cy="44259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thing_3()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&lt;3;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i="1" dirty="0">
                <a:latin typeface="Courier New" charset="0"/>
              </a:rPr>
              <a:t>/* wait &amp; thing_3()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thing_3();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9" name="Text Box 5"/>
          <p:cNvSpPr txBox="1">
            <a:spLocks noChangeArrowheads="1"/>
          </p:cNvSpPr>
          <p:nvPr/>
        </p:nvSpPr>
        <p:spPr bwMode="auto">
          <a:xfrm>
            <a:off x="795338" y="1111042"/>
            <a:ext cx="306560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r>
              <a:rPr lang="en-US" sz="2200" dirty="0"/>
              <a:t>Initially:  five = 5, three =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Races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Locking and Deadlocks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endParaRPr lang="en-US" dirty="0" smtClean="0"/>
          </a:p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57464" cy="47089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</a:rPr>
              <a:t>typedef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struct</a:t>
            </a:r>
            <a:r>
              <a:rPr lang="en-US" sz="1800" dirty="0" smtClean="0">
                <a:latin typeface="Courier New" pitchFamily="49" charset="0"/>
              </a:rPr>
              <a:t> {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;          /* Buffer array */         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;             /* Maximum number of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front;         /* buf[(front+1)%n] is first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rear;          /* </a:t>
            </a:r>
            <a:r>
              <a:rPr lang="en-US" sz="1800" dirty="0" err="1" smtClean="0">
                <a:latin typeface="Courier New" pitchFamily="49" charset="0"/>
              </a:rPr>
              <a:t>buf[rear%n</a:t>
            </a:r>
            <a:r>
              <a:rPr lang="en-US" sz="1800" dirty="0" smtClean="0">
                <a:latin typeface="Courier New" pitchFamily="49" charset="0"/>
              </a:rPr>
              <a:t>] is last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mutex</a:t>
            </a:r>
            <a:r>
              <a:rPr lang="en-US" sz="1800" dirty="0" smtClean="0">
                <a:latin typeface="Courier New" pitchFamily="49" charset="0"/>
              </a:rPr>
              <a:t>;       /* Protects accesses to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slots;       /* Counts available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items;       /* Counts available items */</a:t>
            </a:r>
          </a:p>
          <a:p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133600"/>
            <a:ext cx="8991600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sbuf_insert(sbuf_t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-&gt;slots);                        /* Wait for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rear)%(sp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 = item; /* Insert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-&gt;items);                        /* Announce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25" y="44958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1985665"/>
            <a:ext cx="89916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sbuf_remove(sbuf_t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-&gt;items);                         /* Wait for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item =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front)%(sp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)]; /* Remove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-&gt;slots);                         /* Announce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return item;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0625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-consumer problem</a:t>
            </a:r>
          </a:p>
          <a:p>
            <a:r>
              <a:rPr lang="en-US" dirty="0" smtClean="0"/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Generalization of the mutual exclusion problem</a:t>
            </a:r>
          </a:p>
          <a:p>
            <a:endParaRPr lang="en-US" dirty="0" smtClean="0"/>
          </a:p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/>
              <a:t>Thread </a:t>
            </a:r>
            <a:r>
              <a:rPr lang="en-US" dirty="0" smtClean="0"/>
              <a:t>safety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&amp;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</a:t>
            </a:r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Class 2: Functions that keep state across multiple </a:t>
            </a:r>
            <a:r>
              <a:rPr lang="en-US" dirty="0" smtClean="0"/>
              <a:t>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</a:t>
            </a:r>
            <a:r>
              <a:rPr lang="en-US" dirty="0" smtClean="0"/>
              <a:t>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</a:t>
            </a:r>
            <a:r>
              <a:rPr lang="en-US" dirty="0" smtClean="0"/>
              <a:t>functions</a:t>
            </a:r>
          </a:p>
          <a:p>
            <a:pPr lvl="2"/>
            <a:r>
              <a:rPr lang="en-US" dirty="0" smtClean="0"/>
              <a:t>Require no synchronization </a:t>
            </a:r>
            <a:r>
              <a:rPr lang="en-US" dirty="0" smtClean="0"/>
              <a:t>operations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Oval 380"/>
          <p:cNvSpPr>
            <a:spLocks noChangeArrowheads="1"/>
          </p:cNvSpPr>
          <p:nvPr/>
        </p:nvSpPr>
        <p:spPr bwMode="auto">
          <a:xfrm>
            <a:off x="3048000" y="3473420"/>
            <a:ext cx="1066800" cy="720725"/>
          </a:xfrm>
          <a:prstGeom prst="ellipse">
            <a:avLst/>
          </a:prstGeom>
          <a:solidFill>
            <a:srgbClr val="D2D2F4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Master</a:t>
            </a:r>
          </a:p>
          <a:p>
            <a:pPr algn="ctr"/>
            <a:r>
              <a:rPr lang="en-US" sz="2000">
                <a:latin typeface="+mn-lt"/>
              </a:rPr>
              <a:t>thread</a:t>
            </a:r>
          </a:p>
        </p:txBody>
      </p:sp>
      <p:sp>
        <p:nvSpPr>
          <p:cNvPr id="5" name="Text Box 381"/>
          <p:cNvSpPr txBox="1">
            <a:spLocks noChangeArrowheads="1"/>
          </p:cNvSpPr>
          <p:nvPr/>
        </p:nvSpPr>
        <p:spPr bwMode="auto">
          <a:xfrm>
            <a:off x="5149850" y="3702020"/>
            <a:ext cx="930275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Buffer</a:t>
            </a:r>
          </a:p>
        </p:txBody>
      </p:sp>
      <p:sp>
        <p:nvSpPr>
          <p:cNvPr id="6" name="Line 382"/>
          <p:cNvSpPr>
            <a:spLocks noChangeShapeType="1"/>
          </p:cNvSpPr>
          <p:nvPr/>
        </p:nvSpPr>
        <p:spPr bwMode="auto">
          <a:xfrm flipV="1">
            <a:off x="4114800" y="385442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Line 383"/>
          <p:cNvSpPr>
            <a:spLocks noChangeShapeType="1"/>
          </p:cNvSpPr>
          <p:nvPr/>
        </p:nvSpPr>
        <p:spPr bwMode="auto">
          <a:xfrm flipV="1">
            <a:off x="6080125" y="3321020"/>
            <a:ext cx="100647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8" name="Text Box 386"/>
          <p:cNvSpPr txBox="1">
            <a:spLocks noChangeArrowheads="1"/>
          </p:cNvSpPr>
          <p:nvPr/>
        </p:nvSpPr>
        <p:spPr bwMode="auto">
          <a:xfrm>
            <a:off x="7449364" y="3738533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9" name="Line 387"/>
          <p:cNvSpPr>
            <a:spLocks noChangeShapeType="1"/>
          </p:cNvSpPr>
          <p:nvPr/>
        </p:nvSpPr>
        <p:spPr bwMode="auto">
          <a:xfrm rot="5400000" flipV="1">
            <a:off x="6278563" y="3655982"/>
            <a:ext cx="609600" cy="1006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Line 392"/>
          <p:cNvSpPr>
            <a:spLocks noChangeShapeType="1"/>
          </p:cNvSpPr>
          <p:nvPr/>
        </p:nvSpPr>
        <p:spPr bwMode="auto">
          <a:xfrm>
            <a:off x="1676400" y="332102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Text Box 393"/>
          <p:cNvSpPr txBox="1">
            <a:spLocks noChangeArrowheads="1"/>
          </p:cNvSpPr>
          <p:nvPr/>
        </p:nvSpPr>
        <p:spPr bwMode="auto">
          <a:xfrm>
            <a:off x="1750640" y="3515995"/>
            <a:ext cx="124323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Accept</a:t>
            </a:r>
          </a:p>
          <a:p>
            <a:pPr algn="ctr"/>
            <a:r>
              <a:rPr lang="en-US" sz="1600" i="1" dirty="0">
                <a:latin typeface="+mn-lt"/>
              </a:rPr>
              <a:t>connections</a:t>
            </a:r>
          </a:p>
        </p:txBody>
      </p:sp>
      <p:sp>
        <p:nvSpPr>
          <p:cNvPr id="12" name="Text Box 395"/>
          <p:cNvSpPr txBox="1">
            <a:spLocks noChangeArrowheads="1"/>
          </p:cNvSpPr>
          <p:nvPr/>
        </p:nvSpPr>
        <p:spPr bwMode="auto">
          <a:xfrm>
            <a:off x="4057336" y="327660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Insert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3" name="Text Box 396"/>
          <p:cNvSpPr txBox="1">
            <a:spLocks noChangeArrowheads="1"/>
          </p:cNvSpPr>
          <p:nvPr/>
        </p:nvSpPr>
        <p:spPr bwMode="auto">
          <a:xfrm>
            <a:off x="6299404" y="353187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Remove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4" name="Oval 397"/>
          <p:cNvSpPr>
            <a:spLocks noChangeArrowheads="1"/>
          </p:cNvSpPr>
          <p:nvPr/>
        </p:nvSpPr>
        <p:spPr bwMode="auto">
          <a:xfrm>
            <a:off x="7086600" y="2981295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5" name="Oval 398"/>
          <p:cNvSpPr>
            <a:spLocks noChangeArrowheads="1"/>
          </p:cNvSpPr>
          <p:nvPr/>
        </p:nvSpPr>
        <p:spPr bwMode="auto">
          <a:xfrm>
            <a:off x="7086600" y="4083020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6" name="Oval 403"/>
          <p:cNvSpPr>
            <a:spLocks noChangeArrowheads="1"/>
          </p:cNvSpPr>
          <p:nvPr/>
        </p:nvSpPr>
        <p:spPr bwMode="auto">
          <a:xfrm>
            <a:off x="609600" y="2940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Client</a:t>
            </a:r>
          </a:p>
        </p:txBody>
      </p:sp>
      <p:sp>
        <p:nvSpPr>
          <p:cNvPr id="17" name="Oval 405"/>
          <p:cNvSpPr>
            <a:spLocks noChangeArrowheads="1"/>
          </p:cNvSpPr>
          <p:nvPr/>
        </p:nvSpPr>
        <p:spPr bwMode="auto">
          <a:xfrm>
            <a:off x="609600" y="4083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Client</a:t>
            </a:r>
          </a:p>
        </p:txBody>
      </p:sp>
      <p:sp>
        <p:nvSpPr>
          <p:cNvPr id="18" name="Text Box 406"/>
          <p:cNvSpPr txBox="1">
            <a:spLocks noChangeArrowheads="1"/>
          </p:cNvSpPr>
          <p:nvPr/>
        </p:nvSpPr>
        <p:spPr bwMode="auto">
          <a:xfrm>
            <a:off x="972364" y="3704791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19" name="Line 407"/>
          <p:cNvSpPr>
            <a:spLocks noChangeShapeType="1"/>
          </p:cNvSpPr>
          <p:nvPr/>
        </p:nvSpPr>
        <p:spPr bwMode="auto">
          <a:xfrm flipV="1">
            <a:off x="1752600" y="4006820"/>
            <a:ext cx="13716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408"/>
          <p:cNvSpPr>
            <a:spLocks noChangeShapeType="1"/>
          </p:cNvSpPr>
          <p:nvPr/>
        </p:nvSpPr>
        <p:spPr bwMode="auto">
          <a:xfrm>
            <a:off x="1676400" y="3092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10"/>
          <p:cNvSpPr txBox="1">
            <a:spLocks noChangeArrowheads="1"/>
          </p:cNvSpPr>
          <p:nvPr/>
        </p:nvSpPr>
        <p:spPr bwMode="auto">
          <a:xfrm>
            <a:off x="5466500" y="2770743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2" name="Text Box 411"/>
          <p:cNvSpPr txBox="1">
            <a:spLocks noChangeArrowheads="1"/>
          </p:cNvSpPr>
          <p:nvPr/>
        </p:nvSpPr>
        <p:spPr bwMode="auto">
          <a:xfrm>
            <a:off x="5618900" y="4583668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3" name="Line 412"/>
          <p:cNvSpPr>
            <a:spLocks noChangeShapeType="1"/>
          </p:cNvSpPr>
          <p:nvPr/>
        </p:nvSpPr>
        <p:spPr bwMode="auto">
          <a:xfrm>
            <a:off x="1676400" y="4616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4" name="Text Box 413"/>
          <p:cNvSpPr txBox="1">
            <a:spLocks noChangeArrowheads="1"/>
          </p:cNvSpPr>
          <p:nvPr/>
        </p:nvSpPr>
        <p:spPr bwMode="auto">
          <a:xfrm>
            <a:off x="7057518" y="1828800"/>
            <a:ext cx="10567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Pool of</a:t>
            </a:r>
            <a:r>
              <a:rPr lang="en-US" sz="2000" dirty="0" smtClean="0">
                <a:latin typeface="+mn-lt"/>
              </a:rPr>
              <a:t> </a:t>
            </a:r>
          </a:p>
          <a:p>
            <a:pPr algn="ctr"/>
            <a:r>
              <a:rPr lang="en-US" sz="2000" dirty="0" smtClean="0">
                <a:latin typeface="+mn-lt"/>
              </a:rPr>
              <a:t>worker</a:t>
            </a:r>
          </a:p>
          <a:p>
            <a:pPr algn="ctr"/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threads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malloc(sizeof(int));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</a:t>
            </a:r>
            <a:r>
              <a:rPr lang="en-US" sz="1600" dirty="0" err="1">
                <a:latin typeface="Courier New" pitchFamily="49" charset="0"/>
              </a:rPr>
              <a:t>(vargp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57464" cy="54168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sbuf_t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Shared buffer of connected descriptors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, port;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=</a:t>
            </a:r>
            <a:r>
              <a:rPr lang="en-US" sz="1600" dirty="0" err="1" smtClean="0">
                <a:latin typeface="Courier New" pitchFamily="49" charset="0"/>
              </a:rPr>
              <a:t>sizeof(struct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port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sbuf_init(&amp;sbuf</a:t>
            </a:r>
            <a:r>
              <a:rPr lang="en-US" sz="1600" dirty="0" smtClean="0">
                <a:latin typeface="Courier New" pitchFamily="49" charset="0"/>
              </a:rPr>
              <a:t>, SBUFSIZE);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Open_listenfd(port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NTHREADS;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Create worker threads */     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Pthread_create(&amp;tid</a:t>
            </a:r>
            <a:r>
              <a:rPr lang="en-US" sz="1600" dirty="0" smtClean="0">
                <a:latin typeface="Courier New" pitchFamily="49" charset="0"/>
              </a:rPr>
              <a:t>, NULL, thread,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Accept(listenfd</a:t>
            </a:r>
            <a:r>
              <a:rPr lang="en-US" sz="1600" dirty="0" smtClean="0">
                <a:latin typeface="Courier New" pitchFamily="49" charset="0"/>
              </a:rPr>
              <a:t>, (SA *) 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sbuf_insert(&amp;sbuf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Insert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connfd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in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185988"/>
            <a:ext cx="8357464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thread(void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Pthread_detach(pthread_self</a:t>
            </a:r>
            <a:r>
              <a:rPr lang="en-US" sz="1600" dirty="0" smtClean="0">
                <a:latin typeface="Courier New" pitchFamily="49" charset="0"/>
              </a:rPr>
              <a:t>());</a:t>
            </a: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sbuf_remove(&amp;sbuf</a:t>
            </a:r>
            <a:r>
              <a:rPr lang="en-US" sz="1600" dirty="0" smtClean="0">
                <a:latin typeface="Courier New" pitchFamily="49" charset="0"/>
              </a:rPr>
              <a:t>); /* Remove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from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                  buffer */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echo_cnt(connfd</a:t>
            </a:r>
            <a:r>
              <a:rPr lang="en-US" sz="1600" dirty="0" smtClean="0">
                <a:latin typeface="Courier New" pitchFamily="49" charset="0"/>
              </a:rPr>
              <a:t>);                /* Service client */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Close(connfd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3291" y="4583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24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routine: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231171"/>
            <a:ext cx="8357464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;  /* Byte counter */</a:t>
            </a:r>
          </a:p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   /* and the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that protects it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init_echo_cnt(void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2213" y="4343400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334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echo_cnt</a:t>
            </a:r>
            <a:r>
              <a:rPr lang="en-US" sz="1800" dirty="0" smtClean="0">
                <a:latin typeface="Calibri" pitchFamily="34" charset="0"/>
              </a:rPr>
              <a:t> initialization routine: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57464" cy="4924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echo_cnt(int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buf[MAXLINE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rio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static </a:t>
            </a:r>
            <a:r>
              <a:rPr lang="en-US" sz="1600" dirty="0" err="1" smtClean="0">
                <a:latin typeface="Courier New" pitchFamily="49" charset="0"/>
              </a:rPr>
              <a:t>pthread_once_t</a:t>
            </a:r>
            <a:r>
              <a:rPr lang="en-US" sz="1600" dirty="0" smtClean="0">
                <a:latin typeface="Courier New" pitchFamily="49" charset="0"/>
              </a:rPr>
              <a:t> once = PTHREAD_ONCE_INIT;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Pthread_once(&amp;once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init_echo_cnt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Rio_readinitb(&amp;rio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while((n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Rio_readlineb(&amp;rio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MAXLINE)) != 0)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printf("thread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received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(%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total) bytes on </a:t>
            </a:r>
            <a:r>
              <a:rPr lang="en-US" sz="1600" dirty="0" err="1" smtClean="0">
                <a:latin typeface="Courier New" pitchFamily="49" charset="0"/>
              </a:rPr>
              <a:t>fd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</a:rPr>
              <a:t>pthread_self</a:t>
            </a:r>
            <a:r>
              <a:rPr lang="en-US" sz="1600" dirty="0" smtClean="0">
                <a:latin typeface="Courier New" pitchFamily="49" charset="0"/>
              </a:rPr>
              <a:t>(),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Rio_writen(connfd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143000"/>
            <a:ext cx="31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service routine: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1477" y="6336268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Locking and Deadlocks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Thread safety</a:t>
            </a:r>
            <a:endParaRPr lang="en-US" dirty="0" smtClean="0">
              <a:solidFill>
                <a:srgbClr val="7F7F7F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Reminder: Semaphores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</a:t>
            </a:r>
            <a:r>
              <a:rPr lang="en-US" b="1" dirty="0" smtClean="0">
                <a:latin typeface="Courier New" pitchFamily="49" charset="0"/>
              </a:rPr>
              <a:t>; </a:t>
            </a:r>
            <a:r>
              <a:rPr lang="en-US" dirty="0" smtClean="0"/>
              <a:t>]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763000" cy="762000"/>
          </a:xfrm>
        </p:spPr>
        <p:txBody>
          <a:bodyPr/>
          <a:lstStyle/>
          <a:p>
            <a:r>
              <a:rPr lang="en-US" dirty="0" smtClean="0"/>
              <a:t>Reminder: Mutual exclusion via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</a:t>
            </a:r>
            <a:r>
              <a:rPr lang="en-US" dirty="0" smtClean="0"/>
              <a:t>operations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</a:t>
            </a:r>
            <a:r>
              <a:rPr lang="en-US" dirty="0" smtClean="0"/>
              <a:t>unlocked </a:t>
            </a:r>
            <a:endParaRPr lang="en-US" dirty="0" smtClean="0"/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</a:t>
            </a:r>
            <a:r>
              <a:rPr lang="en-US" dirty="0" smtClean="0"/>
              <a:t>resources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    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Tid[0]: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Tid[1]: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15977</TotalTime>
  <Words>4647</Words>
  <Application>Microsoft Macintosh PowerPoint</Application>
  <PresentationFormat>On-screen Show (4:3)</PresentationFormat>
  <Paragraphs>742</Paragraphs>
  <Slides>43</Slides>
  <Notes>26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template2007</vt:lpstr>
      <vt:lpstr>Synchronization: Advanced  15-213 / 18-213: Introduction to Computer Systems 25th Lecture, Nov. 29, 2011</vt:lpstr>
      <vt:lpstr>Today</vt:lpstr>
      <vt:lpstr>One Worry: Races</vt:lpstr>
      <vt:lpstr>Race Elimination</vt:lpstr>
      <vt:lpstr>Today</vt:lpstr>
      <vt:lpstr>Reminder: Semaphores</vt:lpstr>
      <vt:lpstr>Reminder: Mutual exclusion via Semaphores</vt:lpstr>
      <vt:lpstr>A Worry: Deadlock</vt:lpstr>
      <vt:lpstr>Deadlocking With Semaphores</vt:lpstr>
      <vt:lpstr>Deadlock Visualized in Progress Graph</vt:lpstr>
      <vt:lpstr>Avoiding Deadlock</vt:lpstr>
      <vt:lpstr>Avoided Deadlock in Progress Graph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Counting with Semaphores</vt:lpstr>
      <vt:lpstr>Counting with semaphores (cont)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Today</vt:lpstr>
      <vt:lpstr>Readers-Writers Problem</vt:lpstr>
      <vt:lpstr>Variants of Readers-Writers </vt:lpstr>
      <vt:lpstr>Solution to First Readers-Writers Problem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Threads Summary</vt:lpstr>
      <vt:lpstr>Case Study: Prethreaded Concurrent Server</vt:lpstr>
      <vt:lpstr>Prethreaded Concurrent Server</vt:lpstr>
      <vt:lpstr>Prethreaded Concurrent Server</vt:lpstr>
      <vt:lpstr>Prethreaded Concurrent Server</vt:lpstr>
      <vt:lpstr>Prethreaded Concurrent Server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832</cp:revision>
  <cp:lastPrinted>2011-11-29T08:07:52Z</cp:lastPrinted>
  <dcterms:created xsi:type="dcterms:W3CDTF">2011-11-29T00:21:13Z</dcterms:created>
  <dcterms:modified xsi:type="dcterms:W3CDTF">2011-11-29T21:01:42Z</dcterms:modified>
</cp:coreProperties>
</file>