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Layouts/slideLayout2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slideLayouts/slideLayout49.xml" ContentType="application/vnd.openxmlformats-officedocument.presentationml.slideLayout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Layouts/slideLayout2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7.xml" ContentType="application/vnd.openxmlformats-officedocument.presentationml.notesSlide+xml"/>
  <Override PartName="/ppt/slideLayouts/slideLayout20.xml" ContentType="application/vnd.openxmlformats-officedocument.presentationml.slideLayout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notesSlides/notesSlide5.xml" ContentType="application/vnd.openxmlformats-officedocument.presentationml.notesSlide+xml"/>
  <Override PartName="/ppt/slideLayouts/slideLayout27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37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4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slideLayouts/slideLayout13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6.xml" ContentType="application/vnd.openxmlformats-officedocument.presentationml.notesSlide+xml"/>
  <Override PartName="/ppt/slideLayouts/slideLayout28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Layouts/slideLayout38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47.xml" ContentType="application/vnd.openxmlformats-officedocument.presentationml.slideLayout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notesSlides/notesSlide7.xml" ContentType="application/vnd.openxmlformats-officedocument.presentationml.notesSlide+xml"/>
  <Override PartName="/ppt/slideLayouts/slideLayout29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39.xml" ContentType="application/vnd.openxmlformats-officedocument.presentationml.slideLayout+xml"/>
  <Override PartName="/ppt/slides/slide22.xml" ContentType="application/vnd.openxmlformats-officedocument.presentationml.slide+xml"/>
  <Override PartName="/ppt/slideLayouts/slideLayout48.xml" ContentType="application/vnd.openxmlformats-officedocument.presentationml.slideLayout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  <p:sldMasterId id="2147483690" r:id="rId2"/>
    <p:sldMasterId id="2147483662" r:id="rId3"/>
    <p:sldMasterId id="2147483676" r:id="rId4"/>
  </p:sldMasterIdLst>
  <p:notesMasterIdLst>
    <p:notesMasterId r:id="rId50"/>
  </p:notesMasterIdLst>
  <p:handoutMasterIdLst>
    <p:handoutMasterId r:id="rId51"/>
  </p:handoutMasterIdLst>
  <p:sldIdLst>
    <p:sldId id="1473" r:id="rId5"/>
    <p:sldId id="1474" r:id="rId6"/>
    <p:sldId id="1467" r:id="rId7"/>
    <p:sldId id="1428" r:id="rId8"/>
    <p:sldId id="1468" r:id="rId9"/>
    <p:sldId id="1429" r:id="rId10"/>
    <p:sldId id="1430" r:id="rId11"/>
    <p:sldId id="1431" r:id="rId12"/>
    <p:sldId id="1432" r:id="rId13"/>
    <p:sldId id="1433" r:id="rId14"/>
    <p:sldId id="1434" r:id="rId15"/>
    <p:sldId id="1435" r:id="rId16"/>
    <p:sldId id="1469" r:id="rId17"/>
    <p:sldId id="1496" r:id="rId18"/>
    <p:sldId id="1437" r:id="rId19"/>
    <p:sldId id="1438" r:id="rId20"/>
    <p:sldId id="1439" r:id="rId21"/>
    <p:sldId id="1440" r:id="rId22"/>
    <p:sldId id="1497" r:id="rId23"/>
    <p:sldId id="1441" r:id="rId24"/>
    <p:sldId id="1442" r:id="rId25"/>
    <p:sldId id="1443" r:id="rId26"/>
    <p:sldId id="1444" r:id="rId27"/>
    <p:sldId id="1446" r:id="rId28"/>
    <p:sldId id="1445" r:id="rId29"/>
    <p:sldId id="1447" r:id="rId30"/>
    <p:sldId id="1448" r:id="rId31"/>
    <p:sldId id="1498" r:id="rId32"/>
    <p:sldId id="1475" r:id="rId33"/>
    <p:sldId id="1493" r:id="rId34"/>
    <p:sldId id="1495" r:id="rId35"/>
    <p:sldId id="1476" r:id="rId36"/>
    <p:sldId id="1477" r:id="rId37"/>
    <p:sldId id="1478" r:id="rId38"/>
    <p:sldId id="1479" r:id="rId39"/>
    <p:sldId id="1480" r:id="rId40"/>
    <p:sldId id="1481" r:id="rId41"/>
    <p:sldId id="1491" r:id="rId42"/>
    <p:sldId id="1482" r:id="rId43"/>
    <p:sldId id="1483" r:id="rId44"/>
    <p:sldId id="1484" r:id="rId45"/>
    <p:sldId id="1485" r:id="rId46"/>
    <p:sldId id="1486" r:id="rId47"/>
    <p:sldId id="1487" r:id="rId48"/>
    <p:sldId id="1488" r:id="rId49"/>
  </p:sldIdLst>
  <p:sldSz cx="9144000" cy="6858000" type="screen4x3"/>
  <p:notesSz cx="7302500" cy="9586913"/>
  <p:custDataLst>
    <p:tags r:id="rId5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0000"/>
    <a:srgbClr val="F6F5BD"/>
    <a:srgbClr val="F1C7C7"/>
    <a:srgbClr val="EBAFAF"/>
    <a:srgbClr val="ACE3A1"/>
    <a:srgbClr val="D5F1CF"/>
    <a:srgbClr val="CCCCCC"/>
    <a:srgbClr val="8DBA84"/>
    <a:srgbClr val="8AD87A"/>
    <a:srgbClr val="BFBFB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584" autoAdjust="0"/>
    <p:restoredTop sz="94649" autoAdjust="0"/>
  </p:normalViewPr>
  <p:slideViewPr>
    <p:cSldViewPr snapToObjects="1">
      <p:cViewPr varScale="1">
        <p:scale>
          <a:sx n="107" d="100"/>
          <a:sy n="107" d="100"/>
        </p:scale>
        <p:origin x="-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tags" Target="tags/tag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3900"/>
            <a:ext cx="4778375" cy="35829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219" y="4555725"/>
            <a:ext cx="5356062" cy="431314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39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2.xml"/><Relationship Id="rId14" Type="http://schemas.openxmlformats.org/officeDocument/2006/relationships/theme" Target="../theme/theme4.xml"/><Relationship Id="rId1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7.xml"/><Relationship Id="rId9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Dynamic Memory Allocation: </a:t>
            </a:r>
            <a:br>
              <a:rPr lang="en-US" dirty="0" smtClean="0"/>
            </a:br>
            <a:r>
              <a:rPr lang="en-US" dirty="0" smtClean="0"/>
              <a:t>Advanced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	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19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Nov. 3, 2011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Dave O’Hallaron, Greg Ganger, and Greg </a:t>
            </a:r>
            <a:r>
              <a:rPr lang="en-US" smtClean="0"/>
              <a:t>Kesden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0" name="Rectangle 96"/>
          <p:cNvSpPr>
            <a:spLocks noChangeArrowheads="1"/>
          </p:cNvSpPr>
          <p:nvPr/>
        </p:nvSpPr>
        <p:spPr bwMode="auto">
          <a:xfrm>
            <a:off x="397476" y="45751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26365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209800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31413" y="6137275"/>
            <a:ext cx="1065213" cy="455613"/>
            <a:chOff x="3216" y="3782"/>
            <a:chExt cx="671" cy="287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216" y="38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408" y="38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600" y="38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3696" y="3782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5688613" y="5145088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049463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3)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692525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successor block, coalesce both memory blocks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524000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2895600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676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7526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048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5892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362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19034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2860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209800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3622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371600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600200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40122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43170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46218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49266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58410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61458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27930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30978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34026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37074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Oval 63"/>
          <p:cNvSpPr>
            <a:spLocks noChangeArrowheads="1"/>
          </p:cNvSpPr>
          <p:nvPr/>
        </p:nvSpPr>
        <p:spPr bwMode="auto">
          <a:xfrm>
            <a:off x="4088413" y="56038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55362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5231413" y="4765675"/>
            <a:ext cx="1065213" cy="455613"/>
            <a:chOff x="3216" y="2918"/>
            <a:chExt cx="671" cy="287"/>
          </a:xfrm>
        </p:grpSpPr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3216" y="296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3408" y="296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3600" y="296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3696" y="291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4" name="Oval 70"/>
          <p:cNvSpPr>
            <a:spLocks noChangeArrowheads="1"/>
          </p:cNvSpPr>
          <p:nvPr/>
        </p:nvSpPr>
        <p:spPr bwMode="auto">
          <a:xfrm>
            <a:off x="5307613" y="49180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>
            <a:off x="5383813" y="4994275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36" name="Oval 72"/>
          <p:cNvSpPr>
            <a:spLocks noChangeArrowheads="1"/>
          </p:cNvSpPr>
          <p:nvPr/>
        </p:nvSpPr>
        <p:spPr bwMode="auto">
          <a:xfrm flipV="1">
            <a:off x="5612413" y="628808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" name="Rectangle 73"/>
          <p:cNvSpPr>
            <a:spLocks noChangeArrowheads="1"/>
          </p:cNvSpPr>
          <p:nvPr/>
        </p:nvSpPr>
        <p:spPr bwMode="auto">
          <a:xfrm>
            <a:off x="1192813" y="552767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65013" y="5451475"/>
            <a:ext cx="1065213" cy="455613"/>
            <a:chOff x="4560" y="3350"/>
            <a:chExt cx="671" cy="287"/>
          </a:xfrm>
        </p:grpSpPr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4560" y="33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4752" y="33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4944" y="33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5040" y="335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43" name="Oval 79"/>
          <p:cNvSpPr>
            <a:spLocks noChangeArrowheads="1"/>
          </p:cNvSpPr>
          <p:nvPr/>
        </p:nvSpPr>
        <p:spPr bwMode="auto">
          <a:xfrm>
            <a:off x="7441213" y="56038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" name="Line 80"/>
          <p:cNvSpPr>
            <a:spLocks noChangeShapeType="1"/>
          </p:cNvSpPr>
          <p:nvPr/>
        </p:nvSpPr>
        <p:spPr bwMode="auto">
          <a:xfrm>
            <a:off x="7517413" y="568007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45" name="Oval 81"/>
          <p:cNvSpPr>
            <a:spLocks noChangeArrowheads="1"/>
          </p:cNvSpPr>
          <p:nvPr/>
        </p:nvSpPr>
        <p:spPr bwMode="auto">
          <a:xfrm>
            <a:off x="7746013" y="5603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" name="Rectangle 82"/>
          <p:cNvSpPr>
            <a:spLocks noChangeArrowheads="1"/>
          </p:cNvSpPr>
          <p:nvPr/>
        </p:nvSpPr>
        <p:spPr bwMode="auto">
          <a:xfrm>
            <a:off x="52314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" name="Oval 83"/>
          <p:cNvSpPr>
            <a:spLocks noChangeArrowheads="1"/>
          </p:cNvSpPr>
          <p:nvPr/>
        </p:nvSpPr>
        <p:spPr bwMode="auto">
          <a:xfrm>
            <a:off x="4393213" y="560387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" name="Freeform 84"/>
          <p:cNvSpPr>
            <a:spLocks/>
          </p:cNvSpPr>
          <p:nvPr/>
        </p:nvSpPr>
        <p:spPr bwMode="auto">
          <a:xfrm>
            <a:off x="4151913" y="5326063"/>
            <a:ext cx="3213100" cy="354012"/>
          </a:xfrm>
          <a:custGeom>
            <a:avLst/>
            <a:gdLst/>
            <a:ahLst/>
            <a:cxnLst>
              <a:cxn ang="0">
                <a:pos x="0" y="223"/>
              </a:cxn>
              <a:cxn ang="0">
                <a:pos x="288" y="31"/>
              </a:cxn>
              <a:cxn ang="0">
                <a:pos x="1349" y="36"/>
              </a:cxn>
              <a:cxn ang="0">
                <a:pos x="2024" y="223"/>
              </a:cxn>
            </a:cxnLst>
            <a:rect l="0" t="0" r="r" b="b"/>
            <a:pathLst>
              <a:path w="2024" h="223">
                <a:moveTo>
                  <a:pt x="0" y="223"/>
                </a:moveTo>
                <a:cubicBezTo>
                  <a:pt x="48" y="191"/>
                  <a:pt x="63" y="62"/>
                  <a:pt x="288" y="31"/>
                </a:cubicBezTo>
                <a:cubicBezTo>
                  <a:pt x="513" y="0"/>
                  <a:pt x="1060" y="4"/>
                  <a:pt x="1349" y="36"/>
                </a:cubicBezTo>
                <a:cubicBezTo>
                  <a:pt x="1638" y="68"/>
                  <a:pt x="1884" y="184"/>
                  <a:pt x="2024" y="223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" name="Freeform 85"/>
          <p:cNvSpPr>
            <a:spLocks/>
          </p:cNvSpPr>
          <p:nvPr/>
        </p:nvSpPr>
        <p:spPr bwMode="auto">
          <a:xfrm>
            <a:off x="6450613" y="5656263"/>
            <a:ext cx="1371600" cy="365125"/>
          </a:xfrm>
          <a:custGeom>
            <a:avLst/>
            <a:gdLst/>
            <a:ahLst/>
            <a:cxnLst>
              <a:cxn ang="0">
                <a:pos x="864" y="15"/>
              </a:cxn>
              <a:cxn ang="0">
                <a:pos x="745" y="227"/>
              </a:cxn>
              <a:cxn ang="0">
                <a:pos x="210" y="35"/>
              </a:cxn>
              <a:cxn ang="0">
                <a:pos x="0" y="15"/>
              </a:cxn>
            </a:cxnLst>
            <a:rect l="0" t="0" r="r" b="b"/>
            <a:pathLst>
              <a:path w="864" h="230">
                <a:moveTo>
                  <a:pt x="864" y="15"/>
                </a:moveTo>
                <a:cubicBezTo>
                  <a:pt x="844" y="50"/>
                  <a:pt x="854" y="224"/>
                  <a:pt x="745" y="227"/>
                </a:cubicBezTo>
                <a:cubicBezTo>
                  <a:pt x="636" y="230"/>
                  <a:pt x="334" y="70"/>
                  <a:pt x="210" y="35"/>
                </a:cubicBezTo>
                <a:cubicBezTo>
                  <a:pt x="86" y="0"/>
                  <a:pt x="44" y="19"/>
                  <a:pt x="0" y="15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048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" name="Oval 87"/>
          <p:cNvSpPr>
            <a:spLocks noChangeArrowheads="1"/>
          </p:cNvSpPr>
          <p:nvPr/>
        </p:nvSpPr>
        <p:spPr bwMode="auto">
          <a:xfrm>
            <a:off x="5307613" y="62896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" name="Oval 88"/>
          <p:cNvSpPr>
            <a:spLocks noChangeArrowheads="1"/>
          </p:cNvSpPr>
          <p:nvPr/>
        </p:nvSpPr>
        <p:spPr bwMode="auto">
          <a:xfrm flipV="1">
            <a:off x="5612413" y="491648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676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233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430813" y="5476875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276350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1357" name="Text Box 93"/>
          <p:cNvSpPr txBox="1">
            <a:spLocks noChangeArrowheads="1"/>
          </p:cNvSpPr>
          <p:nvPr/>
        </p:nvSpPr>
        <p:spPr bwMode="auto">
          <a:xfrm>
            <a:off x="448635" y="4583237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1358" name="Freeform 94"/>
          <p:cNvSpPr>
            <a:spLocks/>
          </p:cNvSpPr>
          <p:nvPr/>
        </p:nvSpPr>
        <p:spPr bwMode="auto">
          <a:xfrm>
            <a:off x="1481738" y="5235575"/>
            <a:ext cx="2662238" cy="436563"/>
          </a:xfrm>
          <a:custGeom>
            <a:avLst/>
            <a:gdLst/>
            <a:ahLst/>
            <a:cxnLst>
              <a:cxn ang="0">
                <a:pos x="0" y="275"/>
              </a:cxn>
              <a:cxn ang="0">
                <a:pos x="515" y="43"/>
              </a:cxn>
              <a:cxn ang="0">
                <a:pos x="1389" y="22"/>
              </a:cxn>
              <a:cxn ang="0">
                <a:pos x="1677" y="174"/>
              </a:cxn>
            </a:cxnLst>
            <a:rect l="0" t="0" r="r" b="b"/>
            <a:pathLst>
              <a:path w="1677" h="275">
                <a:moveTo>
                  <a:pt x="0" y="275"/>
                </a:moveTo>
                <a:cubicBezTo>
                  <a:pt x="86" y="236"/>
                  <a:pt x="284" y="85"/>
                  <a:pt x="515" y="43"/>
                </a:cubicBezTo>
                <a:cubicBezTo>
                  <a:pt x="746" y="1"/>
                  <a:pt x="1195" y="0"/>
                  <a:pt x="1389" y="22"/>
                </a:cubicBezTo>
                <a:cubicBezTo>
                  <a:pt x="1583" y="44"/>
                  <a:pt x="1617" y="142"/>
                  <a:pt x="1677" y="174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6676350" y="89535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0" name="Rectangle 132"/>
          <p:cNvSpPr>
            <a:spLocks noChangeArrowheads="1"/>
          </p:cNvSpPr>
          <p:nvPr/>
        </p:nvSpPr>
        <p:spPr bwMode="auto">
          <a:xfrm>
            <a:off x="405329" y="44989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277937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22408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00866" y="6096000"/>
            <a:ext cx="1065213" cy="455612"/>
            <a:chOff x="1680" y="3827"/>
            <a:chExt cx="671" cy="287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1680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1872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2064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160" y="382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3258066" y="5103812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800866" y="4724400"/>
            <a:ext cx="1065213" cy="455612"/>
            <a:chOff x="1680" y="2963"/>
            <a:chExt cx="671" cy="287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680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872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064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160" y="29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953266" y="4953000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239266" y="6096000"/>
            <a:ext cx="1065213" cy="455612"/>
            <a:chOff x="3216" y="3827"/>
            <a:chExt cx="671" cy="287"/>
          </a:xfrm>
        </p:grpSpPr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3216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3408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3600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3696" y="382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5696466" y="5103812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06374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613149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and successor blocks, coalesce all 3 memory blocks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538287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2909887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538287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2909887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3002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224087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3764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38588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53828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61448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40200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2" name="Rectangle 84"/>
          <p:cNvSpPr>
            <a:spLocks noChangeArrowheads="1"/>
          </p:cNvSpPr>
          <p:nvPr/>
        </p:nvSpPr>
        <p:spPr bwMode="auto">
          <a:xfrm>
            <a:off x="4324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3" name="Rectangle 85"/>
          <p:cNvSpPr>
            <a:spLocks noChangeArrowheads="1"/>
          </p:cNvSpPr>
          <p:nvPr/>
        </p:nvSpPr>
        <p:spPr bwMode="auto">
          <a:xfrm>
            <a:off x="4629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4" name="Rectangle 86"/>
          <p:cNvSpPr>
            <a:spLocks noChangeArrowheads="1"/>
          </p:cNvSpPr>
          <p:nvPr/>
        </p:nvSpPr>
        <p:spPr bwMode="auto">
          <a:xfrm>
            <a:off x="49344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5" name="Rectangle 87"/>
          <p:cNvSpPr>
            <a:spLocks noChangeArrowheads="1"/>
          </p:cNvSpPr>
          <p:nvPr/>
        </p:nvSpPr>
        <p:spPr bwMode="auto">
          <a:xfrm>
            <a:off x="5848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6" name="Rectangle 88"/>
          <p:cNvSpPr>
            <a:spLocks noChangeArrowheads="1"/>
          </p:cNvSpPr>
          <p:nvPr/>
        </p:nvSpPr>
        <p:spPr bwMode="auto">
          <a:xfrm>
            <a:off x="6153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7" name="Rectangle 89"/>
          <p:cNvSpPr>
            <a:spLocks noChangeArrowheads="1"/>
          </p:cNvSpPr>
          <p:nvPr/>
        </p:nvSpPr>
        <p:spPr bwMode="auto">
          <a:xfrm>
            <a:off x="2800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8" name="Rectangle 90"/>
          <p:cNvSpPr>
            <a:spLocks noChangeArrowheads="1"/>
          </p:cNvSpPr>
          <p:nvPr/>
        </p:nvSpPr>
        <p:spPr bwMode="auto">
          <a:xfrm>
            <a:off x="3105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9" name="Rectangle 91"/>
          <p:cNvSpPr>
            <a:spLocks noChangeArrowheads="1"/>
          </p:cNvSpPr>
          <p:nvPr/>
        </p:nvSpPr>
        <p:spPr bwMode="auto">
          <a:xfrm>
            <a:off x="34104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0" name="Rectangle 92"/>
          <p:cNvSpPr>
            <a:spLocks noChangeArrowheads="1"/>
          </p:cNvSpPr>
          <p:nvPr/>
        </p:nvSpPr>
        <p:spPr bwMode="auto">
          <a:xfrm>
            <a:off x="37152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1" name="Oval 93"/>
          <p:cNvSpPr>
            <a:spLocks noChangeArrowheads="1"/>
          </p:cNvSpPr>
          <p:nvPr/>
        </p:nvSpPr>
        <p:spPr bwMode="auto">
          <a:xfrm>
            <a:off x="2877066" y="55626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2" name="Oval 94"/>
          <p:cNvSpPr>
            <a:spLocks noChangeArrowheads="1"/>
          </p:cNvSpPr>
          <p:nvPr/>
        </p:nvSpPr>
        <p:spPr bwMode="auto">
          <a:xfrm>
            <a:off x="2877066" y="4876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3" name="Oval 95"/>
          <p:cNvSpPr>
            <a:spLocks noChangeArrowheads="1"/>
          </p:cNvSpPr>
          <p:nvPr/>
        </p:nvSpPr>
        <p:spPr bwMode="auto">
          <a:xfrm flipV="1">
            <a:off x="3181866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4" name="Rectangle 96"/>
          <p:cNvSpPr>
            <a:spLocks noChangeArrowheads="1"/>
          </p:cNvSpPr>
          <p:nvPr/>
        </p:nvSpPr>
        <p:spPr bwMode="auto">
          <a:xfrm>
            <a:off x="55440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5239266" y="4724400"/>
            <a:ext cx="1065213" cy="455612"/>
            <a:chOff x="3216" y="2963"/>
            <a:chExt cx="671" cy="287"/>
          </a:xfrm>
        </p:grpSpPr>
        <p:sp>
          <p:nvSpPr>
            <p:cNvPr id="12386" name="Rectangle 98"/>
            <p:cNvSpPr>
              <a:spLocks noChangeArrowheads="1"/>
            </p:cNvSpPr>
            <p:nvPr/>
          </p:nvSpPr>
          <p:spPr bwMode="auto">
            <a:xfrm>
              <a:off x="3216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7" name="Rectangle 99"/>
            <p:cNvSpPr>
              <a:spLocks noChangeArrowheads="1"/>
            </p:cNvSpPr>
            <p:nvPr/>
          </p:nvSpPr>
          <p:spPr bwMode="auto">
            <a:xfrm>
              <a:off x="3408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8" name="Rectangle 100"/>
            <p:cNvSpPr>
              <a:spLocks noChangeArrowheads="1"/>
            </p:cNvSpPr>
            <p:nvPr/>
          </p:nvSpPr>
          <p:spPr bwMode="auto">
            <a:xfrm>
              <a:off x="3600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9" name="Rectangle 101"/>
            <p:cNvSpPr>
              <a:spLocks noChangeArrowheads="1"/>
            </p:cNvSpPr>
            <p:nvPr/>
          </p:nvSpPr>
          <p:spPr bwMode="auto">
            <a:xfrm>
              <a:off x="3696" y="29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0" name="Oval 102"/>
          <p:cNvSpPr>
            <a:spLocks noChangeArrowheads="1"/>
          </p:cNvSpPr>
          <p:nvPr/>
        </p:nvSpPr>
        <p:spPr bwMode="auto">
          <a:xfrm>
            <a:off x="5315466" y="4876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" name="Line 103"/>
          <p:cNvSpPr>
            <a:spLocks noChangeShapeType="1"/>
          </p:cNvSpPr>
          <p:nvPr/>
        </p:nvSpPr>
        <p:spPr bwMode="auto">
          <a:xfrm>
            <a:off x="5391666" y="4953000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2" name="Oval 104"/>
          <p:cNvSpPr>
            <a:spLocks noChangeArrowheads="1"/>
          </p:cNvSpPr>
          <p:nvPr/>
        </p:nvSpPr>
        <p:spPr bwMode="auto">
          <a:xfrm flipV="1">
            <a:off x="5620266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" name="Rectangle 105"/>
          <p:cNvSpPr>
            <a:spLocks noChangeArrowheads="1"/>
          </p:cNvSpPr>
          <p:nvPr/>
        </p:nvSpPr>
        <p:spPr bwMode="auto">
          <a:xfrm>
            <a:off x="1200666" y="54864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6"/>
          <p:cNvGrpSpPr>
            <a:grpSpLocks/>
          </p:cNvGrpSpPr>
          <p:nvPr/>
        </p:nvGrpSpPr>
        <p:grpSpPr bwMode="auto">
          <a:xfrm>
            <a:off x="7372866" y="5410200"/>
            <a:ext cx="1065213" cy="455612"/>
            <a:chOff x="4560" y="3395"/>
            <a:chExt cx="671" cy="287"/>
          </a:xfrm>
        </p:grpSpPr>
        <p:sp>
          <p:nvSpPr>
            <p:cNvPr id="12395" name="Rectangle 107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6" name="Rectangle 108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" name="Rectangle 109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" name="Rectangle 110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9" name="Oval 111"/>
          <p:cNvSpPr>
            <a:spLocks noChangeArrowheads="1"/>
          </p:cNvSpPr>
          <p:nvPr/>
        </p:nvSpPr>
        <p:spPr bwMode="auto">
          <a:xfrm>
            <a:off x="7449066" y="55626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0" name="Line 112"/>
          <p:cNvSpPr>
            <a:spLocks noChangeShapeType="1"/>
          </p:cNvSpPr>
          <p:nvPr/>
        </p:nvSpPr>
        <p:spPr bwMode="auto">
          <a:xfrm>
            <a:off x="7525266" y="56388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1" name="Oval 113"/>
          <p:cNvSpPr>
            <a:spLocks noChangeArrowheads="1"/>
          </p:cNvSpPr>
          <p:nvPr/>
        </p:nvSpPr>
        <p:spPr bwMode="auto">
          <a:xfrm>
            <a:off x="7753866" y="55626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2" name="Line 114"/>
          <p:cNvSpPr>
            <a:spLocks noChangeShapeType="1"/>
          </p:cNvSpPr>
          <p:nvPr/>
        </p:nvSpPr>
        <p:spPr bwMode="auto">
          <a:xfrm>
            <a:off x="1429266" y="5638800"/>
            <a:ext cx="1371600" cy="1587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3" name="Rectangle 115"/>
          <p:cNvSpPr>
            <a:spLocks noChangeArrowheads="1"/>
          </p:cNvSpPr>
          <p:nvPr/>
        </p:nvSpPr>
        <p:spPr bwMode="auto">
          <a:xfrm>
            <a:off x="52392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4" name="Oval 116"/>
          <p:cNvSpPr>
            <a:spLocks noChangeArrowheads="1"/>
          </p:cNvSpPr>
          <p:nvPr/>
        </p:nvSpPr>
        <p:spPr bwMode="auto">
          <a:xfrm>
            <a:off x="3181866" y="55626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5" name="Freeform 117"/>
          <p:cNvSpPr>
            <a:spLocks/>
          </p:cNvSpPr>
          <p:nvPr/>
        </p:nvSpPr>
        <p:spPr bwMode="auto">
          <a:xfrm>
            <a:off x="2953266" y="5292725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6" name="Freeform 118"/>
          <p:cNvSpPr>
            <a:spLocks/>
          </p:cNvSpPr>
          <p:nvPr/>
        </p:nvSpPr>
        <p:spPr bwMode="auto">
          <a:xfrm>
            <a:off x="6458466" y="5614987"/>
            <a:ext cx="1371600" cy="365125"/>
          </a:xfrm>
          <a:custGeom>
            <a:avLst/>
            <a:gdLst/>
            <a:ahLst/>
            <a:cxnLst>
              <a:cxn ang="0">
                <a:pos x="864" y="15"/>
              </a:cxn>
              <a:cxn ang="0">
                <a:pos x="745" y="227"/>
              </a:cxn>
              <a:cxn ang="0">
                <a:pos x="210" y="35"/>
              </a:cxn>
              <a:cxn ang="0">
                <a:pos x="0" y="15"/>
              </a:cxn>
            </a:cxnLst>
            <a:rect l="0" t="0" r="r" b="b"/>
            <a:pathLst>
              <a:path w="864" h="230">
                <a:moveTo>
                  <a:pt x="864" y="15"/>
                </a:moveTo>
                <a:cubicBezTo>
                  <a:pt x="844" y="50"/>
                  <a:pt x="854" y="224"/>
                  <a:pt x="745" y="227"/>
                </a:cubicBezTo>
                <a:cubicBezTo>
                  <a:pt x="636" y="230"/>
                  <a:pt x="334" y="70"/>
                  <a:pt x="210" y="35"/>
                </a:cubicBezTo>
                <a:cubicBezTo>
                  <a:pt x="86" y="0"/>
                  <a:pt x="44" y="19"/>
                  <a:pt x="0" y="15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9" name="Oval 121"/>
          <p:cNvSpPr>
            <a:spLocks noChangeArrowheads="1"/>
          </p:cNvSpPr>
          <p:nvPr/>
        </p:nvSpPr>
        <p:spPr bwMode="auto">
          <a:xfrm>
            <a:off x="2877066" y="6248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0" name="Oval 122"/>
          <p:cNvSpPr>
            <a:spLocks noChangeArrowheads="1"/>
          </p:cNvSpPr>
          <p:nvPr/>
        </p:nvSpPr>
        <p:spPr bwMode="auto">
          <a:xfrm>
            <a:off x="5315466" y="6248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1" name="Oval 123"/>
          <p:cNvSpPr>
            <a:spLocks noChangeArrowheads="1"/>
          </p:cNvSpPr>
          <p:nvPr/>
        </p:nvSpPr>
        <p:spPr bwMode="auto">
          <a:xfrm flipV="1">
            <a:off x="5620266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3" name="Oval 125"/>
          <p:cNvSpPr>
            <a:spLocks noChangeArrowheads="1"/>
          </p:cNvSpPr>
          <p:nvPr/>
        </p:nvSpPr>
        <p:spPr bwMode="auto">
          <a:xfrm flipV="1">
            <a:off x="3181866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24789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6" name="Text Box 128"/>
          <p:cNvSpPr txBox="1">
            <a:spLocks noChangeArrowheads="1"/>
          </p:cNvSpPr>
          <p:nvPr/>
        </p:nvSpPr>
        <p:spPr bwMode="auto">
          <a:xfrm>
            <a:off x="438666" y="5435600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290637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2418" name="Text Box 130"/>
          <p:cNvSpPr txBox="1">
            <a:spLocks noChangeArrowheads="1"/>
          </p:cNvSpPr>
          <p:nvPr/>
        </p:nvSpPr>
        <p:spPr bwMode="auto">
          <a:xfrm>
            <a:off x="443429" y="4516437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701064" y="939114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 smtClean="0">
                <a:solidFill>
                  <a:srgbClr val="C00000"/>
                </a:solidFill>
              </a:rPr>
              <a:t>all</a:t>
            </a:r>
            <a:r>
              <a:rPr lang="en-GB" dirty="0" smtClean="0"/>
              <a:t> blocks</a:t>
            </a:r>
            <a:endParaRPr lang="en-GB" dirty="0"/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C00000"/>
                </a:solidFill>
              </a:rPr>
              <a:t>Much </a:t>
            </a:r>
            <a:r>
              <a:rPr lang="en-GB" b="1" i="1" dirty="0">
                <a:solidFill>
                  <a:srgbClr val="C00000"/>
                </a:solidFill>
              </a:rPr>
              <a:t>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 since needs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 words needed for each block</a:t>
            </a:r>
            <a:r>
              <a:rPr lang="en-GB" dirty="0" smtClean="0"/>
              <a:t>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Does this increase internal fragmentation?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common use of linked lists is in conjunction with segregated free lists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Keep multiple linked lists of different size classes, or possibly for different types of objects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4535664"/>
            <a:ext cx="8061325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Explicit free lists</a:t>
            </a:r>
            <a:r>
              <a:rPr lang="en-US" dirty="0" smtClean="0"/>
              <a:t>	</a:t>
            </a:r>
          </a:p>
          <a:p>
            <a:r>
              <a:rPr lang="en-US" dirty="0" smtClean="0"/>
              <a:t>Segregated free lists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2625" y="1220788"/>
            <a:ext cx="8307387" cy="525621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</a:t>
            </a:r>
            <a:r>
              <a:rPr lang="en-GB" i="1" dirty="0">
                <a:solidFill>
                  <a:srgbClr val="C00000"/>
                </a:solidFill>
              </a:rPr>
              <a:t>size class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of blocks has its own free </a:t>
            </a:r>
            <a:r>
              <a:rPr lang="en-GB" dirty="0" smtClean="0"/>
              <a:t>list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Often have separate classes for each small size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larger sizes: One class for each two-power size</a:t>
            </a:r>
            <a:endParaRPr lang="en-GB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47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752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057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667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971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276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886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191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495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105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410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5715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4495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4800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5105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5410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4191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4495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4800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5105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5410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5715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6324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6629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6934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1447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752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2057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2362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2667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Rectangle 57"/>
          <p:cNvSpPr>
            <a:spLocks noChangeArrowheads="1"/>
          </p:cNvSpPr>
          <p:nvPr/>
        </p:nvSpPr>
        <p:spPr bwMode="auto">
          <a:xfrm>
            <a:off x="2971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3276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3581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Rectangle 60"/>
          <p:cNvSpPr>
            <a:spLocks noChangeArrowheads="1"/>
          </p:cNvSpPr>
          <p:nvPr/>
        </p:nvSpPr>
        <p:spPr bwMode="auto">
          <a:xfrm>
            <a:off x="3886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4191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4495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4800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5105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5410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5715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6019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915988" y="19494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1-2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068388" y="2635250"/>
            <a:ext cx="293687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1050925" y="3305175"/>
            <a:ext cx="295275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915988" y="40068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5-8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763588" y="4692650"/>
            <a:ext cx="57340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9-inf</a:t>
            </a: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29718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5" name="Line 75"/>
          <p:cNvSpPr>
            <a:spLocks noChangeShapeType="1"/>
          </p:cNvSpPr>
          <p:nvPr/>
        </p:nvSpPr>
        <p:spPr bwMode="auto">
          <a:xfrm>
            <a:off x="38862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38862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23622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8006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35814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2667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60198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>
            <a:off x="4191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48006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>
            <a:off x="72390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60198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5715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6324600" y="48450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7021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an array of free lists, each one for some size class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To </a:t>
            </a:r>
            <a:r>
              <a:rPr lang="en-GB" dirty="0"/>
              <a:t>allocate a block of size </a:t>
            </a:r>
            <a:r>
              <a:rPr lang="en-GB" i="1" dirty="0"/>
              <a:t>n</a:t>
            </a:r>
            <a:r>
              <a:rPr lang="en-GB" dirty="0"/>
              <a:t>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Search appropriate free list for block of size </a:t>
            </a:r>
            <a:r>
              <a:rPr lang="en-GB" i="1" dirty="0"/>
              <a:t>m &gt; n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appropriate block is found: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 block and place fragment on appropriate list (optional)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found, try next larger class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Repeat until block is found</a:t>
            </a:r>
          </a:p>
          <a:p>
            <a:pPr lvl="1">
              <a:lnSpc>
                <a:spcPct val="9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Request additional heap memory from OS (using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r>
              <a:rPr lang="en-GB" b="1" dirty="0" smtClean="0">
                <a:latin typeface="Courier New" pitchFamily="49" charset="0"/>
              </a:rPr>
              <a:t>()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block of </a:t>
            </a:r>
            <a:r>
              <a:rPr lang="en-GB" i="1" dirty="0"/>
              <a:t>n</a:t>
            </a:r>
            <a:r>
              <a:rPr lang="en-GB" dirty="0"/>
              <a:t> bytes from this new memory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 remainder as a single free block in largest size class.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To free </a:t>
            </a:r>
            <a:r>
              <a:rPr lang="en-GB" dirty="0"/>
              <a:t>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 (optional)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dirty="0" smtClean="0"/>
              <a:t>log </a:t>
            </a:r>
            <a:r>
              <a:rPr lang="en-GB" dirty="0"/>
              <a:t>time for power-of-two size classes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304800"/>
            <a:ext cx="7899400" cy="1096963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More </a:t>
            </a:r>
            <a:r>
              <a:rPr lang="en-GB" dirty="0"/>
              <a:t>Info on Allocators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192" y="1447800"/>
            <a:ext cx="8535987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“</a:t>
            </a:r>
            <a:r>
              <a:rPr lang="en-GB" i="1" dirty="0"/>
              <a:t>The Art of Computer </a:t>
            </a:r>
            <a:r>
              <a:rPr lang="en-GB" i="1" dirty="0" smtClean="0"/>
              <a:t>Programming</a:t>
            </a:r>
            <a:r>
              <a:rPr lang="en-GB" dirty="0" smtClean="0"/>
              <a:t>”, 2</a:t>
            </a:r>
            <a:r>
              <a:rPr lang="en-GB" baseline="30000" dirty="0" smtClean="0"/>
              <a:t>nd</a:t>
            </a:r>
            <a:r>
              <a:rPr lang="en-GB" dirty="0" smtClean="0"/>
              <a:t> edition, Addison </a:t>
            </a:r>
            <a:r>
              <a:rPr lang="en-GB" dirty="0"/>
              <a:t>Wesley, 1973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Explicit free lists</a:t>
            </a:r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 smtClean="0"/>
              <a:t>Garbage collection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free lists	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302500" cy="1096963"/>
          </a:xfrm>
          <a:ln/>
        </p:spPr>
        <p:txBody>
          <a:bodyPr/>
          <a:lstStyle/>
          <a:p>
            <a:pPr marL="0" indent="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Memory Management:</a:t>
            </a:r>
            <a:br>
              <a:rPr lang="en-GB" dirty="0"/>
            </a:br>
            <a:r>
              <a:rPr lang="en-GB" dirty="0"/>
              <a:t>Garbage Collection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Garbage collection: </a:t>
            </a:r>
            <a:r>
              <a:rPr lang="en-GB" dirty="0"/>
              <a:t>automatic reclamation of heap-allocated </a:t>
            </a:r>
            <a:r>
              <a:rPr lang="en-GB" dirty="0" smtClean="0"/>
              <a:t>storage—application </a:t>
            </a:r>
            <a:r>
              <a:rPr lang="en-GB" dirty="0"/>
              <a:t>never has to </a:t>
            </a:r>
            <a:r>
              <a:rPr lang="en-GB" dirty="0" smtClean="0"/>
              <a:t>free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Common in</a:t>
            </a:r>
            <a:r>
              <a:rPr lang="en-GB" dirty="0" smtClean="0">
                <a:ea typeface="msgothic" charset="0"/>
                <a:cs typeface="msgothic" charset="0"/>
              </a:rPr>
              <a:t> many dynamic languages: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Python, Ruby, Java, Perl, ML, Lisp</a:t>
            </a:r>
            <a:r>
              <a:rPr lang="en-GB" dirty="0" smtClean="0">
                <a:ea typeface="msgothic" charset="0"/>
                <a:cs typeface="msgothic" charset="0"/>
              </a:rPr>
              <a:t>,</a:t>
            </a:r>
            <a:r>
              <a:rPr lang="en-GB" dirty="0" smtClean="0">
                <a:ea typeface="msgothic" charset="0"/>
                <a:cs typeface="msgothic" charset="0"/>
              </a:rPr>
              <a:t> </a:t>
            </a:r>
            <a:r>
              <a:rPr lang="en-GB" dirty="0" err="1" smtClean="0">
                <a:ea typeface="msgothic" charset="0"/>
                <a:cs typeface="msgothic" charset="0"/>
              </a:rPr>
              <a:t>Mathematica</a:t>
            </a:r>
            <a:endParaRPr lang="en-GB" dirty="0" smtClean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Variants (“conservative” garbage collectors) exist for C and C++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However, cannot necessarily collect all garbage</a:t>
            </a:r>
          </a:p>
          <a:p>
            <a:pPr>
              <a:lnSpc>
                <a:spcPct val="95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4995576" cy="1079399"/>
          </a:xfrm>
          <a:prstGeom prst="rect">
            <a:avLst/>
          </a:prstGeom>
          <a:solidFill>
            <a:srgbClr val="F6F5B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void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*p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(128);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p block is now garbage */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9544" y="533400"/>
            <a:ext cx="6350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8483600" cy="4953000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does </a:t>
            </a:r>
            <a:r>
              <a:rPr lang="en-GB" dirty="0" smtClean="0"/>
              <a:t>the memory </a:t>
            </a:r>
            <a:r>
              <a:rPr lang="en-GB" dirty="0"/>
              <a:t>manager know when memory can be freed?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general we cannot know what is going to be used in the future since it depends on conditionals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we can tell that certain blocks cannot be used if there are no pointers to them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Must make certain assumptions about 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manager can distinguish pointers from non-pointers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 pointers point to the start of a block 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hide pointers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e.g., by coercing them to an </a:t>
            </a: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dirty="0"/>
              <a:t>, and then back again)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68834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Classical GC Algorithms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66812"/>
            <a:ext cx="8318500" cy="54625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Mark-and-sweep collection (McCarthy,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(unless you also “compact”)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Reference counting (Collins,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Copying collection (</a:t>
            </a:r>
            <a:r>
              <a:rPr lang="en-GB" dirty="0" err="1"/>
              <a:t>Minsky</a:t>
            </a:r>
            <a:r>
              <a:rPr lang="en-GB" dirty="0"/>
              <a:t>, 1963)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Moves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Generational Collectors (Lieberman and Hewitt, 1983)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Collection based on lifetimes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allocations become garbage very soon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focus reclamation work on zones of memory recently allocated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more </a:t>
            </a:r>
            <a:r>
              <a:rPr lang="en-GB" dirty="0" smtClean="0"/>
              <a:t>information: </a:t>
            </a:r>
            <a:br>
              <a:rPr lang="en-GB" dirty="0" smtClean="0"/>
            </a:br>
            <a:r>
              <a:rPr lang="en-GB" dirty="0" smtClean="0"/>
              <a:t>Jones </a:t>
            </a:r>
            <a:r>
              <a:rPr lang="en-GB" dirty="0"/>
              <a:t>and Lin, “</a:t>
            </a:r>
            <a:r>
              <a:rPr lang="en-GB" i="1" dirty="0"/>
              <a:t>Garbage Collection: Algorithms for Automatic Dynamic Memory</a:t>
            </a:r>
            <a:r>
              <a:rPr lang="en-GB" dirty="0"/>
              <a:t>”, John Wiley &amp; Sons, 1996.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3803944"/>
            <a:ext cx="5984875" cy="2057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300" y="457200"/>
            <a:ext cx="63373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70900" cy="1547813"/>
          </a:xfrm>
          <a:ln/>
        </p:spPr>
        <p:txBody>
          <a:bodyPr/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 view memory as a directed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is a node in the graph 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pointer is an edge in the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Locations not in the heap that contain pointers into the heap are called </a:t>
            </a:r>
            <a:r>
              <a:rPr lang="en-GB" b="1" i="1" dirty="0">
                <a:solidFill>
                  <a:srgbClr val="C00000"/>
                </a:solidFill>
              </a:rPr>
              <a:t>root</a:t>
            </a:r>
            <a:r>
              <a:rPr lang="en-GB" dirty="0"/>
              <a:t>  nodes  (e.g. registers, locations on the stack, global variables)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337789" y="3422944"/>
            <a:ext cx="384175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082209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3803944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863376" y="3422944"/>
            <a:ext cx="1588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3422944"/>
            <a:ext cx="533400" cy="965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710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565944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91776" y="4565944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642144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642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404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4946944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0993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326357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4901024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7945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7170139" y="39309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7170139" y="4388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549551" y="4337344"/>
            <a:ext cx="1396129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Not-reachable</a:t>
            </a:r>
            <a:b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(garbage)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7560664" y="3880144"/>
            <a:ext cx="101782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reachable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843951" y="5943600"/>
            <a:ext cx="74041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A node (block) is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reachable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  if there is a path from any root to that node.</a:t>
            </a:r>
          </a:p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Non-reachable nodes are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garbage</a:t>
            </a:r>
            <a:r>
              <a:rPr lang="en-GB" sz="1800" i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(cannot be needed by the application)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1501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Collecting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9413" y="1174750"/>
            <a:ext cx="8307387" cy="240665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build on top of </a:t>
            </a:r>
            <a:r>
              <a:rPr lang="en-GB" dirty="0" err="1"/>
              <a:t>malloc</a:t>
            </a:r>
            <a:r>
              <a:rPr lang="en-GB" dirty="0"/>
              <a:t>/free package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Allocate using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b="0" dirty="0"/>
              <a:t> until you “run out of space”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out of space: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Use extra </a:t>
            </a:r>
            <a:r>
              <a:rPr lang="en-GB" b="1" i="1" dirty="0">
                <a:solidFill>
                  <a:srgbClr val="C00000"/>
                </a:solidFill>
              </a:rPr>
              <a:t>mark bit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0" dirty="0"/>
              <a:t>in the head of each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Mark:</a:t>
            </a:r>
            <a:r>
              <a:rPr lang="en-GB" dirty="0"/>
              <a:t> </a:t>
            </a:r>
            <a:r>
              <a:rPr lang="en-GB" b="0" dirty="0"/>
              <a:t>Start at roots and set </a:t>
            </a:r>
            <a:r>
              <a:rPr lang="en-GB" dirty="0"/>
              <a:t>mark bit</a:t>
            </a:r>
            <a:r>
              <a:rPr lang="en-GB" b="0" dirty="0"/>
              <a:t> on each reachable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Sweep:</a:t>
            </a:r>
            <a:r>
              <a:rPr lang="en-GB" dirty="0"/>
              <a:t> </a:t>
            </a:r>
            <a:r>
              <a:rPr lang="en-GB" b="0" dirty="0"/>
              <a:t>Scan all blocks and </a:t>
            </a:r>
            <a:r>
              <a:rPr lang="en-GB" dirty="0"/>
              <a:t>free</a:t>
            </a:r>
            <a:r>
              <a:rPr lang="en-GB" b="0" dirty="0"/>
              <a:t> blocks that are </a:t>
            </a:r>
            <a:r>
              <a:rPr lang="en-GB" dirty="0"/>
              <a:t>not marked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377825" y="4724400"/>
            <a:ext cx="8551679" cy="939800"/>
            <a:chOff x="377825" y="4724400"/>
            <a:chExt cx="8551679" cy="939800"/>
          </a:xfrm>
        </p:grpSpPr>
        <p:sp>
          <p:nvSpPr>
            <p:cNvPr id="24577" name="Rectangle 1"/>
            <p:cNvSpPr>
              <a:spLocks noChangeArrowheads="1"/>
            </p:cNvSpPr>
            <p:nvPr/>
          </p:nvSpPr>
          <p:spPr bwMode="auto">
            <a:xfrm>
              <a:off x="60198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38862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2766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Freeform 28"/>
            <p:cNvSpPr>
              <a:spLocks/>
            </p:cNvSpPr>
            <p:nvPr/>
          </p:nvSpPr>
          <p:spPr bwMode="auto">
            <a:xfrm>
              <a:off x="3657600" y="4749800"/>
              <a:ext cx="685800" cy="482600"/>
            </a:xfrm>
            <a:custGeom>
              <a:avLst/>
              <a:gdLst/>
              <a:ahLst/>
              <a:cxnLst>
                <a:cxn ang="0">
                  <a:pos x="768" y="304"/>
                </a:cxn>
                <a:cxn ang="0">
                  <a:pos x="384" y="16"/>
                </a:cxn>
                <a:cxn ang="0">
                  <a:pos x="0" y="208"/>
                </a:cxn>
              </a:cxnLst>
              <a:rect l="0" t="0" r="r" b="b"/>
              <a:pathLst>
                <a:path w="768" h="304">
                  <a:moveTo>
                    <a:pt x="768" y="304"/>
                  </a:moveTo>
                  <a:cubicBezTo>
                    <a:pt x="640" y="168"/>
                    <a:pt x="512" y="32"/>
                    <a:pt x="384" y="16"/>
                  </a:cubicBezTo>
                  <a:cubicBezTo>
                    <a:pt x="256" y="0"/>
                    <a:pt x="128" y="104"/>
                    <a:pt x="0" y="208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Freeform 29"/>
            <p:cNvSpPr>
              <a:spLocks/>
            </p:cNvSpPr>
            <p:nvPr/>
          </p:nvSpPr>
          <p:spPr bwMode="auto">
            <a:xfrm>
              <a:off x="4648200" y="4724400"/>
              <a:ext cx="1752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432" y="16"/>
                </a:cxn>
                <a:cxn ang="0">
                  <a:pos x="960" y="256"/>
                </a:cxn>
              </a:cxnLst>
              <a:rect l="0" t="0" r="r" b="b"/>
              <a:pathLst>
                <a:path w="960" h="352">
                  <a:moveTo>
                    <a:pt x="0" y="352"/>
                  </a:moveTo>
                  <a:cubicBezTo>
                    <a:pt x="136" y="192"/>
                    <a:pt x="272" y="32"/>
                    <a:pt x="432" y="16"/>
                  </a:cubicBezTo>
                  <a:cubicBezTo>
                    <a:pt x="592" y="0"/>
                    <a:pt x="776" y="128"/>
                    <a:pt x="960" y="25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Freeform 30"/>
            <p:cNvSpPr>
              <a:spLocks/>
            </p:cNvSpPr>
            <p:nvPr/>
          </p:nvSpPr>
          <p:spPr bwMode="auto">
            <a:xfrm>
              <a:off x="2514600" y="52832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Text Box 31"/>
            <p:cNvSpPr txBox="1">
              <a:spLocks noChangeArrowheads="1"/>
            </p:cNvSpPr>
            <p:nvPr/>
          </p:nvSpPr>
          <p:spPr bwMode="auto">
            <a:xfrm>
              <a:off x="377825" y="5086866"/>
              <a:ext cx="133277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 mark</a:t>
              </a:r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4343400" y="4876800"/>
              <a:ext cx="1588" cy="22860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Rectangle 33"/>
            <p:cNvSpPr>
              <a:spLocks noChangeArrowheads="1"/>
            </p:cNvSpPr>
            <p:nvPr/>
          </p:nvSpPr>
          <p:spPr bwMode="auto">
            <a:xfrm>
              <a:off x="20574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Rectangle 34"/>
            <p:cNvSpPr>
              <a:spLocks noChangeArrowheads="1"/>
            </p:cNvSpPr>
            <p:nvPr/>
          </p:nvSpPr>
          <p:spPr bwMode="auto">
            <a:xfrm>
              <a:off x="26670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32766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38862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4800600" y="5130800"/>
              <a:ext cx="12192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60198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9"/>
            <p:cNvSpPr>
              <a:spLocks noChangeShapeType="1"/>
            </p:cNvSpPr>
            <p:nvPr/>
          </p:nvSpPr>
          <p:spPr bwMode="auto">
            <a:xfrm>
              <a:off x="2971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23622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35814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41910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4495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5105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54102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>
              <a:off x="57150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>
              <a:off x="63246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>
              <a:off x="6629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Rectangle 49"/>
            <p:cNvSpPr>
              <a:spLocks noChangeArrowheads="1"/>
            </p:cNvSpPr>
            <p:nvPr/>
          </p:nvSpPr>
          <p:spPr bwMode="auto">
            <a:xfrm>
              <a:off x="20574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Rectangle 72"/>
            <p:cNvSpPr>
              <a:spLocks noChangeArrowheads="1"/>
            </p:cNvSpPr>
            <p:nvPr/>
          </p:nvSpPr>
          <p:spPr bwMode="auto">
            <a:xfrm>
              <a:off x="7391400" y="5111341"/>
              <a:ext cx="304800" cy="304800"/>
            </a:xfrm>
            <a:prstGeom prst="rect">
              <a:avLst/>
            </a:prstGeom>
            <a:solidFill>
              <a:srgbClr val="EBAFA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9" name="Text Box 73"/>
            <p:cNvSpPr txBox="1">
              <a:spLocks noChangeArrowheads="1"/>
            </p:cNvSpPr>
            <p:nvPr/>
          </p:nvSpPr>
          <p:spPr bwMode="auto">
            <a:xfrm>
              <a:off x="7718425" y="5111341"/>
              <a:ext cx="1211079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Mark bit set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2588" y="5842000"/>
            <a:ext cx="6551612" cy="939800"/>
            <a:chOff x="382588" y="5842000"/>
            <a:chExt cx="6551612" cy="939800"/>
          </a:xfrm>
        </p:grpSpPr>
        <p:sp>
          <p:nvSpPr>
            <p:cNvPr id="24628" name="Freeform 52"/>
            <p:cNvSpPr>
              <a:spLocks/>
            </p:cNvSpPr>
            <p:nvPr/>
          </p:nvSpPr>
          <p:spPr bwMode="auto">
            <a:xfrm>
              <a:off x="2514600" y="64008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382588" y="5842000"/>
              <a:ext cx="6551612" cy="762686"/>
              <a:chOff x="382588" y="5842000"/>
              <a:chExt cx="6551612" cy="762686"/>
            </a:xfrm>
          </p:grpSpPr>
          <p:sp>
            <p:nvSpPr>
              <p:cNvPr id="24626" name="Freeform 50"/>
              <p:cNvSpPr>
                <a:spLocks/>
              </p:cNvSpPr>
              <p:nvPr/>
            </p:nvSpPr>
            <p:spPr bwMode="auto">
              <a:xfrm>
                <a:off x="3657600" y="58674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Freeform 51"/>
              <p:cNvSpPr>
                <a:spLocks/>
              </p:cNvSpPr>
              <p:nvPr/>
            </p:nvSpPr>
            <p:spPr bwMode="auto">
              <a:xfrm>
                <a:off x="4648200" y="58420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9" name="Text Box 53"/>
              <p:cNvSpPr txBox="1">
                <a:spLocks noChangeArrowheads="1"/>
              </p:cNvSpPr>
              <p:nvPr/>
            </p:nvSpPr>
            <p:spPr bwMode="auto">
              <a:xfrm>
                <a:off x="382588" y="6202395"/>
                <a:ext cx="1470572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After sweep</a:t>
                </a:r>
              </a:p>
            </p:txBody>
          </p:sp>
          <p:sp>
            <p:nvSpPr>
              <p:cNvPr id="24630" name="Line 54"/>
              <p:cNvSpPr>
                <a:spLocks noChangeShapeType="1"/>
              </p:cNvSpPr>
              <p:nvPr/>
            </p:nvSpPr>
            <p:spPr bwMode="auto">
              <a:xfrm>
                <a:off x="4343400" y="59944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1" name="Rectangle 55"/>
              <p:cNvSpPr>
                <a:spLocks noChangeArrowheads="1"/>
              </p:cNvSpPr>
              <p:nvPr/>
            </p:nvSpPr>
            <p:spPr bwMode="auto">
              <a:xfrm>
                <a:off x="20574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2" name="Rectangle 56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3" name="Rectangle 57"/>
              <p:cNvSpPr>
                <a:spLocks noChangeArrowheads="1"/>
              </p:cNvSpPr>
              <p:nvPr/>
            </p:nvSpPr>
            <p:spPr bwMode="auto">
              <a:xfrm>
                <a:off x="32766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Rectangle 58"/>
              <p:cNvSpPr>
                <a:spLocks noChangeArrowheads="1"/>
              </p:cNvSpPr>
              <p:nvPr/>
            </p:nvSpPr>
            <p:spPr bwMode="auto">
              <a:xfrm>
                <a:off x="38862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5" name="Rectangle 59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Rectangle 60"/>
              <p:cNvSpPr>
                <a:spLocks noChangeArrowheads="1"/>
              </p:cNvSpPr>
              <p:nvPr/>
            </p:nvSpPr>
            <p:spPr bwMode="auto">
              <a:xfrm>
                <a:off x="60198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/>
            </p:nvSpPr>
            <p:spPr bwMode="auto">
              <a:xfrm>
                <a:off x="29718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8" name="Line 62"/>
              <p:cNvSpPr>
                <a:spLocks noChangeShapeType="1"/>
              </p:cNvSpPr>
              <p:nvPr/>
            </p:nvSpPr>
            <p:spPr bwMode="auto">
              <a:xfrm>
                <a:off x="2362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9" name="Line 63"/>
              <p:cNvSpPr>
                <a:spLocks noChangeShapeType="1"/>
              </p:cNvSpPr>
              <p:nvPr/>
            </p:nvSpPr>
            <p:spPr bwMode="auto">
              <a:xfrm>
                <a:off x="3581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0" name="Line 64"/>
              <p:cNvSpPr>
                <a:spLocks noChangeShapeType="1"/>
              </p:cNvSpPr>
              <p:nvPr/>
            </p:nvSpPr>
            <p:spPr bwMode="auto">
              <a:xfrm>
                <a:off x="4191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/>
            </p:nvSpPr>
            <p:spPr bwMode="auto">
              <a:xfrm>
                <a:off x="4495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2" name="Line 66"/>
              <p:cNvSpPr>
                <a:spLocks noChangeShapeType="1"/>
              </p:cNvSpPr>
              <p:nvPr/>
            </p:nvSpPr>
            <p:spPr bwMode="auto">
              <a:xfrm>
                <a:off x="51054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3" name="Line 67"/>
              <p:cNvSpPr>
                <a:spLocks noChangeShapeType="1"/>
              </p:cNvSpPr>
              <p:nvPr/>
            </p:nvSpPr>
            <p:spPr bwMode="auto">
              <a:xfrm>
                <a:off x="54102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4" name="Line 68"/>
              <p:cNvSpPr>
                <a:spLocks noChangeShapeType="1"/>
              </p:cNvSpPr>
              <p:nvPr/>
            </p:nvSpPr>
            <p:spPr bwMode="auto">
              <a:xfrm>
                <a:off x="57150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>
                <a:off x="63246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6" name="Line 70"/>
              <p:cNvSpPr>
                <a:spLocks noChangeShapeType="1"/>
              </p:cNvSpPr>
              <p:nvPr/>
            </p:nvSpPr>
            <p:spPr bwMode="auto">
              <a:xfrm>
                <a:off x="6629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7" name="Rectangle 71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  <p:sp>
            <p:nvSpPr>
              <p:cNvPr id="24650" name="Rectangle 74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379413" y="3461952"/>
            <a:ext cx="8764587" cy="1141798"/>
            <a:chOff x="379413" y="3461952"/>
            <a:chExt cx="8764587" cy="1141798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4030807" y="3461952"/>
              <a:ext cx="63386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379413" y="3617893"/>
              <a:ext cx="8764587" cy="985857"/>
              <a:chOff x="379413" y="3617893"/>
              <a:chExt cx="8764587" cy="985857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auto">
              <a:xfrm>
                <a:off x="3657600" y="368935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auto">
              <a:xfrm>
                <a:off x="4648200" y="366395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auto">
              <a:xfrm>
                <a:off x="2362200" y="4222750"/>
                <a:ext cx="13716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Text Box 9"/>
              <p:cNvSpPr txBox="1">
                <a:spLocks noChangeArrowheads="1"/>
              </p:cNvSpPr>
              <p:nvPr/>
            </p:nvSpPr>
            <p:spPr bwMode="auto">
              <a:xfrm>
                <a:off x="379413" y="4035340"/>
                <a:ext cx="149557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Before mark</a:t>
                </a:r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>
                <a:off x="4343400" y="381635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/>
            </p:nvSpPr>
            <p:spPr bwMode="auto">
              <a:xfrm>
                <a:off x="20574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/>
            </p:nvSpPr>
            <p:spPr bwMode="auto">
              <a:xfrm>
                <a:off x="26670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/>
            </p:nvSpPr>
            <p:spPr bwMode="auto">
              <a:xfrm>
                <a:off x="32766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/>
            </p:nvSpPr>
            <p:spPr bwMode="auto">
              <a:xfrm>
                <a:off x="38862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/>
            </p:nvSpPr>
            <p:spPr bwMode="auto">
              <a:xfrm>
                <a:off x="4800600" y="407035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/>
            </p:nvSpPr>
            <p:spPr bwMode="auto">
              <a:xfrm>
                <a:off x="60198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>
                <a:off x="2971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>
                <a:off x="2362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>
                <a:off x="3581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4191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>
                <a:off x="4495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/>
            </p:nvSpPr>
            <p:spPr bwMode="auto">
              <a:xfrm>
                <a:off x="5105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24"/>
              <p:cNvSpPr>
                <a:spLocks noChangeShapeType="1"/>
              </p:cNvSpPr>
              <p:nvPr/>
            </p:nvSpPr>
            <p:spPr bwMode="auto">
              <a:xfrm>
                <a:off x="5410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1" name="Line 25"/>
              <p:cNvSpPr>
                <a:spLocks noChangeShapeType="1"/>
              </p:cNvSpPr>
              <p:nvPr/>
            </p:nvSpPr>
            <p:spPr bwMode="auto">
              <a:xfrm>
                <a:off x="5715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26"/>
              <p:cNvSpPr>
                <a:spLocks noChangeShapeType="1"/>
              </p:cNvSpPr>
              <p:nvPr/>
            </p:nvSpPr>
            <p:spPr bwMode="auto">
              <a:xfrm>
                <a:off x="63246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Line 27"/>
              <p:cNvSpPr>
                <a:spLocks noChangeShapeType="1"/>
              </p:cNvSpPr>
              <p:nvPr/>
            </p:nvSpPr>
            <p:spPr bwMode="auto">
              <a:xfrm>
                <a:off x="6629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696200" y="3617893"/>
                <a:ext cx="1447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i="1" dirty="0" smtClean="0">
                    <a:latin typeface="Calibri" pitchFamily="34" charset="0"/>
                  </a:rPr>
                  <a:t>Note: arrows here denote memory refs, not free list </a:t>
                </a:r>
                <a:r>
                  <a:rPr lang="en-US" sz="1400" b="0" i="1" dirty="0" err="1" smtClean="0">
                    <a:latin typeface="Calibri" pitchFamily="34" charset="0"/>
                  </a:rPr>
                  <a:t>ptrs</a:t>
                </a:r>
                <a:r>
                  <a:rPr lang="en-US" sz="1400" b="0" i="1" dirty="0" smtClean="0">
                    <a:latin typeface="Calibri" pitchFamily="34" charset="0"/>
                  </a:rPr>
                  <a:t>. 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84582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Assumptions For a Simple Implementation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74750"/>
            <a:ext cx="8701087" cy="5378450"/>
          </a:xfrm>
          <a:ln/>
        </p:spPr>
        <p:txBody>
          <a:bodyPr/>
          <a:lstStyle/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Application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new(n)</a:t>
            </a:r>
            <a:r>
              <a:rPr lang="en-GB" b="1" dirty="0"/>
              <a:t>: </a:t>
            </a:r>
            <a:r>
              <a:rPr lang="en-GB" b="1" dirty="0" smtClean="0"/>
              <a:t> </a:t>
            </a:r>
            <a:r>
              <a:rPr lang="en-GB" dirty="0" smtClean="0"/>
              <a:t>returns </a:t>
            </a:r>
            <a:r>
              <a:rPr lang="en-GB" dirty="0"/>
              <a:t>pointer to new block with all locations cleared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read(</a:t>
            </a:r>
            <a:r>
              <a:rPr lang="en-GB" b="1" dirty="0" err="1">
                <a:latin typeface="Courier New" pitchFamily="49" charset="0"/>
              </a:rPr>
              <a:t>b,i</a:t>
            </a:r>
            <a:r>
              <a:rPr lang="en-GB" b="1" dirty="0">
                <a:latin typeface="Courier New" pitchFamily="49" charset="0"/>
              </a:rPr>
              <a:t>):</a:t>
            </a:r>
            <a:r>
              <a:rPr lang="en-GB" b="1" dirty="0"/>
              <a:t> </a:t>
            </a:r>
            <a:r>
              <a:rPr lang="en-GB" dirty="0"/>
              <a:t>read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  <a:r>
              <a:rPr lang="en-GB" dirty="0"/>
              <a:t> into register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write(</a:t>
            </a:r>
            <a:r>
              <a:rPr lang="en-GB" b="1" dirty="0" err="1">
                <a:latin typeface="Courier New" pitchFamily="49" charset="0"/>
              </a:rPr>
              <a:t>b,i,v</a:t>
            </a:r>
            <a:r>
              <a:rPr lang="en-GB" b="1" dirty="0">
                <a:latin typeface="Courier New" pitchFamily="49" charset="0"/>
              </a:rPr>
              <a:t>): </a:t>
            </a:r>
            <a:r>
              <a:rPr lang="en-GB" dirty="0"/>
              <a:t>write </a:t>
            </a:r>
            <a:r>
              <a:rPr lang="en-GB" b="1" dirty="0">
                <a:latin typeface="Courier New" pitchFamily="49" charset="0"/>
              </a:rPr>
              <a:t>v</a:t>
            </a:r>
            <a:r>
              <a:rPr lang="en-GB" dirty="0"/>
              <a:t> into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0" indent="0">
              <a:lnSpc>
                <a:spcPct val="95000"/>
              </a:lnSpc>
              <a:spcBef>
                <a:spcPts val="1125"/>
              </a:spcBef>
              <a:buSzPct val="100000"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sz="1800" dirty="0">
              <a:solidFill>
                <a:srgbClr val="000066"/>
              </a:solidFill>
            </a:endParaRPr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Each block will have a header word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addressed as </a:t>
            </a:r>
            <a:r>
              <a:rPr lang="en-GB" b="1" dirty="0">
                <a:latin typeface="Courier New" pitchFamily="49" charset="0"/>
              </a:rPr>
              <a:t>b[-1]</a:t>
            </a:r>
            <a:r>
              <a:rPr lang="en-GB" dirty="0"/>
              <a:t>, for a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Used for different purposes in different collectors</a:t>
            </a:r>
          </a:p>
          <a:p>
            <a:pPr marL="431800" lvl="1" indent="-215900">
              <a:lnSpc>
                <a:spcPct val="100000"/>
              </a:lnSpc>
              <a:buSzPct val="75000"/>
              <a:buFont typeface="Wingdings" charset="2"/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Instructions used by the Garbage Collector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solidFill>
                  <a:srgbClr val="990000"/>
                </a:solidFill>
                <a:latin typeface="Courier New" pitchFamily="49" charset="0"/>
              </a:rPr>
              <a:t>is_ptr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(p):</a:t>
            </a:r>
            <a:r>
              <a:rPr lang="en-GB" dirty="0">
                <a:solidFill>
                  <a:srgbClr val="990000"/>
                </a:solidFill>
              </a:rPr>
              <a:t> determines whether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GB" dirty="0">
                <a:solidFill>
                  <a:srgbClr val="990000"/>
                </a:solidFill>
              </a:rPr>
              <a:t> is a pointer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length(b</a:t>
            </a:r>
            <a:r>
              <a:rPr lang="en-GB" b="1" dirty="0">
                <a:solidFill>
                  <a:srgbClr val="990000"/>
                </a:solidFill>
              </a:rPr>
              <a:t>): </a:t>
            </a:r>
            <a:r>
              <a:rPr lang="en-GB" b="1" dirty="0" smtClean="0">
                <a:solidFill>
                  <a:srgbClr val="990000"/>
                </a:solidFill>
              </a:rPr>
              <a:t> </a:t>
            </a:r>
            <a:r>
              <a:rPr lang="en-GB" dirty="0" smtClean="0">
                <a:solidFill>
                  <a:srgbClr val="990000"/>
                </a:solidFill>
              </a:rPr>
              <a:t>returns </a:t>
            </a:r>
            <a:r>
              <a:rPr lang="en-GB" dirty="0">
                <a:solidFill>
                  <a:srgbClr val="990000"/>
                </a:solidFill>
              </a:rPr>
              <a:t>the length of block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b</a:t>
            </a:r>
            <a:r>
              <a:rPr lang="en-GB" dirty="0">
                <a:solidFill>
                  <a:srgbClr val="990000"/>
                </a:solidFill>
              </a:rPr>
              <a:t>, not including the header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 pitchFamily="49" charset="0"/>
              </a:rPr>
              <a:t>get_roots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: </a:t>
            </a:r>
            <a:r>
              <a:rPr lang="en-GB" b="1" dirty="0" smtClean="0"/>
              <a:t> </a:t>
            </a:r>
            <a:r>
              <a:rPr lang="en-GB" dirty="0" smtClean="0"/>
              <a:t>returns </a:t>
            </a:r>
            <a:r>
              <a:rPr lang="en-GB" dirty="0"/>
              <a:t>all the roots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Mark and Sweep (cont.)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71306" y="1593316"/>
            <a:ext cx="7834494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do nothing if not pointer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check if already marked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call mark on all words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	   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1306" y="4337050"/>
            <a:ext cx="4378419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ptr sweep(ptr p, ptr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while (p &lt;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if markBitSet(p)</a:t>
            </a:r>
            <a:b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   clearMarkBit();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else if (allocateBitSet(p))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p += length(p);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73063"/>
            <a:ext cx="8001000" cy="76993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449897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“conservative </a:t>
            </a:r>
            <a:r>
              <a:rPr lang="en-GB" dirty="0" smtClean="0"/>
              <a:t>garbage collector</a:t>
            </a:r>
            <a:r>
              <a:rPr lang="en-GB" dirty="0"/>
              <a:t>” for C programs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is_ptr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 </a:t>
            </a:r>
            <a:r>
              <a:rPr lang="en-GB" dirty="0"/>
              <a:t>determines if a word is a pointer by checking if it points to an allocated block of </a:t>
            </a:r>
            <a:r>
              <a:rPr lang="en-GB" dirty="0" smtClean="0"/>
              <a:t>memory</a:t>
            </a:r>
            <a:endParaRPr lang="en-GB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But, in C </a:t>
            </a:r>
            <a:r>
              <a:rPr lang="en-GB" dirty="0" smtClean="0"/>
              <a:t>pointers </a:t>
            </a:r>
            <a:r>
              <a:rPr lang="en-GB" dirty="0"/>
              <a:t>can point to the middle of a </a:t>
            </a:r>
            <a:r>
              <a:rPr lang="en-GB" dirty="0" smtClean="0"/>
              <a:t>block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how </a:t>
            </a:r>
            <a:r>
              <a:rPr lang="en-GB" dirty="0" smtClean="0"/>
              <a:t>to find </a:t>
            </a:r>
            <a:r>
              <a:rPr lang="en-GB" dirty="0"/>
              <a:t>the beginning of the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</a:t>
            </a:r>
            <a:r>
              <a:rPr lang="en-GB" dirty="0" smtClean="0"/>
              <a:t>binary tree </a:t>
            </a:r>
            <a:r>
              <a:rPr lang="en-GB" dirty="0"/>
              <a:t>to keep track of all allocated blocks (key is start-of-block)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Balanced-tree pointers can be stored in header (use two additional words)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07276" y="3216275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72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60820" y="2886761"/>
            <a:ext cx="80212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Header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29651" y="2590800"/>
            <a:ext cx="452438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ptr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55076" y="2911475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35676" y="3216275"/>
            <a:ext cx="1371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356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9694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9725" y="5759450"/>
            <a:ext cx="1097280" cy="33535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62400" y="5759450"/>
            <a:ext cx="1828800" cy="335358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074845" y="5438775"/>
            <a:ext cx="62589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Head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00104" y="5438775"/>
            <a:ext cx="58090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ata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94125" y="5988050"/>
            <a:ext cx="228600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888110" y="6369050"/>
            <a:ext cx="500755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eft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698464" y="6369050"/>
            <a:ext cx="62428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ight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38227" y="5784850"/>
            <a:ext cx="469121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S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ize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276600" y="5756190"/>
            <a:ext cx="338618" cy="33861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106738" y="5988050"/>
            <a:ext cx="307975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5943600"/>
            <a:ext cx="2366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Left:</a:t>
            </a:r>
            <a:r>
              <a:rPr lang="en-US" sz="1800" b="0" dirty="0" smtClean="0">
                <a:latin typeface="Calibri" pitchFamily="34" charset="0"/>
              </a:rPr>
              <a:t> smaller addresses</a:t>
            </a:r>
          </a:p>
          <a:p>
            <a:r>
              <a:rPr lang="en-US" sz="1800" dirty="0" smtClean="0">
                <a:latin typeface="Calibri" pitchFamily="34" charset="0"/>
              </a:rPr>
              <a:t>Right:</a:t>
            </a:r>
            <a:r>
              <a:rPr lang="en-US" sz="1800" b="0" dirty="0" smtClean="0">
                <a:latin typeface="Calibri" pitchFamily="34" charset="0"/>
              </a:rPr>
              <a:t> larger addresses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8" grpId="0" animBg="1"/>
      <p:bldP spid="26639" grpId="0"/>
      <p:bldP spid="26640" grpId="0"/>
      <p:bldP spid="26642" grpId="0" animBg="1"/>
      <p:bldP spid="26643" grpId="0"/>
      <p:bldP spid="26644" grpId="0"/>
      <p:bldP spid="26645" grpId="0"/>
      <p:bldP spid="23" grpId="0" animBg="1"/>
      <p:bldP spid="26641" grpId="0" animBg="1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Explicit free lists</a:t>
            </a:r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Memory-related perils and pitfalls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941520"/>
            <a:ext cx="8594725" cy="16217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5947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free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free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599744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3400" y="1295400"/>
            <a:ext cx="6705600" cy="411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341312"/>
            <a:ext cx="5080000" cy="573088"/>
          </a:xfrm>
        </p:spPr>
        <p:txBody>
          <a:bodyPr/>
          <a:lstStyle/>
          <a:p>
            <a:r>
              <a:rPr lang="en-US" dirty="0"/>
              <a:t>C operators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66619" y="962085"/>
            <a:ext cx="6924781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Operators					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Associativity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()  []  -&gt;  </a:t>
            </a:r>
            <a:r>
              <a:rPr lang="en-US" sz="1800" dirty="0">
                <a:latin typeface="Courier New" pitchFamily="49" charset="0"/>
              </a:rPr>
              <a:t>.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!  ~  ++  --  +  -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*  &amp;</a:t>
            </a:r>
            <a:r>
              <a:rPr lang="en-US" sz="1800" dirty="0">
                <a:latin typeface="Courier New" pitchFamily="49" charset="0"/>
              </a:rPr>
              <a:t> (type)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  /  %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+  -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&lt;&lt;  &gt;&gt;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  &lt;=  &gt;  &gt;=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==  !=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^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?:					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 += -= *= /= %= &amp;= ^= != &lt;&lt;= &gt;&gt;=	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,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7162800" cy="1143000"/>
          </a:xfrm>
          <a:noFill/>
          <a:ln/>
        </p:spPr>
        <p:txBody>
          <a:bodyPr/>
          <a:lstStyle/>
          <a:p>
            <a:pPr marL="63500" indent="-238125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-</a:t>
            </a:r>
            <a:r>
              <a:rPr lang="en-US" sz="2000" dirty="0" smtClean="0">
                <a:latin typeface="Courier New" pitchFamily="49" charset="0"/>
              </a:rPr>
              <a:t>&gt;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, and </a:t>
            </a:r>
            <a:r>
              <a:rPr lang="en-US" sz="2000" dirty="0" smtClean="0">
                <a:latin typeface="Courier New"/>
                <a:cs typeface="Courier New"/>
              </a:rPr>
              <a:t>[]</a:t>
            </a:r>
            <a:r>
              <a:rPr lang="en-US" sz="2000" dirty="0" smtClean="0"/>
              <a:t> have high precedence, with </a:t>
            </a:r>
            <a:r>
              <a:rPr lang="en-US" sz="2000" dirty="0" smtClean="0">
                <a:latin typeface="Courier New"/>
                <a:cs typeface="Courier New"/>
              </a:rPr>
              <a:t>*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Courier New"/>
                <a:cs typeface="Courier New"/>
              </a:rPr>
              <a:t>&amp;</a:t>
            </a:r>
            <a:r>
              <a:rPr lang="en-US" sz="2000" dirty="0" smtClean="0"/>
              <a:t> just below</a:t>
            </a:r>
          </a:p>
          <a:p>
            <a:pPr marL="63500" indent="-238125"/>
            <a:r>
              <a:rPr lang="en-US" sz="2000" dirty="0" smtClean="0"/>
              <a:t>Unary </a:t>
            </a:r>
            <a:r>
              <a:rPr lang="en-US" sz="2000" dirty="0" smtClean="0">
                <a:latin typeface="Courier New"/>
                <a:cs typeface="Courier New"/>
              </a:rPr>
              <a:t>+</a:t>
            </a:r>
            <a:r>
              <a:rPr lang="en-US" sz="2000" dirty="0" smtClean="0">
                <a:latin typeface="+mn-lt"/>
                <a:cs typeface="Courier New"/>
              </a:rPr>
              <a:t>,</a:t>
            </a:r>
            <a:r>
              <a:rPr lang="en-US" sz="2000" dirty="0" smtClean="0">
                <a:latin typeface="Courier New"/>
                <a:cs typeface="Courier New"/>
              </a:rPr>
              <a:t> -</a:t>
            </a:r>
            <a:r>
              <a:rPr lang="en-US" sz="2000" dirty="0" smtClean="0"/>
              <a:t>, and </a:t>
            </a:r>
            <a:r>
              <a:rPr lang="en-US" sz="2000" dirty="0" smtClean="0">
                <a:latin typeface="Courier New"/>
                <a:cs typeface="Courier New"/>
              </a:rPr>
              <a:t>*</a:t>
            </a:r>
            <a:r>
              <a:rPr lang="en-US" sz="2000" dirty="0" smtClean="0"/>
              <a:t> have higher precedence than binary forms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671832" y="6477000"/>
            <a:ext cx="216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page 53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7513"/>
            <a:ext cx="79248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 </a:t>
            </a:r>
            <a:r>
              <a:rPr lang="en-US" dirty="0"/>
              <a:t>Pointer </a:t>
            </a:r>
            <a:r>
              <a:rPr lang="en-US" dirty="0" smtClean="0"/>
              <a:t>Declarations: Test Yourself!</a:t>
            </a:r>
            <a:endParaRPr lang="en-US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2971800" cy="5310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*p[13]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*(p[13])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(*p)[13]		</a:t>
            </a:r>
            <a:endParaRPr lang="en-US" sz="1800" dirty="0"/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()	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)()	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(*(*f())[13])()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(*(*x[3])())[5]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</p:txBody>
      </p:sp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3733800" y="1143000"/>
            <a:ext cx="1902023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89" name="Text Box 5"/>
          <p:cNvSpPr txBox="1">
            <a:spLocks noChangeArrowheads="1"/>
          </p:cNvSpPr>
          <p:nvPr/>
        </p:nvSpPr>
        <p:spPr bwMode="auto">
          <a:xfrm>
            <a:off x="3733800" y="1676400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an array[13] of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3733800" y="2224088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an array[13] of pointer to int</a:t>
            </a:r>
          </a:p>
        </p:txBody>
      </p:sp>
      <p:sp>
        <p:nvSpPr>
          <p:cNvPr id="681991" name="Text Box 7"/>
          <p:cNvSpPr txBox="1">
            <a:spLocks noChangeArrowheads="1"/>
          </p:cNvSpPr>
          <p:nvPr/>
        </p:nvSpPr>
        <p:spPr bwMode="auto">
          <a:xfrm>
            <a:off x="3733800" y="2757488"/>
            <a:ext cx="336625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 pointer to a pointer to an int</a:t>
            </a:r>
          </a:p>
        </p:txBody>
      </p:sp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3733800" y="3352800"/>
            <a:ext cx="3369522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an array[13] of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3733800" y="3844925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function returning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4" name="Text Box 10"/>
          <p:cNvSpPr txBox="1">
            <a:spLocks noChangeArrowheads="1"/>
          </p:cNvSpPr>
          <p:nvPr/>
        </p:nvSpPr>
        <p:spPr bwMode="auto">
          <a:xfrm>
            <a:off x="3733800" y="4419600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pointer to a function returning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5" name="Text Box 11"/>
          <p:cNvSpPr txBox="1">
            <a:spLocks noChangeArrowheads="1"/>
          </p:cNvSpPr>
          <p:nvPr/>
        </p:nvSpPr>
        <p:spPr bwMode="auto">
          <a:xfrm>
            <a:off x="3733800" y="4921250"/>
            <a:ext cx="4140692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f is a function returning ptr to an array[13]</a:t>
            </a:r>
          </a:p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of pointers to functions returning int</a:t>
            </a: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3733800" y="5715000"/>
            <a:ext cx="3844149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returning pointers to array[5] of ints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6444734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Sec 5.12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8" grpId="0" autoUpdateAnimBg="0"/>
      <p:bldP spid="681989" grpId="0" autoUpdateAnimBg="0"/>
      <p:bldP spid="681990" grpId="0" autoUpdateAnimBg="0"/>
      <p:bldP spid="681991" grpId="0" autoUpdateAnimBg="0"/>
      <p:bldP spid="681992" grpId="0" autoUpdateAnimBg="0"/>
      <p:bldP spid="681993" grpId="0" autoUpdateAnimBg="0"/>
      <p:bldP spid="681994" grpId="0" autoUpdateAnimBg="0"/>
      <p:bldP spid="681995" grpId="0" autoUpdateAnimBg="0"/>
      <p:bldP spid="68199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The classic </a:t>
            </a:r>
            <a:r>
              <a:rPr lang="en-GB">
                <a:latin typeface="Courier New" pitchFamily="49" charset="0"/>
              </a:rPr>
              <a:t>scanf</a:t>
            </a:r>
            <a:r>
              <a:rPr lang="en-GB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797859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(“%d”,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Assuming that heap data is initialized to zero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5413959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+= A[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][j]*x[j];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Allocating the (possibly) wrong sized object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**p;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p = malloc(N*sizeof(int));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for (i=0; i&lt;N; i++)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p[i] = malloc(M*sizeof(int));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Off-by-one error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**p;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p = malloc(N*sizeof(int *));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for (i=0; i&lt;=N; i++)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p[i] = malloc(M*sizeof(int));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Basis </a:t>
            </a:r>
            <a:r>
              <a:rPr lang="en-GB" dirty="0"/>
              <a:t>for classic buffer overflow </a:t>
            </a:r>
            <a:r>
              <a:rPr lang="en-GB" dirty="0" smtClean="0"/>
              <a:t>attacks</a:t>
            </a:r>
            <a:endParaRPr lang="en-GB" dirty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s[8];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(*p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2015273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 &amp;val;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13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 </a:t>
            </a:r>
            <a:r>
              <a:rPr lang="en-GB" sz="1600" b="1" dirty="0">
                <a:latin typeface="Calibri" pitchFamily="34" charset="0"/>
              </a:rPr>
              <a:t>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5986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38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N</a:t>
            </a:r>
            <a:r>
              <a:rPr lang="en-GB" sz="1600" b="1" dirty="0" smtClean="0">
                <a:latin typeface="Calibri" pitchFamily="34" charset="0"/>
              </a:rPr>
              <a:t>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alibri" pitchFamily="34" charset="0"/>
              </a:rPr>
              <a:t>P</a:t>
            </a:r>
            <a:r>
              <a:rPr lang="en-GB" sz="1600" b="1" dirty="0" err="1" smtClean="0">
                <a:latin typeface="Calibri" pitchFamily="34" charset="0"/>
              </a:rPr>
              <a:t>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Nasty!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x[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</a:t>
            </a:r>
            <a:r>
              <a:rPr lang="en-GB" dirty="0" smtClean="0"/>
              <a:t>Blocks (Memory </a:t>
            </a:r>
            <a:r>
              <a:rPr lang="en-GB" dirty="0"/>
              <a:t>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 long-term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*x = malloc(N*sizeof(int));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</a:t>
            </a:r>
            <a:r>
              <a:rPr lang="en-GB" dirty="0" smtClean="0"/>
              <a:t>Blocks (Memory </a:t>
            </a:r>
            <a:r>
              <a:rPr lang="en-GB" dirty="0"/>
              <a:t>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077200" cy="43624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free(head);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Conventional debugger (</a:t>
            </a:r>
            <a:r>
              <a:rPr lang="en-GB" dirty="0" err="1">
                <a:latin typeface="Courier New" pitchFamily="49" charset="0"/>
              </a:rPr>
              <a:t>gdb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Debugging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(</a:t>
            </a:r>
            <a:r>
              <a:rPr lang="en-GB" dirty="0" err="1"/>
              <a:t>UToronto</a:t>
            </a:r>
            <a:r>
              <a:rPr lang="en-GB" dirty="0"/>
              <a:t> CSRI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Wrapper around conventional </a:t>
            </a:r>
            <a:r>
              <a:rPr lang="en-GB" b="1" dirty="0" err="1">
                <a:latin typeface="Courier New" pitchFamily="49" charset="0"/>
              </a:rPr>
              <a:t>malloc</a:t>
            </a:r>
            <a:endParaRPr lang="en-GB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Detects memory bugs at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boundaries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overwrites that corrupt heap structures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instances of freeing blocks multiple times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leaks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detect all memory bugs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Overwrites into the middle of allocated blocks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block twice that has been reallocated in the interim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freed blocks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Dealing With Memory Bugs (cont.)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</a:t>
            </a:r>
            <a:r>
              <a:rPr lang="en-GB" dirty="0" err="1"/>
              <a:t>malloc</a:t>
            </a:r>
            <a:r>
              <a:rPr lang="en-GB" dirty="0"/>
              <a:t> implementations contain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Linux </a:t>
            </a:r>
            <a:r>
              <a:rPr lang="en-GB" dirty="0" err="1"/>
              <a:t>glibc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: </a:t>
            </a:r>
            <a:r>
              <a:rPr lang="en-GB" b="1" dirty="0" err="1">
                <a:latin typeface="Courier New" pitchFamily="49" charset="0"/>
              </a:rPr>
              <a:t>setenv</a:t>
            </a:r>
            <a:r>
              <a:rPr lang="en-GB" b="1" dirty="0">
                <a:latin typeface="Courier New" pitchFamily="49" charset="0"/>
              </a:rPr>
              <a:t> MALLOC_CHECK_</a:t>
            </a:r>
            <a:r>
              <a:rPr lang="en-GB" b="1" dirty="0" smtClean="0">
                <a:latin typeface="Courier New" pitchFamily="49" charset="0"/>
              </a:rPr>
              <a:t> 3</a:t>
            </a:r>
            <a:r>
              <a:rPr lang="en-GB" b="1" dirty="0" smtClean="0"/>
              <a:t> </a:t>
            </a:r>
            <a:endParaRPr lang="en-GB" b="1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FreeBSD: </a:t>
            </a:r>
            <a:r>
              <a:rPr lang="en-GB" b="1" dirty="0" err="1">
                <a:latin typeface="Courier New" pitchFamily="49" charset="0"/>
              </a:rPr>
              <a:t>setenv</a:t>
            </a:r>
            <a:r>
              <a:rPr lang="en-GB" b="1" dirty="0">
                <a:latin typeface="Courier New" pitchFamily="49" charset="0"/>
              </a:rPr>
              <a:t> MALLOC_OPTIONS AJR</a:t>
            </a:r>
            <a:r>
              <a:rPr lang="en-GB" b="1" dirty="0"/>
              <a:t> 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/>
              <a:t>valgrind</a:t>
            </a:r>
            <a:r>
              <a:rPr lang="en-GB" dirty="0"/>
              <a:t> (Linux), Purify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detect all errors as debugging </a:t>
            </a:r>
            <a:r>
              <a:rPr lang="en-GB" b="1" dirty="0" err="1">
                <a:latin typeface="Courier New" pitchFamily="49" charset="0"/>
              </a:rPr>
              <a:t>malloc</a:t>
            </a:r>
            <a:endParaRPr lang="en-GB" b="1" dirty="0">
              <a:latin typeface="Courier New" pitchFamily="49" charset="0"/>
            </a:endParaRP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also check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Overwriting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outside of allocated block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Garbage collection (Boehm-Weiser Conservative GC)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Let the system free blocks instead of the programmer.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Logically: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Physically: blocks can be in any order</a:t>
            </a:r>
            <a:endParaRPr lang="en-GB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186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91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795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100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405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710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015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319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929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234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539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843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148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758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624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6672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453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6063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6367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6977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7282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7587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1643589" y="4484687"/>
            <a:ext cx="5181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1968" y="16"/>
              </a:cxn>
              <a:cxn ang="0">
                <a:pos x="3264" y="256"/>
              </a:cxn>
            </a:cxnLst>
            <a:rect l="0" t="0" r="r" b="b"/>
            <a:pathLst>
              <a:path w="3264" h="352">
                <a:moveTo>
                  <a:pt x="0" y="352"/>
                </a:moveTo>
                <a:cubicBezTo>
                  <a:pt x="712" y="191"/>
                  <a:pt x="1424" y="31"/>
                  <a:pt x="1968" y="16"/>
                </a:cubicBezTo>
                <a:cubicBezTo>
                  <a:pt x="2511" y="0"/>
                  <a:pt x="2887" y="128"/>
                  <a:pt x="3264" y="256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3777189" y="4408487"/>
            <a:ext cx="3352800" cy="635000"/>
          </a:xfrm>
          <a:custGeom>
            <a:avLst/>
            <a:gdLst/>
            <a:ahLst/>
            <a:cxnLst>
              <a:cxn ang="0">
                <a:pos x="2112" y="400"/>
              </a:cxn>
              <a:cxn ang="0">
                <a:pos x="1680" y="16"/>
              </a:cxn>
              <a:cxn ang="0">
                <a:pos x="0" y="304"/>
              </a:cxn>
            </a:cxnLst>
            <a:rect l="0" t="0" r="r" b="b"/>
            <a:pathLst>
              <a:path w="2112" h="400">
                <a:moveTo>
                  <a:pt x="2112" y="400"/>
                </a:moveTo>
                <a:cubicBezTo>
                  <a:pt x="2072" y="216"/>
                  <a:pt x="2032" y="32"/>
                  <a:pt x="1680" y="16"/>
                </a:cubicBezTo>
                <a:cubicBezTo>
                  <a:pt x="1328" y="0"/>
                  <a:pt x="280" y="256"/>
                  <a:pt x="0" y="304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1338789" y="5043487"/>
            <a:ext cx="6096000" cy="671513"/>
          </a:xfrm>
          <a:custGeom>
            <a:avLst/>
            <a:gdLst/>
            <a:ahLst/>
            <a:cxnLst>
              <a:cxn ang="0">
                <a:pos x="3840" y="0"/>
              </a:cxn>
              <a:cxn ang="0">
                <a:pos x="3072" y="336"/>
              </a:cxn>
              <a:cxn ang="0">
                <a:pos x="672" y="384"/>
              </a:cxn>
              <a:cxn ang="0">
                <a:pos x="0" y="96"/>
              </a:cxn>
            </a:cxnLst>
            <a:rect l="0" t="0" r="r" b="b"/>
            <a:pathLst>
              <a:path w="3840" h="423">
                <a:moveTo>
                  <a:pt x="3840" y="0"/>
                </a:moveTo>
                <a:cubicBezTo>
                  <a:pt x="3719" y="136"/>
                  <a:pt x="3599" y="272"/>
                  <a:pt x="3072" y="336"/>
                </a:cubicBezTo>
                <a:cubicBezTo>
                  <a:pt x="2544" y="399"/>
                  <a:pt x="1183" y="423"/>
                  <a:pt x="672" y="384"/>
                </a:cubicBezTo>
                <a:cubicBezTo>
                  <a:pt x="160" y="344"/>
                  <a:pt x="80" y="220"/>
                  <a:pt x="0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4386789" y="5043487"/>
            <a:ext cx="2438400" cy="481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88"/>
              </a:cxn>
              <a:cxn ang="0">
                <a:pos x="1536" y="96"/>
              </a:cxn>
            </a:cxnLst>
            <a:rect l="0" t="0" r="r" b="b"/>
            <a:pathLst>
              <a:path w="1536" h="303">
                <a:moveTo>
                  <a:pt x="0" y="0"/>
                </a:moveTo>
                <a:cubicBezTo>
                  <a:pt x="280" y="136"/>
                  <a:pt x="560" y="272"/>
                  <a:pt x="816" y="288"/>
                </a:cubicBezTo>
                <a:cubicBezTo>
                  <a:pt x="1071" y="303"/>
                  <a:pt x="1303" y="199"/>
                  <a:pt x="1536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826777" y="4205287"/>
            <a:ext cx="187645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66FF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Forward </a:t>
            </a:r>
            <a:r>
              <a:rPr lang="en-GB" sz="1600" b="1" dirty="0" smtClean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(next) links</a:t>
            </a:r>
            <a:endParaRPr lang="en-GB" sz="1600" b="1" dirty="0">
              <a:solidFill>
                <a:srgbClr val="00B05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112527" y="5341937"/>
            <a:ext cx="157290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Back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prev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) links</a:t>
            </a:r>
            <a:endParaRPr lang="en-GB" sz="1600" b="1" dirty="0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647514" y="4960937"/>
            <a:ext cx="1841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Freeform 41"/>
          <p:cNvSpPr>
            <a:spLocks/>
          </p:cNvSpPr>
          <p:nvPr/>
        </p:nvSpPr>
        <p:spPr bwMode="auto">
          <a:xfrm>
            <a:off x="4081989" y="3986212"/>
            <a:ext cx="3495675" cy="1057275"/>
          </a:xfrm>
          <a:custGeom>
            <a:avLst/>
            <a:gdLst/>
            <a:ahLst/>
            <a:cxnLst>
              <a:cxn ang="0">
                <a:pos x="0" y="666"/>
              </a:cxn>
              <a:cxn ang="0">
                <a:pos x="422" y="178"/>
              </a:cxn>
              <a:cxn ang="0">
                <a:pos x="2202" y="0"/>
              </a:cxn>
            </a:cxnLst>
            <a:rect l="0" t="0" r="r" b="b"/>
            <a:pathLst>
              <a:path w="2202" h="666">
                <a:moveTo>
                  <a:pt x="0" y="666"/>
                </a:moveTo>
                <a:cubicBezTo>
                  <a:pt x="70" y="585"/>
                  <a:pt x="55" y="289"/>
                  <a:pt x="422" y="178"/>
                </a:cubicBezTo>
                <a:cubicBezTo>
                  <a:pt x="789" y="67"/>
                  <a:pt x="1831" y="37"/>
                  <a:pt x="2202" y="0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Freeform 42"/>
          <p:cNvSpPr>
            <a:spLocks/>
          </p:cNvSpPr>
          <p:nvPr/>
        </p:nvSpPr>
        <p:spPr bwMode="auto">
          <a:xfrm>
            <a:off x="1186389" y="5043487"/>
            <a:ext cx="762000" cy="4572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336" y="240"/>
              </a:cxn>
              <a:cxn ang="0">
                <a:pos x="0" y="288"/>
              </a:cxn>
            </a:cxnLst>
            <a:rect l="0" t="0" r="r" b="b"/>
            <a:pathLst>
              <a:path w="480" h="288">
                <a:moveTo>
                  <a:pt x="480" y="0"/>
                </a:moveTo>
                <a:cubicBezTo>
                  <a:pt x="448" y="96"/>
                  <a:pt x="416" y="192"/>
                  <a:pt x="336" y="240"/>
                </a:cubicBezTo>
                <a:cubicBezTo>
                  <a:pt x="256" y="288"/>
                  <a:pt x="128" y="288"/>
                  <a:pt x="0" y="288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624539" y="4581525"/>
            <a:ext cx="30679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207777" y="4586287"/>
            <a:ext cx="2971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4386789" y="5197475"/>
            <a:ext cx="29076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487480" y="3649663"/>
            <a:ext cx="7607300" cy="28289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</a:t>
            </a:r>
            <a:r>
              <a:rPr lang="en-GB" dirty="0" smtClean="0"/>
              <a:t>Lists</a:t>
            </a:r>
            <a:endParaRPr lang="en-GB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67105" y="5181600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67104" y="3810000"/>
            <a:ext cx="761999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10" name="Oval 42"/>
          <p:cNvSpPr>
            <a:spLocks noChangeArrowheads="1"/>
          </p:cNvSpPr>
          <p:nvPr/>
        </p:nvSpPr>
        <p:spPr bwMode="auto">
          <a:xfrm>
            <a:off x="1576505" y="609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V="1">
            <a:off x="1652705" y="4799013"/>
            <a:ext cx="914400" cy="1374775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4395905" y="4495800"/>
            <a:ext cx="1828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67105" y="4495800"/>
            <a:ext cx="1828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Oval 54"/>
          <p:cNvSpPr>
            <a:spLocks noChangeArrowheads="1"/>
          </p:cNvSpPr>
          <p:nvPr/>
        </p:nvSpPr>
        <p:spPr bwMode="auto">
          <a:xfrm>
            <a:off x="4472105" y="4572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Oval 55"/>
          <p:cNvSpPr>
            <a:spLocks noChangeArrowheads="1"/>
          </p:cNvSpPr>
          <p:nvPr/>
        </p:nvSpPr>
        <p:spPr bwMode="auto">
          <a:xfrm>
            <a:off x="2643305" y="3886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Oval 56"/>
          <p:cNvSpPr>
            <a:spLocks noChangeArrowheads="1"/>
          </p:cNvSpPr>
          <p:nvPr/>
        </p:nvSpPr>
        <p:spPr bwMode="auto">
          <a:xfrm flipV="1">
            <a:off x="2948105" y="5257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Oval 60"/>
          <p:cNvSpPr>
            <a:spLocks noChangeArrowheads="1"/>
          </p:cNvSpPr>
          <p:nvPr/>
        </p:nvSpPr>
        <p:spPr bwMode="auto">
          <a:xfrm>
            <a:off x="2643305" y="5257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 flipV="1">
            <a:off x="2948105" y="3886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552097" y="3657600"/>
            <a:ext cx="74045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7233" name="Oval 65"/>
          <p:cNvSpPr>
            <a:spLocks noChangeArrowheads="1"/>
          </p:cNvSpPr>
          <p:nvPr/>
        </p:nvSpPr>
        <p:spPr bwMode="auto">
          <a:xfrm flipV="1">
            <a:off x="4776905" y="4572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Freeform 66"/>
          <p:cNvSpPr>
            <a:spLocks/>
          </p:cNvSpPr>
          <p:nvPr/>
        </p:nvSpPr>
        <p:spPr bwMode="auto">
          <a:xfrm>
            <a:off x="2719505" y="39624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Freeform 67"/>
          <p:cNvSpPr>
            <a:spLocks/>
          </p:cNvSpPr>
          <p:nvPr/>
        </p:nvSpPr>
        <p:spPr bwMode="auto">
          <a:xfrm flipH="1">
            <a:off x="2719505" y="46482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1762243" y="5972175"/>
            <a:ext cx="212013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= malloc(…)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086043" y="3657600"/>
            <a:ext cx="196746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(with splitting)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329105" y="37338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7" name="Freeform 69"/>
          <p:cNvSpPr>
            <a:spLocks/>
          </p:cNvSpPr>
          <p:nvPr/>
        </p:nvSpPr>
        <p:spPr bwMode="auto">
          <a:xfrm>
            <a:off x="3176704" y="4038600"/>
            <a:ext cx="1684339" cy="596900"/>
          </a:xfrm>
          <a:custGeom>
            <a:avLst/>
            <a:gdLst/>
            <a:ahLst/>
            <a:cxnLst>
              <a:cxn ang="0">
                <a:pos x="965" y="424"/>
              </a:cxn>
              <a:cxn ang="0">
                <a:pos x="758" y="126"/>
              </a:cxn>
              <a:cxn ang="0">
                <a:pos x="263" y="76"/>
              </a:cxn>
              <a:cxn ang="0">
                <a:pos x="0" y="0"/>
              </a:cxn>
            </a:cxnLst>
            <a:rect l="0" t="0" r="r" b="b"/>
            <a:pathLst>
              <a:path w="965" h="424">
                <a:moveTo>
                  <a:pt x="965" y="424"/>
                </a:moveTo>
                <a:cubicBezTo>
                  <a:pt x="930" y="374"/>
                  <a:pt x="875" y="184"/>
                  <a:pt x="758" y="126"/>
                </a:cubicBezTo>
                <a:cubicBezTo>
                  <a:pt x="641" y="68"/>
                  <a:pt x="389" y="97"/>
                  <a:pt x="263" y="76"/>
                </a:cubicBezTo>
                <a:cubicBezTo>
                  <a:pt x="137" y="55"/>
                  <a:pt x="55" y="16"/>
                  <a:pt x="0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329105" y="51054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6" name="Freeform 68"/>
          <p:cNvSpPr>
            <a:spLocks/>
          </p:cNvSpPr>
          <p:nvPr/>
        </p:nvSpPr>
        <p:spPr bwMode="auto">
          <a:xfrm>
            <a:off x="3024305" y="4800600"/>
            <a:ext cx="1828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318" y="184"/>
              </a:cxn>
              <a:cxn ang="0">
                <a:pos x="955" y="154"/>
              </a:cxn>
              <a:cxn ang="0">
                <a:pos x="1152" y="0"/>
              </a:cxn>
            </a:cxnLst>
            <a:rect l="0" t="0" r="r" b="b"/>
            <a:pathLst>
              <a:path w="1152" h="336">
                <a:moveTo>
                  <a:pt x="0" y="336"/>
                </a:moveTo>
                <a:cubicBezTo>
                  <a:pt x="53" y="311"/>
                  <a:pt x="159" y="214"/>
                  <a:pt x="318" y="184"/>
                </a:cubicBezTo>
                <a:cubicBezTo>
                  <a:pt x="477" y="154"/>
                  <a:pt x="816" y="185"/>
                  <a:pt x="955" y="154"/>
                </a:cubicBezTo>
                <a:cubicBezTo>
                  <a:pt x="1094" y="123"/>
                  <a:pt x="1111" y="32"/>
                  <a:pt x="1152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LIFO (last-in-first-out)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</a:t>
            </a:r>
            <a:r>
              <a:rPr lang="en-GB" dirty="0" smtClean="0"/>
              <a:t>ordered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Address-ordered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</a:t>
            </a:r>
            <a:r>
              <a:rPr lang="en-GB" dirty="0" smtClean="0"/>
              <a:t>order: </a:t>
            </a:r>
            <a:br>
              <a:rPr lang="en-GB" dirty="0" smtClean="0"/>
            </a:br>
            <a:r>
              <a:rPr lang="en-GB" dirty="0" smtClean="0"/>
              <a:t>	         </a:t>
            </a:r>
            <a:r>
              <a:rPr lang="en-GB" i="1" dirty="0" err="1" smtClean="0"/>
              <a:t>addr</a:t>
            </a:r>
            <a:r>
              <a:rPr lang="en-GB" i="1" dirty="0" smtClean="0"/>
              <a:t>(</a:t>
            </a:r>
            <a:r>
              <a:rPr lang="en-GB" i="1" dirty="0" err="1" smtClean="0"/>
              <a:t>prev</a:t>
            </a:r>
            <a:r>
              <a:rPr lang="en-GB" i="1" dirty="0" smtClean="0"/>
              <a:t>) </a:t>
            </a:r>
            <a:r>
              <a:rPr lang="en-GB" i="1" dirty="0"/>
              <a:t>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</a:t>
            </a:r>
            <a:r>
              <a:rPr lang="en-GB" i="1" dirty="0" smtClean="0"/>
              <a:t>&lt; </a:t>
            </a:r>
            <a:r>
              <a:rPr lang="en-GB" i="1" dirty="0" err="1" smtClean="0"/>
              <a:t>addr</a:t>
            </a:r>
            <a:r>
              <a:rPr lang="en-GB" i="1" dirty="0" smtClean="0"/>
              <a:t>(next)</a:t>
            </a:r>
            <a:endParaRPr lang="en-GB" i="1" dirty="0"/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</a:t>
            </a:r>
          </a:p>
          <a:p>
            <a:pPr lvl="2">
              <a:lnSpc>
                <a:spcPct val="107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4243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4525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6162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4558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37941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6924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6162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7686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28448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7686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17780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19304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0066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3038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2276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4562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3800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1514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4641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6400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2530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4620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4243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3800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0149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1045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397476" y="44989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29540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2066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93013" y="6097587"/>
            <a:ext cx="1065213" cy="455613"/>
            <a:chOff x="1680" y="3714"/>
            <a:chExt cx="671" cy="287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1680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1872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2064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160" y="3714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250213" y="5105400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93013" y="4725987"/>
            <a:ext cx="1065213" cy="455613"/>
            <a:chOff x="1680" y="2850"/>
            <a:chExt cx="671" cy="287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680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872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064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160" y="285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945413" y="4954587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0462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2)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88324" y="3657600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520825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2892425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6732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7494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0432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5844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3574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18986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2828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206625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3590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3684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5208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5970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40122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4317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4621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926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58410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61458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2793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3097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3402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37074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Oval 69"/>
          <p:cNvSpPr>
            <a:spLocks noChangeArrowheads="1"/>
          </p:cNvSpPr>
          <p:nvPr/>
        </p:nvSpPr>
        <p:spPr bwMode="auto">
          <a:xfrm>
            <a:off x="2869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0"/>
          <p:cNvSpPr>
            <a:spLocks noChangeArrowheads="1"/>
          </p:cNvSpPr>
          <p:nvPr/>
        </p:nvSpPr>
        <p:spPr bwMode="auto">
          <a:xfrm>
            <a:off x="2869213" y="48783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 flipV="1">
            <a:off x="3174013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Rectangle 72"/>
          <p:cNvSpPr>
            <a:spLocks noChangeArrowheads="1"/>
          </p:cNvSpPr>
          <p:nvPr/>
        </p:nvSpPr>
        <p:spPr bwMode="auto">
          <a:xfrm>
            <a:off x="55362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1192813" y="54879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65013" y="5411787"/>
            <a:ext cx="1065213" cy="455613"/>
            <a:chOff x="4560" y="3282"/>
            <a:chExt cx="671" cy="287"/>
          </a:xfrm>
        </p:grpSpPr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4560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4752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4944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5040" y="3282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9" name="Oval 79"/>
          <p:cNvSpPr>
            <a:spLocks noChangeArrowheads="1"/>
          </p:cNvSpPr>
          <p:nvPr/>
        </p:nvSpPr>
        <p:spPr bwMode="auto">
          <a:xfrm>
            <a:off x="7441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7517413" y="56403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1" name="Oval 81"/>
          <p:cNvSpPr>
            <a:spLocks noChangeArrowheads="1"/>
          </p:cNvSpPr>
          <p:nvPr/>
        </p:nvSpPr>
        <p:spPr bwMode="auto">
          <a:xfrm>
            <a:off x="7746013" y="55641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1421413" y="5640387"/>
            <a:ext cx="1371600" cy="1588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3" name="Rectangle 83"/>
          <p:cNvSpPr>
            <a:spLocks noChangeArrowheads="1"/>
          </p:cNvSpPr>
          <p:nvPr/>
        </p:nvSpPr>
        <p:spPr bwMode="auto">
          <a:xfrm>
            <a:off x="52314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4" name="Oval 84"/>
          <p:cNvSpPr>
            <a:spLocks noChangeArrowheads="1"/>
          </p:cNvSpPr>
          <p:nvPr/>
        </p:nvSpPr>
        <p:spPr bwMode="auto">
          <a:xfrm>
            <a:off x="3174013" y="55641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Freeform 85"/>
          <p:cNvSpPr>
            <a:spLocks/>
          </p:cNvSpPr>
          <p:nvPr/>
        </p:nvSpPr>
        <p:spPr bwMode="auto">
          <a:xfrm>
            <a:off x="2945413" y="5294312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Freeform 86"/>
          <p:cNvSpPr>
            <a:spLocks/>
          </p:cNvSpPr>
          <p:nvPr/>
        </p:nvSpPr>
        <p:spPr bwMode="auto">
          <a:xfrm>
            <a:off x="5091713" y="5640387"/>
            <a:ext cx="2730500" cy="395288"/>
          </a:xfrm>
          <a:custGeom>
            <a:avLst/>
            <a:gdLst/>
            <a:ahLst/>
            <a:cxnLst>
              <a:cxn ang="0">
                <a:pos x="1720" y="0"/>
              </a:cxn>
              <a:cxn ang="0">
                <a:pos x="1389" y="212"/>
              </a:cxn>
              <a:cxn ang="0">
                <a:pos x="262" y="222"/>
              </a:cxn>
              <a:cxn ang="0">
                <a:pos x="0" y="101"/>
              </a:cxn>
            </a:cxnLst>
            <a:rect l="0" t="0" r="r" b="b"/>
            <a:pathLst>
              <a:path w="1720" h="249">
                <a:moveTo>
                  <a:pt x="1720" y="0"/>
                </a:moveTo>
                <a:cubicBezTo>
                  <a:pt x="1665" y="35"/>
                  <a:pt x="1632" y="175"/>
                  <a:pt x="1389" y="212"/>
                </a:cubicBezTo>
                <a:cubicBezTo>
                  <a:pt x="1146" y="249"/>
                  <a:pt x="493" y="240"/>
                  <a:pt x="262" y="222"/>
                </a:cubicBezTo>
                <a:cubicBezTo>
                  <a:pt x="31" y="204"/>
                  <a:pt x="55" y="126"/>
                  <a:pt x="0" y="10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0448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2869213" y="62499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 flipV="1">
            <a:off x="3174013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6716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2304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430813" y="543718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298699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435576" y="4499099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6350" y="94941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6" grpId="0" animBg="1"/>
      <p:bldP spid="10247" grpId="0" animBg="1"/>
      <p:bldP spid="10253" grpId="0" animBg="1"/>
      <p:bldP spid="10299" grpId="0" animBg="1"/>
      <p:bldP spid="10300" grpId="0" animBg="1"/>
      <p:bldP spid="10301" grpId="0" animBg="1"/>
      <p:bldP spid="10302" grpId="0" animBg="1"/>
      <p:bldP spid="10303" grpId="0" animBg="1"/>
      <p:bldP spid="10304" grpId="0" animBg="1"/>
      <p:bldP spid="10305" grpId="0" animBg="1"/>
      <p:bldP spid="10306" grpId="0" animBg="1"/>
      <p:bldP spid="10307" grpId="0" animBg="1"/>
      <p:bldP spid="10308" grpId="0" animBg="1"/>
      <p:bldP spid="10309" grpId="0" animBg="1"/>
      <p:bldP spid="10310" grpId="0" animBg="1"/>
      <p:bldP spid="10311" grpId="0" animBg="1"/>
      <p:bldP spid="10312" grpId="0" animBg="1"/>
      <p:bldP spid="10313" grpId="0" animBg="1"/>
      <p:bldP spid="10319" grpId="0" animBg="1"/>
      <p:bldP spid="10320" grpId="0" animBg="1"/>
      <p:bldP spid="10321" grpId="0" animBg="1"/>
      <p:bldP spid="10322" grpId="0" animBg="1"/>
      <p:bldP spid="10323" grpId="0" animBg="1"/>
      <p:bldP spid="10324" grpId="0" animBg="1"/>
      <p:bldP spid="10325" grpId="0" animBg="1"/>
      <p:bldP spid="10326" grpId="0" animBg="1"/>
      <p:bldP spid="10328" grpId="0" animBg="1"/>
      <p:bldP spid="10329" grpId="0" animBg="1"/>
      <p:bldP spid="10332" grpId="0"/>
      <p:bldP spid="103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12566</TotalTime>
  <Words>3293</Words>
  <Application>Microsoft Macintosh PowerPoint</Application>
  <PresentationFormat>On-screen Show (4:3)</PresentationFormat>
  <Paragraphs>545</Paragraphs>
  <Slides>45</Slides>
  <Notes>45</Notes>
  <HiddenSlides>0</HiddenSlides>
  <MMClips>0</MMClips>
  <ScaleCrop>false</ScaleCrop>
  <HeadingPairs>
    <vt:vector size="4" baseType="variant">
      <vt:variant>
        <vt:lpstr>Design Template</vt:lpstr>
      </vt:variant>
      <vt:variant>
        <vt:i4>4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template2007</vt:lpstr>
      <vt:lpstr>3_template2007</vt:lpstr>
      <vt:lpstr>1_template2007</vt:lpstr>
      <vt:lpstr>2_template2007</vt:lpstr>
      <vt:lpstr>Dynamic Memory Allocation:  Advanced Concepts  15-213 / 18-213: Introduction to Computer Systems  19th Lecture, Nov. 3, 2011</vt:lpstr>
      <vt:lpstr>Today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Explicit List Summary</vt:lpstr>
      <vt:lpstr>Keeping Track of Free Blocks</vt:lpstr>
      <vt:lpstr>Today</vt:lpstr>
      <vt:lpstr>Segregated List (Seglist) Allocators</vt:lpstr>
      <vt:lpstr>Seglist Allocator</vt:lpstr>
      <vt:lpstr>Seglist Allocator (cont.)</vt:lpstr>
      <vt:lpstr>More Info on Allocators</vt:lpstr>
      <vt:lpstr>Today</vt:lpstr>
      <vt:lpstr>Implicit Memory Management: Garbage Collection</vt:lpstr>
      <vt:lpstr>Garbage Collection</vt:lpstr>
      <vt:lpstr>Classical GC Algorithms</vt:lpstr>
      <vt:lpstr>Memory as a Graph</vt:lpstr>
      <vt:lpstr>Mark and Sweep Collecting</vt:lpstr>
      <vt:lpstr>Assumptions For a Simple Implementation</vt:lpstr>
      <vt:lpstr>Mark and Sweep (cont.)</vt:lpstr>
      <vt:lpstr>Conservative Mark &amp; Sweep in C</vt:lpstr>
      <vt:lpstr>Today</vt:lpstr>
      <vt:lpstr>Memory-Related Perils and Pitfalls</vt:lpstr>
      <vt:lpstr>C operators</vt:lpstr>
      <vt:lpstr>C Pointer Declarations: Test Yourself!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Failing to Free Blocks (Memory Leaks)</vt:lpstr>
      <vt:lpstr>Dealing With Memory Bugs</vt:lpstr>
      <vt:lpstr>Dealing With Memory Bugs (cont.)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O'Hallaron</cp:lastModifiedBy>
  <cp:revision>652</cp:revision>
  <cp:lastPrinted>1999-09-20T15:19:18Z</cp:lastPrinted>
  <dcterms:created xsi:type="dcterms:W3CDTF">2011-11-03T16:11:50Z</dcterms:created>
  <dcterms:modified xsi:type="dcterms:W3CDTF">2011-11-03T16:30:48Z</dcterms:modified>
</cp:coreProperties>
</file>