
<file path=[Content_Types].xml><?xml version="1.0" encoding="utf-8"?>
<Types xmlns="http://schemas.openxmlformats.org/package/2006/content-types">
  <Override PartName="/ppt/notesSlides/notesSlide24.xml" ContentType="application/vnd.openxmlformats-officedocument.presentationml.notesSlide+xml"/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39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notesSlides/notesSlide36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34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notesSlides/notesSlide42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notesSlides/notesSlide25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notesSlides/notesSlide41.xml" ContentType="application/vnd.openxmlformats-officedocument.presentationml.notesSlid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542" r:id="rId2"/>
    <p:sldId id="1204" r:id="rId3"/>
    <p:sldId id="1202" r:id="rId4"/>
    <p:sldId id="1205" r:id="rId5"/>
    <p:sldId id="1206" r:id="rId6"/>
    <p:sldId id="1252" r:id="rId7"/>
    <p:sldId id="1213" r:id="rId8"/>
    <p:sldId id="1214" r:id="rId9"/>
    <p:sldId id="1215" r:id="rId10"/>
    <p:sldId id="1216" r:id="rId11"/>
    <p:sldId id="1217" r:id="rId12"/>
    <p:sldId id="1249" r:id="rId13"/>
    <p:sldId id="1218" r:id="rId14"/>
    <p:sldId id="1219" r:id="rId15"/>
    <p:sldId id="1220" r:id="rId16"/>
    <p:sldId id="1221" r:id="rId17"/>
    <p:sldId id="1222" r:id="rId18"/>
    <p:sldId id="1223" r:id="rId19"/>
    <p:sldId id="1224" r:id="rId20"/>
    <p:sldId id="1253" r:id="rId21"/>
    <p:sldId id="1254" r:id="rId22"/>
    <p:sldId id="1225" r:id="rId23"/>
    <p:sldId id="1226" r:id="rId24"/>
    <p:sldId id="1261" r:id="rId25"/>
    <p:sldId id="1227" r:id="rId26"/>
    <p:sldId id="1228" r:id="rId27"/>
    <p:sldId id="1229" r:id="rId28"/>
    <p:sldId id="1230" r:id="rId29"/>
    <p:sldId id="1247" r:id="rId30"/>
    <p:sldId id="1255" r:id="rId31"/>
    <p:sldId id="1256" r:id="rId32"/>
    <p:sldId id="1257" r:id="rId33"/>
    <p:sldId id="1258" r:id="rId34"/>
    <p:sldId id="1259" r:id="rId35"/>
    <p:sldId id="1260" r:id="rId36"/>
    <p:sldId id="1250" r:id="rId37"/>
    <p:sldId id="1232" r:id="rId38"/>
    <p:sldId id="1233" r:id="rId39"/>
    <p:sldId id="1234" r:id="rId40"/>
    <p:sldId id="1235" r:id="rId41"/>
    <p:sldId id="1236" r:id="rId42"/>
    <p:sldId id="1237" r:id="rId43"/>
    <p:sldId id="1238" r:id="rId44"/>
  </p:sldIdLst>
  <p:sldSz cx="9144000" cy="6858000" type="screen4x3"/>
  <p:notesSz cx="7302500" cy="9586913"/>
  <p:custDataLst>
    <p:tags r:id="rId4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990000"/>
    <a:srgbClr val="F6F5BD"/>
    <a:srgbClr val="F1C7C7"/>
    <a:srgbClr val="BFBFBF"/>
    <a:srgbClr val="D5F1CF"/>
    <a:srgbClr val="E9E1C9"/>
    <a:srgbClr val="DED8C4"/>
    <a:srgbClr val="E7DDBB"/>
    <a:srgbClr val="DDCE9F"/>
    <a:srgbClr val="E2A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502" autoAdjust="0"/>
    <p:restoredTop sz="94649" autoAdjust="0"/>
  </p:normalViewPr>
  <p:slideViewPr>
    <p:cSldViewPr snapToObjects="1">
      <p:cViewPr varScale="1">
        <p:scale>
          <a:sx n="107" d="100"/>
          <a:sy n="107" d="100"/>
        </p:scale>
        <p:origin x="-288" y="-104"/>
      </p:cViewPr>
      <p:guideLst>
        <p:guide orient="horz" pos="24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handoutMaster" Target="handoutMasters/handoutMaster1.xml"/><Relationship Id="rId47" Type="http://schemas.openxmlformats.org/officeDocument/2006/relationships/printerSettings" Target="printerSettings/printerSettings1.bin"/><Relationship Id="rId48" Type="http://schemas.openxmlformats.org/officeDocument/2006/relationships/tags" Target="tags/tag1.xml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Text Box 2"/>
          <p:cNvSpPr txBox="1">
            <a:spLocks noChangeArrowheads="1"/>
          </p:cNvSpPr>
          <p:nvPr/>
        </p:nvSpPr>
        <p:spPr bwMode="auto">
          <a:xfrm>
            <a:off x="1266211" y="725993"/>
            <a:ext cx="4773249" cy="35808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083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Text Box 2"/>
          <p:cNvSpPr txBox="1">
            <a:spLocks noChangeArrowheads="1"/>
          </p:cNvSpPr>
          <p:nvPr/>
        </p:nvSpPr>
        <p:spPr bwMode="auto">
          <a:xfrm>
            <a:off x="1266211" y="725993"/>
            <a:ext cx="4773249" cy="35808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8131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5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6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8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9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0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6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8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9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0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3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5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7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8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6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4" name="Text Box 2"/>
          <p:cNvSpPr txBox="1">
            <a:spLocks noChangeArrowheads="1"/>
          </p:cNvSpPr>
          <p:nvPr/>
        </p:nvSpPr>
        <p:spPr bwMode="auto">
          <a:xfrm>
            <a:off x="1266211" y="725993"/>
            <a:ext cx="4773249" cy="35808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4035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2133600"/>
          </a:xfrm>
        </p:spPr>
        <p:txBody>
          <a:bodyPr/>
          <a:lstStyle/>
          <a:p>
            <a:pPr marL="0" indent="0"/>
            <a:r>
              <a:rPr lang="en-US" dirty="0" smtClean="0"/>
              <a:t>Exceptional Control Flow: </a:t>
            </a:r>
            <a:br>
              <a:rPr lang="en-US" dirty="0" smtClean="0"/>
            </a:br>
            <a:r>
              <a:rPr lang="en-US" dirty="0" smtClean="0"/>
              <a:t>Signals and Nonlocal Jumps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14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13, 2011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Dave O’Hallaron, Greg Ganger, and Greg </a:t>
            </a:r>
            <a:r>
              <a:rPr lang="en-US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25450" y="360362"/>
            <a:ext cx="8718550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Problem with Simple Shell Example</a:t>
            </a:r>
          </a:p>
        </p:txBody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5216" y="1220788"/>
            <a:ext cx="8548687" cy="3503612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Our example shell correctly waits for and reaps foreground jobs</a:t>
            </a:r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But what about background jobs?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become zombies when they terminate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never be reaped because shell (typically) will not terminate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create a memory leak that could</a:t>
            </a:r>
            <a:r>
              <a:rPr lang="en-GB" dirty="0" smtClean="0"/>
              <a:t> run </a:t>
            </a:r>
            <a:r>
              <a:rPr lang="en-GB" dirty="0"/>
              <a:t>the kernel out of memory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Modern </a:t>
            </a:r>
            <a:r>
              <a:rPr lang="en-GB" dirty="0"/>
              <a:t>Unix: once you exceed your process quota, your shell can't run any new commands for </a:t>
            </a:r>
            <a:r>
              <a:rPr lang="en-GB" dirty="0" smtClean="0"/>
              <a:t>you: fork</a:t>
            </a:r>
            <a:r>
              <a:rPr lang="en-GB" dirty="0"/>
              <a:t>() returns -</a:t>
            </a:r>
            <a:r>
              <a:rPr lang="en-GB" dirty="0" smtClean="0"/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4953000"/>
            <a:ext cx="6324600" cy="1136619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err="1" smtClean="0">
                <a:latin typeface="Courier New" pitchFamily="49" charset="0"/>
              </a:rPr>
              <a:t>unix</a:t>
            </a:r>
            <a:r>
              <a:rPr lang="en-GB" sz="1800" dirty="0" smtClean="0">
                <a:latin typeface="Courier New" pitchFamily="49" charset="0"/>
              </a:rPr>
              <a:t>&gt; limit </a:t>
            </a:r>
            <a:r>
              <a:rPr lang="en-GB" sz="1800" dirty="0" err="1" smtClean="0">
                <a:latin typeface="Courier New" pitchFamily="49" charset="0"/>
              </a:rPr>
              <a:t>maxproc</a:t>
            </a:r>
            <a:r>
              <a:rPr lang="en-GB" sz="1800" dirty="0" smtClean="0">
                <a:latin typeface="Courier New" pitchFamily="49" charset="0"/>
              </a:rPr>
              <a:t>       # </a:t>
            </a:r>
            <a:r>
              <a:rPr lang="en-GB" sz="1800" dirty="0" err="1" smtClean="0">
                <a:latin typeface="Courier New" pitchFamily="49" charset="0"/>
              </a:rPr>
              <a:t>csh</a:t>
            </a:r>
            <a:r>
              <a:rPr lang="en-GB" sz="1800" dirty="0" smtClean="0">
                <a:latin typeface="Courier New" pitchFamily="49" charset="0"/>
              </a:rPr>
              <a:t> syntax</a:t>
            </a:r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err="1" smtClean="0">
                <a:latin typeface="Courier New" pitchFamily="49" charset="0"/>
              </a:rPr>
              <a:t>maxproc</a:t>
            </a:r>
            <a:r>
              <a:rPr lang="en-GB" sz="1800" dirty="0" smtClean="0">
                <a:latin typeface="Courier New" pitchFamily="49" charset="0"/>
              </a:rPr>
              <a:t>      202752</a:t>
            </a:r>
            <a:endParaRPr lang="en-GB" sz="1800" dirty="0" smtClean="0"/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err="1" smtClean="0">
                <a:latin typeface="Courier New" pitchFamily="49" charset="0"/>
              </a:rPr>
              <a:t>unix</a:t>
            </a:r>
            <a:r>
              <a:rPr lang="en-GB" sz="1800" dirty="0" smtClean="0">
                <a:latin typeface="Courier New" pitchFamily="49" charset="0"/>
              </a:rPr>
              <a:t>&gt; </a:t>
            </a:r>
            <a:r>
              <a:rPr lang="en-GB" sz="1800" dirty="0" err="1" smtClean="0">
                <a:latin typeface="Courier New" pitchFamily="49" charset="0"/>
              </a:rPr>
              <a:t>ulimit</a:t>
            </a:r>
            <a:r>
              <a:rPr lang="en-GB" sz="1800" dirty="0" smtClean="0">
                <a:latin typeface="Courier New" pitchFamily="49" charset="0"/>
              </a:rPr>
              <a:t> -</a:t>
            </a:r>
            <a:r>
              <a:rPr lang="en-GB" sz="1800" dirty="0" err="1" smtClean="0">
                <a:latin typeface="Courier New" pitchFamily="49" charset="0"/>
              </a:rPr>
              <a:t>u</a:t>
            </a:r>
            <a:r>
              <a:rPr lang="en-GB" sz="1800" dirty="0" smtClean="0">
                <a:latin typeface="Courier New" pitchFamily="49" charset="0"/>
              </a:rPr>
              <a:t>           # bash syntax</a:t>
            </a:r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>
                <a:latin typeface="Courier New" pitchFamily="49" charset="0"/>
              </a:rPr>
              <a:t>202752</a:t>
            </a:r>
            <a:endParaRPr lang="en-GB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0838" y="334295"/>
            <a:ext cx="8716962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ECF to the Rescue!</a:t>
            </a:r>
          </a:p>
        </p:txBody>
      </p:sp>
      <p:sp>
        <p:nvSpPr>
          <p:cNvPr id="68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8300" y="1225550"/>
            <a:ext cx="8470900" cy="5224463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Problem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shell doesn't know when a background job will finish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By nature, it could happen at any time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shell's regular control flow can't reap exited background processes in a timely fashion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Regular control flow is “wait until running job completes, then reap it”</a:t>
            </a:r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Solution: Exceptional control flow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kernel will interrupt regular processing to alert us when a background process completes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 Unix, the alert mechanism is called a </a:t>
            </a:r>
            <a:r>
              <a:rPr lang="en-GB" b="1" i="1" dirty="0">
                <a:solidFill>
                  <a:srgbClr val="C00000"/>
                </a:solidFill>
              </a:rPr>
              <a:t>signal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Multitasking, shells</a:t>
            </a:r>
          </a:p>
          <a:p>
            <a:r>
              <a:rPr lang="en-US" dirty="0" smtClean="0"/>
              <a:t>Signals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Nonlocal jumps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58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Signals</a:t>
            </a:r>
          </a:p>
        </p:txBody>
      </p:sp>
      <p:sp>
        <p:nvSpPr>
          <p:cNvPr id="521259" name="Rectangle 43"/>
          <p:cNvSpPr>
            <a:spLocks noGrp="1" noChangeArrowheads="1"/>
          </p:cNvSpPr>
          <p:nvPr>
            <p:ph type="body" idx="1"/>
          </p:nvPr>
        </p:nvSpPr>
        <p:spPr>
          <a:xfrm>
            <a:off x="366713" y="1220788"/>
            <a:ext cx="8396287" cy="274161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signal</a:t>
            </a:r>
            <a:r>
              <a:rPr lang="en-US" dirty="0"/>
              <a:t> is a small message that notifies a process that an event of some type has occurred in the system</a:t>
            </a:r>
          </a:p>
          <a:p>
            <a:pPr lvl="1"/>
            <a:r>
              <a:rPr lang="en-US" dirty="0"/>
              <a:t>akin to exceptions and interrupts</a:t>
            </a:r>
          </a:p>
          <a:p>
            <a:pPr lvl="1"/>
            <a:r>
              <a:rPr lang="en-US" dirty="0"/>
              <a:t>sent from the kernel (sometimes at the request of another process) to a process</a:t>
            </a:r>
          </a:p>
          <a:p>
            <a:pPr lvl="1"/>
            <a:r>
              <a:rPr lang="en-US" dirty="0"/>
              <a:t>signal type is identified by small integer ID’s (1-30)</a:t>
            </a:r>
          </a:p>
          <a:p>
            <a:pPr lvl="1"/>
            <a:r>
              <a:rPr lang="en-US" dirty="0"/>
              <a:t>only information in a signal is its ID and the fact that it arrived</a:t>
            </a:r>
          </a:p>
        </p:txBody>
      </p:sp>
      <p:graphicFrame>
        <p:nvGraphicFramePr>
          <p:cNvPr id="521257" name="Group 41"/>
          <p:cNvGraphicFramePr>
            <a:graphicFrameLocks noGrp="1"/>
          </p:cNvGraphicFramePr>
          <p:nvPr/>
        </p:nvGraphicFramePr>
        <p:xfrm>
          <a:off x="609601" y="4038600"/>
          <a:ext cx="8001000" cy="2112264"/>
        </p:xfrm>
        <a:graphic>
          <a:graphicData uri="http://schemas.openxmlformats.org/drawingml/2006/table">
            <a:tbl>
              <a:tblPr bandRow="1">
                <a:tableStyleId>{6E25E649-3F16-4E02-A733-19D2CDBF48F0}</a:tableStyleId>
              </a:tblPr>
              <a:tblGrid>
                <a:gridCol w="679331"/>
                <a:gridCol w="1149468"/>
                <a:gridCol w="2052167"/>
                <a:gridCol w="4120034"/>
              </a:tblGrid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ID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Name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Default Action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Corresponding Event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SIGINT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Interrupt (e.g., </a:t>
                      </a: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ctl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-c from keyboard)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SIGKILL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Kill program (cannot override or ignore)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SIGSEGV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Terminate &amp; Dump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Segmentation violation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SIGALRM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Timer signal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17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SIGCHLD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Ignore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Child stopped or terminated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Sending a Signal</a:t>
            </a:r>
            <a:endParaRPr lang="en-US" dirty="0"/>
          </a:p>
        </p:txBody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8548687" cy="4691062"/>
          </a:xfrm>
        </p:spPr>
        <p:txBody>
          <a:bodyPr/>
          <a:lstStyle/>
          <a:p>
            <a:r>
              <a:rPr lang="en-US" smtClean="0"/>
              <a:t>Kernel </a:t>
            </a:r>
            <a:r>
              <a:rPr lang="en-US" i="1" smtClean="0">
                <a:solidFill>
                  <a:srgbClr val="C00000"/>
                </a:solidFill>
              </a:rPr>
              <a:t>sends</a:t>
            </a:r>
            <a:r>
              <a:rPr lang="en-US" smtClean="0"/>
              <a:t> (delivers) a signal to a </a:t>
            </a:r>
            <a:r>
              <a:rPr lang="en-US" i="1" smtClean="0">
                <a:solidFill>
                  <a:srgbClr val="C00000"/>
                </a:solidFill>
              </a:rPr>
              <a:t>destination process</a:t>
            </a:r>
            <a:r>
              <a:rPr lang="en-US" smtClean="0">
                <a:solidFill>
                  <a:srgbClr val="C00000"/>
                </a:solidFill>
              </a:rPr>
              <a:t> </a:t>
            </a:r>
            <a:r>
              <a:rPr lang="en-US" smtClean="0"/>
              <a:t>by updating some state in the context of the destination process</a:t>
            </a:r>
          </a:p>
          <a:p>
            <a:endParaRPr lang="en-US" smtClean="0"/>
          </a:p>
          <a:p>
            <a:r>
              <a:rPr lang="en-US" smtClean="0"/>
              <a:t>Kernel sends a signal for one of the following reasons:</a:t>
            </a:r>
          </a:p>
          <a:p>
            <a:pPr lvl="1"/>
            <a:r>
              <a:rPr lang="en-US" smtClean="0"/>
              <a:t>Kernel has detected a system event such as divide-by-zero (SIGFPE) or the termination of a child process (SIGCHLD)</a:t>
            </a:r>
          </a:p>
          <a:p>
            <a:pPr lvl="1"/>
            <a:r>
              <a:rPr lang="en-US" smtClean="0"/>
              <a:t>Another process has invoked the </a:t>
            </a:r>
            <a:r>
              <a:rPr lang="en-US" b="1" smtClean="0">
                <a:latin typeface="Courier New" pitchFamily="49" charset="0"/>
              </a:rPr>
              <a:t>kill</a:t>
            </a:r>
            <a:r>
              <a:rPr lang="en-US" smtClean="0"/>
              <a:t> system call to explicitly request the kernel to send a signal to the destination process</a:t>
            </a:r>
          </a:p>
          <a:p>
            <a:pPr lvl="3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Receiving a Signal</a:t>
            </a:r>
            <a:endParaRPr lang="en-US" dirty="0"/>
          </a:p>
        </p:txBody>
      </p:sp>
      <p:sp>
        <p:nvSpPr>
          <p:cNvPr id="548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destination process </a:t>
            </a:r>
            <a:r>
              <a:rPr lang="en-US" i="1" dirty="0">
                <a:solidFill>
                  <a:srgbClr val="C00000"/>
                </a:solidFill>
              </a:rPr>
              <a:t>receives</a:t>
            </a:r>
            <a:r>
              <a:rPr lang="en-US" dirty="0"/>
              <a:t> a signal when it is forced by the kernel to react in some way to the delivery of the signal</a:t>
            </a:r>
          </a:p>
          <a:p>
            <a:endParaRPr lang="en-US" dirty="0" smtClean="0"/>
          </a:p>
          <a:p>
            <a:r>
              <a:rPr lang="en-US" dirty="0" smtClean="0"/>
              <a:t>Three </a:t>
            </a:r>
            <a:r>
              <a:rPr lang="en-US" dirty="0"/>
              <a:t>possible ways to react: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Ignore</a:t>
            </a:r>
            <a:r>
              <a:rPr lang="en-US" dirty="0"/>
              <a:t> the signal (do nothing)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Terminate</a:t>
            </a:r>
            <a:r>
              <a:rPr lang="en-US" dirty="0"/>
              <a:t> the process (with optional core dump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Catch</a:t>
            </a:r>
            <a:r>
              <a:rPr lang="en-US" i="1" dirty="0">
                <a:solidFill>
                  <a:srgbClr val="FF3300"/>
                </a:solidFill>
              </a:rPr>
              <a:t> </a:t>
            </a:r>
            <a:r>
              <a:rPr lang="en-US" dirty="0"/>
              <a:t>the signal by executing a user-level function </a:t>
            </a:r>
            <a:r>
              <a:rPr lang="en-US" dirty="0" smtClean="0"/>
              <a:t>called </a:t>
            </a:r>
            <a:r>
              <a:rPr lang="en-US" b="1" i="1" dirty="0" smtClean="0">
                <a:solidFill>
                  <a:srgbClr val="C00000"/>
                </a:solidFill>
              </a:rPr>
              <a:t>signal </a:t>
            </a:r>
            <a:r>
              <a:rPr lang="en-US" b="1" i="1" dirty="0">
                <a:solidFill>
                  <a:srgbClr val="C00000"/>
                </a:solidFill>
              </a:rPr>
              <a:t>handler</a:t>
            </a:r>
          </a:p>
          <a:p>
            <a:pPr lvl="2"/>
            <a:r>
              <a:rPr lang="en-US" dirty="0"/>
              <a:t>Akin to a hardware exception handler being called in response to an asynchronous interrupt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Pending and Blocked Signals</a:t>
            </a:r>
            <a:endParaRPr lang="en-US" dirty="0"/>
          </a:p>
        </p:txBody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548687" cy="5224462"/>
          </a:xfrm>
        </p:spPr>
        <p:txBody>
          <a:bodyPr/>
          <a:lstStyle/>
          <a:p>
            <a:r>
              <a:rPr lang="en-US" dirty="0"/>
              <a:t>A signal is </a:t>
            </a:r>
            <a:r>
              <a:rPr lang="en-US" i="1" dirty="0">
                <a:solidFill>
                  <a:srgbClr val="C00000"/>
                </a:solidFill>
              </a:rPr>
              <a:t>pending</a:t>
            </a:r>
            <a:r>
              <a:rPr lang="en-US" dirty="0"/>
              <a:t> if sent but not yet received</a:t>
            </a:r>
          </a:p>
          <a:p>
            <a:pPr lvl="1"/>
            <a:r>
              <a:rPr lang="en-US" dirty="0"/>
              <a:t>There can be at most one pending signal of any particular type</a:t>
            </a:r>
          </a:p>
          <a:p>
            <a:pPr lvl="1"/>
            <a:r>
              <a:rPr lang="en-US" dirty="0"/>
              <a:t>Important: Signals are not queued</a:t>
            </a:r>
          </a:p>
          <a:p>
            <a:pPr lvl="2"/>
            <a:r>
              <a:rPr lang="en-US" dirty="0"/>
              <a:t>If a process has a pending signal of type k, then subsequent signals of type k that are sent to that process are discarded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process can </a:t>
            </a:r>
            <a:r>
              <a:rPr lang="en-US" i="1" dirty="0">
                <a:solidFill>
                  <a:srgbClr val="C00000"/>
                </a:solidFill>
              </a:rPr>
              <a:t>block</a:t>
            </a:r>
            <a:r>
              <a:rPr lang="en-US" dirty="0"/>
              <a:t> the receipt of certain signals</a:t>
            </a:r>
          </a:p>
          <a:p>
            <a:pPr lvl="1"/>
            <a:r>
              <a:rPr lang="en-US" dirty="0"/>
              <a:t>Blocked signals can be delivered, but will not be received until the signal is unblocked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pending signal is received at most once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Concepts	</a:t>
            </a:r>
            <a:endParaRPr lang="en-US" dirty="0"/>
          </a:p>
        </p:txBody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3117" y="1252538"/>
            <a:ext cx="8419883" cy="5224462"/>
          </a:xfrm>
        </p:spPr>
        <p:txBody>
          <a:bodyPr/>
          <a:lstStyle/>
          <a:p>
            <a:r>
              <a:rPr lang="en-US" dirty="0" smtClean="0"/>
              <a:t>Kernel maintains </a:t>
            </a:r>
            <a:r>
              <a:rPr lang="en-US" dirty="0" smtClean="0">
                <a:latin typeface="Courier New" pitchFamily="49" charset="0"/>
              </a:rPr>
              <a:t>pending</a:t>
            </a:r>
            <a:r>
              <a:rPr lang="en-US" dirty="0" smtClean="0"/>
              <a:t> and </a:t>
            </a:r>
            <a:r>
              <a:rPr lang="en-US" dirty="0" smtClean="0">
                <a:latin typeface="Courier New" pitchFamily="49" charset="0"/>
              </a:rPr>
              <a:t>blocked</a:t>
            </a:r>
            <a:r>
              <a:rPr lang="en-US" dirty="0" smtClean="0"/>
              <a:t> bit vectors in the context of each process</a:t>
            </a:r>
          </a:p>
          <a:p>
            <a:pPr lvl="1"/>
            <a:r>
              <a:rPr lang="en-US" b="1" dirty="0" smtClean="0">
                <a:latin typeface="Courier New" pitchFamily="49" charset="0"/>
              </a:rPr>
              <a:t>pending</a:t>
            </a:r>
            <a:r>
              <a:rPr lang="en-US" dirty="0" smtClean="0"/>
              <a:t>: represents the set of pending signals</a:t>
            </a:r>
          </a:p>
          <a:p>
            <a:pPr lvl="2"/>
            <a:r>
              <a:rPr lang="en-US" dirty="0" smtClean="0"/>
              <a:t>Kernel sets bit </a:t>
            </a:r>
            <a:r>
              <a:rPr lang="en-US" dirty="0" err="1" smtClean="0"/>
              <a:t>k</a:t>
            </a:r>
            <a:r>
              <a:rPr lang="en-US" dirty="0" smtClean="0"/>
              <a:t> in </a:t>
            </a:r>
            <a:r>
              <a:rPr lang="en-US" b="1" dirty="0" smtClean="0">
                <a:latin typeface="Courier New" pitchFamily="49" charset="0"/>
              </a:rPr>
              <a:t>pending</a:t>
            </a:r>
            <a:r>
              <a:rPr lang="en-US" dirty="0" smtClean="0"/>
              <a:t> when a signal of type </a:t>
            </a:r>
            <a:r>
              <a:rPr lang="en-US" dirty="0" err="1" smtClean="0"/>
              <a:t>k</a:t>
            </a:r>
            <a:r>
              <a:rPr lang="en-US" dirty="0" smtClean="0"/>
              <a:t> is delivered</a:t>
            </a:r>
          </a:p>
          <a:p>
            <a:pPr lvl="2"/>
            <a:r>
              <a:rPr lang="en-US" dirty="0" smtClean="0"/>
              <a:t>Kernel clears bit </a:t>
            </a:r>
            <a:r>
              <a:rPr lang="en-US" dirty="0" err="1" smtClean="0"/>
              <a:t>k</a:t>
            </a:r>
            <a:r>
              <a:rPr lang="en-US" dirty="0" smtClean="0"/>
              <a:t> in </a:t>
            </a:r>
            <a:r>
              <a:rPr lang="en-US" b="1" dirty="0" smtClean="0">
                <a:latin typeface="Courier New" pitchFamily="49" charset="0"/>
              </a:rPr>
              <a:t>pending</a:t>
            </a:r>
            <a:r>
              <a:rPr lang="en-US" dirty="0" smtClean="0"/>
              <a:t> when a signal of type </a:t>
            </a:r>
            <a:r>
              <a:rPr lang="en-US" dirty="0" err="1" smtClean="0"/>
              <a:t>k</a:t>
            </a:r>
            <a:r>
              <a:rPr lang="en-US" dirty="0" smtClean="0"/>
              <a:t> is received </a:t>
            </a:r>
          </a:p>
          <a:p>
            <a:pPr lvl="1"/>
            <a:endParaRPr lang="en-US" b="1" dirty="0" smtClean="0">
              <a:latin typeface="Courier New" pitchFamily="49" charset="0"/>
            </a:endParaRPr>
          </a:p>
          <a:p>
            <a:pPr lvl="1"/>
            <a:r>
              <a:rPr lang="en-US" b="1" dirty="0" smtClean="0">
                <a:latin typeface="Courier New" pitchFamily="49" charset="0"/>
              </a:rPr>
              <a:t>blocked</a:t>
            </a:r>
            <a:r>
              <a:rPr lang="en-US" dirty="0" smtClean="0"/>
              <a:t>: represents the set of blocked signals</a:t>
            </a:r>
          </a:p>
          <a:p>
            <a:pPr lvl="2"/>
            <a:r>
              <a:rPr lang="en-US" dirty="0" smtClean="0"/>
              <a:t>Can be set and cleared by using the </a:t>
            </a:r>
            <a:r>
              <a:rPr lang="en-US" b="1" dirty="0" err="1" smtClean="0">
                <a:latin typeface="Courier New" pitchFamily="49" charset="0"/>
              </a:rPr>
              <a:t>sigprocmask</a:t>
            </a:r>
            <a:r>
              <a:rPr lang="en-US" dirty="0" smtClean="0"/>
              <a:t> function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 bwMode="auto">
          <a:xfrm>
            <a:off x="6096000" y="3156387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3810000" y="3147796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1084497" y="3147796"/>
            <a:ext cx="2514600" cy="30993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1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0614" y="381000"/>
            <a:ext cx="7592093" cy="762000"/>
          </a:xfrm>
        </p:spPr>
        <p:txBody>
          <a:bodyPr/>
          <a:lstStyle/>
          <a:p>
            <a:r>
              <a:rPr lang="en-US"/>
              <a:t>Process Groups</a:t>
            </a:r>
          </a:p>
        </p:txBody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999" y="1219200"/>
            <a:ext cx="7720013" cy="609600"/>
          </a:xfrm>
        </p:spPr>
        <p:txBody>
          <a:bodyPr/>
          <a:lstStyle/>
          <a:p>
            <a:r>
              <a:rPr lang="en-US"/>
              <a:t>Every process belongs to exactly one process group</a:t>
            </a:r>
          </a:p>
        </p:txBody>
      </p:sp>
      <p:sp>
        <p:nvSpPr>
          <p:cNvPr id="551940" name="Oval 4"/>
          <p:cNvSpPr>
            <a:spLocks noChangeAspect="1" noChangeArrowheads="1"/>
          </p:cNvSpPr>
          <p:nvPr/>
        </p:nvSpPr>
        <p:spPr bwMode="auto">
          <a:xfrm>
            <a:off x="1898650" y="3228975"/>
            <a:ext cx="982663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Fore-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</a:t>
            </a:r>
          </a:p>
        </p:txBody>
      </p:sp>
      <p:sp>
        <p:nvSpPr>
          <p:cNvPr id="551941" name="Oval 5"/>
          <p:cNvSpPr>
            <a:spLocks noChangeAspect="1" noChangeArrowheads="1"/>
          </p:cNvSpPr>
          <p:nvPr/>
        </p:nvSpPr>
        <p:spPr bwMode="auto">
          <a:xfrm>
            <a:off x="4094163" y="3228975"/>
            <a:ext cx="982662" cy="863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job #1</a:t>
            </a:r>
          </a:p>
        </p:txBody>
      </p:sp>
      <p:sp>
        <p:nvSpPr>
          <p:cNvPr id="551942" name="Oval 6"/>
          <p:cNvSpPr>
            <a:spLocks noChangeAspect="1" noChangeArrowheads="1"/>
          </p:cNvSpPr>
          <p:nvPr/>
        </p:nvSpPr>
        <p:spPr bwMode="auto">
          <a:xfrm>
            <a:off x="6248400" y="3228975"/>
            <a:ext cx="984250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 #2</a:t>
            </a:r>
          </a:p>
        </p:txBody>
      </p:sp>
      <p:sp>
        <p:nvSpPr>
          <p:cNvPr id="551943" name="Oval 7"/>
          <p:cNvSpPr>
            <a:spLocks noChangeAspect="1" noChangeArrowheads="1"/>
          </p:cNvSpPr>
          <p:nvPr/>
        </p:nvSpPr>
        <p:spPr bwMode="auto">
          <a:xfrm>
            <a:off x="4098925" y="1905000"/>
            <a:ext cx="984250" cy="7762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Shell</a:t>
            </a:r>
          </a:p>
        </p:txBody>
      </p:sp>
      <p:sp>
        <p:nvSpPr>
          <p:cNvPr id="551944" name="Oval 8"/>
          <p:cNvSpPr>
            <a:spLocks noChangeAspect="1" noChangeArrowheads="1"/>
          </p:cNvSpPr>
          <p:nvPr/>
        </p:nvSpPr>
        <p:spPr bwMode="auto">
          <a:xfrm>
            <a:off x="1339850" y="44148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551945" name="Oval 9"/>
          <p:cNvSpPr>
            <a:spLocks noChangeAspect="1" noChangeArrowheads="1"/>
          </p:cNvSpPr>
          <p:nvPr/>
        </p:nvSpPr>
        <p:spPr bwMode="auto">
          <a:xfrm>
            <a:off x="2465388" y="44148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551946" name="Line 10"/>
          <p:cNvSpPr>
            <a:spLocks noChangeAspect="1" noChangeShapeType="1"/>
          </p:cNvSpPr>
          <p:nvPr/>
        </p:nvSpPr>
        <p:spPr bwMode="auto">
          <a:xfrm flipH="1">
            <a:off x="1906588" y="4051300"/>
            <a:ext cx="182562" cy="369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7" name="Line 11"/>
          <p:cNvSpPr>
            <a:spLocks noChangeAspect="1" noChangeShapeType="1"/>
          </p:cNvSpPr>
          <p:nvPr/>
        </p:nvSpPr>
        <p:spPr bwMode="auto">
          <a:xfrm>
            <a:off x="2686050" y="4048125"/>
            <a:ext cx="163513" cy="361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8" name="Line 12"/>
          <p:cNvSpPr>
            <a:spLocks noChangeAspect="1" noChangeShapeType="1"/>
          </p:cNvSpPr>
          <p:nvPr/>
        </p:nvSpPr>
        <p:spPr bwMode="auto">
          <a:xfrm>
            <a:off x="4594225" y="2667000"/>
            <a:ext cx="0" cy="557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9" name="Line 13"/>
          <p:cNvSpPr>
            <a:spLocks noChangeAspect="1" noChangeShapeType="1"/>
          </p:cNvSpPr>
          <p:nvPr/>
        </p:nvSpPr>
        <p:spPr bwMode="auto">
          <a:xfrm flipH="1">
            <a:off x="2768600" y="2574925"/>
            <a:ext cx="1481138" cy="801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50" name="Line 14"/>
          <p:cNvSpPr>
            <a:spLocks noChangeAspect="1" noChangeShapeType="1"/>
          </p:cNvSpPr>
          <p:nvPr/>
        </p:nvSpPr>
        <p:spPr bwMode="auto">
          <a:xfrm>
            <a:off x="4968875" y="2535238"/>
            <a:ext cx="1412875" cy="833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51" name="Text Box 15"/>
          <p:cNvSpPr txBox="1">
            <a:spLocks noChangeAspect="1" noChangeArrowheads="1"/>
          </p:cNvSpPr>
          <p:nvPr/>
        </p:nvSpPr>
        <p:spPr bwMode="auto">
          <a:xfrm>
            <a:off x="3297238" y="20701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pid=10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pgid=10</a:t>
            </a:r>
          </a:p>
        </p:txBody>
      </p:sp>
      <p:sp>
        <p:nvSpPr>
          <p:cNvPr id="551953" name="Text Box 17"/>
          <p:cNvSpPr txBox="1">
            <a:spLocks noChangeAspect="1" noChangeArrowheads="1"/>
          </p:cNvSpPr>
          <p:nvPr/>
        </p:nvSpPr>
        <p:spPr bwMode="auto">
          <a:xfrm>
            <a:off x="1084498" y="5663625"/>
            <a:ext cx="176506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Foreground </a:t>
            </a:r>
          </a:p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</a:t>
            </a: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group 20</a:t>
            </a:r>
          </a:p>
        </p:txBody>
      </p:sp>
      <p:sp>
        <p:nvSpPr>
          <p:cNvPr id="551955" name="Text Box 19"/>
          <p:cNvSpPr txBox="1">
            <a:spLocks noChangeAspect="1" noChangeArrowheads="1"/>
          </p:cNvSpPr>
          <p:nvPr/>
        </p:nvSpPr>
        <p:spPr bwMode="auto">
          <a:xfrm>
            <a:off x="3810000" y="4191000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32</a:t>
            </a:r>
          </a:p>
        </p:txBody>
      </p:sp>
      <p:sp>
        <p:nvSpPr>
          <p:cNvPr id="551956" name="Text Box 20"/>
          <p:cNvSpPr txBox="1">
            <a:spLocks noChangeAspect="1" noChangeArrowheads="1"/>
          </p:cNvSpPr>
          <p:nvPr/>
        </p:nvSpPr>
        <p:spPr bwMode="auto">
          <a:xfrm>
            <a:off x="6096000" y="4215825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40</a:t>
            </a:r>
          </a:p>
        </p:txBody>
      </p:sp>
      <p:sp>
        <p:nvSpPr>
          <p:cNvPr id="551958" name="Text Box 22"/>
          <p:cNvSpPr txBox="1">
            <a:spLocks noChangeAspect="1" noChangeArrowheads="1"/>
          </p:cNvSpPr>
          <p:nvPr/>
        </p:nvSpPr>
        <p:spPr bwMode="auto">
          <a:xfrm>
            <a:off x="1098550" y="33655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59" name="Text Box 23"/>
          <p:cNvSpPr txBox="1">
            <a:spLocks noChangeAspect="1" noChangeArrowheads="1"/>
          </p:cNvSpPr>
          <p:nvPr/>
        </p:nvSpPr>
        <p:spPr bwMode="auto">
          <a:xfrm>
            <a:off x="5038725" y="34163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pid=32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pgid=32</a:t>
            </a:r>
          </a:p>
        </p:txBody>
      </p:sp>
      <p:sp>
        <p:nvSpPr>
          <p:cNvPr id="551960" name="Text Box 24"/>
          <p:cNvSpPr txBox="1">
            <a:spLocks noChangeAspect="1" noChangeArrowheads="1"/>
          </p:cNvSpPr>
          <p:nvPr/>
        </p:nvSpPr>
        <p:spPr bwMode="auto">
          <a:xfrm>
            <a:off x="7224929" y="3443288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pid=40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pgid=40</a:t>
            </a:r>
          </a:p>
        </p:txBody>
      </p:sp>
      <p:sp>
        <p:nvSpPr>
          <p:cNvPr id="551961" name="Text Box 25"/>
          <p:cNvSpPr txBox="1">
            <a:spLocks noChangeAspect="1" noChangeArrowheads="1"/>
          </p:cNvSpPr>
          <p:nvPr/>
        </p:nvSpPr>
        <p:spPr bwMode="auto">
          <a:xfrm>
            <a:off x="1398588" y="51816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pid=21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62" name="Text Box 26"/>
          <p:cNvSpPr txBox="1">
            <a:spLocks noChangeAspect="1" noChangeArrowheads="1"/>
          </p:cNvSpPr>
          <p:nvPr/>
        </p:nvSpPr>
        <p:spPr bwMode="auto">
          <a:xfrm>
            <a:off x="2541588" y="51816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pid=22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63" name="Rectangle 27"/>
          <p:cNvSpPr>
            <a:spLocks noChangeArrowheads="1"/>
          </p:cNvSpPr>
          <p:nvPr/>
        </p:nvSpPr>
        <p:spPr bwMode="auto">
          <a:xfrm>
            <a:off x="3733800" y="5070493"/>
            <a:ext cx="41148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getpgrp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()</a:t>
            </a:r>
            <a: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  <a:t/>
            </a:r>
            <a:b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</a:br>
            <a: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  <a:t>Return </a:t>
            </a: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process group of current process</a:t>
            </a:r>
          </a:p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setpgid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()</a:t>
            </a:r>
            <a:b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  <a:t>Change </a:t>
            </a: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process group of a process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196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 dirty="0"/>
              <a:t>Sending Signals with</a:t>
            </a:r>
            <a:r>
              <a:rPr lang="en-US" dirty="0" smtClean="0"/>
              <a:t> /bin/</a:t>
            </a:r>
            <a:r>
              <a:rPr lang="en-US" dirty="0" smtClean="0">
                <a:latin typeface="Courier New" pitchFamily="49" charset="0"/>
              </a:rPr>
              <a:t>kill</a:t>
            </a:r>
            <a:r>
              <a:rPr lang="en-US" dirty="0" smtClean="0"/>
              <a:t> </a:t>
            </a:r>
            <a:r>
              <a:rPr lang="en-US" dirty="0"/>
              <a:t>Program</a:t>
            </a:r>
          </a:p>
        </p:txBody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3900487" cy="5224462"/>
          </a:xfrm>
        </p:spPr>
        <p:txBody>
          <a:bodyPr/>
          <a:lstStyle/>
          <a:p>
            <a:pPr marL="282575" indent="-282575"/>
            <a:r>
              <a:rPr lang="en-US" dirty="0" smtClean="0">
                <a:latin typeface="Courier New" pitchFamily="49" charset="0"/>
              </a:rPr>
              <a:t>/bin/kill </a:t>
            </a:r>
            <a:r>
              <a:rPr lang="en-US" dirty="0"/>
              <a:t>program sends arbitrary signal to a process or process group</a:t>
            </a:r>
          </a:p>
          <a:p>
            <a:pPr marL="282575" lvl="1" indent="-282575"/>
            <a:endParaRPr lang="en-US" dirty="0">
              <a:latin typeface="Courier New" pitchFamily="49" charset="0"/>
            </a:endParaRPr>
          </a:p>
          <a:p>
            <a:pPr marL="282575" indent="-282575"/>
            <a:r>
              <a:rPr lang="en-US" dirty="0"/>
              <a:t>Examples</a:t>
            </a:r>
            <a:endParaRPr lang="en-US" dirty="0" smtClean="0"/>
          </a:p>
          <a:p>
            <a:pPr lvl="1"/>
            <a:r>
              <a:rPr lang="en-US" b="1" dirty="0" smtClean="0">
                <a:latin typeface="Courier New" pitchFamily="49" charset="0"/>
              </a:rPr>
              <a:t>/bin/kill </a:t>
            </a:r>
            <a:r>
              <a:rPr lang="en-US" b="1" dirty="0">
                <a:latin typeface="Courier New" pitchFamily="49" charset="0"/>
              </a:rPr>
              <a:t>–9 </a:t>
            </a:r>
            <a:r>
              <a:rPr lang="en-US" b="1" dirty="0" smtClean="0">
                <a:latin typeface="Courier New" pitchFamily="49" charset="0"/>
              </a:rPr>
              <a:t>24818</a:t>
            </a:r>
            <a:br>
              <a:rPr lang="en-US" b="1" dirty="0" smtClean="0">
                <a:latin typeface="Courier New" pitchFamily="49" charset="0"/>
              </a:rPr>
            </a:br>
            <a:r>
              <a:rPr lang="en-US" sz="1800" dirty="0" smtClean="0">
                <a:ea typeface="+mn-ea"/>
                <a:cs typeface="+mn-cs"/>
              </a:rPr>
              <a:t>Send </a:t>
            </a:r>
            <a:r>
              <a:rPr lang="en-US" sz="1800" dirty="0">
                <a:ea typeface="+mn-ea"/>
                <a:cs typeface="+mn-cs"/>
              </a:rPr>
              <a:t>SIGKILL to process 24818</a:t>
            </a:r>
          </a:p>
          <a:p>
            <a:pPr lvl="1"/>
            <a:endParaRPr lang="en-US" b="1" dirty="0" smtClean="0">
              <a:latin typeface="Courier New" pitchFamily="49" charset="0"/>
            </a:endParaRPr>
          </a:p>
          <a:p>
            <a:pPr lvl="1"/>
            <a:r>
              <a:rPr lang="en-US" b="1" dirty="0" smtClean="0">
                <a:latin typeface="Courier New" pitchFamily="49" charset="0"/>
              </a:rPr>
              <a:t>/bin/kill </a:t>
            </a:r>
            <a:r>
              <a:rPr lang="en-US" b="1" dirty="0">
                <a:latin typeface="Courier New" pitchFamily="49" charset="0"/>
              </a:rPr>
              <a:t>–9 –</a:t>
            </a:r>
            <a:r>
              <a:rPr lang="en-US" b="1" dirty="0" smtClean="0">
                <a:latin typeface="Courier New" pitchFamily="49" charset="0"/>
              </a:rPr>
              <a:t>24817</a:t>
            </a:r>
            <a:br>
              <a:rPr lang="en-US" b="1" dirty="0" smtClean="0">
                <a:latin typeface="Courier New" pitchFamily="49" charset="0"/>
              </a:rPr>
            </a:br>
            <a:r>
              <a:rPr lang="en-US" sz="1800" dirty="0" smtClean="0">
                <a:ea typeface="+mn-ea"/>
                <a:cs typeface="+mn-cs"/>
              </a:rPr>
              <a:t>Send </a:t>
            </a:r>
            <a:r>
              <a:rPr lang="en-US" sz="1800" dirty="0">
                <a:ea typeface="+mn-ea"/>
                <a:cs typeface="+mn-cs"/>
              </a:rPr>
              <a:t>SIGKILL to every process in process group </a:t>
            </a:r>
            <a:r>
              <a:rPr lang="en-US" sz="1800" dirty="0" smtClean="0">
                <a:ea typeface="+mn-ea"/>
                <a:cs typeface="+mn-cs"/>
              </a:rPr>
              <a:t>24817</a:t>
            </a:r>
            <a:endParaRPr lang="en-US" sz="1800" dirty="0">
              <a:ea typeface="+mn-ea"/>
              <a:cs typeface="+mn-cs"/>
            </a:endParaRPr>
          </a:p>
        </p:txBody>
      </p:sp>
      <p:sp>
        <p:nvSpPr>
          <p:cNvPr id="553991" name="Text Box 7"/>
          <p:cNvSpPr txBox="1">
            <a:spLocks noChangeArrowheads="1"/>
          </p:cNvSpPr>
          <p:nvPr/>
        </p:nvSpPr>
        <p:spPr bwMode="auto">
          <a:xfrm>
            <a:off x="4191000" y="1682750"/>
            <a:ext cx="3878586" cy="403187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./forks 16 </a:t>
            </a:r>
            <a:endParaRPr lang="en-US" sz="1600" b="1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 smtClean="0">
                <a:latin typeface="Courier New" pitchFamily="49" charset="0"/>
              </a:rPr>
              <a:t>Child1</a:t>
            </a:r>
            <a:r>
              <a:rPr lang="en-US" sz="1600" b="1" dirty="0">
                <a:latin typeface="Courier New" pitchFamily="49" charset="0"/>
              </a:rPr>
              <a:t>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=24818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Child2: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=24819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PID TTY          TIME CMD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24788 pts/2    00:00:00 </a:t>
            </a:r>
            <a:r>
              <a:rPr lang="en-US" sz="1600" b="1" dirty="0" err="1">
                <a:latin typeface="Courier New" pitchFamily="49" charset="0"/>
              </a:rPr>
              <a:t>tcsh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24818 pts/2    00:00:02 forks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24819 pts/2    00:00:02 forks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24820 pts/2    00:00:00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</a:t>
            </a:r>
            <a:r>
              <a:rPr lang="en-US" sz="1600" b="1" dirty="0" smtClean="0">
                <a:latin typeface="Courier New" pitchFamily="49" charset="0"/>
              </a:rPr>
              <a:t> /bin/kill </a:t>
            </a:r>
            <a:r>
              <a:rPr lang="en-US" sz="1600" b="1" dirty="0">
                <a:latin typeface="Courier New" pitchFamily="49" charset="0"/>
              </a:rPr>
              <a:t>-9 -24817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PID TTY          TIME CMD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24788 pts/2    00:00:00 </a:t>
            </a:r>
            <a:r>
              <a:rPr lang="en-US" sz="1600" b="1" dirty="0" err="1">
                <a:latin typeface="Courier New" pitchFamily="49" charset="0"/>
              </a:rPr>
              <a:t>tcsh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24823 pts/2    00:00:00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</p:txBody>
      </p:sp>
      <p:sp>
        <p:nvSpPr>
          <p:cNvPr id="553992" name="Rectangle 8"/>
          <p:cNvSpPr>
            <a:spLocks noChangeArrowheads="1"/>
          </p:cNvSpPr>
          <p:nvPr/>
        </p:nvSpPr>
        <p:spPr bwMode="auto">
          <a:xfrm>
            <a:off x="4191000" y="3429000"/>
            <a:ext cx="3733800" cy="266700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3995" name="Rectangle 11"/>
          <p:cNvSpPr>
            <a:spLocks noChangeArrowheads="1"/>
          </p:cNvSpPr>
          <p:nvPr/>
        </p:nvSpPr>
        <p:spPr bwMode="auto">
          <a:xfrm>
            <a:off x="4191000" y="3429000"/>
            <a:ext cx="3733800" cy="504825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992" grpId="0" animBg="1"/>
      <p:bldP spid="553992" grpId="1" animBg="1"/>
      <p:bldP spid="55399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ECF Exists at All Levels of a System</a:t>
            </a:r>
            <a:endParaRPr lang="en-US" dirty="0"/>
          </a:p>
        </p:txBody>
      </p:sp>
      <p:sp>
        <p:nvSpPr>
          <p:cNvPr id="54579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Exceptions</a:t>
            </a:r>
          </a:p>
          <a:p>
            <a:pPr lvl="1"/>
            <a:r>
              <a:rPr lang="en-US" dirty="0" smtClean="0"/>
              <a:t>Hardware and operating system kernel software</a:t>
            </a:r>
          </a:p>
          <a:p>
            <a:r>
              <a:rPr lang="en-US" dirty="0" smtClean="0"/>
              <a:t>Process Context Switch</a:t>
            </a:r>
          </a:p>
          <a:p>
            <a:pPr lvl="1"/>
            <a:r>
              <a:rPr lang="en-US" dirty="0" smtClean="0"/>
              <a:t>Hardware timer and kernel software</a:t>
            </a:r>
          </a:p>
          <a:p>
            <a:r>
              <a:rPr lang="en-US" dirty="0" smtClean="0"/>
              <a:t>Signals</a:t>
            </a:r>
          </a:p>
          <a:p>
            <a:pPr lvl="1"/>
            <a:r>
              <a:rPr lang="en-US" dirty="0" smtClean="0"/>
              <a:t>Kernel </a:t>
            </a:r>
            <a:r>
              <a:rPr lang="en-US" dirty="0" smtClean="0"/>
              <a:t>software and application </a:t>
            </a:r>
            <a:r>
              <a:rPr lang="en-US" dirty="0" smtClean="0"/>
              <a:t>software</a:t>
            </a:r>
            <a:endParaRPr lang="en-US" dirty="0" smtClean="0"/>
          </a:p>
          <a:p>
            <a:r>
              <a:rPr lang="en-US" dirty="0" smtClean="0"/>
              <a:t>Nonlocal jumps</a:t>
            </a:r>
          </a:p>
          <a:p>
            <a:pPr lvl="1"/>
            <a:r>
              <a:rPr lang="en-US" dirty="0" smtClean="0"/>
              <a:t>Application code</a:t>
            </a:r>
            <a:endParaRPr lang="en-US" dirty="0"/>
          </a:p>
        </p:txBody>
      </p:sp>
      <p:sp>
        <p:nvSpPr>
          <p:cNvPr id="545797" name="AutoShape 1029"/>
          <p:cNvSpPr>
            <a:spLocks/>
          </p:cNvSpPr>
          <p:nvPr/>
        </p:nvSpPr>
        <p:spPr bwMode="auto">
          <a:xfrm>
            <a:off x="6248400" y="1524000"/>
            <a:ext cx="152400" cy="1676400"/>
          </a:xfrm>
          <a:prstGeom prst="rightBrace">
            <a:avLst>
              <a:gd name="adj1" fmla="val 104167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45798" name="Text Box 1030"/>
          <p:cNvSpPr txBox="1">
            <a:spLocks noChangeArrowheads="1"/>
          </p:cNvSpPr>
          <p:nvPr/>
        </p:nvSpPr>
        <p:spPr bwMode="auto">
          <a:xfrm>
            <a:off x="6480490" y="2129135"/>
            <a:ext cx="2206310" cy="46166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b="1" dirty="0">
                <a:latin typeface="Calibri" pitchFamily="34" charset="0"/>
              </a:rPr>
              <a:t>Previous Lecture</a:t>
            </a:r>
          </a:p>
        </p:txBody>
      </p:sp>
      <p:sp>
        <p:nvSpPr>
          <p:cNvPr id="8" name="AutoShape 1029"/>
          <p:cNvSpPr>
            <a:spLocks/>
          </p:cNvSpPr>
          <p:nvPr/>
        </p:nvSpPr>
        <p:spPr bwMode="auto">
          <a:xfrm>
            <a:off x="6248400" y="3505200"/>
            <a:ext cx="152400" cy="1463040"/>
          </a:xfrm>
          <a:prstGeom prst="rightBrace">
            <a:avLst>
              <a:gd name="adj1" fmla="val 104167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" name="Text Box 1030"/>
          <p:cNvSpPr txBox="1">
            <a:spLocks noChangeArrowheads="1"/>
          </p:cNvSpPr>
          <p:nvPr/>
        </p:nvSpPr>
        <p:spPr bwMode="auto">
          <a:xfrm>
            <a:off x="6477000" y="4004641"/>
            <a:ext cx="1624547" cy="46166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b="1" dirty="0" smtClean="0">
                <a:latin typeface="Calibri" pitchFamily="34" charset="0"/>
              </a:rPr>
              <a:t>This Lecture</a:t>
            </a:r>
            <a:endParaRPr lang="en-US" b="1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Sending Signals from the Keyboard</a:t>
            </a:r>
          </a:p>
        </p:txBody>
      </p:sp>
      <p:sp>
        <p:nvSpPr>
          <p:cNvPr id="555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938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000"/>
              <a:t>Typing ctrl-c (ctrl-z) sends a SIGINT (SIGTSTP) to every job in the foreground process group.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SIGINT – default action is to terminate each process 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SIGTSTP – default action is to stop (suspend) each process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6096000" y="3689787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3810000" y="3681196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1084497" y="3681196"/>
            <a:ext cx="2514600" cy="3099375"/>
          </a:xfrm>
          <a:prstGeom prst="rect">
            <a:avLst/>
          </a:prstGeom>
          <a:solidFill>
            <a:srgbClr val="F1C7C7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4"/>
          <p:cNvSpPr>
            <a:spLocks noChangeAspect="1" noChangeArrowheads="1"/>
          </p:cNvSpPr>
          <p:nvPr/>
        </p:nvSpPr>
        <p:spPr bwMode="auto">
          <a:xfrm>
            <a:off x="1898650" y="3762375"/>
            <a:ext cx="982663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Fore-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</a:t>
            </a:r>
          </a:p>
        </p:txBody>
      </p:sp>
      <p:sp>
        <p:nvSpPr>
          <p:cNvPr id="31" name="Oval 5"/>
          <p:cNvSpPr>
            <a:spLocks noChangeAspect="1" noChangeArrowheads="1"/>
          </p:cNvSpPr>
          <p:nvPr/>
        </p:nvSpPr>
        <p:spPr bwMode="auto">
          <a:xfrm>
            <a:off x="4094163" y="3762375"/>
            <a:ext cx="982662" cy="863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job #1</a:t>
            </a:r>
          </a:p>
        </p:txBody>
      </p:sp>
      <p:sp>
        <p:nvSpPr>
          <p:cNvPr id="32" name="Oval 6"/>
          <p:cNvSpPr>
            <a:spLocks noChangeAspect="1" noChangeArrowheads="1"/>
          </p:cNvSpPr>
          <p:nvPr/>
        </p:nvSpPr>
        <p:spPr bwMode="auto">
          <a:xfrm>
            <a:off x="6248400" y="3762375"/>
            <a:ext cx="984250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 #2</a:t>
            </a:r>
          </a:p>
        </p:txBody>
      </p:sp>
      <p:sp>
        <p:nvSpPr>
          <p:cNvPr id="33" name="Oval 7"/>
          <p:cNvSpPr>
            <a:spLocks noChangeAspect="1" noChangeArrowheads="1"/>
          </p:cNvSpPr>
          <p:nvPr/>
        </p:nvSpPr>
        <p:spPr bwMode="auto">
          <a:xfrm>
            <a:off x="4098925" y="2438400"/>
            <a:ext cx="984250" cy="7762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Shell</a:t>
            </a:r>
          </a:p>
        </p:txBody>
      </p:sp>
      <p:sp>
        <p:nvSpPr>
          <p:cNvPr id="34" name="Oval 8"/>
          <p:cNvSpPr>
            <a:spLocks noChangeAspect="1" noChangeArrowheads="1"/>
          </p:cNvSpPr>
          <p:nvPr/>
        </p:nvSpPr>
        <p:spPr bwMode="auto">
          <a:xfrm>
            <a:off x="1339850" y="49482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35" name="Oval 9"/>
          <p:cNvSpPr>
            <a:spLocks noChangeAspect="1" noChangeArrowheads="1"/>
          </p:cNvSpPr>
          <p:nvPr/>
        </p:nvSpPr>
        <p:spPr bwMode="auto">
          <a:xfrm>
            <a:off x="2465388" y="49482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36" name="Line 10"/>
          <p:cNvSpPr>
            <a:spLocks noChangeAspect="1" noChangeShapeType="1"/>
          </p:cNvSpPr>
          <p:nvPr/>
        </p:nvSpPr>
        <p:spPr bwMode="auto">
          <a:xfrm flipH="1">
            <a:off x="1906588" y="4584700"/>
            <a:ext cx="182562" cy="369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7" name="Line 11"/>
          <p:cNvSpPr>
            <a:spLocks noChangeAspect="1" noChangeShapeType="1"/>
          </p:cNvSpPr>
          <p:nvPr/>
        </p:nvSpPr>
        <p:spPr bwMode="auto">
          <a:xfrm>
            <a:off x="2686050" y="4581525"/>
            <a:ext cx="163513" cy="361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8" name="Line 12"/>
          <p:cNvSpPr>
            <a:spLocks noChangeAspect="1" noChangeShapeType="1"/>
          </p:cNvSpPr>
          <p:nvPr/>
        </p:nvSpPr>
        <p:spPr bwMode="auto">
          <a:xfrm>
            <a:off x="4594225" y="3200400"/>
            <a:ext cx="0" cy="557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Line 13"/>
          <p:cNvSpPr>
            <a:spLocks noChangeAspect="1" noChangeShapeType="1"/>
          </p:cNvSpPr>
          <p:nvPr/>
        </p:nvSpPr>
        <p:spPr bwMode="auto">
          <a:xfrm flipH="1">
            <a:off x="2768600" y="3108325"/>
            <a:ext cx="1481138" cy="801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0" name="Line 14"/>
          <p:cNvSpPr>
            <a:spLocks noChangeAspect="1" noChangeShapeType="1"/>
          </p:cNvSpPr>
          <p:nvPr/>
        </p:nvSpPr>
        <p:spPr bwMode="auto">
          <a:xfrm>
            <a:off x="4968875" y="3068638"/>
            <a:ext cx="1412875" cy="833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Text Box 15"/>
          <p:cNvSpPr txBox="1">
            <a:spLocks noChangeAspect="1" noChangeArrowheads="1"/>
          </p:cNvSpPr>
          <p:nvPr/>
        </p:nvSpPr>
        <p:spPr bwMode="auto">
          <a:xfrm>
            <a:off x="3297238" y="26035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pid=10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pgid=10</a:t>
            </a:r>
          </a:p>
        </p:txBody>
      </p:sp>
      <p:sp>
        <p:nvSpPr>
          <p:cNvPr id="42" name="Text Box 17"/>
          <p:cNvSpPr txBox="1">
            <a:spLocks noChangeAspect="1" noChangeArrowheads="1"/>
          </p:cNvSpPr>
          <p:nvPr/>
        </p:nvSpPr>
        <p:spPr bwMode="auto">
          <a:xfrm>
            <a:off x="1084498" y="6197025"/>
            <a:ext cx="176506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rgbClr val="C00000"/>
                </a:solidFill>
                <a:latin typeface="Calibri" pitchFamily="34" charset="0"/>
              </a:rPr>
              <a:t>Foreground </a:t>
            </a:r>
          </a:p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group 20</a:t>
            </a:r>
          </a:p>
        </p:txBody>
      </p:sp>
      <p:sp>
        <p:nvSpPr>
          <p:cNvPr id="43" name="Text Box 19"/>
          <p:cNvSpPr txBox="1">
            <a:spLocks noChangeAspect="1" noChangeArrowheads="1"/>
          </p:cNvSpPr>
          <p:nvPr/>
        </p:nvSpPr>
        <p:spPr bwMode="auto">
          <a:xfrm>
            <a:off x="3810000" y="4724400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32</a:t>
            </a:r>
          </a:p>
        </p:txBody>
      </p:sp>
      <p:sp>
        <p:nvSpPr>
          <p:cNvPr id="44" name="Text Box 20"/>
          <p:cNvSpPr txBox="1">
            <a:spLocks noChangeAspect="1" noChangeArrowheads="1"/>
          </p:cNvSpPr>
          <p:nvPr/>
        </p:nvSpPr>
        <p:spPr bwMode="auto">
          <a:xfrm>
            <a:off x="6096000" y="4749225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40</a:t>
            </a:r>
          </a:p>
        </p:txBody>
      </p:sp>
      <p:sp>
        <p:nvSpPr>
          <p:cNvPr id="45" name="Text Box 22"/>
          <p:cNvSpPr txBox="1">
            <a:spLocks noChangeAspect="1" noChangeArrowheads="1"/>
          </p:cNvSpPr>
          <p:nvPr/>
        </p:nvSpPr>
        <p:spPr bwMode="auto">
          <a:xfrm>
            <a:off x="1098550" y="38989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46" name="Text Box 23"/>
          <p:cNvSpPr txBox="1">
            <a:spLocks noChangeAspect="1" noChangeArrowheads="1"/>
          </p:cNvSpPr>
          <p:nvPr/>
        </p:nvSpPr>
        <p:spPr bwMode="auto">
          <a:xfrm>
            <a:off x="5038725" y="39497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pid=32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pgid=32</a:t>
            </a:r>
          </a:p>
        </p:txBody>
      </p:sp>
      <p:sp>
        <p:nvSpPr>
          <p:cNvPr id="47" name="Text Box 24"/>
          <p:cNvSpPr txBox="1">
            <a:spLocks noChangeAspect="1" noChangeArrowheads="1"/>
          </p:cNvSpPr>
          <p:nvPr/>
        </p:nvSpPr>
        <p:spPr bwMode="auto">
          <a:xfrm>
            <a:off x="7224929" y="3976688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pid=40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pgid=40</a:t>
            </a:r>
          </a:p>
        </p:txBody>
      </p:sp>
      <p:sp>
        <p:nvSpPr>
          <p:cNvPr id="48" name="Text Box 25"/>
          <p:cNvSpPr txBox="1">
            <a:spLocks noChangeAspect="1" noChangeArrowheads="1"/>
          </p:cNvSpPr>
          <p:nvPr/>
        </p:nvSpPr>
        <p:spPr bwMode="auto">
          <a:xfrm>
            <a:off x="1398588" y="57150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pid=21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49" name="Text Box 26"/>
          <p:cNvSpPr txBox="1">
            <a:spLocks noChangeAspect="1" noChangeArrowheads="1"/>
          </p:cNvSpPr>
          <p:nvPr/>
        </p:nvSpPr>
        <p:spPr bwMode="auto">
          <a:xfrm>
            <a:off x="2541588" y="57150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pid=22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</a:t>
            </a:r>
            <a:r>
              <a:rPr lang="en-US">
                <a:latin typeface="Courier New" pitchFamily="49" charset="0"/>
              </a:rPr>
              <a:t>ctrl-c</a:t>
            </a:r>
            <a:r>
              <a:rPr lang="en-US"/>
              <a:t> and </a:t>
            </a:r>
            <a:r>
              <a:rPr lang="en-US">
                <a:latin typeface="Courier New" pitchFamily="49" charset="0"/>
              </a:rPr>
              <a:t>ctrl-z</a:t>
            </a:r>
          </a:p>
        </p:txBody>
      </p:sp>
      <p:sp>
        <p:nvSpPr>
          <p:cNvPr id="556039" name="Text Box 7"/>
          <p:cNvSpPr txBox="1">
            <a:spLocks noChangeArrowheads="1"/>
          </p:cNvSpPr>
          <p:nvPr/>
        </p:nvSpPr>
        <p:spPr bwMode="auto">
          <a:xfrm>
            <a:off x="152400" y="1295401"/>
            <a:ext cx="5334000" cy="4770537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600" b="1" dirty="0">
                <a:latin typeface="Courier New" pitchFamily="49" charset="0"/>
              </a:rPr>
              <a:t>bluefish&gt;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Child: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=28108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=28107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Parent: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=28107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=28107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&lt;types ctrl-</a:t>
            </a:r>
            <a:r>
              <a:rPr lang="en-US" sz="1600" b="1" dirty="0" err="1">
                <a:latin typeface="Courier New" pitchFamily="49" charset="0"/>
              </a:rPr>
              <a:t>z</a:t>
            </a:r>
            <a:r>
              <a:rPr lang="en-US" sz="1600" b="1" dirty="0">
                <a:latin typeface="Courier New" pitchFamily="49" charset="0"/>
              </a:rPr>
              <a:t>&gt;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Suspended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PID TTY      STAT   TIME COMMAND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27699 pts/8    Ss     0:00 -</a:t>
            </a:r>
            <a:r>
              <a:rPr lang="en-US" sz="1600" b="1" dirty="0" err="1">
                <a:latin typeface="Courier New" pitchFamily="49" charset="0"/>
              </a:rPr>
              <a:t>tcsh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28107 pts/8    T      0:01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28108 pts/8    T      0:01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28109 pts/8    R+     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latin typeface="Courier New" pitchFamily="49" charset="0"/>
              </a:rPr>
              <a:t>fg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&lt;types ctrl-</a:t>
            </a:r>
            <a:r>
              <a:rPr lang="en-US" sz="1600" b="1" dirty="0" err="1">
                <a:latin typeface="Courier New" pitchFamily="49" charset="0"/>
              </a:rPr>
              <a:t>c</a:t>
            </a:r>
            <a:r>
              <a:rPr lang="en-US" sz="1600" b="1" dirty="0">
                <a:latin typeface="Courier New" pitchFamily="49" charset="0"/>
              </a:rPr>
              <a:t>&gt;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PID TTY      STAT   TIME COMMAND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27699 pts/8    Ss     0:00 -</a:t>
            </a:r>
            <a:r>
              <a:rPr lang="en-US" sz="1600" b="1" dirty="0" err="1">
                <a:latin typeface="Courier New" pitchFamily="49" charset="0"/>
              </a:rPr>
              <a:t>tcsh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28110 pts/8    R+     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</p:txBody>
      </p:sp>
      <p:sp>
        <p:nvSpPr>
          <p:cNvPr id="556041" name="Text Box 9"/>
          <p:cNvSpPr txBox="1">
            <a:spLocks noChangeArrowheads="1"/>
          </p:cNvSpPr>
          <p:nvPr/>
        </p:nvSpPr>
        <p:spPr bwMode="auto">
          <a:xfrm>
            <a:off x="5638800" y="1207402"/>
            <a:ext cx="3124200" cy="3693319"/>
          </a:xfrm>
          <a:prstGeom prst="rect">
            <a:avLst/>
          </a:prstGeom>
          <a:solidFill>
            <a:schemeClr val="bg1"/>
          </a:solidFill>
          <a:ln w="317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l"/>
            <a:r>
              <a:rPr lang="en-US" sz="1800" dirty="0">
                <a:latin typeface="Calibri" pitchFamily="34" charset="0"/>
              </a:rPr>
              <a:t>STAT (process state) Legend: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pPr algn="l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First letter:</a:t>
            </a:r>
          </a:p>
          <a:p>
            <a:pPr algn="l"/>
            <a:r>
              <a:rPr lang="en-US" sz="1800" dirty="0">
                <a:latin typeface="Calibri" pitchFamily="34" charset="0"/>
              </a:rPr>
              <a:t>S: sleeping</a:t>
            </a:r>
          </a:p>
          <a:p>
            <a:pPr algn="l"/>
            <a:r>
              <a:rPr lang="en-US" sz="1800" dirty="0">
                <a:latin typeface="Calibri" pitchFamily="34" charset="0"/>
              </a:rPr>
              <a:t>T: stopped</a:t>
            </a:r>
          </a:p>
          <a:p>
            <a:pPr algn="l"/>
            <a:r>
              <a:rPr lang="en-US" sz="1800" dirty="0">
                <a:latin typeface="Calibri" pitchFamily="34" charset="0"/>
              </a:rPr>
              <a:t>R: running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Second letter:</a:t>
            </a:r>
          </a:p>
          <a:p>
            <a:pPr algn="l"/>
            <a:r>
              <a:rPr lang="en-US" sz="1800" dirty="0">
                <a:latin typeface="Calibri" pitchFamily="34" charset="0"/>
              </a:rPr>
              <a:t>s: session leader</a:t>
            </a:r>
          </a:p>
          <a:p>
            <a:pPr algn="l"/>
            <a:r>
              <a:rPr lang="en-US" sz="1800" dirty="0">
                <a:latin typeface="Calibri" pitchFamily="34" charset="0"/>
              </a:rPr>
              <a:t>+: foreground proc group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pPr algn="l"/>
            <a:r>
              <a:rPr lang="en-US" sz="1800" dirty="0">
                <a:latin typeface="Calibri" pitchFamily="34" charset="0"/>
              </a:rPr>
              <a:t>See “man </a:t>
            </a:r>
            <a:r>
              <a:rPr lang="en-US" sz="1800" dirty="0" err="1">
                <a:latin typeface="Calibri" pitchFamily="34" charset="0"/>
              </a:rPr>
              <a:t>ps</a:t>
            </a:r>
            <a:r>
              <a:rPr lang="en-US" sz="1800" dirty="0">
                <a:latin typeface="Calibri" pitchFamily="34" charset="0"/>
              </a:rPr>
              <a:t>” for more </a:t>
            </a:r>
          </a:p>
          <a:p>
            <a:pPr algn="l"/>
            <a:r>
              <a:rPr lang="en-US" sz="1800" dirty="0">
                <a:latin typeface="Calibri" pitchFamily="34" charset="0"/>
              </a:rPr>
              <a:t>details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Sending Signals with </a:t>
            </a:r>
            <a:r>
              <a:rPr lang="en-US">
                <a:latin typeface="Courier New" pitchFamily="49" charset="0"/>
              </a:rPr>
              <a:t>kill</a:t>
            </a:r>
            <a:r>
              <a:rPr lang="en-US"/>
              <a:t> Function</a:t>
            </a:r>
          </a:p>
        </p:txBody>
      </p:sp>
      <p:sp>
        <p:nvSpPr>
          <p:cNvPr id="557060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7696200" cy="52629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void fork12()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pid_t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[N];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, 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if ((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] = fork()) == 0)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while(1); /* Child infinite loop */</a:t>
            </a:r>
          </a:p>
          <a:p>
            <a:pPr algn="l">
              <a:lnSpc>
                <a:spcPct val="100000"/>
              </a:lnSpc>
            </a:pPr>
            <a:endParaRPr lang="en-US" sz="14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/* Parent terminates the child processes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("Killing process %d\n",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]);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kill(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], SIGINT);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endParaRPr lang="en-US" sz="14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/* Parent reaps terminated children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</a:t>
            </a:r>
            <a:r>
              <a:rPr lang="en-US" sz="1400" b="1" dirty="0" err="1">
                <a:latin typeface="Courier New" pitchFamily="49" charset="0"/>
              </a:rPr>
              <a:t>pid_t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wpid</a:t>
            </a:r>
            <a:r>
              <a:rPr lang="en-US" sz="1400" b="1" dirty="0">
                <a:latin typeface="Courier New" pitchFamily="49" charset="0"/>
              </a:rPr>
              <a:t> = wait(&amp;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if (WIFEXITED(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))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("Child %d terminated with exit status %d\n",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	   </a:t>
            </a:r>
            <a:r>
              <a:rPr lang="en-US" sz="1400" b="1" dirty="0" err="1">
                <a:latin typeface="Courier New" pitchFamily="49" charset="0"/>
              </a:rPr>
              <a:t>wpid</a:t>
            </a:r>
            <a:r>
              <a:rPr lang="en-US" sz="1400" b="1" dirty="0">
                <a:latin typeface="Courier New" pitchFamily="49" charset="0"/>
              </a:rPr>
              <a:t>, WEXITSTATUS(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));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else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("Child %d terminated abnormally\n", </a:t>
            </a:r>
            <a:r>
              <a:rPr lang="en-US" sz="1400" b="1" dirty="0" err="1">
                <a:latin typeface="Courier New" pitchFamily="49" charset="0"/>
              </a:rPr>
              <a:t>wpid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Receiving Signals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7896225" cy="1085850"/>
          </a:xfrm>
        </p:spPr>
        <p:txBody>
          <a:bodyPr/>
          <a:lstStyle/>
          <a:p>
            <a:r>
              <a:rPr lang="en-US" dirty="0"/>
              <a:t>Suppose</a:t>
            </a:r>
            <a:r>
              <a:rPr lang="en-US" dirty="0" smtClean="0"/>
              <a:t> kernel </a:t>
            </a:r>
            <a:r>
              <a:rPr lang="en-US" dirty="0"/>
              <a:t>is returning from an exception handler and is ready to pass control to process </a:t>
            </a:r>
            <a:r>
              <a:rPr lang="en-US" i="1" dirty="0" err="1"/>
              <a:t>p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1815644" y="44946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815644" y="40692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815644" y="49201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815644" y="36378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15644" y="3212416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037666" y="2590800"/>
            <a:ext cx="109716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560658" y="25908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B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H="1">
            <a:off x="2590800" y="3215600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H="1">
            <a:off x="3416300" y="2590800"/>
            <a:ext cx="12700" cy="3124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118100" y="327660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5118100" y="36909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118100" y="4103688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5100638" y="45402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5118100" y="499745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18" name="AutoShape 27"/>
          <p:cNvSpPr>
            <a:spLocks/>
          </p:cNvSpPr>
          <p:nvPr/>
        </p:nvSpPr>
        <p:spPr bwMode="auto">
          <a:xfrm>
            <a:off x="6553200" y="36367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6632575" y="36579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0" name="AutoShape 29"/>
          <p:cNvSpPr>
            <a:spLocks/>
          </p:cNvSpPr>
          <p:nvPr/>
        </p:nvSpPr>
        <p:spPr bwMode="auto">
          <a:xfrm>
            <a:off x="6553200" y="45062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6632575" y="45274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228600" y="396240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3" name="Down Arrow 22"/>
          <p:cNvSpPr/>
          <p:nvPr/>
        </p:nvSpPr>
        <p:spPr bwMode="auto">
          <a:xfrm>
            <a:off x="990600" y="3162300"/>
            <a:ext cx="457200" cy="2400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4" name="Line 6"/>
          <p:cNvSpPr>
            <a:spLocks noChangeShapeType="1"/>
          </p:cNvSpPr>
          <p:nvPr/>
        </p:nvSpPr>
        <p:spPr bwMode="auto">
          <a:xfrm flipH="1">
            <a:off x="2584450" y="49133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Line 6"/>
          <p:cNvSpPr>
            <a:spLocks noChangeShapeType="1"/>
          </p:cNvSpPr>
          <p:nvPr/>
        </p:nvSpPr>
        <p:spPr bwMode="auto">
          <a:xfrm flipH="1">
            <a:off x="4184650" y="40751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26" name="Straight Arrow Connector 25"/>
          <p:cNvCxnSpPr>
            <a:stCxn id="11" idx="1"/>
            <a:endCxn id="25" idx="0"/>
          </p:cNvCxnSpPr>
          <p:nvPr/>
        </p:nvCxnSpPr>
        <p:spPr bwMode="auto">
          <a:xfrm rot="16200000" flipH="1">
            <a:off x="3171424" y="3055600"/>
            <a:ext cx="438952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7" name="Straight Arrow Connector 26"/>
          <p:cNvCxnSpPr>
            <a:stCxn id="25" idx="1"/>
            <a:endCxn id="24" idx="0"/>
          </p:cNvCxnSpPr>
          <p:nvPr/>
        </p:nvCxnSpPr>
        <p:spPr bwMode="auto">
          <a:xfrm rot="16200000" flipH="1" flipV="1">
            <a:off x="3178937" y="3907663"/>
            <a:ext cx="417576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0" name="Down Arrow 29"/>
          <p:cNvSpPr/>
          <p:nvPr/>
        </p:nvSpPr>
        <p:spPr bwMode="auto">
          <a:xfrm>
            <a:off x="4191000" y="2133600"/>
            <a:ext cx="985838" cy="2057400"/>
          </a:xfrm>
          <a:prstGeom prst="downArrow">
            <a:avLst>
              <a:gd name="adj1" fmla="val 51947"/>
              <a:gd name="adj2" fmla="val 50000"/>
            </a:avLst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scene3d>
            <a:camera prst="orthographicFront">
              <a:rot lat="0" lon="0" rev="19799999"/>
            </a:camera>
            <a:lightRig rig="threePt" dir="t"/>
          </a:scene3d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046453" y="5943600"/>
            <a:ext cx="74891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Important: All context switches are initiated by calling some exceptional hander. </a:t>
            </a: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Receiving Signals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7896225" cy="4972050"/>
          </a:xfrm>
        </p:spPr>
        <p:txBody>
          <a:bodyPr/>
          <a:lstStyle/>
          <a:p>
            <a:r>
              <a:rPr lang="en-US" dirty="0"/>
              <a:t>Suppose</a:t>
            </a:r>
            <a:r>
              <a:rPr lang="en-US" dirty="0" smtClean="0"/>
              <a:t> kernel </a:t>
            </a:r>
            <a:r>
              <a:rPr lang="en-US" dirty="0"/>
              <a:t>is returning from an exception handler and is ready to pass control to process </a:t>
            </a:r>
            <a:r>
              <a:rPr lang="en-US" i="1" dirty="0"/>
              <a:t>p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Kernel </a:t>
            </a:r>
            <a:r>
              <a:rPr lang="en-US" dirty="0"/>
              <a:t>computes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= pending &amp; ~blocked</a:t>
            </a:r>
          </a:p>
          <a:p>
            <a:pPr lvl="1"/>
            <a:r>
              <a:rPr lang="en-US" dirty="0"/>
              <a:t>The set of pending </a:t>
            </a:r>
            <a:r>
              <a:rPr lang="en-US" dirty="0" err="1"/>
              <a:t>nonblocked</a:t>
            </a:r>
            <a:r>
              <a:rPr lang="en-US" dirty="0"/>
              <a:t> signals for process </a:t>
            </a:r>
            <a:r>
              <a:rPr lang="en-US" i="1" dirty="0"/>
              <a:t>p</a:t>
            </a:r>
            <a:r>
              <a:rPr lang="en-US" dirty="0">
                <a:latin typeface="Courier New" pitchFamily="49" charset="0"/>
              </a:rPr>
              <a:t> </a:t>
            </a:r>
          </a:p>
          <a:p>
            <a:endParaRPr lang="en-US" dirty="0" smtClean="0"/>
          </a:p>
          <a:p>
            <a:r>
              <a:rPr lang="en-US" dirty="0" smtClean="0"/>
              <a:t>If  </a:t>
            </a:r>
            <a:r>
              <a:rPr lang="en-US" dirty="0"/>
              <a:t>(</a:t>
            </a:r>
            <a:r>
              <a:rPr lang="en-US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== 0</a:t>
            </a:r>
            <a:r>
              <a:rPr lang="en-US" dirty="0"/>
              <a:t>) </a:t>
            </a:r>
          </a:p>
          <a:p>
            <a:pPr lvl="1"/>
            <a:r>
              <a:rPr lang="en-US" dirty="0"/>
              <a:t>Pass control to next instruction in the logical flow for </a:t>
            </a:r>
            <a:r>
              <a:rPr lang="en-US" i="1" dirty="0"/>
              <a:t>p</a:t>
            </a:r>
            <a:endParaRPr lang="en-US" dirty="0"/>
          </a:p>
          <a:p>
            <a:r>
              <a:rPr lang="en-US" dirty="0"/>
              <a:t>Else</a:t>
            </a:r>
          </a:p>
          <a:p>
            <a:pPr lvl="1"/>
            <a:r>
              <a:rPr lang="en-US" dirty="0"/>
              <a:t>Choose least nonzero bit </a:t>
            </a:r>
            <a:r>
              <a:rPr lang="en-US" i="1" dirty="0"/>
              <a:t>k</a:t>
            </a:r>
            <a:r>
              <a:rPr lang="en-US" dirty="0"/>
              <a:t> in </a:t>
            </a:r>
            <a:r>
              <a:rPr lang="en-US" b="1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and force process </a:t>
            </a:r>
            <a:r>
              <a:rPr lang="en-US" i="1" dirty="0"/>
              <a:t>p</a:t>
            </a:r>
            <a:r>
              <a:rPr lang="en-US" dirty="0"/>
              <a:t> to </a:t>
            </a:r>
            <a:r>
              <a:rPr lang="en-US" b="1" i="1" dirty="0">
                <a:solidFill>
                  <a:srgbClr val="C00000"/>
                </a:solidFill>
              </a:rPr>
              <a:t>receive</a:t>
            </a:r>
            <a:r>
              <a:rPr lang="en-US" dirty="0"/>
              <a:t> signal </a:t>
            </a:r>
            <a:r>
              <a:rPr lang="en-US" i="1" dirty="0"/>
              <a:t>k</a:t>
            </a:r>
          </a:p>
          <a:p>
            <a:pPr lvl="1"/>
            <a:r>
              <a:rPr lang="en-US" dirty="0"/>
              <a:t>The receipt of the signal triggers some </a:t>
            </a:r>
            <a:r>
              <a:rPr lang="en-US" b="1" i="1" dirty="0">
                <a:solidFill>
                  <a:srgbClr val="C00000"/>
                </a:solidFill>
              </a:rPr>
              <a:t>action</a:t>
            </a:r>
            <a:r>
              <a:rPr lang="en-US" dirty="0"/>
              <a:t> by </a:t>
            </a:r>
            <a:r>
              <a:rPr lang="en-US" i="1" dirty="0"/>
              <a:t>p</a:t>
            </a:r>
          </a:p>
          <a:p>
            <a:pPr lvl="1"/>
            <a:r>
              <a:rPr lang="en-US" dirty="0"/>
              <a:t>Repeat for all nonzero </a:t>
            </a:r>
            <a:r>
              <a:rPr lang="en-US" i="1" dirty="0"/>
              <a:t>k</a:t>
            </a:r>
            <a:r>
              <a:rPr lang="en-US" dirty="0"/>
              <a:t> in </a:t>
            </a:r>
            <a:r>
              <a:rPr lang="en-US" b="1" dirty="0" err="1">
                <a:latin typeface="Courier New" pitchFamily="49" charset="0"/>
              </a:rPr>
              <a:t>pnb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Pass control to next instruction in logical flow for </a:t>
            </a:r>
            <a:r>
              <a:rPr lang="en-US" i="1" dirty="0"/>
              <a:t>p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/>
              <a:t>Default Actions</a:t>
            </a:r>
          </a:p>
        </p:txBody>
      </p:sp>
      <p:sp>
        <p:nvSpPr>
          <p:cNvPr id="559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signal type has a predefined </a:t>
            </a:r>
            <a:r>
              <a:rPr lang="en-US" i="1" dirty="0">
                <a:solidFill>
                  <a:srgbClr val="C00000"/>
                </a:solidFill>
              </a:rPr>
              <a:t>default action</a:t>
            </a:r>
            <a:r>
              <a:rPr lang="en-US" dirty="0"/>
              <a:t>, which is one of:</a:t>
            </a:r>
          </a:p>
          <a:p>
            <a:pPr lvl="1"/>
            <a:r>
              <a:rPr lang="en-US" dirty="0"/>
              <a:t>The process terminates</a:t>
            </a:r>
          </a:p>
          <a:p>
            <a:pPr lvl="1"/>
            <a:r>
              <a:rPr lang="en-US" dirty="0"/>
              <a:t>The process terminates and dumps core</a:t>
            </a:r>
          </a:p>
          <a:p>
            <a:pPr lvl="1"/>
            <a:r>
              <a:rPr lang="en-US" dirty="0"/>
              <a:t>The process stops until restarted by a SIGCONT signal</a:t>
            </a:r>
          </a:p>
          <a:p>
            <a:pPr lvl="1"/>
            <a:r>
              <a:rPr lang="en-US" dirty="0"/>
              <a:t>The process ignores the signal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3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78922" y="435678"/>
            <a:ext cx="7592093" cy="762000"/>
          </a:xfrm>
        </p:spPr>
        <p:txBody>
          <a:bodyPr/>
          <a:lstStyle/>
          <a:p>
            <a:r>
              <a:rPr lang="en-US"/>
              <a:t>Installing Signal Handlers</a:t>
            </a:r>
          </a:p>
        </p:txBody>
      </p:sp>
      <p:sp>
        <p:nvSpPr>
          <p:cNvPr id="56013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signal</a:t>
            </a:r>
            <a:r>
              <a:rPr lang="en-US" dirty="0"/>
              <a:t> function modifies the default action associated with the receipt of signal </a:t>
            </a:r>
            <a:r>
              <a:rPr lang="en-US" dirty="0" err="1">
                <a:latin typeface="Courier New" pitchFamily="49" charset="0"/>
              </a:rPr>
              <a:t>signum</a:t>
            </a:r>
            <a:r>
              <a:rPr lang="en-US" dirty="0"/>
              <a:t>: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handler_t</a:t>
            </a:r>
            <a:r>
              <a:rPr lang="en-US" b="1" dirty="0">
                <a:latin typeface="Courier New" pitchFamily="49" charset="0"/>
              </a:rPr>
              <a:t> *signal(</a:t>
            </a:r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signum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</a:rPr>
              <a:t>handler_t</a:t>
            </a:r>
            <a:r>
              <a:rPr lang="en-US" b="1" dirty="0">
                <a:latin typeface="Courier New" pitchFamily="49" charset="0"/>
              </a:rPr>
              <a:t> *handler)</a:t>
            </a:r>
          </a:p>
          <a:p>
            <a:endParaRPr lang="en-US" dirty="0" smtClean="0"/>
          </a:p>
          <a:p>
            <a:r>
              <a:rPr lang="en-US" dirty="0" smtClean="0"/>
              <a:t>Different </a:t>
            </a:r>
            <a:r>
              <a:rPr lang="en-US" dirty="0"/>
              <a:t>values for </a:t>
            </a:r>
            <a:r>
              <a:rPr lang="en-US" dirty="0">
                <a:latin typeface="Courier New" pitchFamily="49" charset="0"/>
              </a:rPr>
              <a:t>handler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SIG_IGN: ignore signals of type </a:t>
            </a:r>
            <a:r>
              <a:rPr lang="en-US" b="1" dirty="0" err="1">
                <a:latin typeface="Courier New" pitchFamily="49" charset="0"/>
              </a:rPr>
              <a:t>signum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SIG_DFL: revert to the default action on receipt of signals of type </a:t>
            </a:r>
            <a:r>
              <a:rPr lang="en-US" b="1" dirty="0" err="1">
                <a:latin typeface="Courier New" pitchFamily="49" charset="0"/>
              </a:rPr>
              <a:t>signum</a:t>
            </a:r>
            <a:endParaRPr lang="en-US" b="1" dirty="0"/>
          </a:p>
          <a:p>
            <a:pPr lvl="1"/>
            <a:r>
              <a:rPr lang="en-US" dirty="0"/>
              <a:t>Otherwise, </a:t>
            </a:r>
            <a:r>
              <a:rPr lang="en-US" b="1" dirty="0">
                <a:latin typeface="Courier New" pitchFamily="49" charset="0"/>
              </a:rPr>
              <a:t>handler</a:t>
            </a:r>
            <a:r>
              <a:rPr lang="en-US" dirty="0"/>
              <a:t> is the address of a </a:t>
            </a:r>
            <a:r>
              <a:rPr lang="en-US" b="1" i="1" dirty="0">
                <a:solidFill>
                  <a:srgbClr val="C00000"/>
                </a:solidFill>
              </a:rPr>
              <a:t>signal handler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Called when process receives signal of type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signum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lvl="2"/>
            <a:r>
              <a:rPr lang="en-US" dirty="0">
                <a:solidFill>
                  <a:schemeClr val="tx1"/>
                </a:solidFill>
              </a:rPr>
              <a:t>Referred to as </a:t>
            </a:r>
            <a:r>
              <a:rPr lang="en-US" b="1" i="1" dirty="0">
                <a:solidFill>
                  <a:srgbClr val="C00000"/>
                </a:solidFill>
              </a:rPr>
              <a:t>“installing” </a:t>
            </a:r>
            <a:r>
              <a:rPr lang="en-US" dirty="0">
                <a:solidFill>
                  <a:schemeClr val="tx1"/>
                </a:solidFill>
              </a:rPr>
              <a:t>the handler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Executing handler is called </a:t>
            </a:r>
            <a:r>
              <a:rPr lang="en-US" b="1" i="1" dirty="0">
                <a:solidFill>
                  <a:srgbClr val="C00000"/>
                </a:solidFill>
              </a:rPr>
              <a:t>“catching” </a:t>
            </a:r>
            <a:r>
              <a:rPr lang="en-US" dirty="0">
                <a:solidFill>
                  <a:schemeClr val="tx1"/>
                </a:solidFill>
              </a:rPr>
              <a:t>or </a:t>
            </a:r>
            <a:r>
              <a:rPr lang="en-US" b="1" i="1" dirty="0">
                <a:solidFill>
                  <a:srgbClr val="C00000"/>
                </a:solidFill>
              </a:rPr>
              <a:t>“handling” </a:t>
            </a:r>
            <a:r>
              <a:rPr lang="en-US" dirty="0">
                <a:solidFill>
                  <a:schemeClr val="tx1"/>
                </a:solidFill>
              </a:rPr>
              <a:t>the signal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When the handler executes its return statement, control passes back to instruction in the control flow of the process that was interrupted by receipt of the signal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7239000" cy="573087"/>
          </a:xfrm>
        </p:spPr>
        <p:txBody>
          <a:bodyPr/>
          <a:lstStyle/>
          <a:p>
            <a:r>
              <a:rPr lang="en-US"/>
              <a:t>Signal Handling Example</a:t>
            </a:r>
          </a:p>
        </p:txBody>
      </p:sp>
      <p:sp>
        <p:nvSpPr>
          <p:cNvPr id="524292" name="Text Box 4"/>
          <p:cNvSpPr txBox="1">
            <a:spLocks noChangeArrowheads="1"/>
          </p:cNvSpPr>
          <p:nvPr/>
        </p:nvSpPr>
        <p:spPr bwMode="auto">
          <a:xfrm>
            <a:off x="398696" y="1066800"/>
            <a:ext cx="8211904" cy="569386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 New" pitchFamily="49" charset="0"/>
              </a:rPr>
              <a:t>void </a:t>
            </a:r>
            <a:r>
              <a:rPr lang="en-US" sz="1400" dirty="0" err="1" smtClean="0">
                <a:latin typeface="Courier New" pitchFamily="49" charset="0"/>
              </a:rPr>
              <a:t>int_handler(int</a:t>
            </a:r>
            <a:r>
              <a:rPr lang="en-US" sz="1400" dirty="0" smtClean="0">
                <a:latin typeface="Courier New" pitchFamily="49" charset="0"/>
              </a:rPr>
              <a:t> sig) {</a:t>
            </a:r>
          </a:p>
          <a:p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safe_printf("Process</a:t>
            </a:r>
            <a:r>
              <a:rPr lang="en-US" sz="1400" dirty="0" smtClean="0">
                <a:latin typeface="Courier New" pitchFamily="49" charset="0"/>
              </a:rPr>
              <a:t> %</a:t>
            </a:r>
            <a:r>
              <a:rPr lang="en-US" sz="1400" dirty="0" err="1" smtClean="0">
                <a:latin typeface="Courier New" pitchFamily="49" charset="0"/>
              </a:rPr>
              <a:t>d</a:t>
            </a:r>
            <a:r>
              <a:rPr lang="en-US" sz="1400" dirty="0" smtClean="0">
                <a:latin typeface="Courier New" pitchFamily="49" charset="0"/>
              </a:rPr>
              <a:t> received signal %</a:t>
            </a:r>
            <a:r>
              <a:rPr lang="en-US" sz="1400" dirty="0" err="1" smtClean="0">
                <a:latin typeface="Courier New" pitchFamily="49" charset="0"/>
              </a:rPr>
              <a:t>d\n</a:t>
            </a:r>
            <a:r>
              <a:rPr lang="en-US" sz="1400" dirty="0" smtClean="0">
                <a:latin typeface="Courier New" pitchFamily="49" charset="0"/>
              </a:rPr>
              <a:t>", </a:t>
            </a:r>
            <a:r>
              <a:rPr lang="en-US" sz="1400" dirty="0" err="1" smtClean="0">
                <a:latin typeface="Courier New" pitchFamily="49" charset="0"/>
              </a:rPr>
              <a:t>getpid</a:t>
            </a:r>
            <a:r>
              <a:rPr lang="en-US" sz="1400" dirty="0" smtClean="0">
                <a:latin typeface="Courier New" pitchFamily="49" charset="0"/>
              </a:rPr>
              <a:t>(), sig);</a:t>
            </a:r>
          </a:p>
          <a:p>
            <a:r>
              <a:rPr lang="en-US" sz="1400" dirty="0" smtClean="0">
                <a:latin typeface="Courier New" pitchFamily="49" charset="0"/>
              </a:rPr>
              <a:t>    exit(0);</a:t>
            </a:r>
          </a:p>
          <a:p>
            <a:r>
              <a:rPr lang="en-US" sz="1400" dirty="0" smtClean="0">
                <a:latin typeface="Courier New" pitchFamily="49" charset="0"/>
              </a:rPr>
              <a:t>}</a:t>
            </a:r>
          </a:p>
          <a:p>
            <a:endParaRPr lang="en-US" sz="1400" dirty="0" smtClean="0">
              <a:latin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</a:rPr>
              <a:t>void fork13() {</a:t>
            </a:r>
          </a:p>
          <a:p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pid[N</a:t>
            </a:r>
            <a:r>
              <a:rPr lang="en-US" sz="1400" dirty="0" smtClean="0">
                <a:latin typeface="Courier New" pitchFamily="49" charset="0"/>
              </a:rPr>
              <a:t>];</a:t>
            </a:r>
          </a:p>
          <a:p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child_status</a:t>
            </a:r>
            <a:r>
              <a:rPr lang="en-US" sz="1400" dirty="0" smtClean="0">
                <a:latin typeface="Courier New" pitchFamily="49" charset="0"/>
              </a:rPr>
              <a:t>;</a:t>
            </a:r>
          </a:p>
          <a:p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signal(SIGINT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int_handler</a:t>
            </a:r>
            <a:r>
              <a:rPr lang="en-US" sz="1400" dirty="0" smtClean="0">
                <a:latin typeface="Courier New" pitchFamily="49" charset="0"/>
              </a:rPr>
              <a:t>);</a:t>
            </a:r>
          </a:p>
          <a:p>
            <a:r>
              <a:rPr lang="en-US" sz="1400" dirty="0" smtClean="0">
                <a:latin typeface="Courier New" pitchFamily="49" charset="0"/>
              </a:rPr>
              <a:t>    for (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= 0;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&lt; N;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</a:t>
            </a:r>
          </a:p>
          <a:p>
            <a:r>
              <a:rPr lang="en-US" sz="1400" dirty="0" smtClean="0">
                <a:latin typeface="Courier New" pitchFamily="49" charset="0"/>
              </a:rPr>
              <a:t>        if ((</a:t>
            </a:r>
            <a:r>
              <a:rPr lang="en-US" sz="1400" dirty="0" err="1" smtClean="0">
                <a:latin typeface="Courier New" pitchFamily="49" charset="0"/>
              </a:rPr>
              <a:t>pid[i</a:t>
            </a:r>
            <a:r>
              <a:rPr lang="en-US" sz="1400" dirty="0" smtClean="0">
                <a:latin typeface="Courier New" pitchFamily="49" charset="0"/>
              </a:rPr>
              <a:t>] = fork()) == 0) {</a:t>
            </a:r>
          </a:p>
          <a:p>
            <a:r>
              <a:rPr lang="en-US" sz="1400" dirty="0" smtClean="0">
                <a:latin typeface="Courier New" pitchFamily="49" charset="0"/>
              </a:rPr>
              <a:t>            while(1); /* child infinite loop</a:t>
            </a:r>
          </a:p>
          <a:p>
            <a:r>
              <a:rPr lang="en-US" sz="1400" dirty="0" smtClean="0">
                <a:latin typeface="Courier New" pitchFamily="49" charset="0"/>
              </a:rPr>
              <a:t>        }</a:t>
            </a:r>
          </a:p>
          <a:p>
            <a:r>
              <a:rPr lang="en-US" sz="1400" dirty="0" smtClean="0">
                <a:latin typeface="Courier New" pitchFamily="49" charset="0"/>
              </a:rPr>
              <a:t>    for (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= 0;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&lt; N;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 {</a:t>
            </a:r>
          </a:p>
          <a:p>
            <a:r>
              <a:rPr lang="en-US" sz="1400" dirty="0" smtClean="0">
                <a:latin typeface="Courier New" pitchFamily="49" charset="0"/>
              </a:rPr>
              <a:t>        </a:t>
            </a:r>
            <a:r>
              <a:rPr lang="en-US" sz="1400" dirty="0" err="1" smtClean="0">
                <a:latin typeface="Courier New" pitchFamily="49" charset="0"/>
              </a:rPr>
              <a:t>printf("Killing</a:t>
            </a:r>
            <a:r>
              <a:rPr lang="en-US" sz="1400" dirty="0" smtClean="0">
                <a:latin typeface="Courier New" pitchFamily="49" charset="0"/>
              </a:rPr>
              <a:t> process %</a:t>
            </a:r>
            <a:r>
              <a:rPr lang="en-US" sz="1400" dirty="0" err="1" smtClean="0">
                <a:latin typeface="Courier New" pitchFamily="49" charset="0"/>
              </a:rPr>
              <a:t>d\n</a:t>
            </a:r>
            <a:r>
              <a:rPr lang="en-US" sz="1400" dirty="0" smtClean="0">
                <a:latin typeface="Courier New" pitchFamily="49" charset="0"/>
              </a:rPr>
              <a:t>", </a:t>
            </a:r>
            <a:r>
              <a:rPr lang="en-US" sz="1400" dirty="0" err="1" smtClean="0">
                <a:latin typeface="Courier New" pitchFamily="49" charset="0"/>
              </a:rPr>
              <a:t>pid[i</a:t>
            </a:r>
            <a:r>
              <a:rPr lang="en-US" sz="1400" dirty="0" smtClean="0">
                <a:latin typeface="Courier New" pitchFamily="49" charset="0"/>
              </a:rPr>
              <a:t>]);</a:t>
            </a:r>
          </a:p>
          <a:p>
            <a:r>
              <a:rPr lang="en-US" sz="1400" dirty="0" smtClean="0">
                <a:latin typeface="Courier New" pitchFamily="49" charset="0"/>
              </a:rPr>
              <a:t>        </a:t>
            </a:r>
            <a:r>
              <a:rPr lang="en-US" sz="1400" dirty="0" err="1" smtClean="0">
                <a:latin typeface="Courier New" pitchFamily="49" charset="0"/>
              </a:rPr>
              <a:t>kill(pid[i</a:t>
            </a:r>
            <a:r>
              <a:rPr lang="en-US" sz="1400" dirty="0" smtClean="0">
                <a:latin typeface="Courier New" pitchFamily="49" charset="0"/>
              </a:rPr>
              <a:t>], SIGINT);</a:t>
            </a:r>
          </a:p>
          <a:p>
            <a:r>
              <a:rPr lang="en-US" sz="1400" dirty="0" smtClean="0">
                <a:latin typeface="Courier New" pitchFamily="49" charset="0"/>
              </a:rPr>
              <a:t>    }</a:t>
            </a:r>
          </a:p>
          <a:p>
            <a:r>
              <a:rPr lang="en-US" sz="1400" dirty="0" smtClean="0">
                <a:latin typeface="Courier New" pitchFamily="49" charset="0"/>
              </a:rPr>
              <a:t>    for (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= 0;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&lt; N;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 {</a:t>
            </a:r>
          </a:p>
          <a:p>
            <a:r>
              <a:rPr lang="en-US" sz="1400" dirty="0" smtClean="0">
                <a:latin typeface="Courier New" pitchFamily="49" charset="0"/>
              </a:rPr>
              <a:t>        </a:t>
            </a:r>
            <a:r>
              <a:rPr lang="en-US" sz="1400" dirty="0" err="1" smtClean="0">
                <a:latin typeface="Courier New" pitchFamily="49" charset="0"/>
              </a:rPr>
              <a:t>pid_t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wpid</a:t>
            </a:r>
            <a:r>
              <a:rPr lang="en-US" sz="1400" dirty="0" smtClean="0">
                <a:latin typeface="Courier New" pitchFamily="49" charset="0"/>
              </a:rPr>
              <a:t> = </a:t>
            </a:r>
            <a:r>
              <a:rPr lang="en-US" sz="1400" dirty="0" err="1" smtClean="0">
                <a:latin typeface="Courier New" pitchFamily="49" charset="0"/>
              </a:rPr>
              <a:t>wait(&amp;child_status</a:t>
            </a:r>
            <a:r>
              <a:rPr lang="en-US" sz="1400" dirty="0" smtClean="0">
                <a:latin typeface="Courier New" pitchFamily="49" charset="0"/>
              </a:rPr>
              <a:t>);</a:t>
            </a:r>
          </a:p>
          <a:p>
            <a:r>
              <a:rPr lang="en-US" sz="1400" dirty="0" smtClean="0">
                <a:latin typeface="Courier New" pitchFamily="49" charset="0"/>
              </a:rPr>
              <a:t>        if (</a:t>
            </a:r>
            <a:r>
              <a:rPr lang="en-US" sz="1400" dirty="0" err="1" smtClean="0">
                <a:latin typeface="Courier New" pitchFamily="49" charset="0"/>
              </a:rPr>
              <a:t>WIFEXITED(child_status</a:t>
            </a:r>
            <a:r>
              <a:rPr lang="en-US" sz="1400" dirty="0" smtClean="0">
                <a:latin typeface="Courier New" pitchFamily="49" charset="0"/>
              </a:rPr>
              <a:t>))</a:t>
            </a:r>
          </a:p>
          <a:p>
            <a:r>
              <a:rPr lang="en-US" sz="1400" dirty="0" smtClean="0">
                <a:latin typeface="Courier New" pitchFamily="49" charset="0"/>
              </a:rPr>
              <a:t>            </a:t>
            </a:r>
            <a:r>
              <a:rPr lang="en-US" sz="1400" dirty="0" err="1" smtClean="0">
                <a:latin typeface="Courier New" pitchFamily="49" charset="0"/>
              </a:rPr>
              <a:t>printf("Child</a:t>
            </a:r>
            <a:r>
              <a:rPr lang="en-US" sz="1400" dirty="0" smtClean="0">
                <a:latin typeface="Courier New" pitchFamily="49" charset="0"/>
              </a:rPr>
              <a:t> %</a:t>
            </a:r>
            <a:r>
              <a:rPr lang="en-US" sz="1400" dirty="0" err="1" smtClean="0">
                <a:latin typeface="Courier New" pitchFamily="49" charset="0"/>
              </a:rPr>
              <a:t>d</a:t>
            </a:r>
            <a:r>
              <a:rPr lang="en-US" sz="1400" dirty="0" smtClean="0">
                <a:latin typeface="Courier New" pitchFamily="49" charset="0"/>
              </a:rPr>
              <a:t> terminated with exit status %</a:t>
            </a:r>
            <a:r>
              <a:rPr lang="en-US" sz="1400" dirty="0" err="1" smtClean="0">
                <a:latin typeface="Courier New" pitchFamily="49" charset="0"/>
              </a:rPr>
              <a:t>d\n</a:t>
            </a:r>
            <a:r>
              <a:rPr lang="en-US" sz="1400" dirty="0" smtClean="0">
                <a:latin typeface="Courier New" pitchFamily="49" charset="0"/>
              </a:rPr>
              <a:t>",</a:t>
            </a:r>
          </a:p>
          <a:p>
            <a:r>
              <a:rPr lang="en-US" sz="1400" dirty="0" smtClean="0">
                <a:latin typeface="Courier New" pitchFamily="49" charset="0"/>
              </a:rPr>
              <a:t>                   </a:t>
            </a:r>
            <a:r>
              <a:rPr lang="en-US" sz="1400" dirty="0" err="1" smtClean="0">
                <a:latin typeface="Courier New" pitchFamily="49" charset="0"/>
              </a:rPr>
              <a:t>wpid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WEXITSTATUS(child_status</a:t>
            </a:r>
            <a:r>
              <a:rPr lang="en-US" sz="1400" dirty="0" smtClean="0">
                <a:latin typeface="Courier New" pitchFamily="49" charset="0"/>
              </a:rPr>
              <a:t>));</a:t>
            </a:r>
          </a:p>
          <a:p>
            <a:r>
              <a:rPr lang="en-US" sz="1400" dirty="0" smtClean="0">
                <a:latin typeface="Courier New" pitchFamily="49" charset="0"/>
              </a:rPr>
              <a:t>        else</a:t>
            </a:r>
          </a:p>
          <a:p>
            <a:r>
              <a:rPr lang="en-US" sz="1400" dirty="0" smtClean="0">
                <a:latin typeface="Courier New" pitchFamily="49" charset="0"/>
              </a:rPr>
              <a:t>            </a:t>
            </a:r>
            <a:r>
              <a:rPr lang="en-US" sz="1400" dirty="0" err="1" smtClean="0">
                <a:latin typeface="Courier New" pitchFamily="49" charset="0"/>
              </a:rPr>
              <a:t>printf("Child</a:t>
            </a:r>
            <a:r>
              <a:rPr lang="en-US" sz="1400" dirty="0" smtClean="0">
                <a:latin typeface="Courier New" pitchFamily="49" charset="0"/>
              </a:rPr>
              <a:t> %</a:t>
            </a:r>
            <a:r>
              <a:rPr lang="en-US" sz="1400" dirty="0" err="1" smtClean="0">
                <a:latin typeface="Courier New" pitchFamily="49" charset="0"/>
              </a:rPr>
              <a:t>d</a:t>
            </a:r>
            <a:r>
              <a:rPr lang="en-US" sz="1400" dirty="0" smtClean="0">
                <a:latin typeface="Courier New" pitchFamily="49" charset="0"/>
              </a:rPr>
              <a:t> terminated abnormally\</a:t>
            </a:r>
            <a:r>
              <a:rPr lang="en-US" sz="1400" dirty="0" err="1" smtClean="0">
                <a:latin typeface="Courier New" pitchFamily="49" charset="0"/>
              </a:rPr>
              <a:t>n</a:t>
            </a:r>
            <a:r>
              <a:rPr lang="en-US" sz="1400" dirty="0" smtClean="0">
                <a:latin typeface="Courier New" pitchFamily="49" charset="0"/>
              </a:rPr>
              <a:t>", </a:t>
            </a:r>
            <a:r>
              <a:rPr lang="en-US" sz="1400" dirty="0" err="1" smtClean="0">
                <a:latin typeface="Courier New" pitchFamily="49" charset="0"/>
              </a:rPr>
              <a:t>wpid</a:t>
            </a:r>
            <a:r>
              <a:rPr lang="en-US" sz="1400" dirty="0" smtClean="0">
                <a:latin typeface="Courier New" pitchFamily="49" charset="0"/>
              </a:rPr>
              <a:t>);</a:t>
            </a:r>
          </a:p>
          <a:p>
            <a:r>
              <a:rPr lang="en-US" sz="1400" dirty="0" smtClean="0">
                <a:latin typeface="Courier New" pitchFamily="49" charset="0"/>
              </a:rPr>
              <a:t>    }</a:t>
            </a:r>
          </a:p>
          <a:p>
            <a:r>
              <a:rPr lang="en-US" sz="1400" dirty="0" smtClean="0">
                <a:latin typeface="Courier New" pitchFamily="49" charset="0"/>
              </a:rPr>
              <a:t>}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524295" name="Text Box 7"/>
          <p:cNvSpPr txBox="1">
            <a:spLocks noChangeArrowheads="1"/>
          </p:cNvSpPr>
          <p:nvPr/>
        </p:nvSpPr>
        <p:spPr bwMode="auto">
          <a:xfrm>
            <a:off x="4114800" y="2921000"/>
            <a:ext cx="4724400" cy="3754874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1" dirty="0" err="1">
                <a:latin typeface="Courier New" pitchFamily="49" charset="0"/>
              </a:rPr>
              <a:t>linux</a:t>
            </a:r>
            <a:r>
              <a:rPr lang="en-US" sz="1400" b="1" dirty="0">
                <a:latin typeface="Courier New" pitchFamily="49" charset="0"/>
              </a:rPr>
              <a:t>&gt; ./forks 13</a:t>
            </a:r>
            <a:r>
              <a:rPr lang="en-US" sz="1400" b="1" dirty="0" smtClean="0">
                <a:latin typeface="Courier New" pitchFamily="49" charset="0"/>
              </a:rPr>
              <a:t> </a:t>
            </a:r>
          </a:p>
          <a:p>
            <a:r>
              <a:rPr lang="en-US" sz="1400" dirty="0" smtClean="0">
                <a:latin typeface="Courier New" pitchFamily="49" charset="0"/>
              </a:rPr>
              <a:t>Killing process 25417</a:t>
            </a:r>
          </a:p>
          <a:p>
            <a:r>
              <a:rPr lang="en-US" sz="1400" dirty="0" smtClean="0">
                <a:latin typeface="Courier New" pitchFamily="49" charset="0"/>
              </a:rPr>
              <a:t>Killing process 25418</a:t>
            </a:r>
          </a:p>
          <a:p>
            <a:r>
              <a:rPr lang="en-US" sz="1400" dirty="0" smtClean="0">
                <a:latin typeface="Courier New" pitchFamily="49" charset="0"/>
              </a:rPr>
              <a:t>Killing process 25419</a:t>
            </a:r>
          </a:p>
          <a:p>
            <a:r>
              <a:rPr lang="en-US" sz="1400" dirty="0" smtClean="0">
                <a:latin typeface="Courier New" pitchFamily="49" charset="0"/>
              </a:rPr>
              <a:t>Killing process 25420</a:t>
            </a:r>
          </a:p>
          <a:p>
            <a:r>
              <a:rPr lang="en-US" sz="1400" dirty="0" smtClean="0">
                <a:latin typeface="Courier New" pitchFamily="49" charset="0"/>
              </a:rPr>
              <a:t>Killing process 25421</a:t>
            </a:r>
          </a:p>
          <a:p>
            <a:r>
              <a:rPr lang="en-US" sz="1400" dirty="0" smtClean="0">
                <a:latin typeface="Courier New" pitchFamily="49" charset="0"/>
              </a:rPr>
              <a:t>Process 25417 received signal 2</a:t>
            </a:r>
          </a:p>
          <a:p>
            <a:r>
              <a:rPr lang="en-US" sz="1400" dirty="0" smtClean="0">
                <a:latin typeface="Courier New" pitchFamily="49" charset="0"/>
              </a:rPr>
              <a:t>Process 25418 received signal 2</a:t>
            </a:r>
          </a:p>
          <a:p>
            <a:r>
              <a:rPr lang="en-US" sz="1400" dirty="0" smtClean="0">
                <a:latin typeface="Courier New" pitchFamily="49" charset="0"/>
              </a:rPr>
              <a:t>Process 25420 received signal 2</a:t>
            </a:r>
          </a:p>
          <a:p>
            <a:r>
              <a:rPr lang="en-US" sz="1400" dirty="0" smtClean="0">
                <a:latin typeface="Courier New" pitchFamily="49" charset="0"/>
              </a:rPr>
              <a:t>Process 25421 received signal 2</a:t>
            </a:r>
          </a:p>
          <a:p>
            <a:r>
              <a:rPr lang="en-US" sz="1400" dirty="0" smtClean="0">
                <a:latin typeface="Courier New" pitchFamily="49" charset="0"/>
              </a:rPr>
              <a:t>Process 25419 received signal 2</a:t>
            </a:r>
          </a:p>
          <a:p>
            <a:r>
              <a:rPr lang="en-US" sz="1400" dirty="0" smtClean="0">
                <a:latin typeface="Courier New" pitchFamily="49" charset="0"/>
              </a:rPr>
              <a:t>Child 25417 terminated with exit status 0</a:t>
            </a:r>
          </a:p>
          <a:p>
            <a:r>
              <a:rPr lang="en-US" sz="1400" dirty="0" smtClean="0">
                <a:latin typeface="Courier New" pitchFamily="49" charset="0"/>
              </a:rPr>
              <a:t>Child 25418 terminated with exit status 0</a:t>
            </a:r>
          </a:p>
          <a:p>
            <a:r>
              <a:rPr lang="en-US" sz="1400" dirty="0" smtClean="0">
                <a:latin typeface="Courier New" pitchFamily="49" charset="0"/>
              </a:rPr>
              <a:t>Child 25420 terminated with exit status 0</a:t>
            </a:r>
          </a:p>
          <a:p>
            <a:r>
              <a:rPr lang="en-US" sz="1400" dirty="0" smtClean="0">
                <a:latin typeface="Courier New" pitchFamily="49" charset="0"/>
              </a:rPr>
              <a:t>Child 25419 terminated with exit status 0</a:t>
            </a:r>
          </a:p>
          <a:p>
            <a:r>
              <a:rPr lang="en-US" sz="1400" dirty="0" smtClean="0">
                <a:latin typeface="Courier New" pitchFamily="49" charset="0"/>
              </a:rPr>
              <a:t>Child 25421 terminated with exit status 0</a:t>
            </a:r>
          </a:p>
          <a:p>
            <a:pPr algn="l">
              <a:lnSpc>
                <a:spcPct val="100000"/>
              </a:lnSpc>
            </a:pPr>
            <a:r>
              <a:rPr lang="en-US" sz="1400" b="1" dirty="0" err="1" smtClean="0">
                <a:latin typeface="Courier New" pitchFamily="49" charset="0"/>
              </a:rPr>
              <a:t>linux</a:t>
            </a:r>
            <a:r>
              <a:rPr lang="en-US" sz="1400" b="1" dirty="0" smtClean="0">
                <a:latin typeface="Courier New" pitchFamily="49" charset="0"/>
              </a:rPr>
              <a:t>&gt;</a:t>
            </a:r>
            <a:endParaRPr lang="en-US" sz="1400" b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429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 sz="3400"/>
              <a:t>Signals Handlers as Concurrent Flows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8" cy="1295400"/>
          </a:xfrm>
        </p:spPr>
        <p:txBody>
          <a:bodyPr/>
          <a:lstStyle/>
          <a:p>
            <a:r>
              <a:rPr lang="en-US" dirty="0"/>
              <a:t>A signal handler is a separate logical flow </a:t>
            </a:r>
            <a:r>
              <a:rPr lang="en-US" dirty="0" smtClean="0"/>
              <a:t>(not process) that </a:t>
            </a:r>
            <a:r>
              <a:rPr lang="en-US" dirty="0"/>
              <a:t>runs concurrently with the main program	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“concurrently</a:t>
            </a:r>
            <a:r>
              <a:rPr lang="en-US" dirty="0" smtClean="0"/>
              <a:t>” </a:t>
            </a:r>
            <a:r>
              <a:rPr lang="en-US" dirty="0"/>
              <a:t>in the “not sequential” sense	</a:t>
            </a:r>
          </a:p>
        </p:txBody>
      </p:sp>
      <p:sp>
        <p:nvSpPr>
          <p:cNvPr id="657415" name="Line 7"/>
          <p:cNvSpPr>
            <a:spLocks noChangeShapeType="1"/>
          </p:cNvSpPr>
          <p:nvPr/>
        </p:nvSpPr>
        <p:spPr bwMode="auto">
          <a:xfrm>
            <a:off x="2987675" y="4343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16" name="Text Box 8"/>
          <p:cNvSpPr txBox="1">
            <a:spLocks noChangeArrowheads="1"/>
          </p:cNvSpPr>
          <p:nvPr/>
        </p:nvSpPr>
        <p:spPr bwMode="auto">
          <a:xfrm>
            <a:off x="2420938" y="3124200"/>
            <a:ext cx="1284287" cy="1069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A 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while (1)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;</a:t>
            </a:r>
          </a:p>
        </p:txBody>
      </p:sp>
      <p:sp>
        <p:nvSpPr>
          <p:cNvPr id="657417" name="Text Box 9"/>
          <p:cNvSpPr txBox="1">
            <a:spLocks noChangeArrowheads="1"/>
          </p:cNvSpPr>
          <p:nvPr/>
        </p:nvSpPr>
        <p:spPr bwMode="auto">
          <a:xfrm>
            <a:off x="3944938" y="3124200"/>
            <a:ext cx="1406525" cy="13144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handler(){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…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657418" name="Text Box 10"/>
          <p:cNvSpPr txBox="1">
            <a:spLocks noChangeArrowheads="1"/>
          </p:cNvSpPr>
          <p:nvPr/>
        </p:nvSpPr>
        <p:spPr bwMode="auto">
          <a:xfrm>
            <a:off x="5468938" y="31242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657419" name="Line 11"/>
          <p:cNvSpPr>
            <a:spLocks noChangeShapeType="1"/>
          </p:cNvSpPr>
          <p:nvPr/>
        </p:nvSpPr>
        <p:spPr bwMode="auto">
          <a:xfrm>
            <a:off x="4511675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0" name="Line 12"/>
          <p:cNvSpPr>
            <a:spLocks noChangeShapeType="1"/>
          </p:cNvSpPr>
          <p:nvPr/>
        </p:nvSpPr>
        <p:spPr bwMode="auto">
          <a:xfrm>
            <a:off x="6035675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1" name="Line 13"/>
          <p:cNvSpPr>
            <a:spLocks noChangeShapeType="1"/>
          </p:cNvSpPr>
          <p:nvPr/>
        </p:nvSpPr>
        <p:spPr bwMode="auto">
          <a:xfrm>
            <a:off x="2987675" y="5257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2" name="Line 14"/>
          <p:cNvSpPr>
            <a:spLocks noChangeShapeType="1"/>
          </p:cNvSpPr>
          <p:nvPr/>
        </p:nvSpPr>
        <p:spPr bwMode="auto">
          <a:xfrm>
            <a:off x="6035675" y="5562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3" name="Line 15"/>
          <p:cNvSpPr>
            <a:spLocks noChangeShapeType="1"/>
          </p:cNvSpPr>
          <p:nvPr/>
        </p:nvSpPr>
        <p:spPr bwMode="auto">
          <a:xfrm>
            <a:off x="2530475" y="4648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4" name="Line 16"/>
          <p:cNvSpPr>
            <a:spLocks noChangeShapeType="1"/>
          </p:cNvSpPr>
          <p:nvPr/>
        </p:nvSpPr>
        <p:spPr bwMode="auto">
          <a:xfrm>
            <a:off x="2530475" y="4953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5" name="Line 17"/>
          <p:cNvSpPr>
            <a:spLocks noChangeShapeType="1"/>
          </p:cNvSpPr>
          <p:nvPr/>
        </p:nvSpPr>
        <p:spPr bwMode="auto">
          <a:xfrm>
            <a:off x="2530475" y="52578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6" name="Line 18"/>
          <p:cNvSpPr>
            <a:spLocks noChangeShapeType="1"/>
          </p:cNvSpPr>
          <p:nvPr/>
        </p:nvSpPr>
        <p:spPr bwMode="auto">
          <a:xfrm>
            <a:off x="2530475" y="5562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7" name="Line 19"/>
          <p:cNvSpPr>
            <a:spLocks noChangeShapeType="1"/>
          </p:cNvSpPr>
          <p:nvPr/>
        </p:nvSpPr>
        <p:spPr bwMode="auto">
          <a:xfrm>
            <a:off x="2530475" y="5867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9" name="Text Box 1031"/>
          <p:cNvSpPr txBox="1">
            <a:spLocks noChangeArrowheads="1"/>
          </p:cNvSpPr>
          <p:nvPr/>
        </p:nvSpPr>
        <p:spPr bwMode="auto">
          <a:xfrm>
            <a:off x="990600" y="479613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0" name="Down Arrow 19"/>
          <p:cNvSpPr/>
          <p:nvPr/>
        </p:nvSpPr>
        <p:spPr bwMode="auto">
          <a:xfrm>
            <a:off x="1732253" y="4419600"/>
            <a:ext cx="457200" cy="1600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 bwMode="auto">
          <a:xfrm>
            <a:off x="2771015" y="472440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771015" y="5149850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5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609600"/>
            <a:ext cx="7592093" cy="762000"/>
          </a:xfrm>
        </p:spPr>
        <p:txBody>
          <a:bodyPr/>
          <a:lstStyle/>
          <a:p>
            <a:pPr marL="0" indent="0"/>
            <a:r>
              <a:rPr lang="en-US" sz="3400" dirty="0"/>
              <a:t>Another View of Signal Handlers as Concurrent Flows</a:t>
            </a:r>
          </a:p>
        </p:txBody>
      </p:sp>
      <p:sp>
        <p:nvSpPr>
          <p:cNvPr id="658472" name="Text Box 40"/>
          <p:cNvSpPr txBox="1">
            <a:spLocks noChangeArrowheads="1"/>
          </p:cNvSpPr>
          <p:nvPr/>
        </p:nvSpPr>
        <p:spPr bwMode="auto">
          <a:xfrm>
            <a:off x="697782" y="2667000"/>
            <a:ext cx="1604093" cy="36933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800" b="1" dirty="0">
                <a:latin typeface="Calibri" pitchFamily="34" charset="0"/>
              </a:rPr>
              <a:t>Signal delivered</a:t>
            </a:r>
          </a:p>
        </p:txBody>
      </p:sp>
      <p:sp>
        <p:nvSpPr>
          <p:cNvPr id="658473" name="Line 41"/>
          <p:cNvSpPr>
            <a:spLocks noChangeShapeType="1"/>
          </p:cNvSpPr>
          <p:nvPr/>
        </p:nvSpPr>
        <p:spPr bwMode="auto">
          <a:xfrm>
            <a:off x="2362200" y="2851666"/>
            <a:ext cx="3810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45720" rIns="45720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8474" name="Text Box 42"/>
          <p:cNvSpPr txBox="1">
            <a:spLocks noChangeArrowheads="1"/>
          </p:cNvSpPr>
          <p:nvPr/>
        </p:nvSpPr>
        <p:spPr bwMode="auto">
          <a:xfrm>
            <a:off x="781138" y="4132052"/>
            <a:ext cx="1520737" cy="36933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800" b="1" dirty="0">
                <a:latin typeface="Calibri" pitchFamily="34" charset="0"/>
              </a:rPr>
              <a:t>Signal received</a:t>
            </a:r>
          </a:p>
        </p:txBody>
      </p:sp>
      <p:sp>
        <p:nvSpPr>
          <p:cNvPr id="658475" name="Line 43"/>
          <p:cNvSpPr>
            <a:spLocks noChangeShapeType="1"/>
          </p:cNvSpPr>
          <p:nvPr/>
        </p:nvSpPr>
        <p:spPr bwMode="auto">
          <a:xfrm>
            <a:off x="2362200" y="4316718"/>
            <a:ext cx="3810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45720" rIns="45720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2771015" y="38850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2771015" y="34596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2771015" y="4310510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2771015" y="30282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2771015" y="2602816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2993037" y="1981200"/>
            <a:ext cx="109716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4516029" y="19812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B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8" name="Line 6"/>
          <p:cNvSpPr>
            <a:spLocks noChangeShapeType="1"/>
          </p:cNvSpPr>
          <p:nvPr/>
        </p:nvSpPr>
        <p:spPr bwMode="auto">
          <a:xfrm flipH="1">
            <a:off x="3546171" y="2606000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9" name="Line 11"/>
          <p:cNvSpPr>
            <a:spLocks noChangeShapeType="1"/>
          </p:cNvSpPr>
          <p:nvPr/>
        </p:nvSpPr>
        <p:spPr bwMode="auto">
          <a:xfrm flipH="1">
            <a:off x="4371671" y="1981200"/>
            <a:ext cx="12700" cy="393192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0" name="Text Box 12"/>
          <p:cNvSpPr txBox="1">
            <a:spLocks noChangeArrowheads="1"/>
          </p:cNvSpPr>
          <p:nvPr/>
        </p:nvSpPr>
        <p:spPr bwMode="auto">
          <a:xfrm>
            <a:off x="5472451" y="2667000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(main)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1" name="Text Box 13"/>
          <p:cNvSpPr txBox="1">
            <a:spLocks noChangeArrowheads="1"/>
          </p:cNvSpPr>
          <p:nvPr/>
        </p:nvSpPr>
        <p:spPr bwMode="auto">
          <a:xfrm>
            <a:off x="5472451" y="30813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52" name="Text Box 14"/>
          <p:cNvSpPr txBox="1">
            <a:spLocks noChangeArrowheads="1"/>
          </p:cNvSpPr>
          <p:nvPr/>
        </p:nvSpPr>
        <p:spPr bwMode="auto">
          <a:xfrm>
            <a:off x="5472451" y="3494088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(main)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3" name="Text Box 15"/>
          <p:cNvSpPr txBox="1">
            <a:spLocks noChangeArrowheads="1"/>
          </p:cNvSpPr>
          <p:nvPr/>
        </p:nvSpPr>
        <p:spPr bwMode="auto">
          <a:xfrm>
            <a:off x="5454989" y="39306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54" name="Text Box 16"/>
          <p:cNvSpPr txBox="1">
            <a:spLocks noChangeArrowheads="1"/>
          </p:cNvSpPr>
          <p:nvPr/>
        </p:nvSpPr>
        <p:spPr bwMode="auto">
          <a:xfrm>
            <a:off x="5472451" y="4343400"/>
            <a:ext cx="184274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(handler)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5" name="AutoShape 27"/>
          <p:cNvSpPr>
            <a:spLocks/>
          </p:cNvSpPr>
          <p:nvPr/>
        </p:nvSpPr>
        <p:spPr bwMode="auto">
          <a:xfrm>
            <a:off x="7508571" y="30271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6" name="Text Box 28"/>
          <p:cNvSpPr txBox="1">
            <a:spLocks noChangeArrowheads="1"/>
          </p:cNvSpPr>
          <p:nvPr/>
        </p:nvSpPr>
        <p:spPr bwMode="auto">
          <a:xfrm>
            <a:off x="7587946" y="30483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AutoShape 29"/>
          <p:cNvSpPr>
            <a:spLocks/>
          </p:cNvSpPr>
          <p:nvPr/>
        </p:nvSpPr>
        <p:spPr bwMode="auto">
          <a:xfrm>
            <a:off x="7508571" y="38966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8" name="Text Box 30"/>
          <p:cNvSpPr txBox="1">
            <a:spLocks noChangeArrowheads="1"/>
          </p:cNvSpPr>
          <p:nvPr/>
        </p:nvSpPr>
        <p:spPr bwMode="auto">
          <a:xfrm>
            <a:off x="7587946" y="39178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9" name="Line 6"/>
          <p:cNvSpPr>
            <a:spLocks noChangeShapeType="1"/>
          </p:cNvSpPr>
          <p:nvPr/>
        </p:nvSpPr>
        <p:spPr bwMode="auto">
          <a:xfrm flipH="1">
            <a:off x="3539821" y="4303776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0" name="Line 6"/>
          <p:cNvSpPr>
            <a:spLocks noChangeShapeType="1"/>
          </p:cNvSpPr>
          <p:nvPr/>
        </p:nvSpPr>
        <p:spPr bwMode="auto">
          <a:xfrm flipH="1">
            <a:off x="5140021" y="3465576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61" name="Straight Arrow Connector 60"/>
          <p:cNvCxnSpPr>
            <a:stCxn id="48" idx="1"/>
            <a:endCxn id="60" idx="0"/>
          </p:cNvCxnSpPr>
          <p:nvPr/>
        </p:nvCxnSpPr>
        <p:spPr bwMode="auto">
          <a:xfrm rot="16200000" flipH="1">
            <a:off x="4123620" y="2449175"/>
            <a:ext cx="438952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2" name="Straight Arrow Connector 61"/>
          <p:cNvCxnSpPr>
            <a:stCxn id="60" idx="1"/>
            <a:endCxn id="59" idx="0"/>
          </p:cNvCxnSpPr>
          <p:nvPr/>
        </p:nvCxnSpPr>
        <p:spPr bwMode="auto">
          <a:xfrm rot="16200000" flipH="1" flipV="1">
            <a:off x="4131133" y="3294888"/>
            <a:ext cx="417576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" name="Line 6"/>
          <p:cNvSpPr>
            <a:spLocks noChangeShapeType="1"/>
          </p:cNvSpPr>
          <p:nvPr/>
        </p:nvSpPr>
        <p:spPr bwMode="auto">
          <a:xfrm flipH="1">
            <a:off x="3538270" y="4724400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 flipH="1">
            <a:off x="3538270" y="5141976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5457541" y="4766846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5474684" y="5181600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(main)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3130739" y="2709446"/>
            <a:ext cx="374461" cy="33855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baseline="-25000" dirty="0" err="1">
                <a:latin typeface="Calibri" pitchFamily="34" charset="0"/>
              </a:rPr>
              <a:t>curr</a:t>
            </a:r>
            <a:endParaRPr lang="en-US" sz="1600" baseline="-25000" dirty="0">
              <a:latin typeface="Calibri" pitchFamily="34" charset="0"/>
            </a:endParaRP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3124200" y="5071646"/>
            <a:ext cx="397994" cy="33855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baseline="-25000" dirty="0" err="1">
                <a:latin typeface="Calibri" pitchFamily="34" charset="0"/>
              </a:rPr>
              <a:t>next</a:t>
            </a:r>
            <a:endParaRPr lang="en-US" sz="1600" baseline="-25000" dirty="0">
              <a:latin typeface="Calibri" pitchFamily="34" charset="0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3505200" y="2977086"/>
            <a:ext cx="91440" cy="91440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 bwMode="auto">
          <a:xfrm>
            <a:off x="3489960" y="5122652"/>
            <a:ext cx="91440" cy="91440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Multitasking, shells</a:t>
            </a:r>
          </a:p>
          <a:p>
            <a:r>
              <a:rPr lang="en-US" smtClean="0">
                <a:solidFill>
                  <a:srgbClr val="7F7F7F"/>
                </a:solidFill>
              </a:rPr>
              <a:t>Signals</a:t>
            </a:r>
          </a:p>
          <a:p>
            <a:r>
              <a:rPr lang="en-US" smtClean="0">
                <a:solidFill>
                  <a:srgbClr val="7F7F7F"/>
                </a:solidFill>
              </a:rPr>
              <a:t>Nonlocal jumps</a:t>
            </a:r>
            <a:endParaRPr lang="en-US" dirty="0" smtClean="0">
              <a:solidFill>
                <a:srgbClr val="7F7F7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17512"/>
            <a:ext cx="7048500" cy="573088"/>
          </a:xfrm>
        </p:spPr>
        <p:txBody>
          <a:bodyPr/>
          <a:lstStyle/>
          <a:p>
            <a:r>
              <a:rPr lang="en-US" dirty="0"/>
              <a:t>Signal </a:t>
            </a:r>
            <a:r>
              <a:rPr lang="en-US" dirty="0" smtClean="0"/>
              <a:t>Handler </a:t>
            </a:r>
            <a:r>
              <a:rPr lang="en-US" dirty="0"/>
              <a:t>Funkiness</a:t>
            </a:r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1113505"/>
            <a:ext cx="3200400" cy="3352800"/>
          </a:xfrm>
        </p:spPr>
        <p:txBody>
          <a:bodyPr/>
          <a:lstStyle/>
          <a:p>
            <a:pPr marL="230188" indent="-230188"/>
            <a:r>
              <a:rPr lang="en-US" sz="2000" dirty="0"/>
              <a:t>Pending signals are not queued</a:t>
            </a:r>
          </a:p>
          <a:p>
            <a:pPr marL="401638" lvl="1" indent="-171450"/>
            <a:r>
              <a:rPr lang="en-US" sz="1800" dirty="0" smtClean="0"/>
              <a:t>For </a:t>
            </a:r>
            <a:r>
              <a:rPr lang="en-US" sz="1800" dirty="0"/>
              <a:t>each signal type, just have single bit indicating whether or not signal is pending</a:t>
            </a:r>
          </a:p>
          <a:p>
            <a:pPr marL="401638" lvl="1" indent="-171450"/>
            <a:endParaRPr lang="en-US" sz="1800" dirty="0" smtClean="0"/>
          </a:p>
          <a:p>
            <a:pPr marL="401638" lvl="1" indent="-171450"/>
            <a:r>
              <a:rPr lang="en-US" sz="1800" dirty="0" smtClean="0"/>
              <a:t>Even </a:t>
            </a:r>
            <a:r>
              <a:rPr lang="en-US" sz="1800" dirty="0"/>
              <a:t>if multiple processes have sent this signal</a:t>
            </a:r>
          </a:p>
        </p:txBody>
      </p:sp>
      <p:sp>
        <p:nvSpPr>
          <p:cNvPr id="525316" name="Text Box 4"/>
          <p:cNvSpPr txBox="1">
            <a:spLocks noChangeArrowheads="1"/>
          </p:cNvSpPr>
          <p:nvPr/>
        </p:nvSpPr>
        <p:spPr bwMode="auto">
          <a:xfrm>
            <a:off x="228600" y="1219200"/>
            <a:ext cx="5715000" cy="547842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ccount</a:t>
            </a:r>
            <a:r>
              <a:rPr lang="en-US" sz="1400" b="1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void </a:t>
            </a:r>
            <a:r>
              <a:rPr lang="en-US" sz="1400" b="1" dirty="0" err="1">
                <a:latin typeface="Courier New" pitchFamily="49" charset="0"/>
              </a:rPr>
              <a:t>child_handler</a:t>
            </a:r>
            <a:r>
              <a:rPr lang="en-US" sz="1400" b="1" dirty="0">
                <a:latin typeface="Courier New" pitchFamily="49" charset="0"/>
              </a:rPr>
              <a:t>(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sig)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pid_t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 = wait(&amp;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ccount</a:t>
            </a:r>
            <a:r>
              <a:rPr lang="en-US" sz="1400" b="1" dirty="0">
                <a:latin typeface="Courier New" pitchFamily="49" charset="0"/>
              </a:rPr>
              <a:t>--;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</a:t>
            </a:r>
            <a:r>
              <a:rPr lang="en-US" sz="1400" b="1" dirty="0" smtClean="0">
                <a:latin typeface="Courier New" pitchFamily="49" charset="0"/>
              </a:rPr>
              <a:t> </a:t>
            </a:r>
            <a:r>
              <a:rPr lang="en-US" sz="1400" b="1" dirty="0" err="1" smtClean="0">
                <a:latin typeface="Courier New" pitchFamily="49" charset="0"/>
              </a:rPr>
              <a:t>safe_printf</a:t>
            </a:r>
            <a:r>
              <a:rPr lang="en-US" sz="1400" b="1" dirty="0" smtClean="0">
                <a:latin typeface="Courier New" pitchFamily="49" charset="0"/>
              </a:rPr>
              <a:t>(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       </a:t>
            </a:r>
            <a:r>
              <a:rPr lang="en-US" sz="1400" b="1" dirty="0" smtClean="0">
                <a:latin typeface="Courier New" pitchFamily="49" charset="0"/>
              </a:rPr>
              <a:t>"</a:t>
            </a:r>
            <a:r>
              <a:rPr lang="en-US" sz="1400" b="1" dirty="0">
                <a:latin typeface="Courier New" pitchFamily="49" charset="0"/>
              </a:rPr>
              <a:t>Received signal %d from process %d\n",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       sig,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4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void fork14()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pid_t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[N];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, 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ccount</a:t>
            </a:r>
            <a:r>
              <a:rPr lang="en-US" sz="1400" b="1" dirty="0">
                <a:latin typeface="Courier New" pitchFamily="49" charset="0"/>
              </a:rPr>
              <a:t> = N;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signal(SIGCHLD, </a:t>
            </a:r>
            <a:r>
              <a:rPr lang="en-US" sz="1400" b="1" dirty="0" err="1">
                <a:latin typeface="Courier New" pitchFamily="49" charset="0"/>
              </a:rPr>
              <a:t>child_handler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if ((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] = fork()) == 0) 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sleep(1);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400" b="1" dirty="0" err="1">
                <a:solidFill>
                  <a:srgbClr val="990000"/>
                </a:solidFill>
                <a:latin typeface="Courier New" pitchFamily="49" charset="0"/>
              </a:rPr>
              <a:t>deschedule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 child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exit(0); </a:t>
            </a:r>
            <a:r>
              <a:rPr lang="en-US" sz="1400" b="1" dirty="0" smtClean="0">
                <a:latin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Child: Exit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}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while (</a:t>
            </a:r>
            <a:r>
              <a:rPr lang="en-US" sz="1400" b="1" dirty="0" err="1">
                <a:latin typeface="Courier New" pitchFamily="49" charset="0"/>
              </a:rPr>
              <a:t>ccount</a:t>
            </a:r>
            <a:r>
              <a:rPr lang="en-US" sz="1400" b="1" dirty="0">
                <a:latin typeface="Courier New" pitchFamily="49" charset="0"/>
              </a:rPr>
              <a:t> &gt; 0)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pause</a:t>
            </a:r>
            <a:r>
              <a:rPr lang="en-US" sz="1400" b="1" dirty="0" smtClean="0">
                <a:latin typeface="Courier New" pitchFamily="49" charset="0"/>
              </a:rPr>
              <a:t>(); </a:t>
            </a:r>
            <a:r>
              <a:rPr lang="en-US" sz="1400" b="1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Suspend until signal occurs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417512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71800" y="4855159"/>
            <a:ext cx="5943600" cy="1077218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ourier New"/>
                <a:cs typeface="Courier New"/>
              </a:rPr>
              <a:t>linux</a:t>
            </a:r>
            <a:r>
              <a:rPr lang="en-US" sz="1600" dirty="0" smtClean="0">
                <a:latin typeface="Courier New"/>
                <a:cs typeface="Courier New"/>
              </a:rPr>
              <a:t>&gt; ./forks 14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Received SIGCHLD signal 17 for process 21344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Received SIGCHLD signal 17 for process 21345</a:t>
            </a:r>
          </a:p>
          <a:p>
            <a:endParaRPr lang="en-US" sz="1600" dirty="0" smtClean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407400" cy="573088"/>
          </a:xfrm>
        </p:spPr>
        <p:txBody>
          <a:bodyPr/>
          <a:lstStyle/>
          <a:p>
            <a:r>
              <a:rPr lang="en-US"/>
              <a:t>Living With Nonqueuing Signals</a:t>
            </a:r>
          </a:p>
        </p:txBody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796" y="1295400"/>
            <a:ext cx="8382000" cy="1219200"/>
          </a:xfrm>
        </p:spPr>
        <p:txBody>
          <a:bodyPr/>
          <a:lstStyle/>
          <a:p>
            <a:r>
              <a:rPr lang="en-US" dirty="0"/>
              <a:t>Must check for all terminated jobs</a:t>
            </a:r>
          </a:p>
          <a:p>
            <a:pPr lvl="1"/>
            <a:r>
              <a:rPr lang="en-US" dirty="0"/>
              <a:t>Typically loop with </a:t>
            </a:r>
            <a:r>
              <a:rPr lang="en-US" b="1" dirty="0" err="1" smtClean="0">
                <a:latin typeface="Courier New" pitchFamily="49" charset="0"/>
              </a:rPr>
              <a:t>waitpid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526340" name="Text Box 4"/>
          <p:cNvSpPr txBox="1">
            <a:spLocks noChangeArrowheads="1"/>
          </p:cNvSpPr>
          <p:nvPr/>
        </p:nvSpPr>
        <p:spPr bwMode="auto">
          <a:xfrm>
            <a:off x="556996" y="2317750"/>
            <a:ext cx="8153400" cy="427809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child_handler2(int sig)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child_status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pid_t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while ((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 = waitpid(-1, &amp;</a:t>
            </a:r>
            <a:r>
              <a:rPr lang="en-US" sz="1600" b="1" dirty="0" err="1">
                <a:latin typeface="Courier New" pitchFamily="49" charset="0"/>
              </a:rPr>
              <a:t>child_status</a:t>
            </a:r>
            <a:r>
              <a:rPr lang="en-US" sz="1600" b="1" dirty="0">
                <a:latin typeface="Courier New" pitchFamily="49" charset="0"/>
              </a:rPr>
              <a:t>, WNOHANG)) &gt; 0)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ccount</a:t>
            </a:r>
            <a:r>
              <a:rPr lang="en-US" sz="1600" b="1" dirty="0">
                <a:latin typeface="Courier New" pitchFamily="49" charset="0"/>
              </a:rPr>
              <a:t>--;</a:t>
            </a:r>
          </a:p>
          <a:p>
            <a:pPr algn="l">
              <a:lnSpc>
                <a:spcPct val="100000"/>
              </a:lnSpc>
            </a:pPr>
            <a:r>
              <a:rPr lang="en-US" sz="1600" b="1" dirty="0" smtClean="0">
                <a:latin typeface="Courier New" pitchFamily="49" charset="0"/>
              </a:rPr>
              <a:t>	</a:t>
            </a:r>
            <a:r>
              <a:rPr lang="en-US" sz="1600" b="1" dirty="0" err="1" smtClean="0">
                <a:latin typeface="Courier New" pitchFamily="49" charset="0"/>
              </a:rPr>
              <a:t>safe_printf</a:t>
            </a:r>
            <a:r>
              <a:rPr lang="en-US" sz="1600" b="1" dirty="0" err="1">
                <a:latin typeface="Courier New" pitchFamily="49" charset="0"/>
              </a:rPr>
              <a:t>("Received</a:t>
            </a:r>
            <a:r>
              <a:rPr lang="en-US" sz="1600" b="1" dirty="0">
                <a:latin typeface="Courier New" pitchFamily="49" charset="0"/>
              </a:rPr>
              <a:t> signal %</a:t>
            </a:r>
            <a:r>
              <a:rPr lang="en-US" sz="1600" b="1" dirty="0" err="1">
                <a:latin typeface="Courier New" pitchFamily="49" charset="0"/>
              </a:rPr>
              <a:t>d</a:t>
            </a:r>
            <a:r>
              <a:rPr lang="en-US" sz="1600" b="1" dirty="0">
                <a:latin typeface="Courier New" pitchFamily="49" charset="0"/>
              </a:rPr>
              <a:t> from process %</a:t>
            </a:r>
            <a:r>
              <a:rPr lang="en-US" sz="1600" b="1" dirty="0" err="1">
                <a:latin typeface="Courier New" pitchFamily="49" charset="0"/>
              </a:rPr>
              <a:t>d\n</a:t>
            </a:r>
            <a:r>
              <a:rPr lang="en-US" sz="1600" b="1" dirty="0">
                <a:latin typeface="Courier New" pitchFamily="49" charset="0"/>
              </a:rPr>
              <a:t>",</a:t>
            </a:r>
            <a:r>
              <a:rPr lang="en-US" sz="1600" b="1" dirty="0" smtClean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                     </a:t>
            </a:r>
            <a:r>
              <a:rPr lang="en-US" sz="1600" b="1" dirty="0" smtClean="0">
                <a:latin typeface="Courier New" pitchFamily="49" charset="0"/>
              </a:rPr>
              <a:t>sig</a:t>
            </a:r>
            <a:r>
              <a:rPr lang="en-US" sz="1600" b="1" dirty="0">
                <a:latin typeface="Courier New" pitchFamily="49" charset="0"/>
              </a:rPr>
              <a:t>,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fork15()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. . .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signal(SIGCHLD</a:t>
            </a:r>
            <a:r>
              <a:rPr lang="en-US" sz="1600" b="1" dirty="0">
                <a:latin typeface="Courier New" pitchFamily="49" charset="0"/>
              </a:rPr>
              <a:t>, child_handler2);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. . .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2438400" y="4800600"/>
            <a:ext cx="6578600" cy="1815882"/>
          </a:xfrm>
          <a:prstGeom prst="rect">
            <a:avLst/>
          </a:prstGeom>
          <a:solidFill>
            <a:srgbClr val="E0E0E0"/>
          </a:solidFill>
        </p:spPr>
        <p:txBody>
          <a:bodyPr wrap="square">
            <a:spAutoFit/>
          </a:bodyPr>
          <a:lstStyle/>
          <a:p>
            <a:r>
              <a:rPr lang="en-US" sz="1600" dirty="0" err="1" smtClean="0">
                <a:latin typeface="Courier New"/>
                <a:cs typeface="Courier New"/>
              </a:rPr>
              <a:t>greatwhite</a:t>
            </a:r>
            <a:r>
              <a:rPr lang="en-US" sz="1600" dirty="0" smtClean="0">
                <a:latin typeface="Courier New"/>
                <a:cs typeface="Courier New"/>
              </a:rPr>
              <a:t>&gt; forks 15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Received signal 17 from process 27476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Received signal 17 from process 27477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Received signal 17 from process 27478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Received signal 17 from process 27479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Received signal 17 from process 27480</a:t>
            </a:r>
          </a:p>
          <a:p>
            <a:r>
              <a:rPr lang="en-US" sz="1600" dirty="0" err="1" smtClean="0">
                <a:latin typeface="Courier New"/>
                <a:cs typeface="Courier New"/>
              </a:rPr>
              <a:t>greatwhite</a:t>
            </a:r>
            <a:r>
              <a:rPr lang="en-US" sz="1600" dirty="0" smtClean="0">
                <a:latin typeface="Courier New"/>
                <a:cs typeface="Courier New"/>
              </a:rPr>
              <a:t>&gt; 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8305800" cy="573088"/>
          </a:xfrm>
        </p:spPr>
        <p:txBody>
          <a:bodyPr/>
          <a:lstStyle/>
          <a:p>
            <a:r>
              <a:rPr lang="en-US" dirty="0" smtClean="0"/>
              <a:t>More Signal </a:t>
            </a:r>
            <a:r>
              <a:rPr lang="en-US" dirty="0"/>
              <a:t>Handler </a:t>
            </a:r>
            <a:r>
              <a:rPr lang="en-US" dirty="0" smtClean="0"/>
              <a:t>Funkiness</a:t>
            </a:r>
            <a:endParaRPr lang="en-US" dirty="0"/>
          </a:p>
        </p:txBody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5800" cy="5105400"/>
          </a:xfrm>
        </p:spPr>
        <p:txBody>
          <a:bodyPr/>
          <a:lstStyle/>
          <a:p>
            <a:r>
              <a:rPr lang="en-US" dirty="0"/>
              <a:t>Signal arrival during long system calls (say a </a:t>
            </a:r>
            <a:r>
              <a:rPr lang="en-US" dirty="0" smtClean="0">
                <a:latin typeface="Courier New" pitchFamily="49" charset="0"/>
              </a:rPr>
              <a:t>read</a:t>
            </a:r>
            <a:r>
              <a:rPr lang="en-US" dirty="0" smtClean="0"/>
              <a:t>)</a:t>
            </a:r>
          </a:p>
          <a:p>
            <a:r>
              <a:rPr lang="en-US" dirty="0" smtClean="0"/>
              <a:t>Signal </a:t>
            </a:r>
            <a:r>
              <a:rPr lang="en-US" dirty="0"/>
              <a:t>handler interrupts </a:t>
            </a:r>
            <a:r>
              <a:rPr lang="en-US" dirty="0" smtClean="0">
                <a:latin typeface="Courier New" pitchFamily="49" charset="0"/>
              </a:rPr>
              <a:t>read</a:t>
            </a:r>
            <a:r>
              <a:rPr lang="en-US" dirty="0" smtClean="0"/>
              <a:t> </a:t>
            </a:r>
            <a:r>
              <a:rPr lang="en-US" dirty="0"/>
              <a:t>call</a:t>
            </a:r>
          </a:p>
          <a:p>
            <a:pPr lvl="1"/>
            <a:r>
              <a:rPr lang="en-US" dirty="0"/>
              <a:t>Linux: upon return from signal handler, the </a:t>
            </a:r>
            <a:r>
              <a:rPr lang="en-US" b="1" dirty="0" smtClean="0">
                <a:latin typeface="Courier New" pitchFamily="49" charset="0"/>
              </a:rPr>
              <a:t>read</a:t>
            </a:r>
            <a:r>
              <a:rPr lang="en-US" dirty="0" smtClean="0"/>
              <a:t> </a:t>
            </a:r>
            <a:r>
              <a:rPr lang="en-US" dirty="0"/>
              <a:t>call is restarted automatically</a:t>
            </a:r>
          </a:p>
          <a:p>
            <a:pPr lvl="1"/>
            <a:r>
              <a:rPr lang="en-US" dirty="0"/>
              <a:t>Some other flavors of Unix can cause the </a:t>
            </a:r>
            <a:r>
              <a:rPr lang="en-US" b="1" dirty="0" smtClean="0">
                <a:latin typeface="Courier New" pitchFamily="49" charset="0"/>
              </a:rPr>
              <a:t>read </a:t>
            </a:r>
            <a:r>
              <a:rPr lang="en-US" dirty="0" smtClean="0"/>
              <a:t>call </a:t>
            </a:r>
            <a:r>
              <a:rPr lang="en-US" dirty="0"/>
              <a:t>to fail with an </a:t>
            </a:r>
            <a:r>
              <a:rPr lang="en-US" b="1" dirty="0" smtClean="0">
                <a:latin typeface="Courier New" pitchFamily="49" charset="0"/>
              </a:rPr>
              <a:t>EINTR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/>
              <a:t>error number (</a:t>
            </a:r>
            <a:r>
              <a:rPr lang="en-US" b="1" dirty="0" err="1">
                <a:latin typeface="Courier New" pitchFamily="49" charset="0"/>
              </a:rPr>
              <a:t>errno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in this case, the application program can restart the slow system call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 smtClean="0"/>
              <a:t>Subtle </a:t>
            </a:r>
            <a:r>
              <a:rPr lang="en-US" dirty="0"/>
              <a:t>differences like these complicate the writing of portable code that uses </a:t>
            </a:r>
            <a:r>
              <a:rPr lang="en-US" dirty="0" smtClean="0"/>
              <a:t>signals</a:t>
            </a:r>
          </a:p>
          <a:p>
            <a:pPr lvl="1"/>
            <a:r>
              <a:rPr lang="en-US" dirty="0" smtClean="0"/>
              <a:t>Consult your textbook for details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8625"/>
            <a:ext cx="8382000" cy="1095375"/>
          </a:xfrm>
        </p:spPr>
        <p:txBody>
          <a:bodyPr/>
          <a:lstStyle/>
          <a:p>
            <a:pPr marL="0" indent="0"/>
            <a:r>
              <a:rPr lang="en-US" dirty="0"/>
              <a:t>A Program That Reacts to</a:t>
            </a:r>
            <a:br>
              <a:rPr lang="en-US" dirty="0"/>
            </a:br>
            <a:r>
              <a:rPr lang="en-US" dirty="0"/>
              <a:t>Externally Generated Events </a:t>
            </a:r>
            <a:r>
              <a:rPr lang="en-US" dirty="0" smtClean="0"/>
              <a:t>(Ctrl-c</a:t>
            </a:r>
            <a:r>
              <a:rPr lang="en-US" dirty="0"/>
              <a:t>)</a:t>
            </a:r>
          </a:p>
        </p:txBody>
      </p:sp>
      <p:sp>
        <p:nvSpPr>
          <p:cNvPr id="527363" name="Rectangle 3"/>
          <p:cNvSpPr>
            <a:spLocks noChangeArrowheads="1"/>
          </p:cNvSpPr>
          <p:nvPr/>
        </p:nvSpPr>
        <p:spPr bwMode="auto">
          <a:xfrm>
            <a:off x="555625" y="1736725"/>
            <a:ext cx="8065028" cy="452431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stdlib.h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stdio.h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signal.h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handler(</a:t>
            </a: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sig)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safe_printf</a:t>
            </a:r>
            <a:r>
              <a:rPr lang="en-US" sz="1600" b="1" dirty="0" err="1">
                <a:latin typeface="Courier New" pitchFamily="49" charset="0"/>
              </a:rPr>
              <a:t>("You</a:t>
            </a:r>
            <a:r>
              <a:rPr lang="en-US" sz="1600" b="1" dirty="0">
                <a:latin typeface="Courier New" pitchFamily="49" charset="0"/>
              </a:rPr>
              <a:t> think hitting ctrl-c will stop the bomb?\n");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sleep(2);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safe_printf</a:t>
            </a:r>
            <a:r>
              <a:rPr lang="en-US" sz="1600" b="1" dirty="0" err="1">
                <a:latin typeface="Courier New" pitchFamily="49" charset="0"/>
              </a:rPr>
              <a:t>("Well</a:t>
            </a:r>
            <a:r>
              <a:rPr lang="en-US" sz="1600" b="1" dirty="0">
                <a:latin typeface="Courier New" pitchFamily="49" charset="0"/>
              </a:rPr>
              <a:t>..."); </a:t>
            </a:r>
            <a:endParaRPr lang="en-US" sz="1600" b="1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 smtClean="0">
                <a:latin typeface="Courier New" pitchFamily="49" charset="0"/>
              </a:rPr>
              <a:t>  sleep</a:t>
            </a:r>
            <a:r>
              <a:rPr lang="en-US" sz="1600" b="1" dirty="0">
                <a:latin typeface="Courier New" pitchFamily="49" charset="0"/>
              </a:rPr>
              <a:t>(1);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printf</a:t>
            </a:r>
            <a:r>
              <a:rPr lang="en-US" sz="1600" b="1" dirty="0">
                <a:latin typeface="Courier New" pitchFamily="49" charset="0"/>
              </a:rPr>
              <a:t>("OK\n");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exit(0);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main()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signal(SIGINT, handler);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installs </a:t>
            </a:r>
            <a:r>
              <a:rPr lang="en-US" sz="1600" b="1" dirty="0" err="1">
                <a:solidFill>
                  <a:srgbClr val="990000"/>
                </a:solidFill>
                <a:latin typeface="Courier New" pitchFamily="49" charset="0"/>
              </a:rPr>
              <a:t>ctl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-c handler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while(1)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8648" y="6172200"/>
            <a:ext cx="1131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external.c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95800" y="3581400"/>
            <a:ext cx="4572000" cy="1569660"/>
          </a:xfrm>
          <a:prstGeom prst="rect">
            <a:avLst/>
          </a:prstGeom>
          <a:solidFill>
            <a:srgbClr val="E0E0E0"/>
          </a:solidFill>
        </p:spPr>
        <p:txBody>
          <a:bodyPr>
            <a:spAutoFit/>
          </a:bodyPr>
          <a:lstStyle/>
          <a:p>
            <a:r>
              <a:rPr lang="en-US" sz="1600" dirty="0" err="1" smtClean="0">
                <a:latin typeface="Courier New"/>
                <a:cs typeface="Courier New"/>
              </a:rPr>
              <a:t>linux</a:t>
            </a:r>
            <a:r>
              <a:rPr lang="en-US" sz="1600" dirty="0" smtClean="0">
                <a:latin typeface="Courier New"/>
                <a:cs typeface="Courier New"/>
              </a:rPr>
              <a:t>&gt; ./external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&lt;ctrl-</a:t>
            </a:r>
            <a:r>
              <a:rPr lang="en-US" sz="1600" dirty="0" err="1" smtClean="0">
                <a:latin typeface="Courier New"/>
                <a:cs typeface="Courier New"/>
              </a:rPr>
              <a:t>c</a:t>
            </a:r>
            <a:r>
              <a:rPr lang="en-US" sz="1600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You think hitting ctrl-</a:t>
            </a:r>
            <a:r>
              <a:rPr lang="en-US" sz="1600" dirty="0" err="1" smtClean="0">
                <a:latin typeface="Courier New"/>
                <a:cs typeface="Courier New"/>
              </a:rPr>
              <a:t>c</a:t>
            </a:r>
            <a:r>
              <a:rPr lang="en-US" sz="1600" dirty="0" smtClean="0">
                <a:latin typeface="Courier New"/>
                <a:cs typeface="Courier New"/>
              </a:rPr>
              <a:t> will stop the bomb?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Well...OK</a:t>
            </a:r>
          </a:p>
          <a:p>
            <a:r>
              <a:rPr lang="en-US" sz="1600" dirty="0" err="1" smtClean="0">
                <a:latin typeface="Courier New"/>
                <a:cs typeface="Courier New"/>
              </a:rPr>
              <a:t>linux</a:t>
            </a:r>
            <a:r>
              <a:rPr lang="en-US" sz="1600" dirty="0" smtClean="0">
                <a:latin typeface="Courier New"/>
                <a:cs typeface="Courier New"/>
              </a:rPr>
              <a:t>&gt; 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6827"/>
            <a:ext cx="8458200" cy="1095375"/>
          </a:xfrm>
        </p:spPr>
        <p:txBody>
          <a:bodyPr/>
          <a:lstStyle/>
          <a:p>
            <a:pPr marL="0" indent="0"/>
            <a:r>
              <a:rPr lang="en-US" dirty="0"/>
              <a:t>A Program That Reacts to Internally Generated Events</a:t>
            </a:r>
          </a:p>
        </p:txBody>
      </p:sp>
      <p:sp>
        <p:nvSpPr>
          <p:cNvPr id="528387" name="Rectangle 3"/>
          <p:cNvSpPr>
            <a:spLocks noChangeArrowheads="1"/>
          </p:cNvSpPr>
          <p:nvPr/>
        </p:nvSpPr>
        <p:spPr bwMode="auto">
          <a:xfrm>
            <a:off x="480796" y="1752600"/>
            <a:ext cx="3509194" cy="403187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stdio.h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signal.h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beeps = 0;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SIGALRM handler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handler(</a:t>
            </a: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sig)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safe_printf</a:t>
            </a:r>
            <a:r>
              <a:rPr lang="en-US" sz="1600" b="1" dirty="0" err="1">
                <a:latin typeface="Courier New" pitchFamily="49" charset="0"/>
              </a:rPr>
              <a:t>("BEEP\n</a:t>
            </a:r>
            <a:r>
              <a:rPr lang="en-US" sz="1600" b="1" dirty="0">
                <a:latin typeface="Courier New" pitchFamily="49" charset="0"/>
              </a:rPr>
              <a:t>"); </a:t>
            </a:r>
            <a:endParaRPr lang="en-US" sz="1600" b="1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 smtClean="0">
                <a:latin typeface="Courier New" pitchFamily="49" charset="0"/>
              </a:rPr>
              <a:t> 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if (++beeps &lt; 5)  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alarm(1);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else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safe_printf</a:t>
            </a:r>
            <a:r>
              <a:rPr lang="en-US" sz="1600" b="1" dirty="0" err="1">
                <a:latin typeface="Courier New" pitchFamily="49" charset="0"/>
              </a:rPr>
              <a:t>("BOOM!\n</a:t>
            </a:r>
            <a:r>
              <a:rPr lang="en-US" sz="1600" b="1" dirty="0">
                <a:latin typeface="Courier New" pitchFamily="49" charset="0"/>
              </a:rPr>
              <a:t>");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exit(0);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</p:txBody>
      </p:sp>
      <p:sp>
        <p:nvSpPr>
          <p:cNvPr id="528388" name="Rectangle 4"/>
          <p:cNvSpPr>
            <a:spLocks noChangeArrowheads="1"/>
          </p:cNvSpPr>
          <p:nvPr/>
        </p:nvSpPr>
        <p:spPr bwMode="auto">
          <a:xfrm>
            <a:off x="4633912" y="1752600"/>
            <a:ext cx="3976688" cy="229552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main()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signal(SIGALRM, handler); 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alarm(1);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send SIGALRM in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               1 second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while (1)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handler returns here */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</p:txBody>
      </p:sp>
      <p:sp>
        <p:nvSpPr>
          <p:cNvPr id="528389" name="Rectangle 5"/>
          <p:cNvSpPr>
            <a:spLocks noChangeArrowheads="1"/>
          </p:cNvSpPr>
          <p:nvPr/>
        </p:nvSpPr>
        <p:spPr bwMode="auto">
          <a:xfrm>
            <a:off x="4657725" y="4276725"/>
            <a:ext cx="2277887" cy="206210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./internal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BOOM!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bass&gt;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5726668"/>
            <a:ext cx="109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internal.c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8389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Async</a:t>
            </a:r>
            <a:r>
              <a:rPr lang="en-US" dirty="0" smtClean="0"/>
              <a:t>-Signal-Safety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442325" cy="2066925"/>
          </a:xfrm>
        </p:spPr>
        <p:txBody>
          <a:bodyPr/>
          <a:lstStyle/>
          <a:p>
            <a:r>
              <a:rPr lang="en-US" dirty="0" smtClean="0">
                <a:latin typeface="Calibri"/>
                <a:cs typeface="Calibri"/>
              </a:rPr>
              <a:t>Function is </a:t>
            </a:r>
            <a:r>
              <a:rPr lang="en-US" i="1" dirty="0" err="1" smtClean="0">
                <a:solidFill>
                  <a:srgbClr val="990000"/>
                </a:solidFill>
                <a:latin typeface="Calibri"/>
                <a:cs typeface="Calibri"/>
              </a:rPr>
              <a:t>async</a:t>
            </a:r>
            <a:r>
              <a:rPr lang="en-US" i="1" dirty="0" smtClean="0">
                <a:solidFill>
                  <a:srgbClr val="990000"/>
                </a:solidFill>
                <a:latin typeface="Calibri"/>
                <a:cs typeface="Calibri"/>
              </a:rPr>
              <a:t>-signal-safe </a:t>
            </a:r>
            <a:r>
              <a:rPr lang="en-US" dirty="0" smtClean="0">
                <a:latin typeface="Calibri"/>
                <a:cs typeface="Calibri"/>
              </a:rPr>
              <a:t>if either reentrant (all variables stored on stack frame, CS:APP2e 12.7.2) or non-interruptible by signals.</a:t>
            </a:r>
          </a:p>
          <a:p>
            <a:r>
              <a:rPr lang="en-US" dirty="0" err="1" smtClean="0">
                <a:latin typeface="Calibri"/>
                <a:cs typeface="Calibri"/>
              </a:rPr>
              <a:t>Posix</a:t>
            </a:r>
            <a:r>
              <a:rPr lang="en-US" dirty="0" smtClean="0">
                <a:latin typeface="Calibri"/>
                <a:cs typeface="Calibri"/>
              </a:rPr>
              <a:t> guarantees 117 functions to be </a:t>
            </a:r>
            <a:r>
              <a:rPr lang="en-US" dirty="0" err="1" smtClean="0">
                <a:latin typeface="Calibri"/>
                <a:cs typeface="Calibri"/>
              </a:rPr>
              <a:t>async</a:t>
            </a:r>
            <a:r>
              <a:rPr lang="en-US" dirty="0" smtClean="0">
                <a:latin typeface="Calibri"/>
                <a:cs typeface="Calibri"/>
              </a:rPr>
              <a:t>-signal-safe</a:t>
            </a:r>
          </a:p>
          <a:p>
            <a:pPr lvl="1"/>
            <a:r>
              <a:rPr lang="en-US" b="1" dirty="0" smtClean="0">
                <a:latin typeface="Courier New"/>
                <a:cs typeface="Courier New"/>
              </a:rPr>
              <a:t>write</a:t>
            </a:r>
            <a:r>
              <a:rPr lang="en-US" dirty="0" smtClean="0">
                <a:latin typeface="Calibri"/>
                <a:cs typeface="Calibri"/>
              </a:rPr>
              <a:t> is on the list, </a:t>
            </a:r>
            <a:r>
              <a:rPr lang="en-US" b="1" dirty="0" err="1" smtClean="0">
                <a:latin typeface="Courier New"/>
                <a:cs typeface="Courier New"/>
              </a:rPr>
              <a:t>printf</a:t>
            </a:r>
            <a:r>
              <a:rPr lang="en-US" dirty="0" smtClean="0">
                <a:latin typeface="Courier New"/>
                <a:cs typeface="Courier New"/>
              </a:rPr>
              <a:t> i</a:t>
            </a:r>
            <a:r>
              <a:rPr lang="en-US" dirty="0" smtClean="0">
                <a:latin typeface="Calibri"/>
                <a:cs typeface="Calibri"/>
              </a:rPr>
              <a:t>s not</a:t>
            </a:r>
          </a:p>
          <a:p>
            <a:r>
              <a:rPr lang="en-US" dirty="0" smtClean="0">
                <a:latin typeface="Calibri"/>
                <a:cs typeface="Calibri"/>
              </a:rPr>
              <a:t>One solution: </a:t>
            </a:r>
            <a:r>
              <a:rPr lang="en-US" dirty="0" err="1" smtClean="0">
                <a:latin typeface="Calibri"/>
                <a:cs typeface="Calibri"/>
              </a:rPr>
              <a:t>async</a:t>
            </a:r>
            <a:r>
              <a:rPr lang="en-US" dirty="0" smtClean="0">
                <a:latin typeface="Calibri"/>
                <a:cs typeface="Calibri"/>
              </a:rPr>
              <a:t>-signal-safe wrapper for </a:t>
            </a:r>
            <a:r>
              <a:rPr lang="en-US" dirty="0" err="1" smtClean="0">
                <a:latin typeface="Courier New"/>
                <a:cs typeface="Courier New"/>
              </a:rPr>
              <a:t>printf</a:t>
            </a:r>
            <a:r>
              <a:rPr lang="en-US" dirty="0" smtClean="0">
                <a:latin typeface="Courier New"/>
                <a:cs typeface="Courier New"/>
              </a:rPr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4168676"/>
            <a:ext cx="8915400" cy="2308324"/>
          </a:xfrm>
          <a:prstGeom prst="rect">
            <a:avLst/>
          </a:prstGeom>
          <a:solidFill>
            <a:srgbClr val="F6F5BD"/>
          </a:solidFill>
          <a:ln w="12700" cmpd="sng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urier New"/>
                <a:cs typeface="Courier New"/>
              </a:rPr>
              <a:t>void </a:t>
            </a:r>
            <a:r>
              <a:rPr lang="en-US" sz="1600" dirty="0" err="1" smtClean="0">
                <a:latin typeface="Courier New"/>
                <a:cs typeface="Courier New"/>
              </a:rPr>
              <a:t>safe_printf(const</a:t>
            </a:r>
            <a:r>
              <a:rPr lang="en-US" sz="1600" dirty="0" smtClean="0">
                <a:latin typeface="Courier New"/>
                <a:cs typeface="Courier New"/>
              </a:rPr>
              <a:t> char *format, ...) {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char </a:t>
            </a:r>
            <a:r>
              <a:rPr lang="en-US" sz="1600" dirty="0" err="1" smtClean="0">
                <a:latin typeface="Courier New"/>
                <a:cs typeface="Courier New"/>
              </a:rPr>
              <a:t>buf[MAXS</a:t>
            </a:r>
            <a:r>
              <a:rPr lang="en-US" sz="1600" dirty="0" smtClean="0">
                <a:latin typeface="Courier New"/>
                <a:cs typeface="Courier New"/>
              </a:rPr>
              <a:t>];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va_list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args</a:t>
            </a:r>
            <a:r>
              <a:rPr lang="en-US" sz="1600" dirty="0" smtClean="0">
                <a:latin typeface="Courier New"/>
                <a:cs typeface="Courier New"/>
              </a:rPr>
              <a:t>;</a:t>
            </a:r>
          </a:p>
          <a:p>
            <a:endParaRPr lang="en-US" sz="1600" dirty="0" smtClean="0">
              <a:latin typeface="Courier New"/>
              <a:cs typeface="Courier New"/>
            </a:endParaRP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va_start(args</a:t>
            </a:r>
            <a:r>
              <a:rPr lang="en-US" sz="1600" dirty="0" smtClean="0">
                <a:latin typeface="Courier New"/>
                <a:cs typeface="Courier New"/>
              </a:rPr>
              <a:t>, format);                     </a:t>
            </a:r>
            <a:r>
              <a:rPr lang="en-US" sz="1600" dirty="0" smtClean="0">
                <a:solidFill>
                  <a:srgbClr val="990000"/>
                </a:solidFill>
                <a:latin typeface="Courier New"/>
                <a:cs typeface="Courier New"/>
              </a:rPr>
              <a:t>/* reentrant */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vsnprintf(buf</a:t>
            </a:r>
            <a:r>
              <a:rPr lang="en-US" sz="1600" dirty="0" smtClean="0"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latin typeface="Courier New"/>
                <a:cs typeface="Courier New"/>
              </a:rPr>
              <a:t>sizeof(buf</a:t>
            </a:r>
            <a:r>
              <a:rPr lang="en-US" sz="1600" dirty="0" smtClean="0">
                <a:latin typeface="Courier New"/>
                <a:cs typeface="Courier New"/>
              </a:rPr>
              <a:t>), format, </a:t>
            </a:r>
            <a:r>
              <a:rPr lang="en-US" sz="1600" dirty="0" err="1" smtClean="0">
                <a:latin typeface="Courier New"/>
                <a:cs typeface="Courier New"/>
              </a:rPr>
              <a:t>args</a:t>
            </a:r>
            <a:r>
              <a:rPr lang="en-US" sz="1600" dirty="0" smtClean="0">
                <a:latin typeface="Courier New"/>
                <a:cs typeface="Courier New"/>
              </a:rPr>
              <a:t>);  </a:t>
            </a:r>
            <a:r>
              <a:rPr lang="en-US" sz="1600" dirty="0" smtClean="0">
                <a:solidFill>
                  <a:srgbClr val="990000"/>
                </a:solidFill>
                <a:latin typeface="Courier New"/>
                <a:cs typeface="Courier New"/>
              </a:rPr>
              <a:t>/* reentrant */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va_end(args</a:t>
            </a:r>
            <a:r>
              <a:rPr lang="en-US" sz="1600" dirty="0" smtClean="0">
                <a:latin typeface="Courier New"/>
                <a:cs typeface="Courier New"/>
              </a:rPr>
              <a:t>);                               </a:t>
            </a:r>
            <a:r>
              <a:rPr lang="en-US" sz="1600" dirty="0" smtClean="0">
                <a:solidFill>
                  <a:srgbClr val="990000"/>
                </a:solidFill>
                <a:latin typeface="Courier New"/>
                <a:cs typeface="Courier New"/>
              </a:rPr>
              <a:t>/* reentrant */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write(1, </a:t>
            </a:r>
            <a:r>
              <a:rPr lang="en-US" sz="1600" dirty="0" err="1" smtClean="0">
                <a:latin typeface="Courier New"/>
                <a:cs typeface="Courier New"/>
              </a:rPr>
              <a:t>buf</a:t>
            </a:r>
            <a:r>
              <a:rPr lang="en-US" sz="1600" dirty="0" smtClean="0"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latin typeface="Courier New"/>
                <a:cs typeface="Courier New"/>
              </a:rPr>
              <a:t>strlen(buf</a:t>
            </a:r>
            <a:r>
              <a:rPr lang="en-US" sz="1600" dirty="0" smtClean="0">
                <a:latin typeface="Courier New"/>
                <a:cs typeface="Courier New"/>
              </a:rPr>
              <a:t>));                 </a:t>
            </a:r>
            <a:r>
              <a:rPr lang="en-US" sz="1600" dirty="0" smtClean="0">
                <a:solidFill>
                  <a:srgbClr val="990000"/>
                </a:solidFill>
                <a:latin typeface="Courier New"/>
                <a:cs typeface="Courier New"/>
              </a:rPr>
              <a:t>/* </a:t>
            </a:r>
            <a:r>
              <a:rPr lang="en-US" sz="1600" dirty="0" err="1" smtClean="0">
                <a:solidFill>
                  <a:srgbClr val="990000"/>
                </a:solidFill>
                <a:latin typeface="Courier New"/>
                <a:cs typeface="Courier New"/>
              </a:rPr>
              <a:t>async</a:t>
            </a:r>
            <a:r>
              <a:rPr lang="en-US" sz="1600" dirty="0" smtClean="0">
                <a:solidFill>
                  <a:srgbClr val="990000"/>
                </a:solidFill>
                <a:latin typeface="Courier New"/>
                <a:cs typeface="Courier New"/>
              </a:rPr>
              <a:t>-signal-safe */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6412468"/>
            <a:ext cx="1378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safe_printf.c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Multitasking, shells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Signals</a:t>
            </a:r>
          </a:p>
          <a:p>
            <a:r>
              <a:rPr lang="en-US" dirty="0" smtClean="0"/>
              <a:t>Nonlocal jumps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534400" cy="914400"/>
          </a:xfrm>
        </p:spPr>
        <p:txBody>
          <a:bodyPr/>
          <a:lstStyle/>
          <a:p>
            <a:r>
              <a:rPr lang="en-US"/>
              <a:t>Nonlocal Jumps: </a:t>
            </a:r>
            <a:r>
              <a:rPr lang="en-US">
                <a:latin typeface="Courier New" pitchFamily="49" charset="0"/>
              </a:rPr>
              <a:t>setjmp/longjmp</a:t>
            </a:r>
          </a:p>
        </p:txBody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444625"/>
            <a:ext cx="8307387" cy="4498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Powerful (but dangerous) user-level mechanism for transferring control to an arbitrary location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Controlled to way to break the procedure call / return discipline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Useful for error recovery and signal handling</a:t>
            </a:r>
          </a:p>
          <a:p>
            <a:pPr>
              <a:lnSpc>
                <a:spcPct val="85000"/>
              </a:lnSpc>
            </a:pPr>
            <a:endParaRPr lang="en-US" sz="2000" dirty="0"/>
          </a:p>
          <a:p>
            <a:pPr>
              <a:lnSpc>
                <a:spcPct val="85000"/>
              </a:lnSpc>
            </a:pP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setjmp</a:t>
            </a:r>
            <a:r>
              <a:rPr lang="en-US" dirty="0">
                <a:latin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</a:rPr>
              <a:t>jmp_buf</a:t>
            </a:r>
            <a:r>
              <a:rPr lang="en-US" dirty="0">
                <a:latin typeface="Courier New" pitchFamily="49" charset="0"/>
              </a:rPr>
              <a:t> j)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Must be called before </a:t>
            </a:r>
            <a:r>
              <a:rPr lang="en-US" dirty="0" err="1"/>
              <a:t>longjmp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Identifies a return site for a subsequent </a:t>
            </a:r>
            <a:r>
              <a:rPr lang="en-US" dirty="0" err="1"/>
              <a:t>longjmp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Called once, returns one or more times</a:t>
            </a: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Implementation</a:t>
            </a:r>
            <a:r>
              <a:rPr lang="en-US" dirty="0"/>
              <a:t>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Remember where you are by storing  the current </a:t>
            </a:r>
            <a:r>
              <a:rPr lang="en-US" b="1" i="1" dirty="0">
                <a:solidFill>
                  <a:srgbClr val="990000"/>
                </a:solidFill>
              </a:rPr>
              <a:t>register context</a:t>
            </a:r>
            <a:r>
              <a:rPr lang="en-US" dirty="0"/>
              <a:t>, </a:t>
            </a:r>
            <a:r>
              <a:rPr lang="en-US" b="1" i="1" dirty="0">
                <a:solidFill>
                  <a:srgbClr val="990000"/>
                </a:solidFill>
              </a:rPr>
              <a:t>stack pointer</a:t>
            </a:r>
            <a:r>
              <a:rPr lang="en-US" dirty="0"/>
              <a:t>,  and</a:t>
            </a:r>
            <a:r>
              <a:rPr lang="en-US" b="1" i="1" dirty="0">
                <a:solidFill>
                  <a:srgbClr val="990000"/>
                </a:solidFill>
              </a:rPr>
              <a:t> PC value </a:t>
            </a:r>
            <a:r>
              <a:rPr lang="en-US" dirty="0"/>
              <a:t>in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jmp_buf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Return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6642100" cy="573087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setjmp/longjmp</a:t>
            </a:r>
            <a:r>
              <a:rPr lang="en-US"/>
              <a:t> (cont)</a:t>
            </a:r>
          </a:p>
        </p:txBody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534400" cy="4425950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void </a:t>
            </a:r>
            <a:r>
              <a:rPr lang="en-US" dirty="0" err="1">
                <a:latin typeface="Courier New" pitchFamily="49" charset="0"/>
              </a:rPr>
              <a:t>longjmp</a:t>
            </a:r>
            <a:r>
              <a:rPr lang="en-US" dirty="0">
                <a:latin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</a:rPr>
              <a:t>jmp_buf</a:t>
            </a:r>
            <a:r>
              <a:rPr lang="en-US" dirty="0">
                <a:latin typeface="Courier New" pitchFamily="49" charset="0"/>
              </a:rPr>
              <a:t> j, 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)</a:t>
            </a:r>
            <a:endParaRPr lang="en-US" dirty="0"/>
          </a:p>
          <a:p>
            <a:pPr lvl="1"/>
            <a:r>
              <a:rPr lang="en-US" dirty="0"/>
              <a:t>Meaning:</a:t>
            </a:r>
          </a:p>
          <a:p>
            <a:pPr lvl="2"/>
            <a:r>
              <a:rPr lang="en-US" dirty="0"/>
              <a:t>return from the </a:t>
            </a:r>
            <a:r>
              <a:rPr lang="en-US" b="1" dirty="0" err="1">
                <a:latin typeface="Courier New" pitchFamily="49" charset="0"/>
              </a:rPr>
              <a:t>setjmp</a:t>
            </a:r>
            <a:r>
              <a:rPr lang="en-US" dirty="0"/>
              <a:t> remembered by jump buffer </a:t>
            </a:r>
            <a:r>
              <a:rPr lang="en-US" b="1" dirty="0">
                <a:latin typeface="Courier New" pitchFamily="49" charset="0"/>
              </a:rPr>
              <a:t>j</a:t>
            </a:r>
            <a:r>
              <a:rPr lang="en-US" dirty="0"/>
              <a:t> </a:t>
            </a:r>
            <a:r>
              <a:rPr lang="en-US" dirty="0" smtClean="0"/>
              <a:t>again ... </a:t>
            </a:r>
            <a:endParaRPr lang="en-US" dirty="0"/>
          </a:p>
          <a:p>
            <a:pPr lvl="2"/>
            <a:r>
              <a:rPr lang="en-US" dirty="0" smtClean="0"/>
              <a:t>… this </a:t>
            </a:r>
            <a:r>
              <a:rPr lang="en-US" dirty="0"/>
              <a:t>time returning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i</a:t>
            </a:r>
            <a:r>
              <a:rPr lang="en-US" dirty="0"/>
              <a:t> instead of 0</a:t>
            </a:r>
          </a:p>
          <a:p>
            <a:pPr lvl="1"/>
            <a:r>
              <a:rPr lang="en-US" dirty="0"/>
              <a:t>Called after </a:t>
            </a:r>
            <a:r>
              <a:rPr lang="en-US" b="1" dirty="0" err="1">
                <a:latin typeface="Courier New" pitchFamily="49" charset="0"/>
              </a:rPr>
              <a:t>setjmp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Called once, but never returns</a:t>
            </a:r>
          </a:p>
          <a:p>
            <a:endParaRPr lang="en-US" dirty="0"/>
          </a:p>
          <a:p>
            <a:r>
              <a:rPr lang="en-US" dirty="0" err="1">
                <a:latin typeface="Courier New" pitchFamily="49" charset="0"/>
              </a:rPr>
              <a:t>longjmp</a:t>
            </a:r>
            <a:r>
              <a:rPr lang="en-US" dirty="0"/>
              <a:t> Implementation:</a:t>
            </a:r>
          </a:p>
          <a:p>
            <a:pPr lvl="1"/>
            <a:r>
              <a:rPr lang="en-US" dirty="0"/>
              <a:t>Restore register context </a:t>
            </a:r>
            <a:r>
              <a:rPr lang="en-US" dirty="0" smtClean="0"/>
              <a:t>(stack pointer, base pointer, PC value) from </a:t>
            </a:r>
            <a:r>
              <a:rPr lang="en-US" dirty="0"/>
              <a:t>jump buffer </a:t>
            </a:r>
            <a:r>
              <a:rPr lang="en-US" b="1" dirty="0">
                <a:latin typeface="Courier New" pitchFamily="49" charset="0"/>
              </a:rPr>
              <a:t>j</a:t>
            </a:r>
          </a:p>
          <a:p>
            <a:pPr lvl="1"/>
            <a:r>
              <a:rPr lang="en-US" dirty="0"/>
              <a:t>Set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eax</a:t>
            </a:r>
            <a:r>
              <a:rPr lang="en-US" b="1" dirty="0"/>
              <a:t> </a:t>
            </a:r>
            <a:r>
              <a:rPr lang="en-US" dirty="0"/>
              <a:t>(the return value) to </a:t>
            </a:r>
            <a:r>
              <a:rPr lang="en-US" b="1" dirty="0" err="1">
                <a:latin typeface="Courier New" pitchFamily="49" charset="0"/>
              </a:rPr>
              <a:t>i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Jump to the location indicated by the PC stored in jump </a:t>
            </a:r>
            <a:r>
              <a:rPr lang="en-US" dirty="0" err="1"/>
              <a:t>buf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</a:rPr>
              <a:t>j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6692900" cy="573087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setjmp</a:t>
            </a:r>
            <a:r>
              <a:rPr lang="en-US"/>
              <a:t>/</a:t>
            </a:r>
            <a:r>
              <a:rPr lang="en-US">
                <a:latin typeface="Courier New" pitchFamily="49" charset="0"/>
              </a:rPr>
              <a:t>longjmp</a:t>
            </a:r>
            <a:r>
              <a:rPr lang="en-US"/>
              <a:t> Example</a:t>
            </a:r>
          </a:p>
        </p:txBody>
      </p:sp>
      <p:sp>
        <p:nvSpPr>
          <p:cNvPr id="531459" name="Text Box 3"/>
          <p:cNvSpPr txBox="1">
            <a:spLocks noChangeArrowheads="1"/>
          </p:cNvSpPr>
          <p:nvPr/>
        </p:nvSpPr>
        <p:spPr bwMode="auto">
          <a:xfrm>
            <a:off x="1660525" y="2432050"/>
            <a:ext cx="18415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</p:txBody>
      </p:sp>
      <p:sp>
        <p:nvSpPr>
          <p:cNvPr id="531460" name="Text Box 4"/>
          <p:cNvSpPr txBox="1">
            <a:spLocks noChangeArrowheads="1"/>
          </p:cNvSpPr>
          <p:nvPr/>
        </p:nvSpPr>
        <p:spPr bwMode="auto">
          <a:xfrm>
            <a:off x="515703" y="1447800"/>
            <a:ext cx="6400800" cy="400685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setjmp.h</a:t>
            </a:r>
            <a:r>
              <a:rPr lang="en-US" sz="1600" b="1" dirty="0">
                <a:latin typeface="Courier New" pitchFamily="49" charset="0"/>
              </a:rPr>
              <a:t>&gt;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jmp_buf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buf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main()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if (</a:t>
            </a:r>
            <a:r>
              <a:rPr lang="en-US" sz="1600" b="1" dirty="0" err="1">
                <a:latin typeface="Courier New" pitchFamily="49" charset="0"/>
              </a:rPr>
              <a:t>setjmp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buf</a:t>
            </a:r>
            <a:r>
              <a:rPr lang="en-US" sz="1600" b="1" dirty="0">
                <a:latin typeface="Courier New" pitchFamily="49" charset="0"/>
              </a:rPr>
              <a:t>) != 0)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  </a:t>
            </a:r>
            <a:r>
              <a:rPr lang="en-US" sz="1600" b="1" dirty="0" err="1">
                <a:latin typeface="Courier New" pitchFamily="49" charset="0"/>
              </a:rPr>
              <a:t>printf</a:t>
            </a:r>
            <a:r>
              <a:rPr lang="en-US" sz="1600" b="1" dirty="0">
                <a:latin typeface="Courier New" pitchFamily="49" charset="0"/>
              </a:rPr>
              <a:t>("back in main due to an error\n");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else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  </a:t>
            </a:r>
            <a:r>
              <a:rPr lang="en-US" sz="1600" b="1" dirty="0" err="1">
                <a:latin typeface="Courier New" pitchFamily="49" charset="0"/>
              </a:rPr>
              <a:t>printf</a:t>
            </a:r>
            <a:r>
              <a:rPr lang="en-US" sz="1600" b="1" dirty="0">
                <a:latin typeface="Courier New" pitchFamily="49" charset="0"/>
              </a:rPr>
              <a:t>("first time through\n");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p1();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p1 calls p2, which calls p3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...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p3()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&lt;error checking code&gt;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if (error)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  </a:t>
            </a:r>
            <a:r>
              <a:rPr lang="en-US" sz="1600" b="1" dirty="0" err="1">
                <a:latin typeface="Courier New" pitchFamily="49" charset="0"/>
              </a:rPr>
              <a:t>longjmp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buf</a:t>
            </a:r>
            <a:r>
              <a:rPr lang="en-US" sz="1600" b="1" dirty="0">
                <a:latin typeface="Courier New" pitchFamily="49" charset="0"/>
              </a:rPr>
              <a:t>, 1)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World of Multitasking</a:t>
            </a:r>
            <a:endParaRPr lang="en-US" dirty="0"/>
          </a:p>
        </p:txBody>
      </p:sp>
      <p:sp>
        <p:nvSpPr>
          <p:cNvPr id="5120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18525" cy="4972050"/>
          </a:xfrm>
        </p:spPr>
        <p:txBody>
          <a:bodyPr/>
          <a:lstStyle/>
          <a:p>
            <a:r>
              <a:rPr lang="en-US" dirty="0" smtClean="0"/>
              <a:t>System runs many processes concurrently</a:t>
            </a:r>
          </a:p>
          <a:p>
            <a:endParaRPr lang="en-US" dirty="0" smtClean="0"/>
          </a:p>
          <a:p>
            <a:r>
              <a:rPr lang="en-US" dirty="0" smtClean="0"/>
              <a:t>Process: executing program</a:t>
            </a:r>
          </a:p>
          <a:p>
            <a:pPr lvl="1"/>
            <a:r>
              <a:rPr lang="en-US" dirty="0" smtClean="0"/>
              <a:t>State includes memory image + register values + program counter</a:t>
            </a:r>
          </a:p>
          <a:p>
            <a:endParaRPr lang="en-US" dirty="0" smtClean="0"/>
          </a:p>
          <a:p>
            <a:r>
              <a:rPr lang="en-US" dirty="0" smtClean="0"/>
              <a:t>Regularly switches from one process to another</a:t>
            </a:r>
          </a:p>
          <a:p>
            <a:pPr lvl="1"/>
            <a:r>
              <a:rPr lang="en-US" dirty="0" smtClean="0"/>
              <a:t>Suspend process when it needs I/O resource or timer event occurs</a:t>
            </a:r>
          </a:p>
          <a:p>
            <a:pPr lvl="1"/>
            <a:r>
              <a:rPr lang="en-US" dirty="0" smtClean="0"/>
              <a:t>Resume process when I/O available or given scheduling priority</a:t>
            </a:r>
          </a:p>
          <a:p>
            <a:endParaRPr lang="en-US" dirty="0" smtClean="0"/>
          </a:p>
          <a:p>
            <a:r>
              <a:rPr lang="en-US" dirty="0" smtClean="0"/>
              <a:t>Appears to </a:t>
            </a:r>
            <a:r>
              <a:rPr lang="en-US" dirty="0" err="1" smtClean="0"/>
              <a:t>user(s</a:t>
            </a:r>
            <a:r>
              <a:rPr lang="en-US" dirty="0" smtClean="0"/>
              <a:t>) as if all processes executing simultaneously</a:t>
            </a:r>
          </a:p>
          <a:p>
            <a:pPr lvl="1"/>
            <a:r>
              <a:rPr lang="en-US" dirty="0" smtClean="0"/>
              <a:t>Even though most systems can only execute one process at a time</a:t>
            </a:r>
          </a:p>
          <a:p>
            <a:pPr lvl="1"/>
            <a:r>
              <a:rPr lang="en-US" dirty="0" smtClean="0"/>
              <a:t>Except possibly with lower performance than if running alone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50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417512"/>
            <a:ext cx="7175500" cy="573088"/>
          </a:xfrm>
        </p:spPr>
        <p:txBody>
          <a:bodyPr/>
          <a:lstStyle/>
          <a:p>
            <a:r>
              <a:rPr lang="en-US"/>
              <a:t>Limitations of Nonlocal Jumps</a:t>
            </a:r>
          </a:p>
        </p:txBody>
      </p:sp>
      <p:sp>
        <p:nvSpPr>
          <p:cNvPr id="53350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8210" y="1066800"/>
            <a:ext cx="8307387" cy="1160463"/>
          </a:xfrm>
        </p:spPr>
        <p:txBody>
          <a:bodyPr/>
          <a:lstStyle/>
          <a:p>
            <a:r>
              <a:rPr lang="en-US"/>
              <a:t>Works within stack discipline</a:t>
            </a:r>
          </a:p>
          <a:p>
            <a:pPr lvl="1"/>
            <a:r>
              <a:rPr lang="en-US"/>
              <a:t>Can only long jump to environment of function that has been called but not yet completed</a:t>
            </a:r>
          </a:p>
        </p:txBody>
      </p:sp>
      <p:sp>
        <p:nvSpPr>
          <p:cNvPr id="533508" name="Rectangle 1028"/>
          <p:cNvSpPr>
            <a:spLocks noChangeArrowheads="1"/>
          </p:cNvSpPr>
          <p:nvPr/>
        </p:nvSpPr>
        <p:spPr bwMode="auto">
          <a:xfrm>
            <a:off x="873107" y="2245194"/>
            <a:ext cx="4114800" cy="449580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jmp_buf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P1()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if (</a:t>
            </a:r>
            <a:r>
              <a:rPr lang="en-US" sz="1600" b="1" dirty="0" err="1">
                <a:latin typeface="Courier New" pitchFamily="49" charset="0"/>
              </a:rPr>
              <a:t>setjmp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))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Long Jump to here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else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P2();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P2()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  . . . P2(); . . . P3(); 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P3()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longjmp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, 1);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533509" name="Rectangle 1029"/>
          <p:cNvSpPr>
            <a:spLocks noChangeArrowheads="1"/>
          </p:cNvSpPr>
          <p:nvPr/>
        </p:nvSpPr>
        <p:spPr bwMode="auto">
          <a:xfrm>
            <a:off x="6092893" y="22860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P1</a:t>
            </a:r>
          </a:p>
        </p:txBody>
      </p:sp>
      <p:sp>
        <p:nvSpPr>
          <p:cNvPr id="533510" name="Rectangle 1030"/>
          <p:cNvSpPr>
            <a:spLocks noChangeArrowheads="1"/>
          </p:cNvSpPr>
          <p:nvPr/>
        </p:nvSpPr>
        <p:spPr bwMode="auto">
          <a:xfrm>
            <a:off x="6092893" y="29718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P2</a:t>
            </a:r>
          </a:p>
        </p:txBody>
      </p:sp>
      <p:sp>
        <p:nvSpPr>
          <p:cNvPr id="533511" name="Rectangle 1031"/>
          <p:cNvSpPr>
            <a:spLocks noChangeArrowheads="1"/>
          </p:cNvSpPr>
          <p:nvPr/>
        </p:nvSpPr>
        <p:spPr bwMode="auto">
          <a:xfrm>
            <a:off x="6092893" y="36576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P2</a:t>
            </a:r>
          </a:p>
        </p:txBody>
      </p:sp>
      <p:sp>
        <p:nvSpPr>
          <p:cNvPr id="533512" name="Rectangle 1032"/>
          <p:cNvSpPr>
            <a:spLocks noChangeArrowheads="1"/>
          </p:cNvSpPr>
          <p:nvPr/>
        </p:nvSpPr>
        <p:spPr bwMode="auto">
          <a:xfrm>
            <a:off x="6092893" y="43434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P2</a:t>
            </a:r>
          </a:p>
        </p:txBody>
      </p:sp>
      <p:sp>
        <p:nvSpPr>
          <p:cNvPr id="533513" name="Rectangle 1033"/>
          <p:cNvSpPr>
            <a:spLocks noChangeArrowheads="1"/>
          </p:cNvSpPr>
          <p:nvPr/>
        </p:nvSpPr>
        <p:spPr bwMode="auto">
          <a:xfrm>
            <a:off x="6092893" y="50292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P3</a:t>
            </a:r>
          </a:p>
        </p:txBody>
      </p:sp>
      <p:sp>
        <p:nvSpPr>
          <p:cNvPr id="533514" name="Line 1034"/>
          <p:cNvSpPr>
            <a:spLocks noChangeShapeType="1"/>
          </p:cNvSpPr>
          <p:nvPr/>
        </p:nvSpPr>
        <p:spPr bwMode="auto">
          <a:xfrm>
            <a:off x="5559493" y="25908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33515" name="Rectangle 1035"/>
          <p:cNvSpPr>
            <a:spLocks noChangeArrowheads="1"/>
          </p:cNvSpPr>
          <p:nvPr/>
        </p:nvSpPr>
        <p:spPr bwMode="auto">
          <a:xfrm>
            <a:off x="5254693" y="2209800"/>
            <a:ext cx="550863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env</a:t>
            </a:r>
          </a:p>
        </p:txBody>
      </p:sp>
      <p:sp>
        <p:nvSpPr>
          <p:cNvPr id="533516" name="Rectangle 1036"/>
          <p:cNvSpPr>
            <a:spLocks noChangeArrowheads="1"/>
          </p:cNvSpPr>
          <p:nvPr/>
        </p:nvSpPr>
        <p:spPr bwMode="auto">
          <a:xfrm>
            <a:off x="7693093" y="22860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P1</a:t>
            </a:r>
          </a:p>
        </p:txBody>
      </p:sp>
      <p:sp>
        <p:nvSpPr>
          <p:cNvPr id="533517" name="Text Box 1037"/>
          <p:cNvSpPr txBox="1">
            <a:spLocks noChangeArrowheads="1"/>
          </p:cNvSpPr>
          <p:nvPr/>
        </p:nvSpPr>
        <p:spPr bwMode="auto">
          <a:xfrm>
            <a:off x="5984406" y="1981200"/>
            <a:ext cx="1493870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Before </a:t>
            </a:r>
            <a:r>
              <a:rPr lang="en-US" sz="1600" b="1" dirty="0" err="1">
                <a:latin typeface="Calibri" pitchFamily="34" charset="0"/>
              </a:rPr>
              <a:t>longjmp</a:t>
            </a:r>
            <a:endParaRPr lang="en-US" sz="1600" b="1" dirty="0">
              <a:latin typeface="Calibri" pitchFamily="34" charset="0"/>
            </a:endParaRPr>
          </a:p>
        </p:txBody>
      </p:sp>
      <p:sp>
        <p:nvSpPr>
          <p:cNvPr id="533518" name="Text Box 1038"/>
          <p:cNvSpPr txBox="1">
            <a:spLocks noChangeArrowheads="1"/>
          </p:cNvSpPr>
          <p:nvPr/>
        </p:nvSpPr>
        <p:spPr bwMode="auto">
          <a:xfrm>
            <a:off x="7585125" y="1981200"/>
            <a:ext cx="1365182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After </a:t>
            </a:r>
            <a:r>
              <a:rPr lang="en-US" sz="1600" b="1" dirty="0" err="1">
                <a:latin typeface="Calibri" pitchFamily="34" charset="0"/>
              </a:rPr>
              <a:t>longjmp</a:t>
            </a:r>
            <a:endParaRPr lang="en-US" sz="16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17512"/>
            <a:ext cx="7937500" cy="573088"/>
          </a:xfrm>
        </p:spPr>
        <p:txBody>
          <a:bodyPr/>
          <a:lstStyle/>
          <a:p>
            <a:r>
              <a:rPr lang="en-US"/>
              <a:t>Limitations of Long Jumps (cont.)</a:t>
            </a:r>
          </a:p>
        </p:txBody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6809" y="1049337"/>
            <a:ext cx="8307387" cy="1160463"/>
          </a:xfrm>
        </p:spPr>
        <p:txBody>
          <a:bodyPr/>
          <a:lstStyle/>
          <a:p>
            <a:r>
              <a:rPr lang="en-US"/>
              <a:t>Works within stack discipline</a:t>
            </a:r>
          </a:p>
          <a:p>
            <a:pPr lvl="1"/>
            <a:r>
              <a:rPr lang="en-US"/>
              <a:t>Can only long jump to environment of function that has been called but not yet completed</a:t>
            </a:r>
          </a:p>
        </p:txBody>
      </p:sp>
      <p:sp>
        <p:nvSpPr>
          <p:cNvPr id="534532" name="Rectangle 4"/>
          <p:cNvSpPr>
            <a:spLocks noChangeArrowheads="1"/>
          </p:cNvSpPr>
          <p:nvPr/>
        </p:nvSpPr>
        <p:spPr bwMode="auto">
          <a:xfrm>
            <a:off x="896703" y="2286000"/>
            <a:ext cx="4114800" cy="449580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jmp_buf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P1()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P2(); P3();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P2()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if (</a:t>
            </a:r>
            <a:r>
              <a:rPr lang="en-US" sz="1600" b="1" dirty="0" err="1">
                <a:latin typeface="Courier New" pitchFamily="49" charset="0"/>
              </a:rPr>
              <a:t>setjmp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))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Long Jump to here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P3()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longjmp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, 1);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181600" y="1990725"/>
            <a:ext cx="1981200" cy="1666875"/>
            <a:chOff x="3264" y="1056"/>
            <a:chExt cx="1248" cy="1050"/>
          </a:xfrm>
        </p:grpSpPr>
        <p:sp>
          <p:nvSpPr>
            <p:cNvPr id="534534" name="Rectangle 6"/>
            <p:cNvSpPr>
              <a:spLocks noChangeArrowheads="1"/>
            </p:cNvSpPr>
            <p:nvPr/>
          </p:nvSpPr>
          <p:spPr bwMode="auto">
            <a:xfrm>
              <a:off x="3264" y="172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>
                  <a:latin typeface="Courier New" pitchFamily="49" charset="0"/>
                </a:rPr>
                <a:t>env</a:t>
              </a:r>
            </a:p>
          </p:txBody>
        </p: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3456" y="1056"/>
              <a:ext cx="1056" cy="1050"/>
              <a:chOff x="3408" y="1056"/>
              <a:chExt cx="1056" cy="1050"/>
            </a:xfrm>
          </p:grpSpPr>
          <p:sp>
            <p:nvSpPr>
              <p:cNvPr id="534536" name="Rectangle 8"/>
              <p:cNvSpPr>
                <a:spLocks noChangeArrowheads="1"/>
              </p:cNvSpPr>
              <p:nvPr/>
            </p:nvSpPr>
            <p:spPr bwMode="auto">
              <a:xfrm>
                <a:off x="3744" y="1056"/>
                <a:ext cx="720" cy="43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2000" b="1">
                    <a:latin typeface="Courier New" pitchFamily="49" charset="0"/>
                  </a:rPr>
                  <a:t>P1</a:t>
                </a:r>
              </a:p>
            </p:txBody>
          </p:sp>
          <p:sp>
            <p:nvSpPr>
              <p:cNvPr id="534537" name="Rectangle 9"/>
              <p:cNvSpPr>
                <a:spLocks noChangeArrowheads="1"/>
              </p:cNvSpPr>
              <p:nvPr/>
            </p:nvSpPr>
            <p:spPr bwMode="auto">
              <a:xfrm>
                <a:off x="3744" y="1488"/>
                <a:ext cx="720" cy="43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2000" b="1">
                    <a:latin typeface="Courier New" pitchFamily="49" charset="0"/>
                  </a:rPr>
                  <a:t>P2</a:t>
                </a:r>
              </a:p>
            </p:txBody>
          </p:sp>
          <p:sp>
            <p:nvSpPr>
              <p:cNvPr id="534538" name="Line 10"/>
              <p:cNvSpPr>
                <a:spLocks noChangeShapeType="1"/>
              </p:cNvSpPr>
              <p:nvPr/>
            </p:nvSpPr>
            <p:spPr bwMode="auto">
              <a:xfrm>
                <a:off x="3408" y="1728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34539" name="Text Box 11"/>
              <p:cNvSpPr txBox="1">
                <a:spLocks noChangeArrowheads="1"/>
              </p:cNvSpPr>
              <p:nvPr/>
            </p:nvSpPr>
            <p:spPr bwMode="auto">
              <a:xfrm>
                <a:off x="3685" y="1893"/>
                <a:ext cx="633" cy="2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1" dirty="0">
                    <a:latin typeface="Calibri" pitchFamily="34" charset="0"/>
                  </a:rPr>
                  <a:t>At </a:t>
                </a:r>
                <a:r>
                  <a:rPr lang="en-US" sz="1600" b="1" dirty="0" err="1">
                    <a:latin typeface="Calibri" pitchFamily="34" charset="0"/>
                  </a:rPr>
                  <a:t>setjmp</a:t>
                </a:r>
                <a:endParaRPr lang="en-US" sz="1600" b="1" dirty="0">
                  <a:latin typeface="Calibri" pitchFamily="34" charset="0"/>
                </a:endParaRPr>
              </a:p>
            </p:txBody>
          </p:sp>
        </p:grp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6858000" y="5038725"/>
            <a:ext cx="1981200" cy="1666875"/>
            <a:chOff x="3264" y="2976"/>
            <a:chExt cx="1248" cy="1050"/>
          </a:xfrm>
        </p:grpSpPr>
        <p:sp>
          <p:nvSpPr>
            <p:cNvPr id="534541" name="Rectangle 13"/>
            <p:cNvSpPr>
              <a:spLocks noChangeArrowheads="1"/>
            </p:cNvSpPr>
            <p:nvPr/>
          </p:nvSpPr>
          <p:spPr bwMode="auto">
            <a:xfrm>
              <a:off x="3792" y="2976"/>
              <a:ext cx="720" cy="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000" b="1">
                  <a:latin typeface="Courier New" pitchFamily="49" charset="0"/>
                </a:rPr>
                <a:t>P1</a:t>
              </a:r>
            </a:p>
          </p:txBody>
        </p:sp>
        <p:sp>
          <p:nvSpPr>
            <p:cNvPr id="534542" name="Rectangle 14"/>
            <p:cNvSpPr>
              <a:spLocks noChangeArrowheads="1"/>
            </p:cNvSpPr>
            <p:nvPr/>
          </p:nvSpPr>
          <p:spPr bwMode="auto">
            <a:xfrm>
              <a:off x="3792" y="3408"/>
              <a:ext cx="720" cy="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000" b="1">
                  <a:latin typeface="Courier New" pitchFamily="49" charset="0"/>
                </a:rPr>
                <a:t>P3</a:t>
              </a:r>
            </a:p>
          </p:txBody>
        </p:sp>
        <p:sp>
          <p:nvSpPr>
            <p:cNvPr id="534543" name="Line 15"/>
            <p:cNvSpPr>
              <a:spLocks noChangeShapeType="1"/>
            </p:cNvSpPr>
            <p:nvPr/>
          </p:nvSpPr>
          <p:spPr bwMode="auto">
            <a:xfrm>
              <a:off x="3456" y="364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34544" name="Rectangle 16"/>
            <p:cNvSpPr>
              <a:spLocks noChangeArrowheads="1"/>
            </p:cNvSpPr>
            <p:nvPr/>
          </p:nvSpPr>
          <p:spPr bwMode="auto">
            <a:xfrm>
              <a:off x="3264" y="340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>
                  <a:latin typeface="Courier New" pitchFamily="49" charset="0"/>
                </a:rPr>
                <a:t>env</a:t>
              </a:r>
            </a:p>
          </p:txBody>
        </p:sp>
        <p:sp>
          <p:nvSpPr>
            <p:cNvPr id="534545" name="Text Box 17"/>
            <p:cNvSpPr txBox="1">
              <a:spLocks noChangeArrowheads="1"/>
            </p:cNvSpPr>
            <p:nvPr/>
          </p:nvSpPr>
          <p:spPr bwMode="auto">
            <a:xfrm>
              <a:off x="3733" y="3813"/>
              <a:ext cx="705" cy="2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1" dirty="0">
                  <a:latin typeface="Calibri" pitchFamily="34" charset="0"/>
                </a:rPr>
                <a:t>At </a:t>
              </a:r>
              <a:r>
                <a:rPr lang="en-US" sz="1600" b="1" dirty="0" err="1">
                  <a:latin typeface="Calibri" pitchFamily="34" charset="0"/>
                </a:rPr>
                <a:t>longjmp</a:t>
              </a:r>
              <a:endParaRPr lang="en-US" sz="1600" b="1" dirty="0">
                <a:latin typeface="Calibri" pitchFamily="34" charset="0"/>
              </a:endParaRPr>
            </a:p>
          </p:txBody>
        </p:sp>
        <p:sp>
          <p:nvSpPr>
            <p:cNvPr id="534546" name="Text Box 18"/>
            <p:cNvSpPr txBox="1">
              <a:spLocks noChangeArrowheads="1"/>
            </p:cNvSpPr>
            <p:nvPr/>
          </p:nvSpPr>
          <p:spPr bwMode="auto">
            <a:xfrm>
              <a:off x="3504" y="3545"/>
              <a:ext cx="188" cy="2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 dirty="0">
                  <a:latin typeface="Calibri" pitchFamily="34" charset="0"/>
                </a:rPr>
                <a:t>X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5334000" y="3819525"/>
            <a:ext cx="1828800" cy="1666875"/>
            <a:chOff x="4608" y="1440"/>
            <a:chExt cx="1152" cy="1050"/>
          </a:xfrm>
        </p:grpSpPr>
        <p:sp>
          <p:nvSpPr>
            <p:cNvPr id="534548" name="Rectangle 20"/>
            <p:cNvSpPr>
              <a:spLocks noChangeArrowheads="1"/>
            </p:cNvSpPr>
            <p:nvPr/>
          </p:nvSpPr>
          <p:spPr bwMode="auto">
            <a:xfrm>
              <a:off x="5040" y="1440"/>
              <a:ext cx="720" cy="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000" b="1">
                  <a:latin typeface="Courier New" pitchFamily="49" charset="0"/>
                </a:rPr>
                <a:t>P1</a:t>
              </a:r>
            </a:p>
          </p:txBody>
        </p:sp>
        <p:sp>
          <p:nvSpPr>
            <p:cNvPr id="534549" name="Rectangle 21"/>
            <p:cNvSpPr>
              <a:spLocks noChangeArrowheads="1"/>
            </p:cNvSpPr>
            <p:nvPr/>
          </p:nvSpPr>
          <p:spPr bwMode="auto">
            <a:xfrm>
              <a:off x="5040" y="1872"/>
              <a:ext cx="720" cy="4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000" b="1">
                  <a:latin typeface="Courier New" pitchFamily="49" charset="0"/>
                </a:rPr>
                <a:t>P2</a:t>
              </a:r>
            </a:p>
          </p:txBody>
        </p:sp>
        <p:sp>
          <p:nvSpPr>
            <p:cNvPr id="534550" name="Line 22"/>
            <p:cNvSpPr>
              <a:spLocks noChangeShapeType="1"/>
            </p:cNvSpPr>
            <p:nvPr/>
          </p:nvSpPr>
          <p:spPr bwMode="auto">
            <a:xfrm>
              <a:off x="4704" y="2112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34551" name="Text Box 23"/>
            <p:cNvSpPr txBox="1">
              <a:spLocks noChangeArrowheads="1"/>
            </p:cNvSpPr>
            <p:nvPr/>
          </p:nvSpPr>
          <p:spPr bwMode="auto">
            <a:xfrm>
              <a:off x="4968" y="2277"/>
              <a:ext cx="670" cy="2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1" dirty="0">
                  <a:latin typeface="Calibri" pitchFamily="34" charset="0"/>
                </a:rPr>
                <a:t>P2 returns</a:t>
              </a:r>
            </a:p>
          </p:txBody>
        </p:sp>
        <p:sp>
          <p:nvSpPr>
            <p:cNvPr id="534552" name="Rectangle 24"/>
            <p:cNvSpPr>
              <a:spLocks noChangeArrowheads="1"/>
            </p:cNvSpPr>
            <p:nvPr/>
          </p:nvSpPr>
          <p:spPr bwMode="auto">
            <a:xfrm>
              <a:off x="4608" y="1872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>
                  <a:latin typeface="Courier New" pitchFamily="49" charset="0"/>
                </a:rPr>
                <a:t>env</a:t>
              </a:r>
            </a:p>
          </p:txBody>
        </p:sp>
        <p:sp>
          <p:nvSpPr>
            <p:cNvPr id="534553" name="Text Box 25"/>
            <p:cNvSpPr txBox="1">
              <a:spLocks noChangeArrowheads="1"/>
            </p:cNvSpPr>
            <p:nvPr/>
          </p:nvSpPr>
          <p:spPr bwMode="auto">
            <a:xfrm>
              <a:off x="4752" y="2009"/>
              <a:ext cx="188" cy="2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 dirty="0">
                  <a:latin typeface="Calibri" pitchFamily="34" charset="0"/>
                </a:rPr>
                <a:t>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28625"/>
            <a:ext cx="8458200" cy="1095375"/>
          </a:xfrm>
        </p:spPr>
        <p:txBody>
          <a:bodyPr/>
          <a:lstStyle/>
          <a:p>
            <a:pPr marL="0" indent="0"/>
            <a:r>
              <a:rPr lang="en-US" dirty="0"/>
              <a:t>Putting It All Together: A Program </a:t>
            </a:r>
            <a:br>
              <a:rPr lang="en-US" dirty="0"/>
            </a:br>
            <a:r>
              <a:rPr lang="en-US" dirty="0"/>
              <a:t>That Restarts Itself When </a:t>
            </a:r>
            <a:r>
              <a:rPr lang="en-US" dirty="0">
                <a:latin typeface="Courier New" pitchFamily="49" charset="0"/>
              </a:rPr>
              <a:t>ctrl-</a:t>
            </a:r>
            <a:r>
              <a:rPr lang="en-US" dirty="0" err="1">
                <a:latin typeface="Courier New" pitchFamily="49" charset="0"/>
              </a:rPr>
              <a:t>c</a:t>
            </a:r>
            <a:r>
              <a:rPr lang="en-US" dirty="0" err="1"/>
              <a:t>’d</a:t>
            </a:r>
            <a:endParaRPr lang="en-US" dirty="0"/>
          </a:p>
        </p:txBody>
      </p:sp>
      <p:sp>
        <p:nvSpPr>
          <p:cNvPr id="566275" name="Rectangle 3"/>
          <p:cNvSpPr>
            <a:spLocks noChangeArrowheads="1"/>
          </p:cNvSpPr>
          <p:nvPr/>
        </p:nvSpPr>
        <p:spPr bwMode="auto">
          <a:xfrm>
            <a:off x="457200" y="1524000"/>
            <a:ext cx="3514104" cy="50783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#include &lt;</a:t>
            </a:r>
            <a:r>
              <a:rPr lang="en-US" sz="1400" b="1" dirty="0" err="1">
                <a:latin typeface="Courier New" pitchFamily="49" charset="0"/>
              </a:rPr>
              <a:t>stdio.h</a:t>
            </a:r>
            <a:r>
              <a:rPr lang="en-US" sz="14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#include &lt;</a:t>
            </a:r>
            <a:r>
              <a:rPr lang="en-US" sz="1400" b="1" dirty="0" err="1">
                <a:latin typeface="Courier New" pitchFamily="49" charset="0"/>
              </a:rPr>
              <a:t>signal.h</a:t>
            </a:r>
            <a:r>
              <a:rPr lang="en-US" sz="14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#include &lt;</a:t>
            </a:r>
            <a:r>
              <a:rPr lang="en-US" sz="1400" b="1" dirty="0" err="1">
                <a:latin typeface="Courier New" pitchFamily="49" charset="0"/>
              </a:rPr>
              <a:t>setjmp.h</a:t>
            </a:r>
            <a:r>
              <a:rPr lang="en-US" sz="14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endParaRPr lang="en-US" sz="14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 dirty="0" err="1">
                <a:latin typeface="Courier New" pitchFamily="49" charset="0"/>
              </a:rPr>
              <a:t>sigjmp_buf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buf</a:t>
            </a:r>
            <a:r>
              <a:rPr lang="en-US" sz="1400" b="1" dirty="0">
                <a:latin typeface="Courier New" pitchFamily="49" charset="0"/>
              </a:rPr>
              <a:t>;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void handler(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sig) {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</a:t>
            </a:r>
            <a:r>
              <a:rPr lang="en-US" sz="1400" b="1" dirty="0" err="1">
                <a:latin typeface="Courier New" pitchFamily="49" charset="0"/>
              </a:rPr>
              <a:t>siglongjmp</a:t>
            </a:r>
            <a:r>
              <a:rPr lang="en-US" sz="1400" b="1" dirty="0">
                <a:latin typeface="Courier New" pitchFamily="49" charset="0"/>
              </a:rPr>
              <a:t>(</a:t>
            </a:r>
            <a:r>
              <a:rPr lang="en-US" sz="1400" b="1" dirty="0" err="1">
                <a:latin typeface="Courier New" pitchFamily="49" charset="0"/>
              </a:rPr>
              <a:t>buf</a:t>
            </a:r>
            <a:r>
              <a:rPr lang="en-US" sz="1400" b="1" dirty="0">
                <a:latin typeface="Courier New" pitchFamily="49" charset="0"/>
              </a:rPr>
              <a:t>, 1);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}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main() {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signal(SIGINT, handler);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if (!</a:t>
            </a:r>
            <a:r>
              <a:rPr lang="en-US" sz="1400" b="1" dirty="0" err="1">
                <a:latin typeface="Courier New" pitchFamily="49" charset="0"/>
              </a:rPr>
              <a:t>sigsetjmp</a:t>
            </a:r>
            <a:r>
              <a:rPr lang="en-US" sz="1400" b="1" dirty="0">
                <a:latin typeface="Courier New" pitchFamily="49" charset="0"/>
              </a:rPr>
              <a:t>(</a:t>
            </a:r>
            <a:r>
              <a:rPr lang="en-US" sz="1400" b="1" dirty="0" err="1">
                <a:latin typeface="Courier New" pitchFamily="49" charset="0"/>
              </a:rPr>
              <a:t>buf</a:t>
            </a:r>
            <a:r>
              <a:rPr lang="en-US" sz="1400" b="1" dirty="0">
                <a:latin typeface="Courier New" pitchFamily="49" charset="0"/>
              </a:rPr>
              <a:t>, 1)) 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("starting\n");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else 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("restarting\n"); </a:t>
            </a:r>
            <a:endParaRPr lang="en-US" sz="1400" b="1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endParaRPr lang="en-US" sz="14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while(1) {</a:t>
            </a:r>
            <a:endParaRPr lang="en-US" sz="14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</a:t>
            </a:r>
            <a:r>
              <a:rPr lang="en-US" sz="1400" dirty="0" smtClean="0">
                <a:latin typeface="Courier New" pitchFamily="49" charset="0"/>
              </a:rPr>
              <a:t>sleep(1);</a:t>
            </a:r>
          </a:p>
          <a:p>
            <a:r>
              <a:rPr lang="en-US" sz="1400" dirty="0" smtClean="0">
                <a:latin typeface="Courier New" pitchFamily="49" charset="0"/>
              </a:rPr>
              <a:t>     </a:t>
            </a:r>
            <a:r>
              <a:rPr lang="en-US" sz="1400" dirty="0" err="1" smtClean="0">
                <a:latin typeface="Courier New" pitchFamily="49" charset="0"/>
              </a:rPr>
              <a:t>printf</a:t>
            </a:r>
            <a:r>
              <a:rPr lang="en-US" sz="1400" dirty="0" smtClean="0">
                <a:latin typeface="Courier New" pitchFamily="49" charset="0"/>
              </a:rPr>
              <a:t>("processing...\n");</a:t>
            </a:r>
          </a:p>
          <a:p>
            <a:r>
              <a:rPr lang="en-US" sz="1400" dirty="0" smtClean="0">
                <a:latin typeface="Courier New" pitchFamily="49" charset="0"/>
              </a:rPr>
              <a:t>  }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}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26343" y="6232981"/>
            <a:ext cx="9818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restart.c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4691063" y="2101840"/>
            <a:ext cx="3351431" cy="3046988"/>
            <a:chOff x="2563812" y="2101840"/>
            <a:chExt cx="3351431" cy="3046988"/>
          </a:xfrm>
        </p:grpSpPr>
        <p:sp>
          <p:nvSpPr>
            <p:cNvPr id="22" name="Rectangle 21"/>
            <p:cNvSpPr/>
            <p:nvPr/>
          </p:nvSpPr>
          <p:spPr>
            <a:xfrm>
              <a:off x="2563812" y="2101840"/>
              <a:ext cx="3303588" cy="3046988"/>
            </a:xfrm>
            <a:prstGeom prst="rect">
              <a:avLst/>
            </a:prstGeom>
            <a:solidFill>
              <a:srgbClr val="E0E0E0"/>
            </a:solidFill>
          </p:spPr>
          <p:txBody>
            <a:bodyPr wrap="square">
              <a:spAutoFit/>
            </a:bodyPr>
            <a:lstStyle/>
            <a:p>
              <a:r>
                <a:rPr lang="en-US" sz="1600" dirty="0" err="1" smtClean="0">
                  <a:latin typeface="Courier New"/>
                  <a:cs typeface="Courier New"/>
                </a:rPr>
                <a:t>greatwhite</a:t>
              </a:r>
              <a:r>
                <a:rPr lang="en-US" sz="1600" dirty="0" smtClean="0">
                  <a:latin typeface="Courier New"/>
                  <a:cs typeface="Courier New"/>
                </a:rPr>
                <a:t>&gt; ./restart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starting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restarting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restarting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 smtClean="0">
                  <a:latin typeface="Courier New"/>
                  <a:cs typeface="Courier New"/>
                </a:rPr>
                <a:t>processing...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4025897" y="3440113"/>
              <a:ext cx="1878013" cy="338138"/>
              <a:chOff x="3592" y="2524"/>
              <a:chExt cx="1183" cy="213"/>
            </a:xfrm>
          </p:grpSpPr>
          <p:sp>
            <p:nvSpPr>
              <p:cNvPr id="566278" name="Text Box 6"/>
              <p:cNvSpPr txBox="1">
                <a:spLocks noChangeArrowheads="1"/>
              </p:cNvSpPr>
              <p:nvPr/>
            </p:nvSpPr>
            <p:spPr bwMode="auto">
              <a:xfrm>
                <a:off x="4368" y="2524"/>
                <a:ext cx="407" cy="2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 b="1" dirty="0">
                    <a:solidFill>
                      <a:srgbClr val="C00000"/>
                    </a:solidFill>
                    <a:latin typeface="Calibri" pitchFamily="34" charset="0"/>
                  </a:rPr>
                  <a:t>Ctrl-c</a:t>
                </a:r>
              </a:p>
            </p:txBody>
          </p:sp>
          <p:sp>
            <p:nvSpPr>
              <p:cNvPr id="566279" name="Line 7"/>
              <p:cNvSpPr>
                <a:spLocks noChangeShapeType="1"/>
              </p:cNvSpPr>
              <p:nvPr/>
            </p:nvSpPr>
            <p:spPr bwMode="auto">
              <a:xfrm>
                <a:off x="3592" y="2668"/>
                <a:ext cx="824" cy="0"/>
              </a:xfrm>
              <a:prstGeom prst="line">
                <a:avLst/>
              </a:prstGeom>
              <a:noFill/>
              <a:ln w="25400">
                <a:solidFill>
                  <a:srgbClr val="C00000"/>
                </a:solidFill>
                <a:round/>
                <a:headEnd type="triangle" w="med" len="med"/>
                <a:tailEnd/>
              </a:ln>
              <a:effectLst/>
            </p:spPr>
            <p:txBody>
              <a:bodyPr wrap="none" anchor="ctr"/>
              <a:lstStyle/>
              <a:p>
                <a:endParaRPr lang="en-US" sz="1600" dirty="0">
                  <a:solidFill>
                    <a:srgbClr val="C00000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566297" name="Line 25"/>
            <p:cNvSpPr>
              <a:spLocks noChangeShapeType="1"/>
            </p:cNvSpPr>
            <p:nvPr/>
          </p:nvSpPr>
          <p:spPr bwMode="auto">
            <a:xfrm>
              <a:off x="4026344" y="4511675"/>
              <a:ext cx="1242568" cy="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 sz="1600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566296" name="Text Box 24"/>
            <p:cNvSpPr txBox="1">
              <a:spLocks noChangeArrowheads="1"/>
            </p:cNvSpPr>
            <p:nvPr/>
          </p:nvSpPr>
          <p:spPr bwMode="auto">
            <a:xfrm>
              <a:off x="5268912" y="4354512"/>
              <a:ext cx="646331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 dirty="0">
                  <a:solidFill>
                    <a:srgbClr val="C00000"/>
                  </a:solidFill>
                  <a:latin typeface="Calibri" pitchFamily="34" charset="0"/>
                </a:rPr>
                <a:t>Ctrl-c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2209800" cy="573087"/>
          </a:xfrm>
        </p:spPr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7896225" cy="4972050"/>
          </a:xfrm>
        </p:spPr>
        <p:txBody>
          <a:bodyPr/>
          <a:lstStyle/>
          <a:p>
            <a:r>
              <a:rPr lang="en-US" dirty="0"/>
              <a:t>Signals provide process-level exception handling</a:t>
            </a:r>
          </a:p>
          <a:p>
            <a:pPr lvl="1"/>
            <a:r>
              <a:rPr lang="en-US" dirty="0"/>
              <a:t>Can generate from user programs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Can define effect by declaring signal handler</a:t>
            </a:r>
          </a:p>
          <a:p>
            <a:r>
              <a:rPr lang="en-US" dirty="0"/>
              <a:t>Some caveats</a:t>
            </a:r>
          </a:p>
          <a:p>
            <a:pPr lvl="1"/>
            <a:r>
              <a:rPr lang="en-US" dirty="0"/>
              <a:t>Very high overhead</a:t>
            </a:r>
          </a:p>
          <a:p>
            <a:pPr lvl="2"/>
            <a:r>
              <a:rPr lang="en-US" dirty="0" smtClean="0"/>
              <a:t>&gt;</a:t>
            </a:r>
            <a:r>
              <a:rPr lang="en-US" dirty="0"/>
              <a:t>10,000 clock cycles</a:t>
            </a:r>
          </a:p>
          <a:p>
            <a:pPr lvl="2"/>
            <a:r>
              <a:rPr lang="en-US" dirty="0"/>
              <a:t>Only use for exceptional conditions</a:t>
            </a:r>
          </a:p>
          <a:p>
            <a:pPr lvl="1"/>
            <a:r>
              <a:rPr lang="en-US" dirty="0"/>
              <a:t>Don’t have queues</a:t>
            </a:r>
          </a:p>
          <a:p>
            <a:pPr lvl="2"/>
            <a:r>
              <a:rPr lang="en-US" dirty="0"/>
              <a:t>Just one bit for each pending signal type</a:t>
            </a:r>
          </a:p>
          <a:p>
            <a:r>
              <a:rPr lang="en-US" dirty="0"/>
              <a:t>Nonlocal jumps provide exceptional control flow within process</a:t>
            </a:r>
          </a:p>
          <a:p>
            <a:pPr lvl="1"/>
            <a:r>
              <a:rPr lang="en-US" dirty="0"/>
              <a:t>Within constraints of stack discipline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12200" cy="573087"/>
          </a:xfrm>
        </p:spPr>
        <p:txBody>
          <a:bodyPr/>
          <a:lstStyle/>
          <a:p>
            <a:r>
              <a:rPr lang="en-US" dirty="0"/>
              <a:t>Programmer’s Model of Multitasking</a:t>
            </a:r>
          </a:p>
        </p:txBody>
      </p:sp>
      <p:sp>
        <p:nvSpPr>
          <p:cNvPr id="513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624887" cy="5484812"/>
          </a:xfrm>
        </p:spPr>
        <p:txBody>
          <a:bodyPr/>
          <a:lstStyle/>
          <a:p>
            <a:r>
              <a:rPr lang="en-US" dirty="0"/>
              <a:t>Basic </a:t>
            </a:r>
            <a:r>
              <a:rPr lang="en-US" dirty="0" smtClean="0"/>
              <a:t>functions</a:t>
            </a:r>
          </a:p>
          <a:p>
            <a:pPr lvl="1"/>
            <a:r>
              <a:rPr lang="en-US" b="1" dirty="0" smtClean="0">
                <a:latin typeface="Courier New" pitchFamily="49" charset="0"/>
              </a:rPr>
              <a:t>fork</a:t>
            </a:r>
            <a:r>
              <a:rPr lang="en-US" b="1" dirty="0" smtClean="0"/>
              <a:t> </a:t>
            </a:r>
            <a:r>
              <a:rPr lang="en-US" dirty="0"/>
              <a:t>spawns new process</a:t>
            </a:r>
          </a:p>
          <a:p>
            <a:pPr lvl="2"/>
            <a:r>
              <a:rPr lang="en-US" dirty="0"/>
              <a:t>Called once, returns twice</a:t>
            </a:r>
            <a:endParaRPr lang="en-US" dirty="0" smtClean="0"/>
          </a:p>
          <a:p>
            <a:pPr lvl="1"/>
            <a:r>
              <a:rPr lang="en-US" b="1" dirty="0" smtClean="0">
                <a:latin typeface="Courier New" pitchFamily="49" charset="0"/>
              </a:rPr>
              <a:t>exit</a:t>
            </a:r>
            <a:r>
              <a:rPr lang="en-US" b="1" dirty="0" smtClean="0"/>
              <a:t> </a:t>
            </a:r>
            <a:r>
              <a:rPr lang="en-US" dirty="0"/>
              <a:t>terminates own process</a:t>
            </a:r>
          </a:p>
          <a:p>
            <a:pPr lvl="2"/>
            <a:r>
              <a:rPr lang="en-US" dirty="0"/>
              <a:t>Called once, never returns</a:t>
            </a:r>
          </a:p>
          <a:p>
            <a:pPr lvl="2"/>
            <a:r>
              <a:rPr lang="en-US" dirty="0"/>
              <a:t>Puts it into “zombie” status</a:t>
            </a:r>
            <a:endParaRPr lang="en-US" dirty="0" smtClean="0"/>
          </a:p>
          <a:p>
            <a:pPr lvl="1"/>
            <a:r>
              <a:rPr lang="en-US" b="1" dirty="0" smtClean="0">
                <a:latin typeface="Courier New" pitchFamily="49" charset="0"/>
              </a:rPr>
              <a:t>wait</a:t>
            </a:r>
            <a:r>
              <a:rPr lang="en-US" b="1" dirty="0" smtClean="0"/>
              <a:t>  </a:t>
            </a:r>
            <a:r>
              <a:rPr lang="en-US" dirty="0" smtClean="0"/>
              <a:t>and </a:t>
            </a:r>
            <a:r>
              <a:rPr lang="en-US" b="1" dirty="0" err="1" smtClean="0">
                <a:latin typeface="Courier New" pitchFamily="49" charset="0"/>
              </a:rPr>
              <a:t>waitpid</a:t>
            </a:r>
            <a:r>
              <a:rPr lang="en-US" b="1" dirty="0" smtClean="0"/>
              <a:t> </a:t>
            </a:r>
            <a:r>
              <a:rPr lang="en-US" dirty="0"/>
              <a:t>wait for and reap terminated children</a:t>
            </a:r>
            <a:endParaRPr lang="en-US" dirty="0" smtClean="0"/>
          </a:p>
          <a:p>
            <a:pPr lvl="1"/>
            <a:r>
              <a:rPr lang="en-US" b="1" dirty="0" err="1" smtClean="0">
                <a:latin typeface="Courier New" pitchFamily="49" charset="0"/>
              </a:rPr>
              <a:t>execve</a:t>
            </a:r>
            <a:r>
              <a:rPr lang="en-US" b="1" dirty="0" smtClean="0"/>
              <a:t> </a:t>
            </a:r>
            <a:r>
              <a:rPr lang="en-US" dirty="0" smtClean="0"/>
              <a:t>runs </a:t>
            </a:r>
            <a:r>
              <a:rPr lang="en-US" dirty="0"/>
              <a:t>new program in existing process</a:t>
            </a:r>
          </a:p>
          <a:p>
            <a:pPr lvl="2"/>
            <a:r>
              <a:rPr lang="en-US" dirty="0"/>
              <a:t>Called once, (normally) never returns</a:t>
            </a:r>
          </a:p>
          <a:p>
            <a:endParaRPr lang="en-US" dirty="0" smtClean="0"/>
          </a:p>
          <a:p>
            <a:r>
              <a:rPr lang="en-US" dirty="0" smtClean="0"/>
              <a:t>Programming </a:t>
            </a:r>
            <a:r>
              <a:rPr lang="en-US" dirty="0"/>
              <a:t>c</a:t>
            </a:r>
            <a:r>
              <a:rPr lang="en-US" dirty="0" smtClean="0"/>
              <a:t>hallenge</a:t>
            </a:r>
            <a:endParaRPr lang="en-US" dirty="0"/>
          </a:p>
          <a:p>
            <a:pPr lvl="1"/>
            <a:r>
              <a:rPr lang="en-US" dirty="0"/>
              <a:t>Understanding the nonstandard semantics of the functions</a:t>
            </a:r>
          </a:p>
          <a:p>
            <a:pPr lvl="1"/>
            <a:r>
              <a:rPr lang="en-US" dirty="0"/>
              <a:t>Avoiding improper use of system resources</a:t>
            </a:r>
          </a:p>
          <a:p>
            <a:pPr lvl="2"/>
            <a:r>
              <a:rPr lang="en-US" dirty="0"/>
              <a:t>E.g. “Fork bombs” can disable a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96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Process Hierarchy</a:t>
            </a:r>
            <a:endParaRPr lang="en-US" dirty="0"/>
          </a:p>
        </p:txBody>
      </p:sp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3657600" y="34290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Login shell</a:t>
            </a:r>
          </a:p>
        </p:txBody>
      </p:sp>
      <p:sp>
        <p:nvSpPr>
          <p:cNvPr id="23556" name="Oval 4"/>
          <p:cNvSpPr>
            <a:spLocks noChangeArrowheads="1"/>
          </p:cNvSpPr>
          <p:nvPr/>
        </p:nvSpPr>
        <p:spPr bwMode="auto">
          <a:xfrm>
            <a:off x="5715000" y="4419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3657600" y="4419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1600200" y="4419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4724400" y="5562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Grandchild</a:t>
            </a:r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2514600" y="55626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Grandchild</a:t>
            </a:r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flipH="1">
            <a:off x="2971800" y="3886200"/>
            <a:ext cx="9906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5029200" y="3886200"/>
            <a:ext cx="914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3" name="Oval 12"/>
          <p:cNvSpPr>
            <a:spLocks noChangeArrowheads="1"/>
          </p:cNvSpPr>
          <p:nvPr/>
        </p:nvSpPr>
        <p:spPr bwMode="auto">
          <a:xfrm>
            <a:off x="3657600" y="14478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 dirty="0">
                <a:latin typeface="Courier New" charset="0"/>
              </a:rPr>
              <a:t>[0]</a:t>
            </a:r>
          </a:p>
        </p:txBody>
      </p:sp>
      <p:sp>
        <p:nvSpPr>
          <p:cNvPr id="23564" name="Line 13"/>
          <p:cNvSpPr>
            <a:spLocks noChangeShapeType="1"/>
          </p:cNvSpPr>
          <p:nvPr/>
        </p:nvSpPr>
        <p:spPr bwMode="auto">
          <a:xfrm flipH="1">
            <a:off x="4495800" y="19812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5" name="Line 14"/>
          <p:cNvSpPr>
            <a:spLocks noChangeShapeType="1"/>
          </p:cNvSpPr>
          <p:nvPr/>
        </p:nvSpPr>
        <p:spPr bwMode="auto">
          <a:xfrm flipH="1">
            <a:off x="4495800" y="29718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6" name="Line 15"/>
          <p:cNvSpPr>
            <a:spLocks noChangeShapeType="1"/>
          </p:cNvSpPr>
          <p:nvPr/>
        </p:nvSpPr>
        <p:spPr bwMode="auto">
          <a:xfrm flipH="1">
            <a:off x="4495800" y="39624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7" name="Line 16"/>
          <p:cNvSpPr>
            <a:spLocks noChangeShapeType="1"/>
          </p:cNvSpPr>
          <p:nvPr/>
        </p:nvSpPr>
        <p:spPr bwMode="auto">
          <a:xfrm>
            <a:off x="4648200" y="4953000"/>
            <a:ext cx="914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8" name="Line 17"/>
          <p:cNvSpPr>
            <a:spLocks noChangeShapeType="1"/>
          </p:cNvSpPr>
          <p:nvPr/>
        </p:nvSpPr>
        <p:spPr bwMode="auto">
          <a:xfrm flipH="1">
            <a:off x="3429000" y="4953000"/>
            <a:ext cx="8382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9" name="Line 18"/>
          <p:cNvSpPr>
            <a:spLocks noChangeShapeType="1"/>
          </p:cNvSpPr>
          <p:nvPr/>
        </p:nvSpPr>
        <p:spPr bwMode="auto">
          <a:xfrm flipH="1">
            <a:off x="2971800" y="2895600"/>
            <a:ext cx="9906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70" name="Oval 19"/>
          <p:cNvSpPr>
            <a:spLocks noChangeArrowheads="1"/>
          </p:cNvSpPr>
          <p:nvPr/>
        </p:nvSpPr>
        <p:spPr bwMode="auto">
          <a:xfrm>
            <a:off x="1066800" y="3352800"/>
            <a:ext cx="2133600" cy="762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Daemon</a:t>
            </a:r>
          </a:p>
          <a:p>
            <a:pPr algn="ctr">
              <a:lnSpc>
                <a:spcPct val="100000"/>
              </a:lnSpc>
            </a:pPr>
            <a:r>
              <a:rPr lang="en-US" sz="2000" b="1"/>
              <a:t>e.g. </a:t>
            </a:r>
            <a:r>
              <a:rPr lang="en-US" sz="2000" b="1">
                <a:latin typeface="Courier New" charset="0"/>
              </a:rPr>
              <a:t>httpd</a:t>
            </a:r>
          </a:p>
        </p:txBody>
      </p:sp>
      <p:sp>
        <p:nvSpPr>
          <p:cNvPr id="23571" name="Oval 11"/>
          <p:cNvSpPr>
            <a:spLocks noChangeArrowheads="1"/>
          </p:cNvSpPr>
          <p:nvPr/>
        </p:nvSpPr>
        <p:spPr bwMode="auto">
          <a:xfrm>
            <a:off x="3657600" y="24384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>
                <a:latin typeface="Courier New" charset="0"/>
              </a:rPr>
              <a:t>init [1]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Shell Programs</a:t>
            </a:r>
          </a:p>
        </p:txBody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303" y="1143000"/>
            <a:ext cx="8229600" cy="1828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shell</a:t>
            </a:r>
            <a:r>
              <a:rPr lang="en-US" dirty="0"/>
              <a:t> is an application program that runs programs on behalf of the user.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 err="1" smtClean="0">
                <a:latin typeface="Courier New" pitchFamily="49" charset="0"/>
              </a:rPr>
              <a:t>sh</a:t>
            </a:r>
            <a:r>
              <a:rPr lang="en-US" sz="1800" dirty="0" smtClean="0"/>
              <a:t> 	Original </a:t>
            </a:r>
            <a:r>
              <a:rPr lang="en-US" sz="1800" dirty="0"/>
              <a:t>Unix shell (Stephen Bourne, AT&amp;T Bell Labs, 1977)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 err="1" smtClean="0">
                <a:latin typeface="Courier New" pitchFamily="49" charset="0"/>
              </a:rPr>
              <a:t>csh</a:t>
            </a:r>
            <a:r>
              <a:rPr lang="en-US" sz="1800" dirty="0" smtClean="0">
                <a:latin typeface="Courier New" pitchFamily="49" charset="0"/>
              </a:rPr>
              <a:t> 	</a:t>
            </a:r>
            <a:r>
              <a:rPr lang="en-US" sz="1800" dirty="0" smtClean="0"/>
              <a:t>BSD </a:t>
            </a:r>
            <a:r>
              <a:rPr lang="en-US" sz="1800" dirty="0"/>
              <a:t>Unix C shell (</a:t>
            </a:r>
            <a:r>
              <a:rPr lang="en-US" sz="1800" b="1" dirty="0" err="1">
                <a:latin typeface="Courier New" pitchFamily="49" charset="0"/>
              </a:rPr>
              <a:t>tcsh</a:t>
            </a:r>
            <a:r>
              <a:rPr lang="en-US" sz="1800" dirty="0">
                <a:latin typeface="Courier New" pitchFamily="49" charset="0"/>
              </a:rPr>
              <a:t>: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smtClean="0"/>
              <a:t>enhanced </a:t>
            </a:r>
            <a:r>
              <a:rPr lang="en-US" sz="1800" dirty="0" err="1" smtClean="0">
                <a:latin typeface="Courier New"/>
                <a:cs typeface="Courier New"/>
              </a:rPr>
              <a:t>csh</a:t>
            </a:r>
            <a:r>
              <a:rPr lang="en-US" sz="1800" dirty="0" smtClean="0"/>
              <a:t> at </a:t>
            </a:r>
            <a:r>
              <a:rPr lang="en-US" sz="1800" dirty="0"/>
              <a:t>CMU and elsewhere</a:t>
            </a:r>
            <a:r>
              <a:rPr lang="en-US" sz="1800" dirty="0">
                <a:latin typeface="Courier New" pitchFamily="49" charset="0"/>
              </a:rPr>
              <a:t>)</a:t>
            </a:r>
            <a:r>
              <a:rPr lang="en-US" sz="1800" dirty="0"/>
              <a:t> 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</a:rPr>
              <a:t>bash</a:t>
            </a:r>
            <a:r>
              <a:rPr lang="en-US" sz="1800" dirty="0" smtClean="0">
                <a:latin typeface="Courier New" pitchFamily="49" charset="0"/>
              </a:rPr>
              <a:t> 	“</a:t>
            </a:r>
            <a:r>
              <a:rPr lang="en-US" sz="1800" dirty="0"/>
              <a:t>Bourne-Again” Shell</a:t>
            </a:r>
            <a:r>
              <a:rPr lang="en-US" sz="1800" dirty="0">
                <a:latin typeface="Courier New" pitchFamily="49" charset="0"/>
              </a:rPr>
              <a:t> </a:t>
            </a:r>
            <a:endParaRPr lang="en-US" sz="1800" dirty="0"/>
          </a:p>
        </p:txBody>
      </p:sp>
      <p:sp>
        <p:nvSpPr>
          <p:cNvPr id="542724" name="Text Box 4"/>
          <p:cNvSpPr txBox="1">
            <a:spLocks noChangeArrowheads="1"/>
          </p:cNvSpPr>
          <p:nvPr/>
        </p:nvSpPr>
        <p:spPr bwMode="auto">
          <a:xfrm>
            <a:off x="826402" y="3166170"/>
            <a:ext cx="4800600" cy="353943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/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main()</a:t>
            </a:r>
            <a:r>
              <a:rPr lang="en-US" sz="1600" b="1" dirty="0" smtClean="0">
                <a:latin typeface="Courier New" pitchFamily="49" charset="0"/>
              </a:rPr>
              <a:t> {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  char </a:t>
            </a:r>
            <a:r>
              <a:rPr lang="en-US" sz="1600" b="1" dirty="0" err="1">
                <a:latin typeface="Courier New" pitchFamily="49" charset="0"/>
              </a:rPr>
              <a:t>cmdline</a:t>
            </a:r>
            <a:r>
              <a:rPr lang="en-US" sz="1600" b="1" dirty="0">
                <a:latin typeface="Courier New" pitchFamily="49" charset="0"/>
              </a:rPr>
              <a:t>[MAXLINE]; </a:t>
            </a:r>
          </a:p>
          <a:p>
            <a:pPr algn="l"/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  while (1) {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read */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printf</a:t>
            </a:r>
            <a:r>
              <a:rPr lang="en-US" sz="1600" b="1" dirty="0">
                <a:latin typeface="Courier New" pitchFamily="49" charset="0"/>
              </a:rPr>
              <a:t>("&gt; ");                   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Fgets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cmdline</a:t>
            </a:r>
            <a:r>
              <a:rPr lang="en-US" sz="1600" b="1" dirty="0">
                <a:latin typeface="Courier New" pitchFamily="49" charset="0"/>
              </a:rPr>
              <a:t>, MAXLINE, </a:t>
            </a:r>
            <a:r>
              <a:rPr lang="en-US" sz="1600" b="1" dirty="0" err="1">
                <a:latin typeface="Courier New" pitchFamily="49" charset="0"/>
              </a:rPr>
              <a:t>stdin</a:t>
            </a:r>
            <a:r>
              <a:rPr lang="en-US" sz="1600" b="1" dirty="0">
                <a:latin typeface="Courier New" pitchFamily="49" charset="0"/>
              </a:rPr>
              <a:t>); 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if (</a:t>
            </a:r>
            <a:r>
              <a:rPr lang="en-US" sz="1600" b="1" dirty="0" err="1">
                <a:latin typeface="Courier New" pitchFamily="49" charset="0"/>
              </a:rPr>
              <a:t>feof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stdin</a:t>
            </a:r>
            <a:r>
              <a:rPr lang="en-US" sz="1600" b="1" dirty="0">
                <a:latin typeface="Courier New" pitchFamily="49" charset="0"/>
              </a:rPr>
              <a:t>))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    exit(0);</a:t>
            </a:r>
          </a:p>
          <a:p>
            <a:pPr algn="l"/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evaluate */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eval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cmdline</a:t>
            </a:r>
            <a:r>
              <a:rPr lang="en-US" sz="1600" b="1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    } 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542727" name="Rectangle 7"/>
          <p:cNvSpPr>
            <a:spLocks noChangeArrowheads="1"/>
          </p:cNvSpPr>
          <p:nvPr/>
        </p:nvSpPr>
        <p:spPr bwMode="auto">
          <a:xfrm>
            <a:off x="5597994" y="3048000"/>
            <a:ext cx="2971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Execution is a sequence </a:t>
            </a:r>
            <a:r>
              <a:rPr lang="en-US" sz="20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of read/evaluate </a:t>
            </a:r>
            <a:r>
              <a:rPr lang="en-US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steps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381000" y="950177"/>
            <a:ext cx="8340725" cy="575542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eval(char *cmdline)</a:t>
            </a:r>
            <a:r>
              <a:rPr lang="en-US" sz="1600" dirty="0" smtClean="0">
                <a:latin typeface="Courier New" pitchFamily="49" charset="0"/>
              </a:rPr>
              <a:t> {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char *argv[MAXARGS];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argv for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execve() */</a:t>
            </a:r>
          </a:p>
          <a:p>
            <a:r>
              <a:rPr lang="en-US" sz="1600" dirty="0" err="1">
                <a:latin typeface="Courier New" pitchFamily="49" charset="0"/>
              </a:rPr>
              <a:t>    int bg;       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should the job run in bg or fg? */</a:t>
            </a:r>
          </a:p>
          <a:p>
            <a:r>
              <a:rPr lang="en-US" sz="1600" dirty="0" err="1">
                <a:latin typeface="Courier New" pitchFamily="49" charset="0"/>
              </a:rPr>
              <a:t>    pid_t pid;    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process id */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bg</a:t>
            </a:r>
            <a:r>
              <a:rPr lang="en-US" sz="1600" dirty="0">
                <a:latin typeface="Courier New" pitchFamily="49" charset="0"/>
              </a:rPr>
              <a:t> = parseline(cmdline, argv); </a:t>
            </a:r>
          </a:p>
          <a:p>
            <a:r>
              <a:rPr lang="en-US" sz="1600" dirty="0" err="1">
                <a:latin typeface="Courier New" pitchFamily="49" charset="0"/>
              </a:rPr>
              <a:t>    if (!builtin_command(argv)) { </a:t>
            </a:r>
          </a:p>
          <a:p>
            <a:r>
              <a:rPr lang="en-US" sz="1600" dirty="0" err="1">
                <a:latin typeface="Courier New" pitchFamily="49" charset="0"/>
              </a:rPr>
              <a:t>	if ((pid = Fork()) == 0) {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child runs user job */</a:t>
            </a:r>
          </a:p>
          <a:p>
            <a:r>
              <a:rPr lang="en-US" sz="1600" dirty="0">
                <a:latin typeface="Courier New" pitchFamily="49" charset="0"/>
              </a:rPr>
              <a:t>	    if (</a:t>
            </a:r>
            <a:r>
              <a:rPr lang="en-US" sz="1600" dirty="0" err="1">
                <a:latin typeface="Courier New" pitchFamily="49" charset="0"/>
              </a:rPr>
              <a:t>execve</a:t>
            </a:r>
            <a:r>
              <a:rPr lang="en-US" sz="1600" dirty="0">
                <a:latin typeface="Courier New" pitchFamily="49" charset="0"/>
              </a:rPr>
              <a:t>(argv[0], argv, environ) &lt; 0) {</a:t>
            </a:r>
          </a:p>
          <a:p>
            <a:r>
              <a:rPr lang="en-US" sz="1600" dirty="0" err="1">
                <a:latin typeface="Courier New" pitchFamily="49" charset="0"/>
              </a:rPr>
              <a:t>		printf("%s: Command not found.\n", argv[0]);</a:t>
            </a:r>
          </a:p>
          <a:p>
            <a:r>
              <a:rPr lang="en-US" sz="1600" dirty="0" err="1">
                <a:latin typeface="Courier New" pitchFamily="49" charset="0"/>
              </a:rPr>
              <a:t>		exit(0);</a:t>
            </a:r>
          </a:p>
          <a:p>
            <a:r>
              <a:rPr lang="en-US" sz="1600" dirty="0" err="1">
                <a:latin typeface="Courier New" pitchFamily="49" charset="0"/>
              </a:rPr>
              <a:t>	    }</a:t>
            </a:r>
          </a:p>
          <a:p>
            <a:r>
              <a:rPr lang="en-US" sz="1600" dirty="0" err="1">
                <a:latin typeface="Courier New" pitchFamily="49" charset="0"/>
              </a:rPr>
              <a:t>	}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	if (!bg) {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parent waits for fg job to terminate */</a:t>
            </a:r>
          </a:p>
          <a:p>
            <a:r>
              <a:rPr lang="en-US" sz="1600" dirty="0" err="1">
                <a:latin typeface="Courier New" pitchFamily="49" charset="0"/>
              </a:rPr>
              <a:t>           int status;</a:t>
            </a:r>
          </a:p>
          <a:p>
            <a:pPr>
              <a:tabLst>
                <a:tab pos="1374775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smtClean="0">
                <a:latin typeface="Courier New" pitchFamily="49" charset="0"/>
              </a:rPr>
              <a:t>if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waitpid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, &amp;status, 0) &lt; 0)</a:t>
            </a:r>
          </a:p>
          <a:p>
            <a:r>
              <a:rPr lang="en-US" sz="1600" dirty="0" err="1">
                <a:latin typeface="Courier New" pitchFamily="49" charset="0"/>
              </a:rPr>
              <a:t>		unix_error("waitfg: waitpid error");</a:t>
            </a:r>
          </a:p>
          <a:p>
            <a:r>
              <a:rPr lang="en-US" sz="1600" dirty="0" err="1">
                <a:latin typeface="Courier New" pitchFamily="49" charset="0"/>
              </a:rPr>
              <a:t>	}</a:t>
            </a:r>
          </a:p>
          <a:p>
            <a:r>
              <a:rPr lang="en-US" sz="1600" dirty="0" err="1">
                <a:latin typeface="Courier New" pitchFamily="49" charset="0"/>
              </a:rPr>
              <a:t>	else  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otherwise, don’t wait for bg job */</a:t>
            </a:r>
          </a:p>
          <a:p>
            <a:r>
              <a:rPr lang="en-US" sz="1600" dirty="0">
                <a:latin typeface="Courier New" pitchFamily="49" charset="0"/>
              </a:rPr>
              <a:t>	    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("%d %s", 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, cmdline);</a:t>
            </a:r>
          </a:p>
          <a:p>
            <a:r>
              <a:rPr lang="en-US" sz="1600" dirty="0" err="1">
                <a:latin typeface="Courier New" pitchFamily="49" charset="0"/>
              </a:rPr>
              <a:t>    }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8938" y="304800"/>
            <a:ext cx="8716962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What Is a “Background </a:t>
            </a:r>
            <a:r>
              <a:rPr lang="en-GB" dirty="0"/>
              <a:t>Job”?</a:t>
            </a:r>
          </a:p>
        </p:txBody>
      </p:sp>
      <p:sp>
        <p:nvSpPr>
          <p:cNvPr id="68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7825" y="1220788"/>
            <a:ext cx="8728075" cy="5226050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Users </a:t>
            </a:r>
            <a:r>
              <a:rPr lang="en-GB" dirty="0"/>
              <a:t>generally run one command at a time</a:t>
            </a:r>
          </a:p>
          <a:p>
            <a:pPr marL="571500" lvl="1" indent="-2286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Type command, read output, type another command</a:t>
            </a:r>
          </a:p>
          <a:p>
            <a:pPr marL="101600" indent="-136525" defTabSz="457200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programs run “for a long time”</a:t>
            </a:r>
          </a:p>
          <a:p>
            <a:pPr marL="571500" lvl="1" indent="-2286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Example: “delete this file in two hours”</a:t>
            </a:r>
            <a:endParaRPr lang="en-GB" dirty="0" smtClean="0"/>
          </a:p>
          <a:p>
            <a:pPr marL="101600" indent="-136525" defTabSz="457200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 </a:t>
            </a:r>
            <a:r>
              <a:rPr lang="en-GB" dirty="0"/>
              <a:t>“background” job is a process we don't want to wait for</a:t>
            </a:r>
            <a:endParaRPr lang="en-GB" dirty="0" smtClean="0"/>
          </a:p>
          <a:p>
            <a:pPr marL="1050925" lvl="4" indent="-136525" defTabSz="457200">
              <a:lnSpc>
                <a:spcPct val="94000"/>
              </a:lnSpc>
              <a:buFontTx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b="1" dirty="0">
              <a:latin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3377624"/>
            <a:ext cx="8153400" cy="584776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pPr marL="0" lvl="3"/>
            <a:r>
              <a:rPr lang="en-GB" sz="1600" dirty="0" err="1" smtClean="0">
                <a:latin typeface="Courier New" pitchFamily="49" charset="0"/>
              </a:rPr>
              <a:t>unix</a:t>
            </a:r>
            <a:r>
              <a:rPr lang="en-GB" sz="1600" dirty="0" smtClean="0">
                <a:latin typeface="Courier New" pitchFamily="49" charset="0"/>
              </a:rPr>
              <a:t>&gt; sleep 7200; </a:t>
            </a:r>
            <a:r>
              <a:rPr lang="en-GB" sz="1600" dirty="0" err="1" smtClean="0">
                <a:latin typeface="Courier New" pitchFamily="49" charset="0"/>
              </a:rPr>
              <a:t>rm</a:t>
            </a:r>
            <a:r>
              <a:rPr lang="en-GB" sz="1600" dirty="0" smtClean="0">
                <a:latin typeface="Courier New" pitchFamily="49" charset="0"/>
              </a:rPr>
              <a:t> /</a:t>
            </a:r>
            <a:r>
              <a:rPr lang="en-GB" sz="1600" dirty="0" err="1" smtClean="0">
                <a:latin typeface="Courier New" pitchFamily="49" charset="0"/>
              </a:rPr>
              <a:t>tmp</a:t>
            </a:r>
            <a:r>
              <a:rPr lang="en-GB" sz="1600" dirty="0" smtClean="0">
                <a:latin typeface="Courier New" pitchFamily="49" charset="0"/>
              </a:rPr>
              <a:t>/junk  # shell stuck for 2 hours</a:t>
            </a:r>
          </a:p>
          <a:p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4953000"/>
            <a:ext cx="4876800" cy="883346"/>
          </a:xfrm>
          <a:prstGeom prst="rect">
            <a:avLst/>
          </a:prstGeom>
          <a:solidFill>
            <a:srgbClr val="E0E0E0"/>
          </a:solidFill>
        </p:spPr>
        <p:txBody>
          <a:bodyPr wrap="square" lIns="91440" rtlCol="0">
            <a:noAutofit/>
          </a:bodyPr>
          <a:lstStyle/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600" dirty="0" err="1" smtClean="0">
                <a:latin typeface="Courier New" pitchFamily="49" charset="0"/>
              </a:rPr>
              <a:t>unix</a:t>
            </a:r>
            <a:r>
              <a:rPr lang="en-GB" sz="1600" dirty="0" smtClean="0">
                <a:latin typeface="Courier New" pitchFamily="49" charset="0"/>
              </a:rPr>
              <a:t>&gt; (sleep 7200 ; </a:t>
            </a:r>
            <a:r>
              <a:rPr lang="en-GB" sz="1600" dirty="0" err="1" smtClean="0">
                <a:latin typeface="Courier New" pitchFamily="49" charset="0"/>
              </a:rPr>
              <a:t>rm</a:t>
            </a:r>
            <a:r>
              <a:rPr lang="en-GB" sz="1600" dirty="0" smtClean="0">
                <a:latin typeface="Courier New" pitchFamily="49" charset="0"/>
              </a:rPr>
              <a:t> /</a:t>
            </a:r>
            <a:r>
              <a:rPr lang="en-GB" sz="1600" dirty="0" err="1" smtClean="0">
                <a:latin typeface="Courier New" pitchFamily="49" charset="0"/>
              </a:rPr>
              <a:t>tmp</a:t>
            </a:r>
            <a:r>
              <a:rPr lang="en-GB" sz="1600" dirty="0" smtClean="0">
                <a:latin typeface="Courier New" pitchFamily="49" charset="0"/>
              </a:rPr>
              <a:t>/junk) &amp;</a:t>
            </a:r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600" dirty="0" smtClean="0">
                <a:latin typeface="Courier New" pitchFamily="49" charset="0"/>
              </a:rPr>
              <a:t>[1] 907</a:t>
            </a:r>
          </a:p>
          <a:p>
            <a:pPr marL="136525" lvl="2" indent="-136525" defTabSz="457200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600" dirty="0" err="1" smtClean="0">
                <a:latin typeface="Courier New" pitchFamily="49" charset="0"/>
              </a:rPr>
              <a:t>unix</a:t>
            </a:r>
            <a:r>
              <a:rPr lang="en-GB" sz="1600" dirty="0" smtClean="0">
                <a:latin typeface="Courier New" pitchFamily="49" charset="0"/>
              </a:rPr>
              <a:t>&gt; # ready for next command</a:t>
            </a:r>
          </a:p>
          <a:p>
            <a:endParaRPr lang="en-US" sz="16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9973</TotalTime>
  <Words>4515</Words>
  <Application>Microsoft Macintosh PowerPoint</Application>
  <PresentationFormat>On-screen Show (4:3)</PresentationFormat>
  <Paragraphs>778</Paragraphs>
  <Slides>43</Slides>
  <Notes>42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template2007</vt:lpstr>
      <vt:lpstr>Exceptional Control Flow:  Signals and Nonlocal Jumps  15-213 / 18-213: Introduction to Computer Systems 14th Lecture, Oct. 13, 2011</vt:lpstr>
      <vt:lpstr>ECF Exists at All Levels of a System</vt:lpstr>
      <vt:lpstr>Today</vt:lpstr>
      <vt:lpstr>The World of Multitasking</vt:lpstr>
      <vt:lpstr>Programmer’s Model of Multitasking</vt:lpstr>
      <vt:lpstr>Unix Process Hierarchy</vt:lpstr>
      <vt:lpstr>Shell Programs</vt:lpstr>
      <vt:lpstr>Simple Shell eval Function</vt:lpstr>
      <vt:lpstr>What Is a “Background Job”?</vt:lpstr>
      <vt:lpstr>Problem with Simple Shell Example</vt:lpstr>
      <vt:lpstr>ECF to the Rescue!</vt:lpstr>
      <vt:lpstr>Today</vt:lpstr>
      <vt:lpstr>Signals</vt:lpstr>
      <vt:lpstr>Sending a Signal</vt:lpstr>
      <vt:lpstr>Receiving a Signal</vt:lpstr>
      <vt:lpstr>Pending and Blocked Signals</vt:lpstr>
      <vt:lpstr>Signal Concepts </vt:lpstr>
      <vt:lpstr>Process Groups</vt:lpstr>
      <vt:lpstr>Sending Signals with /bin/kill Program</vt:lpstr>
      <vt:lpstr>Sending Signals from the Keyboard</vt:lpstr>
      <vt:lpstr>Example of ctrl-c and ctrl-z</vt:lpstr>
      <vt:lpstr>Sending Signals with kill Function</vt:lpstr>
      <vt:lpstr>Receiving Signals</vt:lpstr>
      <vt:lpstr>Receiving Signals</vt:lpstr>
      <vt:lpstr>Default Actions</vt:lpstr>
      <vt:lpstr>Installing Signal Handlers</vt:lpstr>
      <vt:lpstr>Signal Handling Example</vt:lpstr>
      <vt:lpstr>Signals Handlers as Concurrent Flows</vt:lpstr>
      <vt:lpstr>Another View of Signal Handlers as Concurrent Flows</vt:lpstr>
      <vt:lpstr>Signal Handler Funkiness</vt:lpstr>
      <vt:lpstr>Living With Nonqueuing Signals</vt:lpstr>
      <vt:lpstr>More Signal Handler Funkiness</vt:lpstr>
      <vt:lpstr>A Program That Reacts to Externally Generated Events (Ctrl-c)</vt:lpstr>
      <vt:lpstr>A Program That Reacts to Internally Generated Events</vt:lpstr>
      <vt:lpstr>Async-Signal-Safety </vt:lpstr>
      <vt:lpstr>Today</vt:lpstr>
      <vt:lpstr>Nonlocal Jumps: setjmp/longjmp</vt:lpstr>
      <vt:lpstr>setjmp/longjmp (cont)</vt:lpstr>
      <vt:lpstr>setjmp/longjmp Example</vt:lpstr>
      <vt:lpstr>Limitations of Nonlocal Jumps</vt:lpstr>
      <vt:lpstr>Limitations of Long Jumps (cont.)</vt:lpstr>
      <vt:lpstr>Putting It All Together: A Program  That Restarts Itself When ctrl-c’d</vt:lpstr>
      <vt:lpstr>Summary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509</cp:revision>
  <cp:lastPrinted>1999-09-20T15:19:18Z</cp:lastPrinted>
  <dcterms:created xsi:type="dcterms:W3CDTF">2011-10-13T14:55:16Z</dcterms:created>
  <dcterms:modified xsi:type="dcterms:W3CDTF">2011-10-13T15:51:21Z</dcterms:modified>
</cp:coreProperties>
</file>