
<file path=[Content_Types].xml><?xml version="1.0" encoding="utf-8"?>
<Types xmlns="http://schemas.openxmlformats.org/package/2006/content-types">
  <Override PartName="/ppt/slides/slide14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52.xml" ContentType="application/vnd.openxmlformats-officedocument.presentationml.slide+xml"/>
  <Override PartName="/ppt/slides/slide49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Default Extension="bin" ContentType="application/vnd.openxmlformats-officedocument.presentationml.printerSettings"/>
  <Override PartName="/ppt/slideLayouts/slideLayout20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s/slide18.xml" ContentType="application/vnd.openxmlformats-officedocument.presentationml.slide+xml"/>
  <Override PartName="/ppt/slides/slide37.xml" ContentType="application/vnd.openxmlformats-officedocument.presentationml.slide+xml"/>
  <Override PartName="/ppt/slides/slide56.xml" ContentType="application/vnd.openxmlformats-officedocument.presentationml.slide+xml"/>
  <Override PartName="/ppt/slides/slide3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23.xml" ContentType="application/vnd.openxmlformats-officedocument.presentationml.slide+xml"/>
  <Override PartName="/ppt/slides/slide42.xml" ContentType="application/vnd.openxmlformats-officedocument.presentationml.slide+xml"/>
  <Override PartName="/ppt/slides/slide61.xml" ContentType="application/vnd.openxmlformats-officedocument.presentationml.slide+xml"/>
  <Override PartName="/ppt/slideLayouts/slideLayout24.xml" ContentType="application/vnd.openxmlformats-officedocument.presentationml.slideLayout+xml"/>
  <Override PartName="/ppt/theme/theme1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27.xml" ContentType="application/vnd.openxmlformats-officedocument.presentationml.slide+xml"/>
  <Override PartName="/ppt/slides/slide11.xml" ContentType="application/vnd.openxmlformats-officedocument.presentationml.slide+xml"/>
  <Override PartName="/ppt/slides/slide65.xml" ContentType="application/vnd.openxmlformats-officedocument.presentationml.slide+xml"/>
  <Override PartName="/ppt/slideLayouts/slideLayout28.xml" ContentType="application/vnd.openxmlformats-officedocument.presentationml.slideLayout+xml"/>
  <Override PartName="/ppt/slideMasters/slideMaster3.xml" ContentType="application/vnd.openxmlformats-officedocument.presentationml.slideMaster+xml"/>
  <Override PartName="/ppt/slides/slide46.xml" ContentType="application/vnd.openxmlformats-officedocument.presentationml.slide+xml"/>
  <Override PartName="/ppt/slideLayouts/slideLayout47.xml" ContentType="application/vnd.openxmlformats-officedocument.presentationml.slideLayout+xml"/>
  <Override PartName="/ppt/theme/theme5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53.xml" ContentType="application/vnd.openxmlformats-officedocument.presentationml.slide+xml"/>
  <Override PartName="/ppt/slides/slide15.xml" ContentType="application/vnd.openxmlformats-officedocument.presentationml.slide+xml"/>
  <Override PartName="/ppt/slides/slide20.xml" ContentType="application/vnd.openxmlformats-officedocument.presentationml.slide+xml"/>
  <Override PartName="/ppt/slideLayouts/slideLayout21.xml" ContentType="application/vnd.openxmlformats-officedocument.presentationml.slideLayout+xml"/>
  <Override PartName="/ppt/slideLayouts/slideLayout18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37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s/slide19.xml" ContentType="application/vnd.openxmlformats-officedocument.presentationml.slide+xml"/>
  <Override PartName="/ppt/slides/slide38.xml" ContentType="application/vnd.openxmlformats-officedocument.presentationml.slide+xml"/>
  <Override PartName="/ppt/slides/slide57.xml" ContentType="application/vnd.openxmlformats-officedocument.presentationml.slide+xml"/>
  <Override PartName="/ppt/slides/slide4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24.xml" ContentType="application/vnd.openxmlformats-officedocument.presentationml.slide+xml"/>
  <Override PartName="/ppt/slides/slide43.xml" ContentType="application/vnd.openxmlformats-officedocument.presentationml.slide+xml"/>
  <Override PartName="/ppt/slides/slide62.xml" ContentType="application/vnd.openxmlformats-officedocument.presentationml.slide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0.xml" ContentType="application/vnd.openxmlformats-officedocument.presentationml.slideLayout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12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28.xml" ContentType="application/vnd.openxmlformats-officedocument.presentationml.slide+xml"/>
  <Override PartName="/ppt/slides/slide50.xml" ContentType="application/vnd.openxmlformats-officedocument.presentationml.slide+xml"/>
  <Override PartName="/ppt/slides/slide66.xml" ContentType="application/vnd.openxmlformats-officedocument.presentationml.slide+xml"/>
  <Override PartName="/ppt/slideLayouts/slideLayout29.xml" ContentType="application/vnd.openxmlformats-officedocument.presentationml.slideLayout+xml"/>
  <Override PartName="/ppt/slides/slide4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Override PartName="/ppt/slideLayouts/slideLayout48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53.xml" ContentType="application/vnd.openxmlformats-officedocument.presentationml.slideLayout+xml"/>
  <Override PartName="/ppt/theme/theme6.xml" ContentType="application/vnd.openxmlformats-officedocument.theme+xml"/>
  <Default Extension="rels" ContentType="application/vnd.openxmlformats-package.relationships+xml"/>
  <Override PartName="/ppt/slides/slide16.xml" ContentType="application/vnd.openxmlformats-officedocument.presentationml.slide+xml"/>
  <Override PartName="/ppt/slides/slide35.xml" ContentType="application/vnd.openxmlformats-officedocument.presentationml.slide+xml"/>
  <Override PartName="/ppt/slides/slide54.xml" ContentType="application/vnd.openxmlformats-officedocument.presentationml.slide+xml"/>
  <Override PartName="/ppt/slides/slide1.xml" ContentType="application/vnd.openxmlformats-officedocument.presentationml.slide+xml"/>
  <Override PartName="/ppt/slides/slide21.xml" ContentType="application/vnd.openxmlformats-officedocument.presentationml.slide+xml"/>
  <Override PartName="/ppt/slides/slide40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s/slide39.xml" ContentType="application/vnd.openxmlformats-officedocument.presentationml.slide+xml"/>
  <Override PartName="/ppt/slides/slide58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s/slide25.xml" ContentType="application/vnd.openxmlformats-officedocument.presentationml.slide+xml"/>
  <Override PartName="/ppt/slides/slide44.xml" ContentType="application/vnd.openxmlformats-officedocument.presentationml.slide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slides/slide63.xml" ContentType="application/vnd.openxmlformats-officedocument.presentationml.slide+xml"/>
  <Override PartName="/ppt/slideLayouts/slideLayout45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s/slide9.xml" ContentType="application/vnd.openxmlformats-officedocument.presentationml.slide+xml"/>
  <Override PartName="/ppt/slides/slide13.xml" ContentType="application/vnd.openxmlformats-officedocument.presentationml.slide+xml"/>
  <Default Extension="xml" ContentType="application/xml"/>
  <Override PartName="/ppt/tableStyles.xml" ContentType="application/vnd.openxmlformats-officedocument.presentationml.tableStyles+xml"/>
  <Override PartName="/ppt/slides/slide51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viewProps.xml" ContentType="application/vnd.openxmlformats-officedocument.presentationml.viewProps+xml"/>
  <Override PartName="/ppt/slides/slide29.xml" ContentType="application/vnd.openxmlformats-officedocument.presentationml.slide+xml"/>
  <Override PartName="/ppt/slideLayouts/slideLayout1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9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Layouts/slideLayout54.xml" ContentType="application/vnd.openxmlformats-officedocument.presentationml.slideLayout+xml"/>
  <Override PartName="/ppt/theme/theme7.xml" ContentType="application/vnd.openxmlformats-officedocument.theme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s/slide17.xml" ContentType="application/vnd.openxmlformats-officedocument.presentationml.slide+xml"/>
  <Override PartName="/ppt/slides/slide36.xml" ContentType="application/vnd.openxmlformats-officedocument.presentationml.slide+xml"/>
  <Override PartName="/ppt/slides/slide55.xml" ContentType="application/vnd.openxmlformats-officedocument.presentationml.slide+xml"/>
  <Override PartName="/ppt/slides/slide2.xml" ContentType="application/vnd.openxmlformats-officedocument.presentationml.slide+xml"/>
  <Override PartName="/ppt/slides/slide22.xml" ContentType="application/vnd.openxmlformats-officedocument.presentationml.slide+xml"/>
  <Override PartName="/ppt/slides/slide41.xml" ContentType="application/vnd.openxmlformats-officedocument.presentationml.slide+xml"/>
  <Override PartName="/ppt/slides/slide60.xml" ContentType="application/vnd.openxmlformats-officedocument.presentationml.slide+xml"/>
  <Override PartName="/ppt/slideLayouts/slideLayout23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s/slide59.xml" ContentType="application/vnd.openxmlformats-officedocument.presentationml.slide+xml"/>
  <Override PartName="/ppt/slides/slide6.xml" ContentType="application/vnd.openxmlformats-officedocument.presentationml.slide+xml"/>
  <Override PartName="/ppt/slideMasters/slideMaster2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26.xml" ContentType="application/vnd.openxmlformats-officedocument.presentationml.slide+xml"/>
  <Override PartName="/ppt/slides/slide45.xml" ContentType="application/vnd.openxmlformats-officedocument.presentationml.slide+xml"/>
  <Override PartName="/ppt/slides/slide10.xml" ContentType="application/vnd.openxmlformats-officedocument.presentationml.slide+xml"/>
  <Override PartName="/ppt/slides/slide64.xml" ContentType="application/vnd.openxmlformats-officedocument.presentationml.slide+xml"/>
  <Override PartName="/ppt/slideLayouts/slideLayout27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5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>
  <p:sldMasterIdLst>
    <p:sldMasterId id="2147483648" r:id="rId1"/>
    <p:sldMasterId id="2147483649" r:id="rId2"/>
    <p:sldMasterId id="2147483650" r:id="rId3"/>
    <p:sldMasterId id="2147483651" r:id="rId4"/>
    <p:sldMasterId id="2147483652" r:id="rId5"/>
    <p:sldMasterId id="2147483653" r:id="rId6"/>
  </p:sldMasterIdLst>
  <p:notesMasterIdLst>
    <p:notesMasterId r:id="rId73"/>
  </p:notesMasterIdLst>
  <p:sldIdLst>
    <p:sldId id="335" r:id="rId7"/>
    <p:sldId id="260" r:id="rId8"/>
    <p:sldId id="269" r:id="rId9"/>
    <p:sldId id="270" r:id="rId10"/>
    <p:sldId id="271" r:id="rId11"/>
    <p:sldId id="272" r:id="rId12"/>
    <p:sldId id="273" r:id="rId13"/>
    <p:sldId id="274" r:id="rId14"/>
    <p:sldId id="365" r:id="rId15"/>
    <p:sldId id="275" r:id="rId16"/>
    <p:sldId id="353" r:id="rId17"/>
    <p:sldId id="276" r:id="rId18"/>
    <p:sldId id="277" r:id="rId19"/>
    <p:sldId id="278" r:id="rId20"/>
    <p:sldId id="279" r:id="rId21"/>
    <p:sldId id="354" r:id="rId22"/>
    <p:sldId id="280" r:id="rId23"/>
    <p:sldId id="281" r:id="rId24"/>
    <p:sldId id="287" r:id="rId25"/>
    <p:sldId id="288" r:id="rId26"/>
    <p:sldId id="289" r:id="rId27"/>
    <p:sldId id="290" r:id="rId28"/>
    <p:sldId id="256" r:id="rId29"/>
    <p:sldId id="292" r:id="rId30"/>
    <p:sldId id="293" r:id="rId31"/>
    <p:sldId id="294" r:id="rId32"/>
    <p:sldId id="295" r:id="rId33"/>
    <p:sldId id="296" r:id="rId34"/>
    <p:sldId id="297" r:id="rId35"/>
    <p:sldId id="298" r:id="rId36"/>
    <p:sldId id="336" r:id="rId37"/>
    <p:sldId id="337" r:id="rId38"/>
    <p:sldId id="338" r:id="rId39"/>
    <p:sldId id="339" r:id="rId40"/>
    <p:sldId id="340" r:id="rId41"/>
    <p:sldId id="341" r:id="rId42"/>
    <p:sldId id="342" r:id="rId43"/>
    <p:sldId id="343" r:id="rId44"/>
    <p:sldId id="344" r:id="rId45"/>
    <p:sldId id="345" r:id="rId46"/>
    <p:sldId id="309" r:id="rId47"/>
    <p:sldId id="310" r:id="rId48"/>
    <p:sldId id="311" r:id="rId49"/>
    <p:sldId id="346" r:id="rId50"/>
    <p:sldId id="312" r:id="rId51"/>
    <p:sldId id="347" r:id="rId52"/>
    <p:sldId id="348" r:id="rId53"/>
    <p:sldId id="349" r:id="rId54"/>
    <p:sldId id="324" r:id="rId55"/>
    <p:sldId id="363" r:id="rId56"/>
    <p:sldId id="325" r:id="rId57"/>
    <p:sldId id="326" r:id="rId58"/>
    <p:sldId id="327" r:id="rId59"/>
    <p:sldId id="364" r:id="rId60"/>
    <p:sldId id="328" r:id="rId61"/>
    <p:sldId id="355" r:id="rId62"/>
    <p:sldId id="356" r:id="rId63"/>
    <p:sldId id="357" r:id="rId64"/>
    <p:sldId id="358" r:id="rId65"/>
    <p:sldId id="359" r:id="rId66"/>
    <p:sldId id="366" r:id="rId67"/>
    <p:sldId id="329" r:id="rId68"/>
    <p:sldId id="361" r:id="rId69"/>
    <p:sldId id="330" r:id="rId70"/>
    <p:sldId id="362" r:id="rId71"/>
    <p:sldId id="334" r:id="rId72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CCFF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6135" autoAdjust="0"/>
    <p:restoredTop sz="94660"/>
  </p:normalViewPr>
  <p:slideViewPr>
    <p:cSldViewPr>
      <p:cViewPr varScale="1">
        <p:scale>
          <a:sx n="96" d="100"/>
          <a:sy n="96" d="100"/>
        </p:scale>
        <p:origin x="-57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28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63" Type="http://schemas.openxmlformats.org/officeDocument/2006/relationships/slide" Target="slides/slide57.xml"/><Relationship Id="rId64" Type="http://schemas.openxmlformats.org/officeDocument/2006/relationships/slide" Target="slides/slide58.xml"/><Relationship Id="rId65" Type="http://schemas.openxmlformats.org/officeDocument/2006/relationships/slide" Target="slides/slide59.xml"/><Relationship Id="rId66" Type="http://schemas.openxmlformats.org/officeDocument/2006/relationships/slide" Target="slides/slide60.xml"/><Relationship Id="rId67" Type="http://schemas.openxmlformats.org/officeDocument/2006/relationships/slide" Target="slides/slide61.xml"/><Relationship Id="rId68" Type="http://schemas.openxmlformats.org/officeDocument/2006/relationships/slide" Target="slides/slide62.xml"/><Relationship Id="rId69" Type="http://schemas.openxmlformats.org/officeDocument/2006/relationships/slide" Target="slides/slide63.xml"/><Relationship Id="rId50" Type="http://schemas.openxmlformats.org/officeDocument/2006/relationships/slide" Target="slides/slide44.xml"/><Relationship Id="rId51" Type="http://schemas.openxmlformats.org/officeDocument/2006/relationships/slide" Target="slides/slide45.xml"/><Relationship Id="rId52" Type="http://schemas.openxmlformats.org/officeDocument/2006/relationships/slide" Target="slides/slide46.xml"/><Relationship Id="rId53" Type="http://schemas.openxmlformats.org/officeDocument/2006/relationships/slide" Target="slides/slide47.xml"/><Relationship Id="rId54" Type="http://schemas.openxmlformats.org/officeDocument/2006/relationships/slide" Target="slides/slide48.xml"/><Relationship Id="rId55" Type="http://schemas.openxmlformats.org/officeDocument/2006/relationships/slide" Target="slides/slide49.xml"/><Relationship Id="rId56" Type="http://schemas.openxmlformats.org/officeDocument/2006/relationships/slide" Target="slides/slide50.xml"/><Relationship Id="rId57" Type="http://schemas.openxmlformats.org/officeDocument/2006/relationships/slide" Target="slides/slide51.xml"/><Relationship Id="rId58" Type="http://schemas.openxmlformats.org/officeDocument/2006/relationships/slide" Target="slides/slide52.xml"/><Relationship Id="rId59" Type="http://schemas.openxmlformats.org/officeDocument/2006/relationships/slide" Target="slides/slide53.xml"/><Relationship Id="rId40" Type="http://schemas.openxmlformats.org/officeDocument/2006/relationships/slide" Target="slides/slide34.xml"/><Relationship Id="rId41" Type="http://schemas.openxmlformats.org/officeDocument/2006/relationships/slide" Target="slides/slide35.xml"/><Relationship Id="rId42" Type="http://schemas.openxmlformats.org/officeDocument/2006/relationships/slide" Target="slides/slide36.xml"/><Relationship Id="rId43" Type="http://schemas.openxmlformats.org/officeDocument/2006/relationships/slide" Target="slides/slide37.xml"/><Relationship Id="rId44" Type="http://schemas.openxmlformats.org/officeDocument/2006/relationships/slide" Target="slides/slide38.xml"/><Relationship Id="rId45" Type="http://schemas.openxmlformats.org/officeDocument/2006/relationships/slide" Target="slides/slide39.xml"/><Relationship Id="rId46" Type="http://schemas.openxmlformats.org/officeDocument/2006/relationships/slide" Target="slides/slide40.xml"/><Relationship Id="rId47" Type="http://schemas.openxmlformats.org/officeDocument/2006/relationships/slide" Target="slides/slide41.xml"/><Relationship Id="rId48" Type="http://schemas.openxmlformats.org/officeDocument/2006/relationships/slide" Target="slides/slide42.xml"/><Relationship Id="rId49" Type="http://schemas.openxmlformats.org/officeDocument/2006/relationships/slide" Target="slides/slide43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Relationship Id="rId39" Type="http://schemas.openxmlformats.org/officeDocument/2006/relationships/slide" Target="slides/slide33.xml"/><Relationship Id="rId70" Type="http://schemas.openxmlformats.org/officeDocument/2006/relationships/slide" Target="slides/slide64.xml"/><Relationship Id="rId71" Type="http://schemas.openxmlformats.org/officeDocument/2006/relationships/slide" Target="slides/slide65.xml"/><Relationship Id="rId72" Type="http://schemas.openxmlformats.org/officeDocument/2006/relationships/slide" Target="slides/slide66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73" Type="http://schemas.openxmlformats.org/officeDocument/2006/relationships/notesMaster" Target="notesMasters/notesMaster1.xml"/><Relationship Id="rId74" Type="http://schemas.openxmlformats.org/officeDocument/2006/relationships/printerSettings" Target="printerSettings/printerSettings1.bin"/><Relationship Id="rId75" Type="http://schemas.openxmlformats.org/officeDocument/2006/relationships/presProps" Target="presProps.xml"/><Relationship Id="rId76" Type="http://schemas.openxmlformats.org/officeDocument/2006/relationships/viewProps" Target="viewProps.xml"/><Relationship Id="rId77" Type="http://schemas.openxmlformats.org/officeDocument/2006/relationships/theme" Target="theme/theme1.xml"/><Relationship Id="rId78" Type="http://schemas.openxmlformats.org/officeDocument/2006/relationships/tableStyles" Target="tableStyles.xml"/><Relationship Id="rId60" Type="http://schemas.openxmlformats.org/officeDocument/2006/relationships/slide" Target="slides/slide54.xml"/><Relationship Id="rId61" Type="http://schemas.openxmlformats.org/officeDocument/2006/relationships/slide" Target="slides/slide55.xml"/><Relationship Id="rId62" Type="http://schemas.openxmlformats.org/officeDocument/2006/relationships/slide" Target="slides/slide56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84245-4571-4C90-8BD5-DFDBDCB8E868}" type="datetimeFigureOut">
              <a:rPr lang="en-US" smtClean="0"/>
              <a:pPr/>
              <a:t>8/30/11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6485A2-FA6A-46DD-B3E5-15C95E45F6C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525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6578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6578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5872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5872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5872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5872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5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5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5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6578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6578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5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6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6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6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6578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6578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35000" y="2032000"/>
            <a:ext cx="7772400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Calibri Bold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algn="l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1pPr>
      <a:lvl2pPr marL="4572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2pPr>
      <a:lvl3pPr marL="9144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3pPr>
      <a:lvl4pPr marL="13716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4pPr>
      <a:lvl5pPr marL="18288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5pPr>
      <a:lvl6pPr marL="22860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6pPr>
      <a:lvl7pPr marL="27432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7pPr>
      <a:lvl8pPr marL="32004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8pPr>
      <a:lvl9pPr marL="36576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title style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text styles</a:t>
            </a:r>
          </a:p>
          <a:p>
            <a:pPr lvl="1"/>
            <a:r>
              <a:rPr lang="en-US" dirty="0" smtClean="0">
                <a:sym typeface="Calibri" charset="0"/>
              </a:rPr>
              <a:t>Second level</a:t>
            </a:r>
          </a:p>
          <a:p>
            <a:pPr lvl="2"/>
            <a:r>
              <a:rPr lang="en-US" dirty="0" smtClean="0">
                <a:sym typeface="Calibri" charset="0"/>
              </a:rPr>
              <a:t>Third level</a:t>
            </a:r>
          </a:p>
          <a:p>
            <a:pPr lvl="3"/>
            <a:r>
              <a:rPr lang="en-US" dirty="0" smtClean="0">
                <a:sym typeface="Calibri" charset="0"/>
              </a:rPr>
              <a:t>Fourth level</a:t>
            </a:r>
          </a:p>
          <a:p>
            <a:pPr lvl="4"/>
            <a:r>
              <a:rPr lang="en-US" dirty="0" smtClean="0">
                <a:sym typeface="Calibri" charset="0"/>
              </a:rPr>
              <a:t>Fifth level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254000" indent="-2540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 b="1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800100" indent="-2032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1460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title style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342900" indent="-3429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742950" indent="-2857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600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20574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25146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9718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3429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886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Calibri Bold" charset="0"/>
              </a:rPr>
              <a:t>Click to edit Master title style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342900" indent="-3429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742950" indent="-2857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600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20574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25146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9718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3429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886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title style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text styles</a:t>
            </a:r>
          </a:p>
          <a:p>
            <a:pPr lvl="1"/>
            <a:r>
              <a:rPr lang="en-US" dirty="0" smtClean="0">
                <a:sym typeface="Calibri" charset="0"/>
              </a:rPr>
              <a:t>Second level</a:t>
            </a:r>
          </a:p>
          <a:p>
            <a:pPr lvl="2"/>
            <a:r>
              <a:rPr lang="en-US" dirty="0" smtClean="0">
                <a:sym typeface="Calibri" charset="0"/>
              </a:rPr>
              <a:t>Third level</a:t>
            </a:r>
          </a:p>
          <a:p>
            <a:pPr lvl="3"/>
            <a:r>
              <a:rPr lang="en-US" dirty="0" smtClean="0">
                <a:sym typeface="Calibri" charset="0"/>
              </a:rPr>
              <a:t>Fourth level</a:t>
            </a:r>
          </a:p>
          <a:p>
            <a:pPr lvl="4"/>
            <a:r>
              <a:rPr lang="en-US" dirty="0" smtClean="0">
                <a:sym typeface="Calibri" charset="0"/>
              </a:rPr>
              <a:t>Fifth level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254000" indent="-2540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 b="1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08000" indent="-22860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774700" indent="-1778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1460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title style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text styles</a:t>
            </a:r>
          </a:p>
          <a:p>
            <a:pPr lvl="1"/>
            <a:r>
              <a:rPr lang="en-US" dirty="0" smtClean="0">
                <a:sym typeface="Calibri" charset="0"/>
              </a:rPr>
              <a:t>Second level</a:t>
            </a:r>
          </a:p>
          <a:p>
            <a:pPr lvl="2"/>
            <a:r>
              <a:rPr lang="en-US" dirty="0" smtClean="0">
                <a:sym typeface="Calibri" charset="0"/>
              </a:rPr>
              <a:t>Third level</a:t>
            </a:r>
          </a:p>
          <a:p>
            <a:pPr lvl="3"/>
            <a:r>
              <a:rPr lang="en-US" dirty="0" smtClean="0">
                <a:sym typeface="Calibri" charset="0"/>
              </a:rPr>
              <a:t>Fourth level</a:t>
            </a:r>
          </a:p>
          <a:p>
            <a:pPr lvl="4"/>
            <a:r>
              <a:rPr lang="en-US" dirty="0" smtClean="0">
                <a:sym typeface="Calibri" charset="0"/>
              </a:rPr>
              <a:t>Fifth level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254000" indent="-2540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 b="1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800100" indent="-2032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1460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8194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200">
                <a:solidFill>
                  <a:srgbClr val="FFFFFF"/>
                </a:solidFill>
                <a:latin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  <p:sp>
        <p:nvSpPr>
          <p:cNvPr id="8196" name="Rectangle 4"/>
          <p:cNvSpPr>
            <a:spLocks/>
          </p:cNvSpPr>
          <p:nvPr/>
        </p:nvSpPr>
        <p:spPr bwMode="auto">
          <a:xfrm>
            <a:off x="685800" y="4572000"/>
            <a:ext cx="5055395" cy="75661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>
              <a:spcBef>
                <a:spcPts val="475"/>
              </a:spcBef>
            </a:pPr>
            <a:r>
              <a:rPr lang="en-US" sz="2000" b="1" dirty="0">
                <a:solidFill>
                  <a:schemeClr val="tx1"/>
                </a:solidFill>
                <a:latin typeface="Calibri"/>
                <a:ea typeface="Calibri Bold" charset="0"/>
                <a:cs typeface="Calibri"/>
                <a:sym typeface="Calibri Bold" charset="0"/>
              </a:rPr>
              <a:t>Instructors:</a:t>
            </a:r>
            <a:r>
              <a:rPr lang="en-US" sz="2000" b="1" dirty="0">
                <a:solidFill>
                  <a:schemeClr val="tx1"/>
                </a:solidFill>
                <a:latin typeface="Calibri"/>
                <a:ea typeface="Calibri" charset="0"/>
                <a:cs typeface="Calibri"/>
                <a:sym typeface="Calibri" charset="0"/>
              </a:rPr>
              <a:t> </a:t>
            </a:r>
            <a:endParaRPr lang="en-US" sz="2000" b="1" dirty="0" smtClean="0">
              <a:solidFill>
                <a:schemeClr val="tx1"/>
              </a:solidFill>
              <a:latin typeface="Calibri"/>
              <a:ea typeface="Calibri" charset="0"/>
              <a:cs typeface="Calibri"/>
              <a:sym typeface="Calibri" charset="0"/>
            </a:endParaRPr>
          </a:p>
          <a:p>
            <a:pPr algn="l">
              <a:spcBef>
                <a:spcPts val="475"/>
              </a:spcBef>
            </a:pPr>
            <a:r>
              <a:rPr lang="en-US" sz="2000" dirty="0" smtClean="0">
                <a:solidFill>
                  <a:schemeClr val="tx1"/>
                </a:solidFill>
                <a:latin typeface="Calibri"/>
                <a:ea typeface="Calibri" charset="0"/>
                <a:cs typeface="Calibri"/>
                <a:sym typeface="Calibri" charset="0"/>
              </a:rPr>
              <a:t>Dave O’Hallaron, Greg Ganger, and Greg </a:t>
            </a:r>
            <a:r>
              <a:rPr lang="en-US" sz="2000" dirty="0" err="1" smtClean="0">
                <a:solidFill>
                  <a:schemeClr val="tx1"/>
                </a:solidFill>
                <a:latin typeface="Calibri"/>
                <a:ea typeface="Calibri" charset="0"/>
                <a:cs typeface="Calibri"/>
                <a:sym typeface="Calibri" charset="0"/>
              </a:rPr>
              <a:t>Kesden</a:t>
            </a:r>
            <a:endParaRPr lang="en-US" sz="2000" dirty="0">
              <a:solidFill>
                <a:schemeClr val="tx1"/>
              </a:solidFill>
              <a:latin typeface="Calibri"/>
              <a:ea typeface="Calibri" charset="0"/>
              <a:cs typeface="Calibri"/>
              <a:sym typeface="Calibri" charset="0"/>
            </a:endParaRP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title"/>
          </p:nvPr>
        </p:nvSpPr>
        <p:spPr>
          <a:xfrm>
            <a:off x="609600" y="1752600"/>
            <a:ext cx="8356600" cy="2590800"/>
          </a:xfrm>
          <a:ln/>
        </p:spPr>
        <p:txBody>
          <a:bodyPr/>
          <a:lstStyle/>
          <a:p>
            <a:pPr marL="119063" indent="-119063"/>
            <a:r>
              <a:rPr lang="en-US" b="1" dirty="0" smtClean="0"/>
              <a:t>Machine-Level Programming III:</a:t>
            </a:r>
            <a:br>
              <a:rPr lang="en-US" b="1" dirty="0" smtClean="0"/>
            </a:br>
            <a:r>
              <a:rPr lang="en-US" b="1" dirty="0" smtClean="0"/>
              <a:t>Switch Statements  </a:t>
            </a:r>
            <a:r>
              <a:rPr lang="en-US" b="1" dirty="0"/>
              <a:t>and </a:t>
            </a:r>
            <a:r>
              <a:rPr lang="en-US" b="1" dirty="0" smtClean="0"/>
              <a:t>IA32 Procedures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2000" dirty="0" smtClean="0"/>
              <a:t>15-</a:t>
            </a:r>
            <a:r>
              <a:rPr lang="en-US" sz="2000" dirty="0" smtClean="0"/>
              <a:t>213 / 18-213: </a:t>
            </a:r>
            <a:r>
              <a:rPr lang="en-US" sz="2000" dirty="0" smtClean="0"/>
              <a:t>Introduction to Computer Systems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7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</a:t>
            </a:r>
            <a:r>
              <a:rPr lang="en-US" sz="2000" dirty="0" smtClean="0"/>
              <a:t>Lecture, Sep.</a:t>
            </a:r>
            <a:r>
              <a:rPr lang="en-US" sz="2000" dirty="0" smtClean="0"/>
              <a:t> 20, 2011</a:t>
            </a:r>
            <a:endParaRPr lang="en-US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765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Code Blocks (Partial)</a:t>
            </a:r>
          </a:p>
        </p:txBody>
      </p:sp>
      <p:sp>
        <p:nvSpPr>
          <p:cNvPr id="27652" name="Rectangle 4"/>
          <p:cNvSpPr>
            <a:spLocks/>
          </p:cNvSpPr>
          <p:nvPr/>
        </p:nvSpPr>
        <p:spPr bwMode="auto">
          <a:xfrm>
            <a:off x="4267200" y="1295400"/>
            <a:ext cx="4737100" cy="35052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.L2:		# Default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$2,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w = 2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.L8	#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done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.L5:		# x == 3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$1,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w = 1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.L9	#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merge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.L3:		# x == 1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16(%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# z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imull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12(%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# w = y*z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.L8		#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done</a:t>
            </a:r>
          </a:p>
        </p:txBody>
      </p:sp>
      <p:sp>
        <p:nvSpPr>
          <p:cNvPr id="27653" name="Rectangle 5"/>
          <p:cNvSpPr>
            <a:spLocks/>
          </p:cNvSpPr>
          <p:nvPr/>
        </p:nvSpPr>
        <p:spPr bwMode="auto">
          <a:xfrm>
            <a:off x="228600" y="1295400"/>
            <a:ext cx="3898900" cy="3505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case 1:	  // .L3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y*z;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case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3:      // .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L5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default:     // .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L2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w = 2;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765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Code Blocks </a:t>
            </a:r>
            <a:r>
              <a:rPr lang="en-US" dirty="0" smtClean="0"/>
              <a:t>(Rest)</a:t>
            </a:r>
            <a:endParaRPr lang="en-US" dirty="0"/>
          </a:p>
        </p:txBody>
      </p:sp>
      <p:sp>
        <p:nvSpPr>
          <p:cNvPr id="27652" name="Rectangle 4"/>
          <p:cNvSpPr>
            <a:spLocks/>
          </p:cNvSpPr>
          <p:nvPr/>
        </p:nvSpPr>
        <p:spPr bwMode="auto">
          <a:xfrm>
            <a:off x="4267200" y="1295400"/>
            <a:ext cx="4737100" cy="3810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.L4:		# x == 2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12(%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sarl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$31,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idivl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16(%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	# w = y/z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.L9:		# merge: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16(%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# w += z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.L8	#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done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.L6:		# x == 5, 6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$1,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# w = 1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16(%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# w = 1-z</a:t>
            </a:r>
          </a:p>
        </p:txBody>
      </p:sp>
      <p:sp>
        <p:nvSpPr>
          <p:cNvPr id="27653" name="Rectangle 5"/>
          <p:cNvSpPr>
            <a:spLocks/>
          </p:cNvSpPr>
          <p:nvPr/>
        </p:nvSpPr>
        <p:spPr bwMode="auto">
          <a:xfrm>
            <a:off x="228600" y="1295400"/>
            <a:ext cx="3898900" cy="4038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switch(x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.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2:  // .L4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/* Fall Through */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merge:    // .L9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5: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6:  // .L6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-= z;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 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867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80963" indent="-80963"/>
            <a:r>
              <a:rPr lang="en-US" dirty="0" smtClean="0">
                <a:latin typeface="Calibri" charset="0"/>
                <a:ea typeface="Calibri" charset="0"/>
                <a:cs typeface="Calibri" charset="0"/>
                <a:sym typeface="Calibri" charset="0"/>
              </a:rPr>
              <a:t>Switch Code (Finish)</a:t>
            </a:r>
            <a:endParaRPr lang="en-US" dirty="0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81000" y="2819400"/>
            <a:ext cx="8382000" cy="4013200"/>
          </a:xfrm>
        </p:spPr>
        <p:txBody>
          <a:bodyPr/>
          <a:lstStyle/>
          <a:p>
            <a:r>
              <a:rPr lang="en-US" dirty="0" smtClean="0"/>
              <a:t>Noteworthy Features</a:t>
            </a:r>
          </a:p>
          <a:p>
            <a:pPr lvl="1"/>
            <a:r>
              <a:rPr lang="en-US" dirty="0" smtClean="0"/>
              <a:t>Jump table avoids sequencing through cases</a:t>
            </a:r>
          </a:p>
          <a:p>
            <a:pPr lvl="2"/>
            <a:r>
              <a:rPr lang="en-US" dirty="0" smtClean="0"/>
              <a:t>Constant time, rather than linear</a:t>
            </a:r>
            <a:endParaRPr lang="en-US" dirty="0"/>
          </a:p>
          <a:p>
            <a:pPr lvl="1"/>
            <a:r>
              <a:rPr lang="en-US" dirty="0" smtClean="0"/>
              <a:t>Use jump table to handle holes and duplicate tags</a:t>
            </a:r>
          </a:p>
          <a:p>
            <a:pPr lvl="1"/>
            <a:r>
              <a:rPr lang="en-US" dirty="0" smtClean="0"/>
              <a:t>Use program sequencing to handle fall-through</a:t>
            </a:r>
          </a:p>
          <a:p>
            <a:pPr lvl="1"/>
            <a:r>
              <a:rPr lang="en-US" dirty="0" smtClean="0"/>
              <a:t>Don’t initialize w = 1 unless really need it</a:t>
            </a:r>
            <a:endParaRPr lang="en-US" dirty="0"/>
          </a:p>
        </p:txBody>
      </p:sp>
      <p:sp>
        <p:nvSpPr>
          <p:cNvPr id="28677" name="Rectangle 5"/>
          <p:cNvSpPr>
            <a:spLocks/>
          </p:cNvSpPr>
          <p:nvPr/>
        </p:nvSpPr>
        <p:spPr bwMode="auto">
          <a:xfrm>
            <a:off x="228600" y="1431925"/>
            <a:ext cx="3975100" cy="473075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return w;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8" name="Rectangle 4"/>
          <p:cNvSpPr>
            <a:spLocks/>
          </p:cNvSpPr>
          <p:nvPr/>
        </p:nvSpPr>
        <p:spPr bwMode="auto">
          <a:xfrm>
            <a:off x="4267200" y="1295400"/>
            <a:ext cx="4737100" cy="12954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.L8:		# done: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ret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969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x86-64 Switch Implementation</a:t>
            </a:r>
          </a:p>
        </p:txBody>
      </p:sp>
      <p:sp>
        <p:nvSpPr>
          <p:cNvPr id="29700" name="Rectangle 4"/>
          <p:cNvSpPr>
            <a:spLocks/>
          </p:cNvSpPr>
          <p:nvPr/>
        </p:nvSpPr>
        <p:spPr bwMode="auto">
          <a:xfrm>
            <a:off x="5416550" y="2865438"/>
            <a:ext cx="3517900" cy="2925762"/>
          </a:xfrm>
          <a:prstGeom prst="rect">
            <a:avLst/>
          </a:prstGeom>
          <a:solidFill>
            <a:srgbClr val="D6D6F4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28600" algn="l"/>
                <a:tab pos="149225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.section	.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rodata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28600" algn="l"/>
                <a:tab pos="149225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.align 8</a:t>
            </a:r>
          </a:p>
          <a:p>
            <a:pPr algn="l">
              <a:tabLst>
                <a:tab pos="228600" algn="l"/>
                <a:tab pos="149225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.L7:</a:t>
            </a:r>
          </a:p>
          <a:p>
            <a:pPr algn="l">
              <a:tabLst>
                <a:tab pos="228600" algn="l"/>
                <a:tab pos="149225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.L2	# x = 0</a:t>
            </a:r>
          </a:p>
          <a:p>
            <a:pPr algn="l">
              <a:tabLst>
                <a:tab pos="228600" algn="l"/>
                <a:tab pos="149225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.L3	# x = 1</a:t>
            </a:r>
          </a:p>
          <a:p>
            <a:pPr algn="l">
              <a:tabLst>
                <a:tab pos="228600" algn="l"/>
                <a:tab pos="149225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.L4	# x = 2</a:t>
            </a:r>
          </a:p>
          <a:p>
            <a:pPr algn="l">
              <a:tabLst>
                <a:tab pos="228600" algn="l"/>
                <a:tab pos="149225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.L5	# x = 3</a:t>
            </a:r>
          </a:p>
          <a:p>
            <a:pPr algn="l">
              <a:tabLst>
                <a:tab pos="228600" algn="l"/>
                <a:tab pos="149225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.L2	# x = 4</a:t>
            </a:r>
          </a:p>
          <a:p>
            <a:pPr algn="l">
              <a:tabLst>
                <a:tab pos="228600" algn="l"/>
                <a:tab pos="149225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.L6	# X = 5</a:t>
            </a:r>
          </a:p>
          <a:p>
            <a:pPr algn="l">
              <a:tabLst>
                <a:tab pos="228600" algn="l"/>
                <a:tab pos="149225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.L6	# x = 6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9701" name="Rectangle 5"/>
          <p:cNvSpPr>
            <a:spLocks/>
          </p:cNvSpPr>
          <p:nvPr/>
        </p:nvSpPr>
        <p:spPr bwMode="auto">
          <a:xfrm>
            <a:off x="5334000" y="2511425"/>
            <a:ext cx="3454400" cy="381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638"/>
              </a:spcBef>
            </a:pP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Table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6781800" cy="1384300"/>
          </a:xfrm>
          <a:ln/>
        </p:spPr>
        <p:txBody>
          <a:bodyPr/>
          <a:lstStyle/>
          <a:p>
            <a:r>
              <a:rPr lang="en-US" dirty="0"/>
              <a:t>Same general idea, adapted to 64-bit code</a:t>
            </a:r>
          </a:p>
          <a:p>
            <a:r>
              <a:rPr lang="en-US" dirty="0"/>
              <a:t>Table entries 64 bits (pointers)</a:t>
            </a:r>
          </a:p>
          <a:p>
            <a:r>
              <a:rPr lang="en-US" dirty="0"/>
              <a:t>Cases use revised code</a:t>
            </a:r>
          </a:p>
        </p:txBody>
      </p:sp>
      <p:sp>
        <p:nvSpPr>
          <p:cNvPr id="29703" name="Rectangle 7"/>
          <p:cNvSpPr>
            <a:spLocks/>
          </p:cNvSpPr>
          <p:nvPr/>
        </p:nvSpPr>
        <p:spPr bwMode="auto">
          <a:xfrm>
            <a:off x="533400" y="4924425"/>
            <a:ext cx="4038600" cy="1371600"/>
          </a:xfrm>
          <a:prstGeom prst="rect">
            <a:avLst/>
          </a:prstGeom>
          <a:solidFill>
            <a:srgbClr val="CAF4E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431925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.L3:</a:t>
            </a:r>
          </a:p>
          <a:p>
            <a:pPr algn="l">
              <a:tabLst>
                <a:tab pos="342900" algn="l"/>
                <a:tab pos="342900" algn="l"/>
                <a:tab pos="1431925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431925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imulq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431925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9704" name="Rectangle 8"/>
          <p:cNvSpPr>
            <a:spLocks/>
          </p:cNvSpPr>
          <p:nvPr/>
        </p:nvSpPr>
        <p:spPr bwMode="auto">
          <a:xfrm>
            <a:off x="533400" y="2867024"/>
            <a:ext cx="3975100" cy="1933575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1:      // .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L3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y*z;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072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IA32 Object Code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Setup</a:t>
            </a:r>
          </a:p>
          <a:p>
            <a:pPr marL="552450" lvl="1"/>
            <a:r>
              <a:rPr lang="en-US" dirty="0"/>
              <a:t>Label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L2</a:t>
            </a:r>
            <a:r>
              <a:rPr lang="en-US" dirty="0" smtClean="0"/>
              <a:t> </a:t>
            </a:r>
            <a:r>
              <a:rPr lang="en-US" dirty="0"/>
              <a:t>becomes address </a:t>
            </a:r>
            <a:r>
              <a:rPr lang="en-US" sz="1800" dirty="0" smtClean="0">
                <a:latin typeface="Courier New Bold" charset="0"/>
                <a:cs typeface="Courier New Bold" charset="0"/>
                <a:sym typeface="Courier New Bold" charset="0"/>
              </a:rPr>
              <a:t>0x8048422</a:t>
            </a:r>
            <a:endParaRPr lang="en-US" dirty="0"/>
          </a:p>
          <a:p>
            <a:pPr marL="552450" lvl="1"/>
            <a:r>
              <a:rPr lang="en-US" dirty="0"/>
              <a:t>Label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L7</a:t>
            </a:r>
            <a:r>
              <a:rPr lang="en-US" dirty="0" smtClean="0"/>
              <a:t> </a:t>
            </a:r>
            <a:r>
              <a:rPr lang="en-US" dirty="0"/>
              <a:t>becomes address </a:t>
            </a:r>
            <a:r>
              <a:rPr lang="en-US" sz="1800" dirty="0" smtClean="0">
                <a:latin typeface="Courier New Bold" charset="0"/>
                <a:cs typeface="Courier New Bold" charset="0"/>
                <a:sym typeface="Courier New Bold" charset="0"/>
              </a:rPr>
              <a:t>0x8048660</a:t>
            </a:r>
            <a:endParaRPr lang="en-US" sz="1800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  <p:sp>
        <p:nvSpPr>
          <p:cNvPr id="30725" name="Rectangle 5"/>
          <p:cNvSpPr>
            <a:spLocks/>
          </p:cNvSpPr>
          <p:nvPr/>
        </p:nvSpPr>
        <p:spPr bwMode="auto">
          <a:xfrm>
            <a:off x="457200" y="5048250"/>
            <a:ext cx="8623300" cy="1200150"/>
          </a:xfrm>
          <a:prstGeom prst="rect">
            <a:avLst/>
          </a:prstGeom>
          <a:solidFill>
            <a:srgbClr val="CAF4E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1257300" algn="l"/>
                <a:tab pos="1257300" algn="l"/>
                <a:tab pos="3086100" algn="l"/>
                <a:tab pos="1257300" algn="l"/>
                <a:tab pos="3086100" algn="l"/>
                <a:tab pos="1257300" algn="l"/>
                <a:tab pos="3086100" algn="l"/>
                <a:tab pos="417512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08048410 &lt;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switch_eg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&gt;:</a:t>
            </a:r>
          </a:p>
          <a:p>
            <a:pPr algn="l">
              <a:tabLst>
                <a:tab pos="1257300" algn="l"/>
                <a:tab pos="1257300" algn="l"/>
                <a:tab pos="3086100" algn="l"/>
                <a:tab pos="1257300" algn="l"/>
                <a:tab pos="3086100" algn="l"/>
                <a:tab pos="1257300" algn="l"/>
                <a:tab pos="3086100" algn="l"/>
                <a:tab pos="417512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1257300" algn="l"/>
                <a:tab pos="1257300" algn="l"/>
                <a:tab pos="3086100" algn="l"/>
                <a:tab pos="1257300" algn="l"/>
                <a:tab pos="3086100" algn="l"/>
                <a:tab pos="1257300" algn="l"/>
                <a:tab pos="3086100" algn="l"/>
                <a:tab pos="4175125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8048419:	77 07   	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ja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8048422 &lt;switch_eg+0x12&gt;</a:t>
            </a:r>
          </a:p>
          <a:p>
            <a:pPr algn="l">
              <a:tabLst>
                <a:tab pos="1257300" algn="l"/>
                <a:tab pos="1257300" algn="l"/>
                <a:tab pos="3086100" algn="l"/>
                <a:tab pos="1257300" algn="l"/>
                <a:tab pos="3086100" algn="l"/>
                <a:tab pos="1257300" algn="l"/>
                <a:tab pos="3086100" algn="l"/>
                <a:tab pos="417512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804841b:	ff 24 85 60 86 04 08 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*0x8048660(,%eax,4)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30726" name="Rectangle 6"/>
          <p:cNvSpPr>
            <a:spLocks/>
          </p:cNvSpPr>
          <p:nvPr/>
        </p:nvSpPr>
        <p:spPr bwMode="auto">
          <a:xfrm>
            <a:off x="469900" y="3067050"/>
            <a:ext cx="7607300" cy="1276350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switch_eg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ja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.L2   	# If unsigned &gt;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default</a:t>
            </a: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*.L7(,%eax,4)	#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JTab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[x]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30727" name="Rectangle 7"/>
          <p:cNvSpPr>
            <a:spLocks/>
          </p:cNvSpPr>
          <p:nvPr/>
        </p:nvSpPr>
        <p:spPr bwMode="auto">
          <a:xfrm>
            <a:off x="381000" y="2635250"/>
            <a:ext cx="3454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Assembly Code</a:t>
            </a:r>
          </a:p>
        </p:txBody>
      </p:sp>
      <p:sp>
        <p:nvSpPr>
          <p:cNvPr id="30728" name="Rectangle 8"/>
          <p:cNvSpPr>
            <a:spLocks/>
          </p:cNvSpPr>
          <p:nvPr/>
        </p:nvSpPr>
        <p:spPr bwMode="auto">
          <a:xfrm>
            <a:off x="346075" y="4622800"/>
            <a:ext cx="51181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Disassembled Object Code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174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IA32 Object Code (cont.)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193800"/>
            <a:ext cx="8382000" cy="2768600"/>
          </a:xfrm>
          <a:ln/>
        </p:spPr>
        <p:txBody>
          <a:bodyPr/>
          <a:lstStyle/>
          <a:p>
            <a:r>
              <a:rPr lang="en-US" dirty="0"/>
              <a:t>Jump Table</a:t>
            </a:r>
          </a:p>
          <a:p>
            <a:pPr marL="552450" lvl="1"/>
            <a:r>
              <a:rPr lang="en-US" dirty="0"/>
              <a:t>Doesn’t show up in disassembled code</a:t>
            </a:r>
          </a:p>
          <a:p>
            <a:pPr marL="552450" lvl="1"/>
            <a:r>
              <a:rPr lang="en-US" dirty="0"/>
              <a:t>Can inspect using GDB</a:t>
            </a:r>
          </a:p>
          <a:p>
            <a:pPr marL="552450" lvl="1"/>
            <a:r>
              <a:rPr lang="en-US" dirty="0"/>
              <a:t>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gdb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switch</a:t>
            </a:r>
            <a:endParaRPr lang="en-US" dirty="0"/>
          </a:p>
          <a:p>
            <a:pPr marL="552450" lvl="1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(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gdb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) x/7xw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0x8048660</a:t>
            </a:r>
            <a:endParaRPr lang="en-US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  <a:p>
            <a:pPr marL="838200" lvl="2"/>
            <a:r>
              <a:rPr lang="en-US" dirty="0"/>
              <a:t>E</a:t>
            </a:r>
            <a:r>
              <a:rPr lang="en-US" u="sng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x</a:t>
            </a:r>
            <a:r>
              <a:rPr lang="en-US" dirty="0"/>
              <a:t>amine </a:t>
            </a:r>
            <a:r>
              <a:rPr lang="en-US" u="sng" dirty="0"/>
              <a:t>7</a:t>
            </a:r>
            <a:r>
              <a:rPr lang="en-US" dirty="0"/>
              <a:t> he</a:t>
            </a:r>
            <a:r>
              <a:rPr lang="en-US" u="sng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x</a:t>
            </a:r>
            <a:r>
              <a:rPr lang="en-US" dirty="0"/>
              <a:t>adecimal format “</a:t>
            </a:r>
            <a:r>
              <a:rPr lang="en-US" u="sng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w</a:t>
            </a:r>
            <a:r>
              <a:rPr lang="en-US" dirty="0"/>
              <a:t>ords” (4-bytes each)</a:t>
            </a:r>
          </a:p>
          <a:p>
            <a:pPr marL="838200" lvl="2"/>
            <a:r>
              <a:rPr lang="en-US" dirty="0"/>
              <a:t>Use command “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help x</a:t>
            </a:r>
            <a:r>
              <a:rPr lang="en-US" dirty="0"/>
              <a:t>” to get format </a:t>
            </a:r>
            <a:r>
              <a:rPr lang="en-US" dirty="0" smtClean="0"/>
              <a:t>documentation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17914" y="4306669"/>
            <a:ext cx="89498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0x8048660:	0x08048422	0x08048432	0x0804843b	0x08048429</a:t>
            </a:r>
          </a:p>
          <a:p>
            <a:pPr algn="l"/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0x8048670:	0x08048422	0x0804844b	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0x0804844b</a:t>
            </a:r>
            <a:endParaRPr lang="en-US" sz="1800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174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IA32 Object Code (cont.)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193800"/>
            <a:ext cx="8382000" cy="482600"/>
          </a:xfrm>
          <a:ln/>
        </p:spPr>
        <p:txBody>
          <a:bodyPr/>
          <a:lstStyle/>
          <a:p>
            <a:r>
              <a:rPr lang="en-US" dirty="0" smtClean="0"/>
              <a:t>Deciphering Jump Table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17914" y="1600200"/>
            <a:ext cx="89498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0x8048660:	0x08048422	0x08048432	0x0804843b	0x08048429</a:t>
            </a:r>
          </a:p>
          <a:p>
            <a:pPr algn="l"/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0x8048670:	0x08048422	0x0804844b	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0x0804844b</a:t>
            </a:r>
            <a:endParaRPr lang="en-US" sz="1800" b="1" dirty="0">
              <a:latin typeface="Courier New" pitchFamily="49" charset="0"/>
              <a:cs typeface="Courier New" pitchFamily="49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981200" y="2514600"/>
          <a:ext cx="47244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37080"/>
                <a:gridCol w="6299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Address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Value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0x8048660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0x8048422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0x8048664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0x8048432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0x8048668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0x804843b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0x804866c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0x8048429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0x8048670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0x8048422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0x8048674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0x804844b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0x8048678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0x804844b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277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Disassembled Targets</a:t>
            </a:r>
          </a:p>
        </p:txBody>
      </p:sp>
      <p:sp>
        <p:nvSpPr>
          <p:cNvPr id="32772" name="Rectangle 4"/>
          <p:cNvSpPr>
            <a:spLocks/>
          </p:cNvSpPr>
          <p:nvPr/>
        </p:nvSpPr>
        <p:spPr bwMode="auto">
          <a:xfrm>
            <a:off x="1066800" y="1209675"/>
            <a:ext cx="7391400" cy="3971925"/>
          </a:xfrm>
          <a:prstGeom prst="rect">
            <a:avLst/>
          </a:prstGeom>
          <a:solidFill>
            <a:srgbClr val="CAF4E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</a:t>
            </a:r>
            <a:r>
              <a:rPr lang="en-US" sz="14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8048422: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	b8 02 00 00 00      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mov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$0x2,%eax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8048427: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2a               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jmp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8048453 &lt;switch_eg+0x43&gt;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</a:t>
            </a:r>
            <a:r>
              <a:rPr lang="en-US" sz="14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8048429: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	b8 01 00 00 00      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mov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$0x1,%eax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</a:t>
            </a:r>
            <a:r>
              <a:rPr lang="en-US" sz="1400" b="1" i="1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804842e:	66 90                </a:t>
            </a:r>
            <a:r>
              <a:rPr lang="en-US" sz="1400" b="1" i="1" dirty="0" err="1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xchg</a:t>
            </a:r>
            <a:r>
              <a:rPr lang="en-US" sz="1400" b="1" i="1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%</a:t>
            </a:r>
            <a:r>
              <a:rPr lang="en-US" sz="1400" b="1" i="1" dirty="0" err="1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ax,%ax</a:t>
            </a:r>
            <a:r>
              <a:rPr lang="en-US" sz="1400" b="1" i="1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# </a:t>
            </a:r>
            <a:r>
              <a:rPr lang="en-US" sz="1400" b="1" i="1" dirty="0" err="1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noop</a:t>
            </a:r>
            <a:endParaRPr lang="en-US" sz="1400" b="1" i="1" dirty="0" smtClean="0">
              <a:solidFill>
                <a:schemeClr val="accent2"/>
              </a:solidFill>
              <a:latin typeface="Courier New" pitchFamily="49" charset="0"/>
              <a:cs typeface="Courier New" pitchFamily="49" charset="0"/>
              <a:sym typeface="Courier New Bold Italic" charset="0"/>
            </a:endParaRP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8048430: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14               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jmp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8048446 &lt;switch_eg+0x36&gt;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</a:t>
            </a:r>
            <a:r>
              <a:rPr lang="en-US" sz="14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8048432:	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8b 45 10            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mov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0x10(%ebp),%eax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8048435:	0f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af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45 0c         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imul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0xc(%ebp),%eax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8048439: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18               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jmp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8048453 &lt;switch_eg+0x43&gt;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</a:t>
            </a:r>
            <a:r>
              <a:rPr lang="en-US" sz="14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804843b: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	8b 55 0c            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mov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0xc(%ebp),%edx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804843e:	89 d0               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mov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%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edx,%eax</a:t>
            </a:r>
            <a:endParaRPr lang="en-US" sz="14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 Italic" charset="0"/>
            </a:endParaRP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8048440:	c1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fa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1f            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sar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$0x1f,%edx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8048443:	f7 7d 10            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idivl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0x10(%ebp)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8048446:	03 45 10             add    0x10(%ebp),%eax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8048449: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08               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jmp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8048453 &lt;switch_eg+0x43&gt;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804844b: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	b8 01 00 00 00      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mov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$0x1,%eax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8048450:	2b 45 10             sub    0x10(%ebp),%eax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8048453:	5d                   pop    %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ebp</a:t>
            </a:r>
            <a:endParaRPr lang="en-US" sz="14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 Italic" charset="0"/>
            </a:endParaRP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8048454:	c3                   ret 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379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Matching Disassembled Targets</a:t>
            </a:r>
          </a:p>
        </p:txBody>
      </p:sp>
      <p:sp>
        <p:nvSpPr>
          <p:cNvPr id="33798" name="Freeform 6"/>
          <p:cNvSpPr>
            <a:spLocks/>
          </p:cNvSpPr>
          <p:nvPr/>
        </p:nvSpPr>
        <p:spPr bwMode="auto">
          <a:xfrm flipV="1">
            <a:off x="2336800" y="2514600"/>
            <a:ext cx="1397000" cy="531813"/>
          </a:xfrm>
          <a:custGeom>
            <a:avLst/>
            <a:gdLst/>
            <a:ahLst/>
            <a:cxnLst>
              <a:cxn ang="0">
                <a:pos x="0" y="1"/>
              </a:cxn>
              <a:cxn ang="0">
                <a:pos x="21600" y="21229"/>
              </a:cxn>
            </a:cxnLst>
            <a:rect l="0" t="0" r="r" b="b"/>
            <a:pathLst>
              <a:path w="21600" h="21230">
                <a:moveTo>
                  <a:pt x="0" y="1"/>
                </a:moveTo>
                <a:cubicBezTo>
                  <a:pt x="12634" y="-185"/>
                  <a:pt x="8558" y="21415"/>
                  <a:pt x="21600" y="21229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799" name="Freeform 7"/>
          <p:cNvSpPr>
            <a:spLocks/>
          </p:cNvSpPr>
          <p:nvPr/>
        </p:nvSpPr>
        <p:spPr bwMode="auto">
          <a:xfrm>
            <a:off x="2343150" y="1346200"/>
            <a:ext cx="1339850" cy="1327150"/>
          </a:xfrm>
          <a:custGeom>
            <a:avLst/>
            <a:gdLst/>
            <a:ahLst/>
            <a:cxnLst>
              <a:cxn ang="0">
                <a:pos x="0" y="21600"/>
              </a:cxn>
              <a:cxn ang="0">
                <a:pos x="21600" y="0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8599" y="21497"/>
                  <a:pt x="9213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00" name="Freeform 8"/>
          <p:cNvSpPr>
            <a:spLocks/>
          </p:cNvSpPr>
          <p:nvPr/>
        </p:nvSpPr>
        <p:spPr bwMode="auto">
          <a:xfrm>
            <a:off x="2330450" y="3124200"/>
            <a:ext cx="1327150" cy="317500"/>
          </a:xfrm>
          <a:custGeom>
            <a:avLst/>
            <a:gdLst/>
            <a:ahLst/>
            <a:cxnLst>
              <a:cxn ang="0">
                <a:pos x="0" y="21600"/>
              </a:cxn>
              <a:cxn ang="0">
                <a:pos x="21600" y="0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10596" y="21472"/>
                  <a:pt x="11309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01" name="Freeform 9"/>
          <p:cNvSpPr>
            <a:spLocks/>
          </p:cNvSpPr>
          <p:nvPr/>
        </p:nvSpPr>
        <p:spPr bwMode="auto">
          <a:xfrm>
            <a:off x="2324100" y="1828800"/>
            <a:ext cx="1333500" cy="1962150"/>
          </a:xfrm>
          <a:custGeom>
            <a:avLst/>
            <a:gdLst/>
            <a:ahLst/>
            <a:cxnLst>
              <a:cxn ang="0">
                <a:pos x="0" y="21600"/>
              </a:cxn>
              <a:cxn ang="0">
                <a:pos x="21600" y="0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11265" y="21140"/>
                  <a:pt x="11368" y="46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02" name="Freeform 10"/>
          <p:cNvSpPr>
            <a:spLocks/>
          </p:cNvSpPr>
          <p:nvPr/>
        </p:nvSpPr>
        <p:spPr bwMode="auto">
          <a:xfrm>
            <a:off x="2311400" y="1422400"/>
            <a:ext cx="1365250" cy="2730500"/>
          </a:xfrm>
          <a:custGeom>
            <a:avLst/>
            <a:gdLst/>
            <a:ahLst/>
            <a:cxnLst>
              <a:cxn ang="0">
                <a:pos x="0" y="21600"/>
              </a:cxn>
              <a:cxn ang="0">
                <a:pos x="21600" y="0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9142" y="21600"/>
                  <a:pt x="7736" y="1256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03" name="Freeform 11"/>
          <p:cNvSpPr>
            <a:spLocks/>
          </p:cNvSpPr>
          <p:nvPr/>
        </p:nvSpPr>
        <p:spPr bwMode="auto">
          <a:xfrm>
            <a:off x="2324100" y="4343400"/>
            <a:ext cx="1333500" cy="169863"/>
          </a:xfrm>
          <a:custGeom>
            <a:avLst/>
            <a:gdLst/>
            <a:ahLst/>
            <a:cxnLst>
              <a:cxn ang="0">
                <a:pos x="0" y="15366"/>
              </a:cxn>
              <a:cxn ang="0">
                <a:pos x="21600" y="1809"/>
              </a:cxn>
            </a:cxnLst>
            <a:rect l="0" t="0" r="r" b="b"/>
            <a:pathLst>
              <a:path w="21600" h="15366">
                <a:moveTo>
                  <a:pt x="0" y="15366"/>
                </a:moveTo>
                <a:cubicBezTo>
                  <a:pt x="10596" y="15136"/>
                  <a:pt x="8864" y="-6234"/>
                  <a:pt x="21600" y="1809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04" name="Freeform 12"/>
          <p:cNvSpPr>
            <a:spLocks/>
          </p:cNvSpPr>
          <p:nvPr/>
        </p:nvSpPr>
        <p:spPr bwMode="auto">
          <a:xfrm>
            <a:off x="2336800" y="4419600"/>
            <a:ext cx="1320800" cy="469900"/>
          </a:xfrm>
          <a:custGeom>
            <a:avLst/>
            <a:gdLst/>
            <a:ahLst/>
            <a:cxnLst>
              <a:cxn ang="0">
                <a:pos x="0" y="21600"/>
              </a:cxn>
              <a:cxn ang="0">
                <a:pos x="21600" y="0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9874" y="21386"/>
                  <a:pt x="9154" y="663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" name="Rectangle 4"/>
          <p:cNvSpPr>
            <a:spLocks/>
          </p:cNvSpPr>
          <p:nvPr/>
        </p:nvSpPr>
        <p:spPr bwMode="auto">
          <a:xfrm>
            <a:off x="3733800" y="1295400"/>
            <a:ext cx="4876800" cy="3971925"/>
          </a:xfrm>
          <a:prstGeom prst="rect">
            <a:avLst/>
          </a:prstGeom>
          <a:solidFill>
            <a:srgbClr val="CAF4E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</a:t>
            </a:r>
            <a:r>
              <a:rPr lang="en-US" sz="14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8048422: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mov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$0x2,%eax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8048427: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jmp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8048453 &lt;switch_eg+0x43&gt;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</a:t>
            </a:r>
            <a:r>
              <a:rPr lang="en-US" sz="14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8048429: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mov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$0x1,%eax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</a:t>
            </a:r>
            <a:r>
              <a:rPr lang="en-US" sz="1400" b="1" i="1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804842e:	</a:t>
            </a:r>
            <a:r>
              <a:rPr lang="en-US" sz="1400" b="1" i="1" dirty="0" err="1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xchg</a:t>
            </a:r>
            <a:r>
              <a:rPr lang="en-US" sz="1400" b="1" i="1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%</a:t>
            </a:r>
            <a:r>
              <a:rPr lang="en-US" sz="1400" b="1" i="1" dirty="0" err="1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ax,%ax</a:t>
            </a:r>
            <a:endParaRPr lang="en-US" sz="1400" b="1" i="1" dirty="0" smtClean="0">
              <a:solidFill>
                <a:schemeClr val="accent2"/>
              </a:solidFill>
              <a:latin typeface="Courier New" pitchFamily="49" charset="0"/>
              <a:cs typeface="Courier New" pitchFamily="49" charset="0"/>
              <a:sym typeface="Courier New Bold Italic" charset="0"/>
            </a:endParaRP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8048430: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jmp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8048446 &lt;switch_eg+0x36&gt;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</a:t>
            </a:r>
            <a:r>
              <a:rPr lang="en-US" sz="14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8048432: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mov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0x10(%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ebp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),%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eax</a:t>
            </a:r>
            <a:endParaRPr lang="en-US" sz="14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 Italic" charset="0"/>
            </a:endParaRP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8048435: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imul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0xc(%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ebp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),%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eax</a:t>
            </a:r>
            <a:endParaRPr lang="en-US" sz="14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 Italic" charset="0"/>
            </a:endParaRP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8048439: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jmp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8048453 &lt;switch_eg+0x43&gt;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</a:t>
            </a:r>
            <a:r>
              <a:rPr lang="en-US" sz="14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804843b: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mov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0xc(%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ebp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),%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edx</a:t>
            </a:r>
            <a:endParaRPr lang="en-US" sz="14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 Italic" charset="0"/>
            </a:endParaRP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804843e: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mov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%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edx,%eax</a:t>
            </a:r>
            <a:endParaRPr lang="en-US" sz="14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 Italic" charset="0"/>
            </a:endParaRP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8048440: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sar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$0x1f,%edx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8048443: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idivl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0x10(%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ebp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)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8048446:	add    0x10(%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ebp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),%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eax</a:t>
            </a:r>
            <a:endParaRPr lang="en-US" sz="14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 Italic" charset="0"/>
            </a:endParaRP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8048449: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jmp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8048453 &lt;switch_eg+0x43&gt;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804844b: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mov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$0x1,%eax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8048450:	sub    0x10(%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ebp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),%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eax</a:t>
            </a:r>
            <a:endParaRPr lang="en-US" sz="14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 Italic" charset="0"/>
            </a:endParaRP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8048453:	pop    %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ebp</a:t>
            </a:r>
            <a:endParaRPr lang="en-US" sz="14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 Italic" charset="0"/>
            </a:endParaRP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8048454:	ret 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228600" y="2133600"/>
          <a:ext cx="203708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708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Value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0x8048422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0x8048432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0x804843b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0x8048429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0x8048422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0x804844b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0x804844b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9938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200">
                <a:solidFill>
                  <a:srgbClr val="FFFFFF"/>
                </a:solidFill>
                <a:latin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382000" cy="1143000"/>
          </a:xfrm>
          <a:ln/>
        </p:spPr>
        <p:txBody>
          <a:bodyPr/>
          <a:lstStyle/>
          <a:p>
            <a:pPr marL="119063" indent="-119063"/>
            <a:r>
              <a:rPr lang="en-US" dirty="0"/>
              <a:t>Summarizing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382000" cy="5435600"/>
          </a:xfrm>
          <a:ln/>
        </p:spPr>
        <p:txBody>
          <a:bodyPr/>
          <a:lstStyle/>
          <a:p>
            <a:r>
              <a:rPr lang="en-US" dirty="0"/>
              <a:t>C Control</a:t>
            </a:r>
          </a:p>
          <a:p>
            <a:pPr marL="546100" lvl="1"/>
            <a:r>
              <a:rPr lang="en-US" dirty="0"/>
              <a:t>if-then-else</a:t>
            </a:r>
          </a:p>
          <a:p>
            <a:pPr marL="546100" lvl="1"/>
            <a:r>
              <a:rPr lang="en-US" dirty="0"/>
              <a:t>do-while</a:t>
            </a:r>
          </a:p>
          <a:p>
            <a:pPr marL="546100" lvl="1"/>
            <a:r>
              <a:rPr lang="en-US" dirty="0"/>
              <a:t>while, for</a:t>
            </a:r>
          </a:p>
          <a:p>
            <a:pPr marL="546100" lvl="1"/>
            <a:r>
              <a:rPr lang="en-US" dirty="0" smtClean="0"/>
              <a:t>switch</a:t>
            </a:r>
            <a:endParaRPr lang="en-US" dirty="0"/>
          </a:p>
          <a:p>
            <a:r>
              <a:rPr lang="en-US" dirty="0"/>
              <a:t>Assembler Control</a:t>
            </a:r>
          </a:p>
          <a:p>
            <a:pPr marL="546100" lvl="1"/>
            <a:r>
              <a:rPr lang="en-US" dirty="0"/>
              <a:t>Conditional jump</a:t>
            </a:r>
          </a:p>
          <a:p>
            <a:pPr marL="546100" lvl="1"/>
            <a:r>
              <a:rPr lang="en-US" dirty="0"/>
              <a:t>Conditional move</a:t>
            </a:r>
          </a:p>
          <a:p>
            <a:pPr marL="546100" lvl="1"/>
            <a:r>
              <a:rPr lang="en-US" dirty="0"/>
              <a:t>Indirect jump</a:t>
            </a:r>
          </a:p>
          <a:p>
            <a:pPr marL="546100" lvl="1"/>
            <a:r>
              <a:rPr lang="en-US" dirty="0" smtClean="0"/>
              <a:t>Compiler generates code sequence </a:t>
            </a:r>
            <a:r>
              <a:rPr lang="en-US" dirty="0"/>
              <a:t>to implement more complex control</a:t>
            </a:r>
          </a:p>
          <a:p>
            <a:r>
              <a:rPr lang="en-US" dirty="0"/>
              <a:t>Standard Techniques</a:t>
            </a:r>
          </a:p>
          <a:p>
            <a:pPr marL="546100" lvl="1"/>
            <a:r>
              <a:rPr lang="en-US" dirty="0"/>
              <a:t>L</a:t>
            </a:r>
            <a:r>
              <a:rPr lang="en-US" dirty="0" smtClean="0"/>
              <a:t>oops </a:t>
            </a:r>
            <a:r>
              <a:rPr lang="en-US" dirty="0"/>
              <a:t>converted to do-while form</a:t>
            </a:r>
          </a:p>
          <a:p>
            <a:pPr marL="546100" lvl="1"/>
            <a:r>
              <a:rPr lang="en-US" dirty="0" smtClean="0"/>
              <a:t>Large </a:t>
            </a:r>
            <a:r>
              <a:rPr lang="en-US" dirty="0"/>
              <a:t>switch statements use jump tables</a:t>
            </a:r>
          </a:p>
          <a:p>
            <a:pPr marL="546100" lvl="1"/>
            <a:r>
              <a:rPr lang="en-US" dirty="0"/>
              <a:t>Sparse switch statements may use decision </a:t>
            </a:r>
            <a:r>
              <a:rPr lang="en-US" dirty="0" smtClean="0"/>
              <a:t>trees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22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smtClean="0"/>
              <a:t>Switch </a:t>
            </a:r>
            <a:r>
              <a:rPr lang="en-US" dirty="0"/>
              <a:t>statements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IA 32 Procedures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</a:rPr>
              <a:t>Stack Structure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</a:rPr>
              <a:t>Calling Conventions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</a:rPr>
              <a:t>Illustrations of Recursion &amp; Pointers</a:t>
            </a:r>
            <a:endParaRPr lang="en-US" dirty="0">
              <a:solidFill>
                <a:srgbClr val="7F7F7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096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smtClean="0">
                <a:solidFill>
                  <a:srgbClr val="B3B3B3"/>
                </a:solidFill>
              </a:rPr>
              <a:t>Switch </a:t>
            </a:r>
            <a:r>
              <a:rPr lang="en-US" dirty="0">
                <a:solidFill>
                  <a:srgbClr val="B3B3B3"/>
                </a:solidFill>
              </a:rPr>
              <a:t>statements</a:t>
            </a:r>
          </a:p>
          <a:p>
            <a:r>
              <a:rPr lang="en-US" dirty="0" smtClean="0"/>
              <a:t>IA 32 Procedures</a:t>
            </a:r>
          </a:p>
          <a:p>
            <a:pPr lvl="1"/>
            <a:r>
              <a:rPr lang="en-US" dirty="0" smtClean="0"/>
              <a:t>Stack Structure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Calling Conventions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Illustrations of Recursion &amp; Pointers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198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IA32 Stack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4457700" cy="5435600"/>
          </a:xfrm>
          <a:ln/>
        </p:spPr>
        <p:txBody>
          <a:bodyPr/>
          <a:lstStyle/>
          <a:p>
            <a:r>
              <a:rPr lang="en-US"/>
              <a:t>Region of memory managed with stack discipline</a:t>
            </a:r>
          </a:p>
          <a:p>
            <a:r>
              <a:rPr lang="en-US"/>
              <a:t>Grows toward lower addresses</a:t>
            </a:r>
          </a:p>
          <a:p>
            <a:endParaRPr lang="en-US"/>
          </a:p>
          <a:p>
            <a:r>
              <a:rPr lang="en-US"/>
              <a:t>Register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  <a:r>
              <a:rPr lang="en-US"/>
              <a:t> contains </a:t>
            </a:r>
            <a:br>
              <a:rPr lang="en-US"/>
            </a:br>
            <a:r>
              <a:rPr lang="en-US"/>
              <a:t>lowest  stack address</a:t>
            </a:r>
          </a:p>
          <a:p>
            <a:pPr marL="552450" lvl="1"/>
            <a:r>
              <a:rPr lang="en-US"/>
              <a:t>address of “top” element</a:t>
            </a:r>
          </a:p>
        </p:txBody>
      </p:sp>
      <p:grpSp>
        <p:nvGrpSpPr>
          <p:cNvPr id="41989" name="Group 5"/>
          <p:cNvGrpSpPr>
            <a:grpSpLocks/>
          </p:cNvGrpSpPr>
          <p:nvPr/>
        </p:nvGrpSpPr>
        <p:grpSpPr bwMode="auto">
          <a:xfrm>
            <a:off x="2463800" y="1066800"/>
            <a:ext cx="6559550" cy="5013325"/>
            <a:chOff x="0" y="0"/>
            <a:chExt cx="4131" cy="3158"/>
          </a:xfrm>
        </p:grpSpPr>
        <p:sp>
          <p:nvSpPr>
            <p:cNvPr id="41990" name="Line 6"/>
            <p:cNvSpPr>
              <a:spLocks noChangeShapeType="1"/>
            </p:cNvSpPr>
            <p:nvPr/>
          </p:nvSpPr>
          <p:spPr bwMode="auto">
            <a:xfrm>
              <a:off x="1679" y="2496"/>
              <a:ext cx="320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1991" name="Rectangle 7"/>
            <p:cNvSpPr>
              <a:spLocks/>
            </p:cNvSpPr>
            <p:nvPr/>
          </p:nvSpPr>
          <p:spPr bwMode="auto">
            <a:xfrm>
              <a:off x="0" y="2350"/>
              <a:ext cx="1659" cy="28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pPr algn="r"/>
              <a:r>
                <a:rPr lang="en-US" sz="2400">
                  <a:solidFill>
                    <a:srgbClr val="262699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Pointer: </a:t>
              </a:r>
              <a:r>
                <a:rPr lang="en-US" sz="24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  <p:sp>
          <p:nvSpPr>
            <p:cNvPr id="41992" name="Rectangle 8"/>
            <p:cNvSpPr>
              <a:spLocks/>
            </p:cNvSpPr>
            <p:nvPr/>
          </p:nvSpPr>
          <p:spPr bwMode="auto">
            <a:xfrm>
              <a:off x="2073" y="576"/>
              <a:ext cx="822" cy="2016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1993" name="Line 9"/>
            <p:cNvSpPr>
              <a:spLocks noChangeShapeType="1"/>
            </p:cNvSpPr>
            <p:nvPr/>
          </p:nvSpPr>
          <p:spPr bwMode="auto">
            <a:xfrm>
              <a:off x="3418" y="1824"/>
              <a:ext cx="0" cy="864"/>
            </a:xfrm>
            <a:prstGeom prst="line">
              <a:avLst/>
            </a:prstGeom>
            <a:noFill/>
            <a:ln w="381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1994" name="Rectangle 10"/>
            <p:cNvSpPr>
              <a:spLocks/>
            </p:cNvSpPr>
            <p:nvPr/>
          </p:nvSpPr>
          <p:spPr bwMode="auto">
            <a:xfrm>
              <a:off x="3477" y="1918"/>
              <a:ext cx="512" cy="576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r>
                <a:rPr lang="en-US" sz="180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Stack Grows</a:t>
              </a:r>
              <a:endParaRPr lang="en-US">
                <a:solidFill>
                  <a:schemeClr val="tx1"/>
                </a:solidFill>
                <a:latin typeface="Arial Narrow" charset="0"/>
                <a:ea typeface="Lucida Grande" charset="0"/>
                <a:cs typeface="Lucida Grande" charset="0"/>
                <a:sym typeface="Arial Narrow" charset="0"/>
              </a:endParaRPr>
            </a:p>
            <a:p>
              <a:r>
                <a:rPr lang="en-US" sz="180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Down</a:t>
              </a:r>
            </a:p>
          </p:txBody>
        </p:sp>
        <p:sp>
          <p:nvSpPr>
            <p:cNvPr id="41995" name="Line 11"/>
            <p:cNvSpPr>
              <a:spLocks noChangeShapeType="1"/>
            </p:cNvSpPr>
            <p:nvPr/>
          </p:nvSpPr>
          <p:spPr bwMode="auto">
            <a:xfrm rot="10800000" flipH="1">
              <a:off x="3418" y="432"/>
              <a:ext cx="0" cy="912"/>
            </a:xfrm>
            <a:prstGeom prst="line">
              <a:avLst/>
            </a:prstGeom>
            <a:noFill/>
            <a:ln w="381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1996" name="Rectangle 12"/>
            <p:cNvSpPr>
              <a:spLocks/>
            </p:cNvSpPr>
            <p:nvPr/>
          </p:nvSpPr>
          <p:spPr bwMode="auto">
            <a:xfrm>
              <a:off x="3480" y="690"/>
              <a:ext cx="651" cy="4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Increasing</a:t>
              </a:r>
              <a:endParaRPr lang="en-US">
                <a:solidFill>
                  <a:schemeClr val="tx1"/>
                </a:solidFill>
                <a:latin typeface="Arial Narrow" charset="0"/>
                <a:ea typeface="Lucida Grande" charset="0"/>
                <a:cs typeface="Lucida Grande" charset="0"/>
                <a:sym typeface="Arial Narrow" charset="0"/>
              </a:endParaRPr>
            </a:p>
            <a:p>
              <a:r>
                <a:rPr lang="en-US" sz="180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Addresses</a:t>
              </a:r>
            </a:p>
          </p:txBody>
        </p:sp>
        <p:sp>
          <p:nvSpPr>
            <p:cNvPr id="41997" name="Rectangle 13"/>
            <p:cNvSpPr>
              <a:spLocks/>
            </p:cNvSpPr>
            <p:nvPr/>
          </p:nvSpPr>
          <p:spPr bwMode="auto">
            <a:xfrm>
              <a:off x="1994" y="2878"/>
              <a:ext cx="981" cy="28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2400">
                  <a:solidFill>
                    <a:srgbClr val="262699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“Top”</a:t>
              </a:r>
            </a:p>
          </p:txBody>
        </p:sp>
        <p:sp>
          <p:nvSpPr>
            <p:cNvPr id="41998" name="Line 14"/>
            <p:cNvSpPr>
              <a:spLocks noChangeShapeType="1"/>
            </p:cNvSpPr>
            <p:nvPr/>
          </p:nvSpPr>
          <p:spPr bwMode="auto">
            <a:xfrm>
              <a:off x="2072" y="2400"/>
              <a:ext cx="816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1999" name="Rectangle 15"/>
            <p:cNvSpPr>
              <a:spLocks/>
            </p:cNvSpPr>
            <p:nvPr/>
          </p:nvSpPr>
          <p:spPr bwMode="auto">
            <a:xfrm>
              <a:off x="1842" y="0"/>
              <a:ext cx="1285" cy="28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2400">
                  <a:solidFill>
                    <a:srgbClr val="262699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“Bottom”</a:t>
              </a:r>
            </a:p>
          </p:txBody>
        </p:sp>
        <p:sp>
          <p:nvSpPr>
            <p:cNvPr id="42000" name="AutoShape 16"/>
            <p:cNvSpPr>
              <a:spLocks/>
            </p:cNvSpPr>
            <p:nvPr/>
          </p:nvSpPr>
          <p:spPr bwMode="auto">
            <a:xfrm>
              <a:off x="2288" y="288"/>
              <a:ext cx="384" cy="24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lnTo>
                    <a:pt x="5400" y="10800"/>
                  </a:lnTo>
                  <a:lnTo>
                    <a:pt x="5400" y="0"/>
                  </a:lnTo>
                  <a:lnTo>
                    <a:pt x="16200" y="0"/>
                  </a:lnTo>
                  <a:lnTo>
                    <a:pt x="16200" y="1080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980002"/>
            </a:solidFill>
            <a:ln w="25400" cap="flat">
              <a:noFill/>
              <a:round/>
              <a:headEnd type="none" w="med" len="med"/>
              <a:tailEnd type="triangl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2001" name="AutoShape 17"/>
            <p:cNvSpPr>
              <a:spLocks/>
            </p:cNvSpPr>
            <p:nvPr/>
          </p:nvSpPr>
          <p:spPr bwMode="auto">
            <a:xfrm rot="10800000" flipH="1">
              <a:off x="2288" y="2640"/>
              <a:ext cx="384" cy="24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lnTo>
                    <a:pt x="5400" y="10800"/>
                  </a:lnTo>
                  <a:lnTo>
                    <a:pt x="5400" y="0"/>
                  </a:lnTo>
                  <a:lnTo>
                    <a:pt x="16200" y="0"/>
                  </a:lnTo>
                  <a:lnTo>
                    <a:pt x="16200" y="1080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980002"/>
            </a:solidFill>
            <a:ln w="25400" cap="flat">
              <a:noFill/>
              <a:round/>
              <a:headEnd type="none" w="med" len="med"/>
              <a:tailEnd type="triangl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301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IA32 Stack: Push</a:t>
            </a:r>
          </a:p>
        </p:txBody>
      </p:sp>
      <p:sp>
        <p:nvSpPr>
          <p:cNvPr id="43016" name="Rectangle 8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pushl </a:t>
            </a:r>
            <a:r>
              <a:rPr lang="en-US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Src</a:t>
            </a:r>
            <a:endParaRPr lang="en-US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/>
              <a:t>Fetch operand at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</a:t>
            </a:r>
            <a:endParaRPr lang="en-US"/>
          </a:p>
          <a:p>
            <a:pPr marL="552450" lvl="1"/>
            <a:r>
              <a:rPr lang="en-US"/>
              <a:t>Decrement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  <a:r>
              <a:rPr lang="en-US"/>
              <a:t> by 4</a:t>
            </a:r>
          </a:p>
          <a:p>
            <a:pPr marL="552450" lvl="1"/>
            <a:r>
              <a:rPr lang="en-US"/>
              <a:t>Write operand at address given by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  <a:endParaRPr lang="en-US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  <p:sp>
        <p:nvSpPr>
          <p:cNvPr id="43017" name="Line 9"/>
          <p:cNvSpPr>
            <a:spLocks noChangeShapeType="1"/>
          </p:cNvSpPr>
          <p:nvPr/>
        </p:nvSpPr>
        <p:spPr bwMode="auto">
          <a:xfrm>
            <a:off x="5130800" y="5029200"/>
            <a:ext cx="508000" cy="0"/>
          </a:xfrm>
          <a:prstGeom prst="line">
            <a:avLst/>
          </a:pr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18" name="Line 10"/>
          <p:cNvSpPr>
            <a:spLocks noChangeShapeType="1"/>
          </p:cNvSpPr>
          <p:nvPr/>
        </p:nvSpPr>
        <p:spPr bwMode="auto">
          <a:xfrm>
            <a:off x="5754688" y="4876800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grpSp>
        <p:nvGrpSpPr>
          <p:cNvPr id="43019" name="Group 11"/>
          <p:cNvGrpSpPr>
            <a:grpSpLocks/>
          </p:cNvGrpSpPr>
          <p:nvPr/>
        </p:nvGrpSpPr>
        <p:grpSpPr bwMode="auto">
          <a:xfrm>
            <a:off x="5040313" y="5011738"/>
            <a:ext cx="2016125" cy="474662"/>
            <a:chOff x="0" y="0"/>
            <a:chExt cx="1270" cy="298"/>
          </a:xfrm>
        </p:grpSpPr>
        <p:sp>
          <p:nvSpPr>
            <p:cNvPr id="43020" name="Rectangle 12"/>
            <p:cNvSpPr>
              <a:spLocks/>
            </p:cNvSpPr>
            <p:nvPr/>
          </p:nvSpPr>
          <p:spPr bwMode="auto">
            <a:xfrm>
              <a:off x="450" y="106"/>
              <a:ext cx="820" cy="192"/>
            </a:xfrm>
            <a:prstGeom prst="rect">
              <a:avLst/>
            </a:prstGeom>
            <a:solidFill>
              <a:srgbClr val="8484E0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3021" name="Line 13"/>
            <p:cNvSpPr>
              <a:spLocks noChangeShapeType="1"/>
            </p:cNvSpPr>
            <p:nvPr/>
          </p:nvSpPr>
          <p:spPr bwMode="auto">
            <a:xfrm>
              <a:off x="56" y="203"/>
              <a:ext cx="320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3022" name="Rectangle 14"/>
            <p:cNvSpPr>
              <a:spLocks/>
            </p:cNvSpPr>
            <p:nvPr/>
          </p:nvSpPr>
          <p:spPr bwMode="auto">
            <a:xfrm>
              <a:off x="219" y="0"/>
              <a:ext cx="160" cy="200"/>
            </a:xfrm>
            <a:prstGeom prst="rect">
              <a:avLst/>
            </a:prstGeom>
            <a:noFill/>
            <a:ln w="1905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60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-4</a:t>
              </a:r>
            </a:p>
          </p:txBody>
        </p:sp>
        <p:sp>
          <p:nvSpPr>
            <p:cNvPr id="43023" name="AutoShape 15"/>
            <p:cNvSpPr>
              <a:spLocks/>
            </p:cNvSpPr>
            <p:nvPr/>
          </p:nvSpPr>
          <p:spPr bwMode="auto">
            <a:xfrm>
              <a:off x="0" y="53"/>
              <a:ext cx="232" cy="12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lnTo>
                    <a:pt x="5400" y="10800"/>
                  </a:lnTo>
                  <a:lnTo>
                    <a:pt x="5400" y="0"/>
                  </a:lnTo>
                  <a:lnTo>
                    <a:pt x="16200" y="0"/>
                  </a:lnTo>
                  <a:lnTo>
                    <a:pt x="16200" y="1080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980002"/>
            </a:solidFill>
            <a:ln w="25400" cap="flat">
              <a:noFill/>
              <a:round/>
              <a:headEnd type="none" w="med" len="med"/>
              <a:tailEnd type="triangl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43024" name="Line 16"/>
          <p:cNvSpPr>
            <a:spLocks noChangeShapeType="1"/>
          </p:cNvSpPr>
          <p:nvPr/>
        </p:nvSpPr>
        <p:spPr bwMode="auto">
          <a:xfrm>
            <a:off x="5130800" y="5029200"/>
            <a:ext cx="5080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5" name="Rectangle 17"/>
          <p:cNvSpPr>
            <a:spLocks/>
          </p:cNvSpPr>
          <p:nvPr/>
        </p:nvSpPr>
        <p:spPr bwMode="auto">
          <a:xfrm>
            <a:off x="5756275" y="1981200"/>
            <a:ext cx="1304925" cy="3200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6" name="Line 18"/>
          <p:cNvSpPr>
            <a:spLocks noChangeShapeType="1"/>
          </p:cNvSpPr>
          <p:nvPr/>
        </p:nvSpPr>
        <p:spPr bwMode="auto">
          <a:xfrm>
            <a:off x="7891463" y="3962400"/>
            <a:ext cx="0" cy="13716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7" name="Rectangle 19"/>
          <p:cNvSpPr>
            <a:spLocks/>
          </p:cNvSpPr>
          <p:nvPr/>
        </p:nvSpPr>
        <p:spPr bwMode="auto">
          <a:xfrm>
            <a:off x="7985125" y="4111625"/>
            <a:ext cx="812800" cy="914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Stack Grows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Down</a:t>
            </a:r>
          </a:p>
        </p:txBody>
      </p:sp>
      <p:sp>
        <p:nvSpPr>
          <p:cNvPr id="43028" name="Line 20"/>
          <p:cNvSpPr>
            <a:spLocks noChangeShapeType="1"/>
          </p:cNvSpPr>
          <p:nvPr/>
        </p:nvSpPr>
        <p:spPr bwMode="auto">
          <a:xfrm rot="10800000" flipH="1">
            <a:off x="7891463" y="1752600"/>
            <a:ext cx="0" cy="14478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9" name="Rectangle 21"/>
          <p:cNvSpPr>
            <a:spLocks/>
          </p:cNvSpPr>
          <p:nvPr/>
        </p:nvSpPr>
        <p:spPr bwMode="auto">
          <a:xfrm>
            <a:off x="7989888" y="2162175"/>
            <a:ext cx="1033462" cy="635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Increasing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Addresses</a:t>
            </a:r>
          </a:p>
        </p:txBody>
      </p:sp>
      <p:sp>
        <p:nvSpPr>
          <p:cNvPr id="43030" name="Line 22"/>
          <p:cNvSpPr>
            <a:spLocks noChangeShapeType="1"/>
          </p:cNvSpPr>
          <p:nvPr/>
        </p:nvSpPr>
        <p:spPr bwMode="auto">
          <a:xfrm>
            <a:off x="5754688" y="4876800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31" name="Rectangle 23"/>
          <p:cNvSpPr>
            <a:spLocks/>
          </p:cNvSpPr>
          <p:nvPr/>
        </p:nvSpPr>
        <p:spPr bwMode="auto">
          <a:xfrm>
            <a:off x="5387975" y="1066800"/>
            <a:ext cx="2041525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24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“Bottom”</a:t>
            </a:r>
          </a:p>
        </p:txBody>
      </p:sp>
      <p:sp>
        <p:nvSpPr>
          <p:cNvPr id="43032" name="AutoShape 24"/>
          <p:cNvSpPr>
            <a:spLocks/>
          </p:cNvSpPr>
          <p:nvPr/>
        </p:nvSpPr>
        <p:spPr bwMode="auto">
          <a:xfrm>
            <a:off x="6097588" y="1524000"/>
            <a:ext cx="609600" cy="381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0800"/>
                </a:lnTo>
                <a:lnTo>
                  <a:pt x="21600" y="10800"/>
                </a:lnTo>
                <a:lnTo>
                  <a:pt x="10800" y="21600"/>
                </a:lnTo>
                <a:close/>
                <a:moveTo>
                  <a:pt x="0" y="108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grpSp>
        <p:nvGrpSpPr>
          <p:cNvPr id="43033" name="Group 25"/>
          <p:cNvGrpSpPr>
            <a:grpSpLocks/>
          </p:cNvGrpSpPr>
          <p:nvPr/>
        </p:nvGrpSpPr>
        <p:grpSpPr bwMode="auto">
          <a:xfrm>
            <a:off x="2451100" y="4759325"/>
            <a:ext cx="4735513" cy="1320800"/>
            <a:chOff x="0" y="0"/>
            <a:chExt cx="2983" cy="832"/>
          </a:xfrm>
        </p:grpSpPr>
        <p:sp>
          <p:nvSpPr>
            <p:cNvPr id="43034" name="Rectangle 26"/>
            <p:cNvSpPr>
              <a:spLocks/>
            </p:cNvSpPr>
            <p:nvPr/>
          </p:nvSpPr>
          <p:spPr bwMode="auto">
            <a:xfrm>
              <a:off x="0" y="0"/>
              <a:ext cx="1659" cy="28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2400">
                  <a:solidFill>
                    <a:srgbClr val="262699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Pointer: </a:t>
              </a:r>
              <a:r>
                <a:rPr lang="en-US" sz="24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  <p:sp>
          <p:nvSpPr>
            <p:cNvPr id="43035" name="Rectangle 27"/>
            <p:cNvSpPr>
              <a:spLocks/>
            </p:cNvSpPr>
            <p:nvPr/>
          </p:nvSpPr>
          <p:spPr bwMode="auto">
            <a:xfrm>
              <a:off x="2002" y="552"/>
              <a:ext cx="981" cy="28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400">
                  <a:solidFill>
                    <a:srgbClr val="262699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“Top”</a:t>
              </a:r>
            </a:p>
          </p:txBody>
        </p:sp>
        <p:sp>
          <p:nvSpPr>
            <p:cNvPr id="43036" name="AutoShape 28"/>
            <p:cNvSpPr>
              <a:spLocks/>
            </p:cNvSpPr>
            <p:nvPr/>
          </p:nvSpPr>
          <p:spPr bwMode="auto">
            <a:xfrm rot="10800000" flipH="1">
              <a:off x="2296" y="313"/>
              <a:ext cx="384" cy="24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lnTo>
                    <a:pt x="5400" y="10800"/>
                  </a:lnTo>
                  <a:lnTo>
                    <a:pt x="5400" y="0"/>
                  </a:lnTo>
                  <a:lnTo>
                    <a:pt x="16200" y="0"/>
                  </a:lnTo>
                  <a:lnTo>
                    <a:pt x="16200" y="1080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980002"/>
            </a:solidFill>
            <a:ln w="25400" cap="flat">
              <a:noFill/>
              <a:round/>
              <a:headEnd type="none" w="med" len="med"/>
              <a:tailEnd type="triangl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7594240" presetClass="entr" presetSubtype="13902625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AutoShape 1"/>
          <p:cNvSpPr>
            <a:spLocks/>
          </p:cNvSpPr>
          <p:nvPr/>
        </p:nvSpPr>
        <p:spPr bwMode="auto">
          <a:xfrm rot="10800000" flipH="1">
            <a:off x="6108700" y="5257800"/>
            <a:ext cx="609600" cy="381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0800"/>
                </a:lnTo>
                <a:lnTo>
                  <a:pt x="21600" y="10800"/>
                </a:lnTo>
                <a:lnTo>
                  <a:pt x="10800" y="21600"/>
                </a:lnTo>
                <a:close/>
                <a:moveTo>
                  <a:pt x="0" y="108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34" name="Line 2"/>
          <p:cNvSpPr>
            <a:spLocks noChangeShapeType="1"/>
          </p:cNvSpPr>
          <p:nvPr/>
        </p:nvSpPr>
        <p:spPr bwMode="auto">
          <a:xfrm>
            <a:off x="5130800" y="5029200"/>
            <a:ext cx="5080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35" name="Rectangle 3"/>
          <p:cNvSpPr>
            <a:spLocks/>
          </p:cNvSpPr>
          <p:nvPr/>
        </p:nvSpPr>
        <p:spPr bwMode="auto">
          <a:xfrm>
            <a:off x="2463800" y="4797425"/>
            <a:ext cx="2635250" cy="457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24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Pointer: </a:t>
            </a:r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44036" name="Rectangle 4"/>
          <p:cNvSpPr>
            <a:spLocks/>
          </p:cNvSpPr>
          <p:nvPr/>
        </p:nvSpPr>
        <p:spPr bwMode="auto">
          <a:xfrm>
            <a:off x="5756275" y="1981200"/>
            <a:ext cx="1304925" cy="3200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37" name="Line 5"/>
          <p:cNvSpPr>
            <a:spLocks noChangeShapeType="1"/>
          </p:cNvSpPr>
          <p:nvPr/>
        </p:nvSpPr>
        <p:spPr bwMode="auto">
          <a:xfrm>
            <a:off x="7891463" y="3962400"/>
            <a:ext cx="0" cy="13716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38" name="Rectangle 6"/>
          <p:cNvSpPr>
            <a:spLocks/>
          </p:cNvSpPr>
          <p:nvPr/>
        </p:nvSpPr>
        <p:spPr bwMode="auto">
          <a:xfrm>
            <a:off x="7985125" y="4111625"/>
            <a:ext cx="812800" cy="914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Stack Grows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Down</a:t>
            </a:r>
          </a:p>
        </p:txBody>
      </p:sp>
      <p:sp>
        <p:nvSpPr>
          <p:cNvPr id="44039" name="Line 7"/>
          <p:cNvSpPr>
            <a:spLocks noChangeShapeType="1"/>
          </p:cNvSpPr>
          <p:nvPr/>
        </p:nvSpPr>
        <p:spPr bwMode="auto">
          <a:xfrm rot="10800000" flipH="1">
            <a:off x="7891463" y="1752600"/>
            <a:ext cx="0" cy="14478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40" name="Rectangle 8"/>
          <p:cNvSpPr>
            <a:spLocks/>
          </p:cNvSpPr>
          <p:nvPr/>
        </p:nvSpPr>
        <p:spPr bwMode="auto">
          <a:xfrm>
            <a:off x="7989888" y="2162175"/>
            <a:ext cx="1033462" cy="635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Increasing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Addresses</a:t>
            </a:r>
          </a:p>
        </p:txBody>
      </p:sp>
      <p:sp>
        <p:nvSpPr>
          <p:cNvPr id="44041" name="Rectangle 9"/>
          <p:cNvSpPr>
            <a:spLocks/>
          </p:cNvSpPr>
          <p:nvPr/>
        </p:nvSpPr>
        <p:spPr bwMode="auto">
          <a:xfrm>
            <a:off x="5630863" y="5635625"/>
            <a:ext cx="1555750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24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“Top”</a:t>
            </a:r>
          </a:p>
        </p:txBody>
      </p:sp>
      <p:sp>
        <p:nvSpPr>
          <p:cNvPr id="44042" name="Line 10"/>
          <p:cNvSpPr>
            <a:spLocks noChangeShapeType="1"/>
          </p:cNvSpPr>
          <p:nvPr/>
        </p:nvSpPr>
        <p:spPr bwMode="auto">
          <a:xfrm>
            <a:off x="5754688" y="4876800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43" name="Rectangle 11"/>
          <p:cNvSpPr>
            <a:spLocks/>
          </p:cNvSpPr>
          <p:nvPr/>
        </p:nvSpPr>
        <p:spPr bwMode="auto">
          <a:xfrm>
            <a:off x="5387975" y="1066800"/>
            <a:ext cx="2041525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24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“Bottom”</a:t>
            </a:r>
          </a:p>
        </p:txBody>
      </p:sp>
      <p:sp>
        <p:nvSpPr>
          <p:cNvPr id="44044" name="AutoShape 12"/>
          <p:cNvSpPr>
            <a:spLocks/>
          </p:cNvSpPr>
          <p:nvPr/>
        </p:nvSpPr>
        <p:spPr bwMode="auto">
          <a:xfrm>
            <a:off x="6097588" y="1524000"/>
            <a:ext cx="609600" cy="381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0800"/>
                </a:lnTo>
                <a:lnTo>
                  <a:pt x="21600" y="10800"/>
                </a:lnTo>
                <a:lnTo>
                  <a:pt x="10800" y="21600"/>
                </a:lnTo>
                <a:close/>
                <a:moveTo>
                  <a:pt x="0" y="108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45" name="Rectangle 13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4046" name="Rectangle 14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4051" name="Rectangle 19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IA32 Stack: Pop</a:t>
            </a:r>
          </a:p>
        </p:txBody>
      </p:sp>
      <p:sp>
        <p:nvSpPr>
          <p:cNvPr id="44052" name="Rectangle 20"/>
          <p:cNvSpPr>
            <a:spLocks/>
          </p:cNvSpPr>
          <p:nvPr/>
        </p:nvSpPr>
        <p:spPr bwMode="auto">
          <a:xfrm>
            <a:off x="5756275" y="1981200"/>
            <a:ext cx="1304925" cy="3200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3" name="Line 21"/>
          <p:cNvSpPr>
            <a:spLocks noChangeShapeType="1"/>
          </p:cNvSpPr>
          <p:nvPr/>
        </p:nvSpPr>
        <p:spPr bwMode="auto">
          <a:xfrm>
            <a:off x="5754688" y="4876800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grpSp>
        <p:nvGrpSpPr>
          <p:cNvPr id="44054" name="Group 22"/>
          <p:cNvGrpSpPr>
            <a:grpSpLocks/>
          </p:cNvGrpSpPr>
          <p:nvPr/>
        </p:nvGrpSpPr>
        <p:grpSpPr bwMode="auto">
          <a:xfrm>
            <a:off x="5040313" y="4706938"/>
            <a:ext cx="641350" cy="317500"/>
            <a:chOff x="0" y="0"/>
            <a:chExt cx="404" cy="200"/>
          </a:xfrm>
        </p:grpSpPr>
        <p:sp>
          <p:nvSpPr>
            <p:cNvPr id="44055" name="Line 23"/>
            <p:cNvSpPr>
              <a:spLocks noChangeShapeType="1"/>
            </p:cNvSpPr>
            <p:nvPr/>
          </p:nvSpPr>
          <p:spPr bwMode="auto">
            <a:xfrm>
              <a:off x="56" y="10"/>
              <a:ext cx="320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4056" name="Rectangle 24"/>
            <p:cNvSpPr>
              <a:spLocks/>
            </p:cNvSpPr>
            <p:nvPr/>
          </p:nvSpPr>
          <p:spPr bwMode="auto">
            <a:xfrm>
              <a:off x="219" y="0"/>
              <a:ext cx="185" cy="200"/>
            </a:xfrm>
            <a:prstGeom prst="rect">
              <a:avLst/>
            </a:prstGeom>
            <a:noFill/>
            <a:ln w="1905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60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+4</a:t>
              </a:r>
            </a:p>
          </p:txBody>
        </p:sp>
        <p:sp>
          <p:nvSpPr>
            <p:cNvPr id="44057" name="AutoShape 25"/>
            <p:cNvSpPr>
              <a:spLocks/>
            </p:cNvSpPr>
            <p:nvPr/>
          </p:nvSpPr>
          <p:spPr bwMode="auto">
            <a:xfrm rot="10800000" flipH="1">
              <a:off x="0" y="53"/>
              <a:ext cx="232" cy="12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lnTo>
                    <a:pt x="5400" y="10800"/>
                  </a:lnTo>
                  <a:lnTo>
                    <a:pt x="5400" y="0"/>
                  </a:lnTo>
                  <a:lnTo>
                    <a:pt x="16200" y="0"/>
                  </a:lnTo>
                  <a:lnTo>
                    <a:pt x="16200" y="1080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980002"/>
            </a:solidFill>
            <a:ln w="25400" cap="flat">
              <a:noFill/>
              <a:round/>
              <a:headEnd type="none" w="med" len="med"/>
              <a:tailEnd type="triangl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44058" name="Rectangle 26"/>
          <p:cNvSpPr>
            <a:spLocks/>
          </p:cNvSpPr>
          <p:nvPr/>
        </p:nvSpPr>
        <p:spPr bwMode="auto">
          <a:xfrm>
            <a:off x="5754688" y="4876800"/>
            <a:ext cx="1301750" cy="3048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9" name="Rectangle 27"/>
          <p:cNvSpPr>
            <a:spLocks/>
          </p:cNvSpPr>
          <p:nvPr/>
        </p:nvSpPr>
        <p:spPr bwMode="auto">
          <a:xfrm>
            <a:off x="5753100" y="4876800"/>
            <a:ext cx="1301750" cy="304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60" name="Freeform 28"/>
          <p:cNvSpPr>
            <a:spLocks/>
          </p:cNvSpPr>
          <p:nvPr/>
        </p:nvSpPr>
        <p:spPr bwMode="auto">
          <a:xfrm>
            <a:off x="6107113" y="4953000"/>
            <a:ext cx="604837" cy="685800"/>
          </a:xfrm>
          <a:custGeom>
            <a:avLst/>
            <a:gdLst/>
            <a:ahLst/>
            <a:cxnLst>
              <a:cxn ang="0">
                <a:pos x="5263" y="6200"/>
              </a:cxn>
              <a:cxn ang="0">
                <a:pos x="5263" y="21600"/>
              </a:cxn>
              <a:cxn ang="0">
                <a:pos x="16144" y="21600"/>
              </a:cxn>
              <a:cxn ang="0">
                <a:pos x="16144" y="6400"/>
              </a:cxn>
              <a:cxn ang="0">
                <a:pos x="21600" y="6400"/>
              </a:cxn>
              <a:cxn ang="0">
                <a:pos x="10929" y="0"/>
              </a:cxn>
              <a:cxn ang="0">
                <a:pos x="0" y="6043"/>
              </a:cxn>
              <a:cxn ang="0">
                <a:pos x="5263" y="6200"/>
              </a:cxn>
              <a:cxn ang="0">
                <a:pos x="5263" y="6200"/>
              </a:cxn>
            </a:cxnLst>
            <a:rect l="0" t="0" r="r" b="b"/>
            <a:pathLst>
              <a:path w="21600" h="21600">
                <a:moveTo>
                  <a:pt x="5263" y="6200"/>
                </a:moveTo>
                <a:lnTo>
                  <a:pt x="5263" y="21600"/>
                </a:lnTo>
                <a:lnTo>
                  <a:pt x="16144" y="21600"/>
                </a:lnTo>
                <a:lnTo>
                  <a:pt x="16144" y="6400"/>
                </a:lnTo>
                <a:lnTo>
                  <a:pt x="21600" y="6400"/>
                </a:lnTo>
                <a:lnTo>
                  <a:pt x="10929" y="0"/>
                </a:lnTo>
                <a:lnTo>
                  <a:pt x="0" y="6043"/>
                </a:lnTo>
                <a:lnTo>
                  <a:pt x="5263" y="6200"/>
                </a:lnTo>
                <a:close/>
                <a:moveTo>
                  <a:pt x="5263" y="6200"/>
                </a:moveTo>
              </a:path>
            </a:pathLst>
          </a:custGeom>
          <a:solidFill>
            <a:srgbClr val="980002"/>
          </a:solidFill>
          <a:ln w="381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7594624" presetClass="entr" presetSubtype="1395378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67594624" presetClass="entr" presetSubtype="13953796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6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/>
          </p:cNvSpPr>
          <p:nvPr/>
        </p:nvSpPr>
        <p:spPr bwMode="auto">
          <a:xfrm>
            <a:off x="685800" y="4167188"/>
            <a:ext cx="7937500" cy="685800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 b="1" dirty="0"/>
          </a:p>
        </p:txBody>
      </p:sp>
      <p:sp>
        <p:nvSpPr>
          <p:cNvPr id="45058" name="Rectangle 2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5059" name="Rectangle 3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Procedure Control Flow</a:t>
            </a:r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Use stack to support procedure call and return</a:t>
            </a:r>
          </a:p>
          <a:p>
            <a:r>
              <a:rPr lang="en-US" dirty="0">
                <a:solidFill>
                  <a:srgbClr val="980002"/>
                </a:solidFill>
              </a:rPr>
              <a:t>Procedure call:</a:t>
            </a:r>
            <a:r>
              <a:rPr lang="en-US" dirty="0"/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call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label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552450" lvl="1"/>
            <a:r>
              <a:rPr lang="en-US" dirty="0"/>
              <a:t>Push return address on stack</a:t>
            </a:r>
          </a:p>
          <a:p>
            <a:pPr marL="552450" lvl="1"/>
            <a:r>
              <a:rPr lang="en-US" dirty="0"/>
              <a:t>Jump to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label</a:t>
            </a:r>
            <a:endParaRPr lang="en-US" dirty="0"/>
          </a:p>
          <a:p>
            <a:r>
              <a:rPr lang="en-US" dirty="0"/>
              <a:t>Return address:</a:t>
            </a:r>
          </a:p>
          <a:p>
            <a:pPr marL="552450" lvl="1"/>
            <a:r>
              <a:rPr lang="en-US" dirty="0"/>
              <a:t>Address of the next instruction right after call</a:t>
            </a:r>
          </a:p>
          <a:p>
            <a:pPr marL="552450" lvl="1"/>
            <a:r>
              <a:rPr lang="en-US" dirty="0"/>
              <a:t>Example from disassembly</a:t>
            </a:r>
          </a:p>
          <a:p>
            <a:pPr marL="552450" lvl="1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804854e:</a:t>
            </a:r>
            <a:r>
              <a:rPr lang="en-US" b="1" dirty="0">
                <a:latin typeface="Courier New" pitchFamily="49" charset="0"/>
                <a:ea typeface="ヒラギノ角ゴ ProN W6" charset="0"/>
                <a:cs typeface="Courier New" pitchFamily="49" charset="0"/>
                <a:sym typeface="Courier New Bold" charset="0"/>
              </a:rPr>
              <a:t>	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e8 3d 06 00 00 </a:t>
            </a:r>
            <a:r>
              <a:rPr lang="en-US" b="1" dirty="0">
                <a:latin typeface="Courier New" pitchFamily="49" charset="0"/>
                <a:ea typeface="ヒラギノ角ゴ ProN W6" charset="0"/>
                <a:cs typeface="Courier New" pitchFamily="49" charset="0"/>
                <a:sym typeface="Courier New Bold" charset="0"/>
              </a:rPr>
              <a:t>	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call   8048b90 &lt;main&gt;</a:t>
            </a:r>
            <a:endParaRPr lang="en-US" b="1" dirty="0">
              <a:latin typeface="Courier New" pitchFamily="49" charset="0"/>
              <a:ea typeface="ヒラギノ角ゴ ProN W6" charset="0"/>
              <a:cs typeface="Courier New" pitchFamily="49" charset="0"/>
              <a:sym typeface="Courier New Bold" charset="0"/>
            </a:endParaRPr>
          </a:p>
          <a:p>
            <a:pPr marL="552450" lvl="1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8048553:</a:t>
            </a:r>
            <a:r>
              <a:rPr lang="en-US" b="1" dirty="0">
                <a:latin typeface="Courier New" pitchFamily="49" charset="0"/>
                <a:ea typeface="ヒラギノ角ゴ ProN W6" charset="0"/>
                <a:cs typeface="Courier New" pitchFamily="49" charset="0"/>
                <a:sym typeface="Courier New Bold" charset="0"/>
              </a:rPr>
              <a:t>	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50             </a:t>
            </a:r>
            <a:r>
              <a:rPr lang="en-US" b="1" dirty="0">
                <a:latin typeface="Courier New" pitchFamily="49" charset="0"/>
                <a:ea typeface="ヒラギノ角ゴ ProN W6" charset="0"/>
                <a:cs typeface="Courier New" pitchFamily="49" charset="0"/>
                <a:sym typeface="Courier New Bold" charset="0"/>
              </a:rPr>
              <a:t>	</a:t>
            </a:r>
            <a:r>
              <a:rPr lang="en-US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%</a:t>
            </a:r>
            <a:r>
              <a:rPr lang="en-US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b="1" dirty="0">
              <a:latin typeface="Courier New" pitchFamily="49" charset="0"/>
              <a:ea typeface="ヒラギノ角ゴ ProN W6" charset="0"/>
              <a:cs typeface="Courier New" pitchFamily="49" charset="0"/>
              <a:sym typeface="Courier New Bold" charset="0"/>
            </a:endParaRPr>
          </a:p>
          <a:p>
            <a:pPr marL="552450" lvl="1"/>
            <a:r>
              <a:rPr lang="en-US" dirty="0"/>
              <a:t>Return address =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0x8048553</a:t>
            </a:r>
            <a:endParaRPr lang="en-US" dirty="0"/>
          </a:p>
          <a:p>
            <a:r>
              <a:rPr lang="en-US" dirty="0">
                <a:solidFill>
                  <a:srgbClr val="980002"/>
                </a:solidFill>
              </a:rPr>
              <a:t>Procedure return:</a:t>
            </a:r>
            <a:r>
              <a:rPr lang="en-US" dirty="0"/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ret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552450" lvl="1"/>
            <a:r>
              <a:rPr lang="en-US" dirty="0"/>
              <a:t>Pop address from stack</a:t>
            </a:r>
          </a:p>
          <a:p>
            <a:pPr marL="552450" lvl="1"/>
            <a:r>
              <a:rPr lang="en-US" dirty="0"/>
              <a:t>Jump to address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/>
          <p:cNvSpPr>
            <a:spLocks/>
          </p:cNvSpPr>
          <p:nvPr/>
        </p:nvSpPr>
        <p:spPr bwMode="auto">
          <a:xfrm>
            <a:off x="4381500" y="4191000"/>
            <a:ext cx="13462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0x8048553</a:t>
            </a:r>
          </a:p>
        </p:txBody>
      </p:sp>
      <p:sp>
        <p:nvSpPr>
          <p:cNvPr id="46082" name="Rectangle 2"/>
          <p:cNvSpPr>
            <a:spLocks/>
          </p:cNvSpPr>
          <p:nvPr/>
        </p:nvSpPr>
        <p:spPr bwMode="auto">
          <a:xfrm>
            <a:off x="4381500" y="4876800"/>
            <a:ext cx="1346200" cy="381000"/>
          </a:xfrm>
          <a:prstGeom prst="rect">
            <a:avLst/>
          </a:prstGeom>
          <a:solidFill>
            <a:srgbClr val="A8E799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0x104</a:t>
            </a:r>
          </a:p>
        </p:txBody>
      </p:sp>
      <p:sp>
        <p:nvSpPr>
          <p:cNvPr id="46083" name="Rectangle 3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6084" name="Rectangle 4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6085" name="Rectangle 5"/>
          <p:cNvSpPr>
            <a:spLocks/>
          </p:cNvSpPr>
          <p:nvPr/>
        </p:nvSpPr>
        <p:spPr bwMode="auto">
          <a:xfrm>
            <a:off x="746125" y="48768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46086" name="Rectangle 6"/>
          <p:cNvSpPr>
            <a:spLocks/>
          </p:cNvSpPr>
          <p:nvPr/>
        </p:nvSpPr>
        <p:spPr bwMode="auto">
          <a:xfrm>
            <a:off x="746125" y="54864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%eip</a:t>
            </a:r>
          </a:p>
        </p:txBody>
      </p:sp>
      <p:sp>
        <p:nvSpPr>
          <p:cNvPr id="46087" name="Rectangle 7"/>
          <p:cNvSpPr>
            <a:spLocks/>
          </p:cNvSpPr>
          <p:nvPr/>
        </p:nvSpPr>
        <p:spPr bwMode="auto">
          <a:xfrm>
            <a:off x="3641725" y="48768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46088" name="Rectangle 8"/>
          <p:cNvSpPr>
            <a:spLocks/>
          </p:cNvSpPr>
          <p:nvPr/>
        </p:nvSpPr>
        <p:spPr bwMode="auto">
          <a:xfrm>
            <a:off x="3641725" y="54864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%eip</a:t>
            </a:r>
          </a:p>
        </p:txBody>
      </p:sp>
      <p:sp>
        <p:nvSpPr>
          <p:cNvPr id="46089" name="Rectangle 9"/>
          <p:cNvSpPr>
            <a:spLocks/>
          </p:cNvSpPr>
          <p:nvPr/>
        </p:nvSpPr>
        <p:spPr bwMode="auto">
          <a:xfrm>
            <a:off x="4381500" y="5486400"/>
            <a:ext cx="1347788" cy="381000"/>
          </a:xfrm>
          <a:prstGeom prst="rect">
            <a:avLst/>
          </a:prstGeom>
          <a:solidFill>
            <a:srgbClr val="FFCC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0x8048b90</a:t>
            </a:r>
          </a:p>
        </p:txBody>
      </p:sp>
      <p:sp>
        <p:nvSpPr>
          <p:cNvPr id="46090" name="Rectangle 10"/>
          <p:cNvSpPr>
            <a:spLocks/>
          </p:cNvSpPr>
          <p:nvPr/>
        </p:nvSpPr>
        <p:spPr bwMode="auto">
          <a:xfrm>
            <a:off x="3503613" y="3810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0x108</a:t>
            </a:r>
          </a:p>
        </p:txBody>
      </p:sp>
      <p:sp>
        <p:nvSpPr>
          <p:cNvPr id="46091" name="Rectangle 11"/>
          <p:cNvSpPr>
            <a:spLocks/>
          </p:cNvSpPr>
          <p:nvPr/>
        </p:nvSpPr>
        <p:spPr bwMode="auto">
          <a:xfrm>
            <a:off x="3503613" y="3429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0x10c</a:t>
            </a:r>
          </a:p>
        </p:txBody>
      </p:sp>
      <p:sp>
        <p:nvSpPr>
          <p:cNvPr id="46092" name="Rectangle 12"/>
          <p:cNvSpPr>
            <a:spLocks/>
          </p:cNvSpPr>
          <p:nvPr/>
        </p:nvSpPr>
        <p:spPr bwMode="auto">
          <a:xfrm>
            <a:off x="3503613" y="3048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0x110</a:t>
            </a:r>
          </a:p>
        </p:txBody>
      </p:sp>
      <p:sp>
        <p:nvSpPr>
          <p:cNvPr id="46093" name="Rectangle 13"/>
          <p:cNvSpPr>
            <a:spLocks/>
          </p:cNvSpPr>
          <p:nvPr/>
        </p:nvSpPr>
        <p:spPr bwMode="auto">
          <a:xfrm>
            <a:off x="3503613" y="4191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0x104</a:t>
            </a:r>
          </a:p>
        </p:txBody>
      </p:sp>
      <p:sp>
        <p:nvSpPr>
          <p:cNvPr id="46094" name="Rectangle 14"/>
          <p:cNvSpPr>
            <a:spLocks/>
          </p:cNvSpPr>
          <p:nvPr/>
        </p:nvSpPr>
        <p:spPr bwMode="auto">
          <a:xfrm>
            <a:off x="1460500" y="5486400"/>
            <a:ext cx="1346200" cy="381000"/>
          </a:xfrm>
          <a:prstGeom prst="rect">
            <a:avLst/>
          </a:prstGeom>
          <a:solidFill>
            <a:srgbClr val="FFCC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0x804854e</a:t>
            </a:r>
          </a:p>
        </p:txBody>
      </p:sp>
      <p:sp>
        <p:nvSpPr>
          <p:cNvPr id="46095" name="Rectangle 15"/>
          <p:cNvSpPr>
            <a:spLocks/>
          </p:cNvSpPr>
          <p:nvPr/>
        </p:nvSpPr>
        <p:spPr bwMode="auto">
          <a:xfrm>
            <a:off x="4381500" y="3810000"/>
            <a:ext cx="13462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123</a:t>
            </a:r>
          </a:p>
        </p:txBody>
      </p:sp>
      <p:sp>
        <p:nvSpPr>
          <p:cNvPr id="46096" name="Rectangle 16"/>
          <p:cNvSpPr>
            <a:spLocks/>
          </p:cNvSpPr>
          <p:nvPr/>
        </p:nvSpPr>
        <p:spPr bwMode="auto">
          <a:xfrm>
            <a:off x="4381500" y="2590800"/>
            <a:ext cx="1346200" cy="12192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097" name="Rectangle 1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Procedure Call Example</a:t>
            </a:r>
          </a:p>
        </p:txBody>
      </p:sp>
      <p:sp>
        <p:nvSpPr>
          <p:cNvPr id="46098" name="Rectangle 18"/>
          <p:cNvSpPr>
            <a:spLocks/>
          </p:cNvSpPr>
          <p:nvPr/>
        </p:nvSpPr>
        <p:spPr bwMode="auto">
          <a:xfrm>
            <a:off x="608013" y="3810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0x108</a:t>
            </a:r>
          </a:p>
        </p:txBody>
      </p:sp>
      <p:sp>
        <p:nvSpPr>
          <p:cNvPr id="46099" name="Rectangle 19"/>
          <p:cNvSpPr>
            <a:spLocks/>
          </p:cNvSpPr>
          <p:nvPr/>
        </p:nvSpPr>
        <p:spPr bwMode="auto">
          <a:xfrm>
            <a:off x="608013" y="3429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0x10c</a:t>
            </a:r>
          </a:p>
        </p:txBody>
      </p:sp>
      <p:sp>
        <p:nvSpPr>
          <p:cNvPr id="46100" name="Rectangle 20"/>
          <p:cNvSpPr>
            <a:spLocks/>
          </p:cNvSpPr>
          <p:nvPr/>
        </p:nvSpPr>
        <p:spPr bwMode="auto">
          <a:xfrm>
            <a:off x="608013" y="3048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0x110</a:t>
            </a:r>
          </a:p>
        </p:txBody>
      </p:sp>
      <p:sp>
        <p:nvSpPr>
          <p:cNvPr id="46101" name="Rectangle 21"/>
          <p:cNvSpPr>
            <a:spLocks/>
          </p:cNvSpPr>
          <p:nvPr/>
        </p:nvSpPr>
        <p:spPr bwMode="auto">
          <a:xfrm>
            <a:off x="1460500" y="3810000"/>
            <a:ext cx="13462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123</a:t>
            </a:r>
          </a:p>
        </p:txBody>
      </p:sp>
      <p:sp>
        <p:nvSpPr>
          <p:cNvPr id="46102" name="Rectangle 22"/>
          <p:cNvSpPr>
            <a:spLocks/>
          </p:cNvSpPr>
          <p:nvPr/>
        </p:nvSpPr>
        <p:spPr bwMode="auto">
          <a:xfrm>
            <a:off x="1460500" y="2590800"/>
            <a:ext cx="1346200" cy="12192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103" name="Rectangle 23"/>
          <p:cNvSpPr>
            <a:spLocks/>
          </p:cNvSpPr>
          <p:nvPr/>
        </p:nvSpPr>
        <p:spPr bwMode="auto">
          <a:xfrm>
            <a:off x="1460500" y="48768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0x108</a:t>
            </a:r>
          </a:p>
        </p:txBody>
      </p:sp>
      <p:sp>
        <p:nvSpPr>
          <p:cNvPr id="46104" name="Rectangle 24"/>
          <p:cNvSpPr>
            <a:spLocks/>
          </p:cNvSpPr>
          <p:nvPr/>
        </p:nvSpPr>
        <p:spPr bwMode="auto">
          <a:xfrm>
            <a:off x="4110038" y="2146300"/>
            <a:ext cx="173513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rgbClr val="C00000"/>
                </a:solidFill>
                <a:latin typeface="Courier New Bold" charset="0"/>
                <a:cs typeface="Courier New Bold" charset="0"/>
                <a:sym typeface="Courier New Bold" charset="0"/>
              </a:rPr>
              <a:t>call 8048b90</a:t>
            </a:r>
          </a:p>
        </p:txBody>
      </p:sp>
      <p:sp>
        <p:nvSpPr>
          <p:cNvPr id="46105" name="Rectangle 25"/>
          <p:cNvSpPr>
            <a:spLocks/>
          </p:cNvSpPr>
          <p:nvPr/>
        </p:nvSpPr>
        <p:spPr bwMode="auto">
          <a:xfrm>
            <a:off x="454025" y="1187450"/>
            <a:ext cx="7620000" cy="609600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74613"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804854e:	e8 3d 06 00 00 	call   8048b90 &lt;main&gt;</a:t>
            </a:r>
          </a:p>
          <a:p>
            <a:pPr marL="74613"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8048553:	50             	pushl  %eax</a:t>
            </a:r>
          </a:p>
        </p:txBody>
      </p:sp>
      <p:sp>
        <p:nvSpPr>
          <p:cNvPr id="46106" name="Rectangle 26"/>
          <p:cNvSpPr>
            <a:spLocks/>
          </p:cNvSpPr>
          <p:nvPr/>
        </p:nvSpPr>
        <p:spPr bwMode="auto">
          <a:xfrm>
            <a:off x="361950" y="6400800"/>
            <a:ext cx="2513013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rgbClr val="595959"/>
                </a:solidFill>
                <a:latin typeface="Courier New Bold Italic" charset="0"/>
                <a:cs typeface="Courier New Bold Italic" charset="0"/>
                <a:sym typeface="Courier New Bold Italic" charset="0"/>
              </a:rPr>
              <a:t>%eip: </a:t>
            </a:r>
            <a:r>
              <a:rPr lang="en-US" sz="1800">
                <a:solidFill>
                  <a:srgbClr val="595959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program counter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710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7107" name="Rectangle 3"/>
          <p:cNvSpPr>
            <a:spLocks/>
          </p:cNvSpPr>
          <p:nvPr/>
        </p:nvSpPr>
        <p:spPr bwMode="auto">
          <a:xfrm>
            <a:off x="3641725" y="47244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47108" name="Rectangle 4"/>
          <p:cNvSpPr>
            <a:spLocks/>
          </p:cNvSpPr>
          <p:nvPr/>
        </p:nvSpPr>
        <p:spPr bwMode="auto">
          <a:xfrm>
            <a:off x="3641725" y="53340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%eip</a:t>
            </a:r>
          </a:p>
        </p:txBody>
      </p:sp>
      <p:sp>
        <p:nvSpPr>
          <p:cNvPr id="47109" name="Rectangle 5"/>
          <p:cNvSpPr>
            <a:spLocks/>
          </p:cNvSpPr>
          <p:nvPr/>
        </p:nvSpPr>
        <p:spPr bwMode="auto">
          <a:xfrm>
            <a:off x="3503613" y="40386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0x104</a:t>
            </a:r>
          </a:p>
        </p:txBody>
      </p:sp>
      <p:sp>
        <p:nvSpPr>
          <p:cNvPr id="47110" name="Rectangle 6"/>
          <p:cNvSpPr>
            <a:spLocks/>
          </p:cNvSpPr>
          <p:nvPr/>
        </p:nvSpPr>
        <p:spPr bwMode="auto">
          <a:xfrm>
            <a:off x="6689725" y="47244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47111" name="Rectangle 7"/>
          <p:cNvSpPr>
            <a:spLocks/>
          </p:cNvSpPr>
          <p:nvPr/>
        </p:nvSpPr>
        <p:spPr bwMode="auto">
          <a:xfrm>
            <a:off x="6689725" y="53340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%eip</a:t>
            </a:r>
          </a:p>
        </p:txBody>
      </p:sp>
      <p:sp>
        <p:nvSpPr>
          <p:cNvPr id="47112" name="Rectangle 8"/>
          <p:cNvSpPr>
            <a:spLocks/>
          </p:cNvSpPr>
          <p:nvPr/>
        </p:nvSpPr>
        <p:spPr bwMode="auto">
          <a:xfrm>
            <a:off x="4381500" y="5334000"/>
            <a:ext cx="1346200" cy="381000"/>
          </a:xfrm>
          <a:prstGeom prst="rect">
            <a:avLst/>
          </a:prstGeom>
          <a:solidFill>
            <a:srgbClr val="FFCC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0x8048591</a:t>
            </a:r>
          </a:p>
        </p:txBody>
      </p:sp>
      <p:sp>
        <p:nvSpPr>
          <p:cNvPr id="47113" name="Rectangle 9"/>
          <p:cNvSpPr>
            <a:spLocks/>
          </p:cNvSpPr>
          <p:nvPr/>
        </p:nvSpPr>
        <p:spPr bwMode="auto">
          <a:xfrm>
            <a:off x="4381500" y="4724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0x104</a:t>
            </a:r>
          </a:p>
        </p:txBody>
      </p:sp>
      <p:sp>
        <p:nvSpPr>
          <p:cNvPr id="47114" name="Rectangle 10"/>
          <p:cNvSpPr>
            <a:spLocks/>
          </p:cNvSpPr>
          <p:nvPr/>
        </p:nvSpPr>
        <p:spPr bwMode="auto">
          <a:xfrm>
            <a:off x="3503613" y="36576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0x108</a:t>
            </a:r>
          </a:p>
        </p:txBody>
      </p:sp>
      <p:sp>
        <p:nvSpPr>
          <p:cNvPr id="47115" name="Rectangle 11"/>
          <p:cNvSpPr>
            <a:spLocks/>
          </p:cNvSpPr>
          <p:nvPr/>
        </p:nvSpPr>
        <p:spPr bwMode="auto">
          <a:xfrm>
            <a:off x="3503613" y="32766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0x10c</a:t>
            </a:r>
          </a:p>
        </p:txBody>
      </p:sp>
      <p:sp>
        <p:nvSpPr>
          <p:cNvPr id="47116" name="Rectangle 12"/>
          <p:cNvSpPr>
            <a:spLocks/>
          </p:cNvSpPr>
          <p:nvPr/>
        </p:nvSpPr>
        <p:spPr bwMode="auto">
          <a:xfrm>
            <a:off x="3503613" y="28956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0x110</a:t>
            </a:r>
          </a:p>
        </p:txBody>
      </p:sp>
      <p:sp>
        <p:nvSpPr>
          <p:cNvPr id="47117" name="Rectangle 13"/>
          <p:cNvSpPr>
            <a:spLocks/>
          </p:cNvSpPr>
          <p:nvPr/>
        </p:nvSpPr>
        <p:spPr bwMode="auto">
          <a:xfrm>
            <a:off x="4381500" y="4038600"/>
            <a:ext cx="13462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0x8048553</a:t>
            </a:r>
          </a:p>
        </p:txBody>
      </p:sp>
      <p:sp>
        <p:nvSpPr>
          <p:cNvPr id="47118" name="Rectangle 14"/>
          <p:cNvSpPr>
            <a:spLocks/>
          </p:cNvSpPr>
          <p:nvPr/>
        </p:nvSpPr>
        <p:spPr bwMode="auto">
          <a:xfrm>
            <a:off x="4381500" y="3657600"/>
            <a:ext cx="13462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123</a:t>
            </a:r>
          </a:p>
        </p:txBody>
      </p:sp>
      <p:sp>
        <p:nvSpPr>
          <p:cNvPr id="47119" name="Rectangle 15"/>
          <p:cNvSpPr>
            <a:spLocks/>
          </p:cNvSpPr>
          <p:nvPr/>
        </p:nvSpPr>
        <p:spPr bwMode="auto">
          <a:xfrm>
            <a:off x="4381500" y="2438400"/>
            <a:ext cx="1346200" cy="12192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0" name="Rectangle 16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Procedure Return Example</a:t>
            </a:r>
          </a:p>
        </p:txBody>
      </p:sp>
      <p:sp>
        <p:nvSpPr>
          <p:cNvPr id="47121" name="Rectangle 17"/>
          <p:cNvSpPr>
            <a:spLocks/>
          </p:cNvSpPr>
          <p:nvPr/>
        </p:nvSpPr>
        <p:spPr bwMode="auto">
          <a:xfrm>
            <a:off x="6551613" y="36576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0x108</a:t>
            </a:r>
          </a:p>
        </p:txBody>
      </p:sp>
      <p:sp>
        <p:nvSpPr>
          <p:cNvPr id="47122" name="Rectangle 18"/>
          <p:cNvSpPr>
            <a:spLocks/>
          </p:cNvSpPr>
          <p:nvPr/>
        </p:nvSpPr>
        <p:spPr bwMode="auto">
          <a:xfrm>
            <a:off x="6551613" y="32766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0x10c</a:t>
            </a:r>
          </a:p>
        </p:txBody>
      </p:sp>
      <p:sp>
        <p:nvSpPr>
          <p:cNvPr id="47123" name="Rectangle 19"/>
          <p:cNvSpPr>
            <a:spLocks/>
          </p:cNvSpPr>
          <p:nvPr/>
        </p:nvSpPr>
        <p:spPr bwMode="auto">
          <a:xfrm>
            <a:off x="6551613" y="28956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0x110</a:t>
            </a:r>
          </a:p>
        </p:txBody>
      </p:sp>
      <p:sp>
        <p:nvSpPr>
          <p:cNvPr id="47124" name="Rectangle 20"/>
          <p:cNvSpPr>
            <a:spLocks/>
          </p:cNvSpPr>
          <p:nvPr/>
        </p:nvSpPr>
        <p:spPr bwMode="auto">
          <a:xfrm>
            <a:off x="7454900" y="3657600"/>
            <a:ext cx="1346200" cy="381000"/>
          </a:xfrm>
          <a:prstGeom prst="rect">
            <a:avLst/>
          </a:prstGeom>
          <a:solidFill>
            <a:srgbClr val="AC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123</a:t>
            </a:r>
          </a:p>
        </p:txBody>
      </p:sp>
      <p:sp>
        <p:nvSpPr>
          <p:cNvPr id="47125" name="Rectangle 21"/>
          <p:cNvSpPr>
            <a:spLocks/>
          </p:cNvSpPr>
          <p:nvPr/>
        </p:nvSpPr>
        <p:spPr bwMode="auto">
          <a:xfrm>
            <a:off x="7454900" y="2438400"/>
            <a:ext cx="1346200" cy="12192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6" name="Rectangle 22"/>
          <p:cNvSpPr>
            <a:spLocks/>
          </p:cNvSpPr>
          <p:nvPr/>
        </p:nvSpPr>
        <p:spPr bwMode="auto">
          <a:xfrm>
            <a:off x="7748588" y="2057400"/>
            <a:ext cx="500062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rgbClr val="C00000"/>
                </a:solidFill>
                <a:latin typeface="Courier New Bold" charset="0"/>
                <a:cs typeface="Courier New Bold" charset="0"/>
                <a:sym typeface="Courier New Bold" charset="0"/>
              </a:rPr>
              <a:t>ret</a:t>
            </a:r>
          </a:p>
        </p:txBody>
      </p:sp>
      <p:sp>
        <p:nvSpPr>
          <p:cNvPr id="47127" name="Rectangle 23"/>
          <p:cNvSpPr>
            <a:spLocks/>
          </p:cNvSpPr>
          <p:nvPr/>
        </p:nvSpPr>
        <p:spPr bwMode="auto">
          <a:xfrm>
            <a:off x="457200" y="1371600"/>
            <a:ext cx="6515100" cy="355600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wrap="none" lIns="38100" tIns="38100" rIns="38100" bIns="38100">
            <a:spAutoFit/>
          </a:bodyPr>
          <a:lstStyle/>
          <a:p>
            <a:pPr marL="419100" indent="-346075"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8048591:	c3             	ret	</a:t>
            </a:r>
            <a:r>
              <a:rPr lang="en-US" sz="1800" b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" charset="0"/>
              </a:rPr>
              <a:t>	</a:t>
            </a:r>
          </a:p>
        </p:txBody>
      </p:sp>
      <p:sp>
        <p:nvSpPr>
          <p:cNvPr id="47128" name="Rectangle 24"/>
          <p:cNvSpPr>
            <a:spLocks/>
          </p:cNvSpPr>
          <p:nvPr/>
        </p:nvSpPr>
        <p:spPr bwMode="auto">
          <a:xfrm>
            <a:off x="7454900" y="4724400"/>
            <a:ext cx="1346200" cy="381000"/>
          </a:xfrm>
          <a:prstGeom prst="rect">
            <a:avLst/>
          </a:prstGeom>
          <a:solidFill>
            <a:srgbClr val="A8E799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0x108</a:t>
            </a:r>
          </a:p>
        </p:txBody>
      </p:sp>
      <p:sp>
        <p:nvSpPr>
          <p:cNvPr id="47129" name="Rectangle 25"/>
          <p:cNvSpPr>
            <a:spLocks/>
          </p:cNvSpPr>
          <p:nvPr/>
        </p:nvSpPr>
        <p:spPr bwMode="auto">
          <a:xfrm>
            <a:off x="7454900" y="5334000"/>
            <a:ext cx="1346200" cy="381000"/>
          </a:xfrm>
          <a:prstGeom prst="rect">
            <a:avLst/>
          </a:prstGeom>
          <a:solidFill>
            <a:srgbClr val="FF9999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0x8048553</a:t>
            </a:r>
          </a:p>
        </p:txBody>
      </p:sp>
      <p:sp>
        <p:nvSpPr>
          <p:cNvPr id="47130" name="Rectangle 26"/>
          <p:cNvSpPr>
            <a:spLocks/>
          </p:cNvSpPr>
          <p:nvPr/>
        </p:nvSpPr>
        <p:spPr bwMode="auto">
          <a:xfrm>
            <a:off x="7454900" y="4038600"/>
            <a:ext cx="13462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0x8048553</a:t>
            </a:r>
          </a:p>
        </p:txBody>
      </p:sp>
      <p:sp>
        <p:nvSpPr>
          <p:cNvPr id="47131" name="Rectangle 27"/>
          <p:cNvSpPr>
            <a:spLocks/>
          </p:cNvSpPr>
          <p:nvPr/>
        </p:nvSpPr>
        <p:spPr bwMode="auto">
          <a:xfrm>
            <a:off x="361950" y="6400800"/>
            <a:ext cx="2513013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rgbClr val="595959"/>
                </a:solidFill>
                <a:latin typeface="Courier New Bold Italic" charset="0"/>
                <a:cs typeface="Courier New Bold Italic" charset="0"/>
                <a:sym typeface="Courier New Bold Italic" charset="0"/>
              </a:rPr>
              <a:t>%eip: </a:t>
            </a:r>
            <a:r>
              <a:rPr lang="en-US" sz="1800">
                <a:solidFill>
                  <a:srgbClr val="595959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program counter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813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Stack-Based Languages</a:t>
            </a:r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382000" cy="5435600"/>
          </a:xfrm>
          <a:ln/>
        </p:spPr>
        <p:txBody>
          <a:bodyPr/>
          <a:lstStyle/>
          <a:p>
            <a:r>
              <a:rPr lang="en-US" dirty="0"/>
              <a:t>Languages that support recursion</a:t>
            </a:r>
          </a:p>
          <a:p>
            <a:pPr marL="552450" lvl="1"/>
            <a:r>
              <a:rPr lang="en-US" dirty="0"/>
              <a:t>e.g., C, Pascal, Java</a:t>
            </a:r>
          </a:p>
          <a:p>
            <a:pPr marL="552450" lvl="1"/>
            <a:r>
              <a:rPr lang="en-US" dirty="0"/>
              <a:t>Code must be “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Reentrant</a:t>
            </a:r>
            <a:r>
              <a:rPr lang="en-US" dirty="0"/>
              <a:t>”</a:t>
            </a:r>
          </a:p>
          <a:p>
            <a:pPr marL="838200" lvl="2"/>
            <a:r>
              <a:rPr lang="en-US" dirty="0"/>
              <a:t>Multiple simultaneous instantiations of single procedure</a:t>
            </a:r>
          </a:p>
          <a:p>
            <a:pPr marL="552450" lvl="1"/>
            <a:r>
              <a:rPr lang="en-US" dirty="0"/>
              <a:t>Need some place to store state of each instantiation</a:t>
            </a:r>
          </a:p>
          <a:p>
            <a:pPr marL="838200" lvl="2"/>
            <a:r>
              <a:rPr lang="en-US" dirty="0"/>
              <a:t>Arguments</a:t>
            </a:r>
          </a:p>
          <a:p>
            <a:pPr marL="838200" lvl="2"/>
            <a:r>
              <a:rPr lang="en-US" dirty="0"/>
              <a:t>Local variables</a:t>
            </a:r>
          </a:p>
          <a:p>
            <a:pPr marL="838200" lvl="2"/>
            <a:r>
              <a:rPr lang="en-US" dirty="0"/>
              <a:t>Return pointer</a:t>
            </a:r>
          </a:p>
          <a:p>
            <a:r>
              <a:rPr lang="en-US" dirty="0"/>
              <a:t>Stack discipline</a:t>
            </a:r>
          </a:p>
          <a:p>
            <a:pPr marL="552450" lvl="1"/>
            <a:r>
              <a:rPr lang="en-US" dirty="0"/>
              <a:t>State for given procedure needed for limited time</a:t>
            </a:r>
          </a:p>
          <a:p>
            <a:pPr marL="838200" lvl="2"/>
            <a:r>
              <a:rPr lang="en-US" dirty="0"/>
              <a:t>From when called to when return</a:t>
            </a:r>
          </a:p>
          <a:p>
            <a:pPr marL="552450" lvl="1"/>
            <a:r>
              <a:rPr lang="en-US" dirty="0" err="1"/>
              <a:t>Callee</a:t>
            </a:r>
            <a:r>
              <a:rPr lang="en-US" dirty="0"/>
              <a:t> returns before caller does</a:t>
            </a:r>
          </a:p>
          <a:p>
            <a:r>
              <a:rPr lang="en-US" dirty="0"/>
              <a:t>Stack allocated in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Frames</a:t>
            </a:r>
            <a:endParaRPr lang="en-US" dirty="0"/>
          </a:p>
          <a:p>
            <a:pPr marL="552450" lvl="1"/>
            <a:r>
              <a:rPr lang="en-US" dirty="0"/>
              <a:t>state for single procedure instantiation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915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Call Chain Example</a:t>
            </a:r>
          </a:p>
        </p:txBody>
      </p:sp>
      <p:sp>
        <p:nvSpPr>
          <p:cNvPr id="49156" name="Rectangle 4"/>
          <p:cNvSpPr>
            <a:spLocks/>
          </p:cNvSpPr>
          <p:nvPr/>
        </p:nvSpPr>
        <p:spPr bwMode="auto">
          <a:xfrm>
            <a:off x="4572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49157" name="Rectangle 5"/>
          <p:cNvSpPr>
            <a:spLocks/>
          </p:cNvSpPr>
          <p:nvPr/>
        </p:nvSpPr>
        <p:spPr bwMode="auto">
          <a:xfrm>
            <a:off x="2286000" y="23622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49158" name="Rectangle 6"/>
          <p:cNvSpPr>
            <a:spLocks/>
          </p:cNvSpPr>
          <p:nvPr/>
        </p:nvSpPr>
        <p:spPr bwMode="auto">
          <a:xfrm>
            <a:off x="4191000" y="3276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49159" name="Rectangle 7"/>
          <p:cNvSpPr>
            <a:spLocks/>
          </p:cNvSpPr>
          <p:nvPr/>
        </p:nvSpPr>
        <p:spPr bwMode="auto">
          <a:xfrm>
            <a:off x="6883400" y="1676400"/>
            <a:ext cx="1549400" cy="3581400"/>
          </a:xfrm>
          <a:prstGeom prst="rect">
            <a:avLst/>
          </a:prstGeom>
          <a:solidFill>
            <a:srgbClr val="D8D8D8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0" name="Rectangle 8"/>
          <p:cNvSpPr>
            <a:spLocks/>
          </p:cNvSpPr>
          <p:nvPr/>
        </p:nvSpPr>
        <p:spPr bwMode="auto">
          <a:xfrm>
            <a:off x="7096125" y="19050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49161" name="Rectangle 9"/>
          <p:cNvSpPr>
            <a:spLocks/>
          </p:cNvSpPr>
          <p:nvPr/>
        </p:nvSpPr>
        <p:spPr bwMode="auto">
          <a:xfrm>
            <a:off x="7096125" y="25908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49162" name="Rectangle 10"/>
          <p:cNvSpPr>
            <a:spLocks/>
          </p:cNvSpPr>
          <p:nvPr/>
        </p:nvSpPr>
        <p:spPr bwMode="auto">
          <a:xfrm>
            <a:off x="7085013" y="32654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49163" name="Rectangle 11"/>
          <p:cNvSpPr>
            <a:spLocks/>
          </p:cNvSpPr>
          <p:nvPr/>
        </p:nvSpPr>
        <p:spPr bwMode="auto">
          <a:xfrm>
            <a:off x="7096125" y="39624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49164" name="Rectangle 12"/>
          <p:cNvSpPr>
            <a:spLocks/>
          </p:cNvSpPr>
          <p:nvPr/>
        </p:nvSpPr>
        <p:spPr bwMode="auto">
          <a:xfrm>
            <a:off x="7096125" y="47244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49165" name="Line 13"/>
          <p:cNvSpPr>
            <a:spLocks noChangeShapeType="1"/>
          </p:cNvSpPr>
          <p:nvPr/>
        </p:nvSpPr>
        <p:spPr bwMode="auto">
          <a:xfrm>
            <a:off x="7402513" y="22098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6" name="Line 14"/>
          <p:cNvSpPr>
            <a:spLocks noChangeShapeType="1"/>
          </p:cNvSpPr>
          <p:nvPr/>
        </p:nvSpPr>
        <p:spPr bwMode="auto">
          <a:xfrm>
            <a:off x="7402513" y="2895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7" name="Line 15"/>
          <p:cNvSpPr>
            <a:spLocks noChangeShapeType="1"/>
          </p:cNvSpPr>
          <p:nvPr/>
        </p:nvSpPr>
        <p:spPr bwMode="auto">
          <a:xfrm>
            <a:off x="7402513" y="3581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8" name="Line 16"/>
          <p:cNvSpPr>
            <a:spLocks noChangeShapeType="1"/>
          </p:cNvSpPr>
          <p:nvPr/>
        </p:nvSpPr>
        <p:spPr bwMode="auto">
          <a:xfrm>
            <a:off x="7402513" y="4343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9" name="Rectangle 17"/>
          <p:cNvSpPr>
            <a:spLocks/>
          </p:cNvSpPr>
          <p:nvPr/>
        </p:nvSpPr>
        <p:spPr bwMode="auto">
          <a:xfrm>
            <a:off x="6848475" y="1066800"/>
            <a:ext cx="1020763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Example</a:t>
            </a:r>
            <a:endParaRPr lang="en-US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 Chain</a:t>
            </a:r>
          </a:p>
        </p:txBody>
      </p:sp>
      <p:sp>
        <p:nvSpPr>
          <p:cNvPr id="49170" name="Rectangle 18"/>
          <p:cNvSpPr>
            <a:spLocks/>
          </p:cNvSpPr>
          <p:nvPr/>
        </p:nvSpPr>
        <p:spPr bwMode="auto">
          <a:xfrm>
            <a:off x="7762875" y="32654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49171" name="Line 19"/>
          <p:cNvSpPr>
            <a:spLocks noChangeShapeType="1"/>
          </p:cNvSpPr>
          <p:nvPr/>
        </p:nvSpPr>
        <p:spPr bwMode="auto">
          <a:xfrm>
            <a:off x="7543800" y="2895600"/>
            <a:ext cx="536575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72" name="Rectangle 20"/>
          <p:cNvSpPr>
            <a:spLocks/>
          </p:cNvSpPr>
          <p:nvPr/>
        </p:nvSpPr>
        <p:spPr bwMode="auto">
          <a:xfrm>
            <a:off x="3505200" y="5715000"/>
            <a:ext cx="2908300" cy="3683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Procedure 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()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is recursive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017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0179" name="Line 3"/>
          <p:cNvSpPr>
            <a:spLocks noChangeShapeType="1"/>
          </p:cNvSpPr>
          <p:nvPr/>
        </p:nvSpPr>
        <p:spPr bwMode="auto">
          <a:xfrm>
            <a:off x="6324600" y="2573338"/>
            <a:ext cx="71755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80" name="Rectangle 4"/>
          <p:cNvSpPr>
            <a:spLocks/>
          </p:cNvSpPr>
          <p:nvPr/>
        </p:nvSpPr>
        <p:spPr bwMode="auto">
          <a:xfrm>
            <a:off x="3808413" y="2386013"/>
            <a:ext cx="2439987" cy="366712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Frame Pointer: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Stack Frames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4648200" cy="5435600"/>
          </a:xfrm>
          <a:ln/>
        </p:spPr>
        <p:txBody>
          <a:bodyPr/>
          <a:lstStyle/>
          <a:p>
            <a:r>
              <a:rPr lang="en-US"/>
              <a:t>Contents</a:t>
            </a:r>
          </a:p>
          <a:p>
            <a:pPr marL="552450" lvl="1"/>
            <a:r>
              <a:rPr lang="en-US"/>
              <a:t>Local variables</a:t>
            </a:r>
          </a:p>
          <a:p>
            <a:pPr marL="552450" lvl="1"/>
            <a:r>
              <a:rPr lang="en-US"/>
              <a:t>Return information</a:t>
            </a:r>
          </a:p>
          <a:p>
            <a:pPr marL="552450" lvl="1"/>
            <a:r>
              <a:rPr lang="en-US"/>
              <a:t>Temporary space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Management</a:t>
            </a:r>
          </a:p>
          <a:p>
            <a:pPr marL="552450" lvl="1"/>
            <a:r>
              <a:rPr lang="en-US"/>
              <a:t>Space allocated when enter procedure</a:t>
            </a:r>
          </a:p>
          <a:p>
            <a:pPr marL="838200" lvl="2"/>
            <a:r>
              <a:rPr lang="en-US"/>
              <a:t>“Set-up” code</a:t>
            </a:r>
          </a:p>
          <a:p>
            <a:pPr marL="552450" lvl="1"/>
            <a:r>
              <a:rPr lang="en-US"/>
              <a:t>Deallocated when return</a:t>
            </a:r>
          </a:p>
          <a:p>
            <a:pPr marL="838200" lvl="2"/>
            <a:r>
              <a:rPr lang="en-US"/>
              <a:t>“Finish” code</a:t>
            </a:r>
          </a:p>
        </p:txBody>
      </p:sp>
      <p:sp>
        <p:nvSpPr>
          <p:cNvPr id="50183" name="Line 7"/>
          <p:cNvSpPr>
            <a:spLocks noChangeShapeType="1"/>
          </p:cNvSpPr>
          <p:nvPr/>
        </p:nvSpPr>
        <p:spPr bwMode="auto">
          <a:xfrm>
            <a:off x="6334125" y="3943350"/>
            <a:ext cx="71755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84" name="Rectangle 8"/>
          <p:cNvSpPr>
            <a:spLocks/>
          </p:cNvSpPr>
          <p:nvPr/>
        </p:nvSpPr>
        <p:spPr bwMode="auto">
          <a:xfrm>
            <a:off x="3857625" y="3754438"/>
            <a:ext cx="2438400" cy="366712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Pointer: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50185" name="Rectangle 9"/>
          <p:cNvSpPr>
            <a:spLocks/>
          </p:cNvSpPr>
          <p:nvPr/>
        </p:nvSpPr>
        <p:spPr bwMode="auto">
          <a:xfrm>
            <a:off x="6994525" y="4581525"/>
            <a:ext cx="1557338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“Top”</a:t>
            </a:r>
          </a:p>
        </p:txBody>
      </p:sp>
      <p:sp>
        <p:nvSpPr>
          <p:cNvPr id="50186" name="AutoShape 10"/>
          <p:cNvSpPr>
            <a:spLocks/>
          </p:cNvSpPr>
          <p:nvPr/>
        </p:nvSpPr>
        <p:spPr bwMode="auto">
          <a:xfrm rot="10800000" flipH="1">
            <a:off x="7461250" y="4203700"/>
            <a:ext cx="609600" cy="381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0800"/>
                </a:lnTo>
                <a:lnTo>
                  <a:pt x="21600" y="10800"/>
                </a:lnTo>
                <a:lnTo>
                  <a:pt x="10800" y="21600"/>
                </a:lnTo>
                <a:close/>
                <a:moveTo>
                  <a:pt x="0" y="108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graphicFrame>
        <p:nvGraphicFramePr>
          <p:cNvPr id="50187" name="Group 11"/>
          <p:cNvGraphicFramePr>
            <a:graphicFrameLocks noGrp="1"/>
          </p:cNvGraphicFramePr>
          <p:nvPr/>
        </p:nvGraphicFramePr>
        <p:xfrm>
          <a:off x="7099300" y="698500"/>
          <a:ext cx="1320800" cy="3403600"/>
        </p:xfrm>
        <a:graphic>
          <a:graphicData uri="http://schemas.openxmlformats.org/drawingml/2006/table">
            <a:tbl>
              <a:tblPr/>
              <a:tblGrid>
                <a:gridCol w="1320800"/>
              </a:tblGrid>
              <a:tr h="1701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Previous Frame</a:t>
                      </a:r>
                    </a:p>
                  </a:txBody>
                  <a:tcPr marL="50800" marR="50800" marT="50800" marB="50800"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01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Frame for</a:t>
                      </a:r>
                      <a:b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</a:b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proc</a:t>
                      </a:r>
                    </a:p>
                  </a:txBody>
                  <a:tcPr marL="50800" marR="50800" marT="50800" marB="50800"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150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xfrm>
            <a:off x="4622800" y="254000"/>
            <a:ext cx="4140200" cy="1143000"/>
          </a:xfrm>
          <a:ln/>
        </p:spPr>
        <p:txBody>
          <a:bodyPr/>
          <a:lstStyle/>
          <a:p>
            <a:pPr marL="119063" indent="-119063"/>
            <a:r>
              <a:rPr lang="en-US"/>
              <a:t>Switch Statement Example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953000" y="1803400"/>
            <a:ext cx="3810000" cy="5029200"/>
          </a:xfrm>
          <a:ln/>
        </p:spPr>
        <p:txBody>
          <a:bodyPr/>
          <a:lstStyle/>
          <a:p>
            <a:r>
              <a:rPr lang="en-US" dirty="0"/>
              <a:t>Multiple case labels</a:t>
            </a:r>
          </a:p>
          <a:p>
            <a:pPr marL="552450" lvl="1"/>
            <a:r>
              <a:rPr lang="en-US" dirty="0"/>
              <a:t>Here: 5 &amp; 6</a:t>
            </a:r>
          </a:p>
          <a:p>
            <a:r>
              <a:rPr lang="en-US" dirty="0"/>
              <a:t>Fall through cases</a:t>
            </a:r>
          </a:p>
          <a:p>
            <a:pPr marL="552450" lvl="1"/>
            <a:r>
              <a:rPr lang="en-US" dirty="0"/>
              <a:t>Here: 2</a:t>
            </a:r>
          </a:p>
          <a:p>
            <a:r>
              <a:rPr lang="en-US" dirty="0"/>
              <a:t>Missing cases</a:t>
            </a:r>
          </a:p>
          <a:p>
            <a:pPr marL="552450" lvl="1"/>
            <a:r>
              <a:rPr lang="en-US" dirty="0"/>
              <a:t>Here: 4</a:t>
            </a:r>
          </a:p>
        </p:txBody>
      </p:sp>
      <p:sp>
        <p:nvSpPr>
          <p:cNvPr id="21509" name="Rectangle 5"/>
          <p:cNvSpPr>
            <a:spLocks/>
          </p:cNvSpPr>
          <p:nvPr/>
        </p:nvSpPr>
        <p:spPr bwMode="auto">
          <a:xfrm>
            <a:off x="254000" y="304800"/>
            <a:ext cx="4127500" cy="6400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switch_eg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(long x, long y, long z)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w = 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1: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y*z;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2: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/* Fall Through */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3: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5: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6: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-=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default: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2;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w;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120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1204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1205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1206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1207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1208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1209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0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1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2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3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1214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5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1216" name="Group 16"/>
          <p:cNvGrpSpPr>
            <a:grpSpLocks/>
          </p:cNvGrpSpPr>
          <p:nvPr/>
        </p:nvGrpSpPr>
        <p:grpSpPr bwMode="auto">
          <a:xfrm>
            <a:off x="5397500" y="1592263"/>
            <a:ext cx="1493838" cy="928687"/>
            <a:chOff x="0" y="0"/>
            <a:chExt cx="941" cy="585"/>
          </a:xfrm>
        </p:grpSpPr>
        <p:sp>
          <p:nvSpPr>
            <p:cNvPr id="51217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1218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51219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1220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51221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22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1223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1254" name="AutoShape 54"/>
          <p:cNvSpPr>
            <a:spLocks/>
          </p:cNvSpPr>
          <p:nvPr/>
        </p:nvSpPr>
        <p:spPr bwMode="auto">
          <a:xfrm>
            <a:off x="203200" y="20320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" name="Rectangle 4"/>
          <p:cNvSpPr>
            <a:spLocks/>
          </p:cNvSpPr>
          <p:nvPr/>
        </p:nvSpPr>
        <p:spPr bwMode="auto">
          <a:xfrm>
            <a:off x="977900" y="15240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angle 4"/>
          <p:cNvSpPr>
            <a:spLocks/>
          </p:cNvSpPr>
          <p:nvPr/>
        </p:nvSpPr>
        <p:spPr bwMode="auto">
          <a:xfrm>
            <a:off x="9779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5222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222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2228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2229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2230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2231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2232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2233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4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5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6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7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2238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9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2240" name="Group 16"/>
          <p:cNvGrpSpPr>
            <a:grpSpLocks/>
          </p:cNvGrpSpPr>
          <p:nvPr/>
        </p:nvGrpSpPr>
        <p:grpSpPr bwMode="auto">
          <a:xfrm>
            <a:off x="5391150" y="2379663"/>
            <a:ext cx="1495425" cy="928687"/>
            <a:chOff x="0" y="0"/>
            <a:chExt cx="941" cy="585"/>
          </a:xfrm>
        </p:grpSpPr>
        <p:sp>
          <p:nvSpPr>
            <p:cNvPr id="52241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2242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52243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2244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52245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46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2247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2279" name="AutoShape 55"/>
          <p:cNvSpPr>
            <a:spLocks/>
          </p:cNvSpPr>
          <p:nvPr/>
        </p:nvSpPr>
        <p:spPr bwMode="auto">
          <a:xfrm>
            <a:off x="508000" y="23749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" name="Rectangle 5"/>
          <p:cNvSpPr>
            <a:spLocks/>
          </p:cNvSpPr>
          <p:nvPr/>
        </p:nvSpPr>
        <p:spPr bwMode="auto">
          <a:xfrm>
            <a:off x="12954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4"/>
          <p:cNvSpPr>
            <a:spLocks/>
          </p:cNvSpPr>
          <p:nvPr/>
        </p:nvSpPr>
        <p:spPr bwMode="auto">
          <a:xfrm>
            <a:off x="9779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0" name="Rectangle 5"/>
          <p:cNvSpPr>
            <a:spLocks/>
          </p:cNvSpPr>
          <p:nvPr/>
        </p:nvSpPr>
        <p:spPr bwMode="auto">
          <a:xfrm>
            <a:off x="12954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324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325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3252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3253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3254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3255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3256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3257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58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59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0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1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3262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3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3264" name="Group 16"/>
          <p:cNvGrpSpPr>
            <a:grpSpLocks/>
          </p:cNvGrpSpPr>
          <p:nvPr/>
        </p:nvGrpSpPr>
        <p:grpSpPr bwMode="auto">
          <a:xfrm>
            <a:off x="5397500" y="3225800"/>
            <a:ext cx="1493838" cy="928688"/>
            <a:chOff x="0" y="0"/>
            <a:chExt cx="941" cy="585"/>
          </a:xfrm>
        </p:grpSpPr>
        <p:sp>
          <p:nvSpPr>
            <p:cNvPr id="53265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3266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53267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3268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53269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70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3271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3304" name="AutoShape 56"/>
          <p:cNvSpPr>
            <a:spLocks/>
          </p:cNvSpPr>
          <p:nvPr/>
        </p:nvSpPr>
        <p:spPr bwMode="auto">
          <a:xfrm>
            <a:off x="914400" y="27305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" name="Rectangle 6"/>
          <p:cNvSpPr>
            <a:spLocks/>
          </p:cNvSpPr>
          <p:nvPr/>
        </p:nvSpPr>
        <p:spPr bwMode="auto">
          <a:xfrm>
            <a:off x="16002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427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4276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4277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4278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4279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4280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4281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82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83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84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85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4286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87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4288" name="Group 16"/>
          <p:cNvGrpSpPr>
            <a:grpSpLocks/>
          </p:cNvGrpSpPr>
          <p:nvPr/>
        </p:nvGrpSpPr>
        <p:grpSpPr bwMode="auto">
          <a:xfrm>
            <a:off x="5391150" y="4056063"/>
            <a:ext cx="1495425" cy="928687"/>
            <a:chOff x="0" y="0"/>
            <a:chExt cx="941" cy="585"/>
          </a:xfrm>
        </p:grpSpPr>
        <p:sp>
          <p:nvSpPr>
            <p:cNvPr id="54289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4290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54291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4292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54293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94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4295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9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0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2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" name="Rectangle 6"/>
          <p:cNvSpPr>
            <a:spLocks/>
          </p:cNvSpPr>
          <p:nvPr/>
        </p:nvSpPr>
        <p:spPr bwMode="auto">
          <a:xfrm>
            <a:off x="1358900" y="25908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1" name="AutoShape 56"/>
          <p:cNvSpPr>
            <a:spLocks/>
          </p:cNvSpPr>
          <p:nvPr/>
        </p:nvSpPr>
        <p:spPr bwMode="auto">
          <a:xfrm>
            <a:off x="609600" y="27305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5299" name="Rectangle 3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5301" name="Rectangle 5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5302" name="Rectangle 6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5303" name="Rectangle 7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5304" name="Rectangle 8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5305" name="Rectangle 9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5306" name="Line 10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07" name="Line 11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08" name="Line 12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09" name="Line 13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10" name="Rectangle 14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5311" name="Line 15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12" name="Rectangle 16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5313" name="Group 17"/>
          <p:cNvGrpSpPr>
            <a:grpSpLocks/>
          </p:cNvGrpSpPr>
          <p:nvPr/>
        </p:nvGrpSpPr>
        <p:grpSpPr bwMode="auto">
          <a:xfrm>
            <a:off x="5391150" y="4919663"/>
            <a:ext cx="1495425" cy="928687"/>
            <a:chOff x="0" y="0"/>
            <a:chExt cx="941" cy="585"/>
          </a:xfrm>
        </p:grpSpPr>
        <p:sp>
          <p:nvSpPr>
            <p:cNvPr id="55314" name="Line 18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5315" name="Rectangle 19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55316" name="Line 20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5317" name="Rectangle 21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55318" name="Rectangle 22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19" name="Rectangle 23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5320" name="Group 24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0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1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2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" name="Rectangle 6"/>
          <p:cNvSpPr>
            <a:spLocks/>
          </p:cNvSpPr>
          <p:nvPr/>
        </p:nvSpPr>
        <p:spPr bwMode="auto">
          <a:xfrm>
            <a:off x="1358900" y="25908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4" name="AutoShape 56"/>
          <p:cNvSpPr>
            <a:spLocks/>
          </p:cNvSpPr>
          <p:nvPr/>
        </p:nvSpPr>
        <p:spPr bwMode="auto">
          <a:xfrm>
            <a:off x="1066800" y="37338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5" name="Rectangle 6"/>
          <p:cNvSpPr>
            <a:spLocks/>
          </p:cNvSpPr>
          <p:nvPr/>
        </p:nvSpPr>
        <p:spPr bwMode="auto">
          <a:xfrm>
            <a:off x="1816100" y="30480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632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6324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6325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6326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6327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6328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6329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30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31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32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33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6334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35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6336" name="Group 16"/>
          <p:cNvGrpSpPr>
            <a:grpSpLocks/>
          </p:cNvGrpSpPr>
          <p:nvPr/>
        </p:nvGrpSpPr>
        <p:grpSpPr bwMode="auto">
          <a:xfrm>
            <a:off x="5391150" y="4056063"/>
            <a:ext cx="1495425" cy="928687"/>
            <a:chOff x="0" y="0"/>
            <a:chExt cx="941" cy="585"/>
          </a:xfrm>
        </p:grpSpPr>
        <p:sp>
          <p:nvSpPr>
            <p:cNvPr id="56337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6338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56339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6340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56341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42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6343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9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0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1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2" name="Rectangle 6"/>
          <p:cNvSpPr>
            <a:spLocks/>
          </p:cNvSpPr>
          <p:nvPr/>
        </p:nvSpPr>
        <p:spPr bwMode="auto">
          <a:xfrm>
            <a:off x="1358900" y="25908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" name="AutoShape 56"/>
          <p:cNvSpPr>
            <a:spLocks/>
          </p:cNvSpPr>
          <p:nvPr/>
        </p:nvSpPr>
        <p:spPr bwMode="auto">
          <a:xfrm>
            <a:off x="685800" y="34290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734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7348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7349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7350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7351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7352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7353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54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55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56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57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7358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59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7360" name="Group 16"/>
          <p:cNvGrpSpPr>
            <a:grpSpLocks/>
          </p:cNvGrpSpPr>
          <p:nvPr/>
        </p:nvGrpSpPr>
        <p:grpSpPr bwMode="auto">
          <a:xfrm>
            <a:off x="5397500" y="3225800"/>
            <a:ext cx="1493838" cy="928688"/>
            <a:chOff x="0" y="0"/>
            <a:chExt cx="941" cy="585"/>
          </a:xfrm>
        </p:grpSpPr>
        <p:sp>
          <p:nvSpPr>
            <p:cNvPr id="57361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7362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57363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7364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57365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66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7367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8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59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0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2" name="AutoShape 56"/>
          <p:cNvSpPr>
            <a:spLocks/>
          </p:cNvSpPr>
          <p:nvPr/>
        </p:nvSpPr>
        <p:spPr bwMode="auto">
          <a:xfrm>
            <a:off x="228600" y="29718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837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8372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8373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8374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8375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8376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8377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78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79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80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81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8382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83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8384" name="Group 16"/>
          <p:cNvGrpSpPr>
            <a:grpSpLocks/>
          </p:cNvGrpSpPr>
          <p:nvPr/>
        </p:nvGrpSpPr>
        <p:grpSpPr bwMode="auto">
          <a:xfrm>
            <a:off x="5391150" y="2379663"/>
            <a:ext cx="1495425" cy="928687"/>
            <a:chOff x="0" y="0"/>
            <a:chExt cx="941" cy="585"/>
          </a:xfrm>
        </p:grpSpPr>
        <p:sp>
          <p:nvSpPr>
            <p:cNvPr id="58385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8386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58387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8388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58389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90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8391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7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58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1" name="AutoShape 56"/>
          <p:cNvSpPr>
            <a:spLocks/>
          </p:cNvSpPr>
          <p:nvPr/>
        </p:nvSpPr>
        <p:spPr bwMode="auto">
          <a:xfrm>
            <a:off x="-152400" y="25146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939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9396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9397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9398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6A6A6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9399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9400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9401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2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6A6A6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3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4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5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9406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7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9408" name="Group 16"/>
          <p:cNvGrpSpPr>
            <a:grpSpLocks/>
          </p:cNvGrpSpPr>
          <p:nvPr/>
        </p:nvGrpSpPr>
        <p:grpSpPr bwMode="auto">
          <a:xfrm>
            <a:off x="5397500" y="3225800"/>
            <a:ext cx="1493838" cy="928688"/>
            <a:chOff x="0" y="0"/>
            <a:chExt cx="941" cy="585"/>
          </a:xfrm>
        </p:grpSpPr>
        <p:sp>
          <p:nvSpPr>
            <p:cNvPr id="59409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9410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59411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9412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59413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14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9415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8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59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0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1" name="AutoShape 56"/>
          <p:cNvSpPr>
            <a:spLocks/>
          </p:cNvSpPr>
          <p:nvPr/>
        </p:nvSpPr>
        <p:spPr bwMode="auto">
          <a:xfrm>
            <a:off x="228600" y="29718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6041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60420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60421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60422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0423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0424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0425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26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27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28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29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0430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31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60432" name="Group 16"/>
          <p:cNvGrpSpPr>
            <a:grpSpLocks/>
          </p:cNvGrpSpPr>
          <p:nvPr/>
        </p:nvGrpSpPr>
        <p:grpSpPr bwMode="auto">
          <a:xfrm>
            <a:off x="5391150" y="2379663"/>
            <a:ext cx="1495425" cy="928687"/>
            <a:chOff x="0" y="0"/>
            <a:chExt cx="941" cy="585"/>
          </a:xfrm>
        </p:grpSpPr>
        <p:sp>
          <p:nvSpPr>
            <p:cNvPr id="60433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0434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60435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0436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60437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38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60439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7" name="Rectangle 4"/>
          <p:cNvSpPr>
            <a:spLocks/>
          </p:cNvSpPr>
          <p:nvPr/>
        </p:nvSpPr>
        <p:spPr bwMode="auto">
          <a:xfrm>
            <a:off x="4318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58" name="Rectangle 5"/>
          <p:cNvSpPr>
            <a:spLocks/>
          </p:cNvSpPr>
          <p:nvPr/>
        </p:nvSpPr>
        <p:spPr bwMode="auto">
          <a:xfrm>
            <a:off x="7493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0" name="AutoShape 56"/>
          <p:cNvSpPr>
            <a:spLocks/>
          </p:cNvSpPr>
          <p:nvPr/>
        </p:nvSpPr>
        <p:spPr bwMode="auto">
          <a:xfrm>
            <a:off x="139700" y="25146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253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Jump Table Structure</a:t>
            </a:r>
          </a:p>
        </p:txBody>
      </p:sp>
      <p:sp>
        <p:nvSpPr>
          <p:cNvPr id="22532" name="Rectangle 4"/>
          <p:cNvSpPr>
            <a:spLocks/>
          </p:cNvSpPr>
          <p:nvPr/>
        </p:nvSpPr>
        <p:spPr bwMode="auto">
          <a:xfrm>
            <a:off x="7235825" y="1587500"/>
            <a:ext cx="1160463" cy="8382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Code Block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0</a:t>
            </a:r>
          </a:p>
        </p:txBody>
      </p:sp>
      <p:sp>
        <p:nvSpPr>
          <p:cNvPr id="22533" name="Rectangle 5"/>
          <p:cNvSpPr>
            <a:spLocks/>
          </p:cNvSpPr>
          <p:nvPr/>
        </p:nvSpPr>
        <p:spPr bwMode="auto">
          <a:xfrm>
            <a:off x="6030913" y="1587500"/>
            <a:ext cx="1004887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Targ0:</a:t>
            </a:r>
          </a:p>
        </p:txBody>
      </p:sp>
      <p:sp>
        <p:nvSpPr>
          <p:cNvPr id="22534" name="Rectangle 6"/>
          <p:cNvSpPr>
            <a:spLocks/>
          </p:cNvSpPr>
          <p:nvPr/>
        </p:nvSpPr>
        <p:spPr bwMode="auto">
          <a:xfrm>
            <a:off x="7235825" y="2578100"/>
            <a:ext cx="1160463" cy="8382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Code Block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1</a:t>
            </a:r>
          </a:p>
        </p:txBody>
      </p:sp>
      <p:sp>
        <p:nvSpPr>
          <p:cNvPr id="22535" name="Rectangle 7"/>
          <p:cNvSpPr>
            <a:spLocks/>
          </p:cNvSpPr>
          <p:nvPr/>
        </p:nvSpPr>
        <p:spPr bwMode="auto">
          <a:xfrm>
            <a:off x="6030913" y="2578100"/>
            <a:ext cx="1004887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Targ1:</a:t>
            </a:r>
          </a:p>
        </p:txBody>
      </p:sp>
      <p:sp>
        <p:nvSpPr>
          <p:cNvPr id="22536" name="Rectangle 8"/>
          <p:cNvSpPr>
            <a:spLocks/>
          </p:cNvSpPr>
          <p:nvPr/>
        </p:nvSpPr>
        <p:spPr bwMode="auto">
          <a:xfrm>
            <a:off x="7235825" y="3568700"/>
            <a:ext cx="1160463" cy="8382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Code Block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2</a:t>
            </a:r>
          </a:p>
        </p:txBody>
      </p:sp>
      <p:sp>
        <p:nvSpPr>
          <p:cNvPr id="22537" name="Rectangle 9"/>
          <p:cNvSpPr>
            <a:spLocks/>
          </p:cNvSpPr>
          <p:nvPr/>
        </p:nvSpPr>
        <p:spPr bwMode="auto">
          <a:xfrm>
            <a:off x="6030913" y="3568700"/>
            <a:ext cx="1004887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Targ2:</a:t>
            </a:r>
          </a:p>
        </p:txBody>
      </p:sp>
      <p:sp>
        <p:nvSpPr>
          <p:cNvPr id="22538" name="Rectangle 10"/>
          <p:cNvSpPr>
            <a:spLocks/>
          </p:cNvSpPr>
          <p:nvPr/>
        </p:nvSpPr>
        <p:spPr bwMode="auto">
          <a:xfrm>
            <a:off x="7204075" y="5702300"/>
            <a:ext cx="1160463" cy="8382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Code Block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n</a:t>
            </a: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–1</a:t>
            </a:r>
          </a:p>
        </p:txBody>
      </p:sp>
      <p:sp>
        <p:nvSpPr>
          <p:cNvPr id="22539" name="Rectangle 11"/>
          <p:cNvSpPr>
            <a:spLocks/>
          </p:cNvSpPr>
          <p:nvPr/>
        </p:nvSpPr>
        <p:spPr bwMode="auto">
          <a:xfrm>
            <a:off x="5694363" y="5702300"/>
            <a:ext cx="1309687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</a:t>
            </a:r>
            <a:r>
              <a:rPr lang="en-US" sz="2000">
                <a:solidFill>
                  <a:schemeClr val="tx1"/>
                </a:solidFill>
                <a:latin typeface="Courier New Bold Italic" charset="0"/>
                <a:cs typeface="Courier New Bold Italic" charset="0"/>
                <a:sym typeface="Courier New Bold Italic" charset="0"/>
              </a:rPr>
              <a:t>n</a:t>
            </a:r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-1:</a:t>
            </a:r>
          </a:p>
        </p:txBody>
      </p:sp>
      <p:sp>
        <p:nvSpPr>
          <p:cNvPr id="22540" name="Rectangle 12"/>
          <p:cNvSpPr>
            <a:spLocks/>
          </p:cNvSpPr>
          <p:nvPr/>
        </p:nvSpPr>
        <p:spPr bwMode="auto">
          <a:xfrm>
            <a:off x="7702550" y="4559300"/>
            <a:ext cx="227013" cy="914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</a:p>
        </p:txBody>
      </p:sp>
      <p:sp>
        <p:nvSpPr>
          <p:cNvPr id="22541" name="Rectangle 13"/>
          <p:cNvSpPr>
            <a:spLocks/>
          </p:cNvSpPr>
          <p:nvPr/>
        </p:nvSpPr>
        <p:spPr bwMode="auto">
          <a:xfrm>
            <a:off x="3937000" y="1714500"/>
            <a:ext cx="1270000" cy="381000"/>
          </a:xfrm>
          <a:prstGeom prst="rect">
            <a:avLst/>
          </a:prstGeom>
          <a:solidFill>
            <a:srgbClr val="D6D6F4"/>
          </a:solidFill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Targ0</a:t>
            </a:r>
          </a:p>
        </p:txBody>
      </p:sp>
      <p:sp>
        <p:nvSpPr>
          <p:cNvPr id="22542" name="Rectangle 14"/>
          <p:cNvSpPr>
            <a:spLocks/>
          </p:cNvSpPr>
          <p:nvPr/>
        </p:nvSpPr>
        <p:spPr bwMode="auto">
          <a:xfrm>
            <a:off x="3937000" y="2095500"/>
            <a:ext cx="1270000" cy="381000"/>
          </a:xfrm>
          <a:prstGeom prst="rect">
            <a:avLst/>
          </a:prstGeom>
          <a:solidFill>
            <a:srgbClr val="D6D6F4"/>
          </a:solidFill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Targ1</a:t>
            </a:r>
          </a:p>
        </p:txBody>
      </p:sp>
      <p:sp>
        <p:nvSpPr>
          <p:cNvPr id="22543" name="Rectangle 15"/>
          <p:cNvSpPr>
            <a:spLocks/>
          </p:cNvSpPr>
          <p:nvPr/>
        </p:nvSpPr>
        <p:spPr bwMode="auto">
          <a:xfrm>
            <a:off x="3937000" y="2476500"/>
            <a:ext cx="1270000" cy="381000"/>
          </a:xfrm>
          <a:prstGeom prst="rect">
            <a:avLst/>
          </a:prstGeom>
          <a:solidFill>
            <a:srgbClr val="D6D6F4"/>
          </a:solidFill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Targ2</a:t>
            </a:r>
          </a:p>
        </p:txBody>
      </p:sp>
      <p:sp>
        <p:nvSpPr>
          <p:cNvPr id="22544" name="Rectangle 16"/>
          <p:cNvSpPr>
            <a:spLocks/>
          </p:cNvSpPr>
          <p:nvPr/>
        </p:nvSpPr>
        <p:spPr bwMode="auto">
          <a:xfrm>
            <a:off x="3937000" y="3771900"/>
            <a:ext cx="1270000" cy="381000"/>
          </a:xfrm>
          <a:prstGeom prst="rect">
            <a:avLst/>
          </a:prstGeom>
          <a:solidFill>
            <a:srgbClr val="D6D6F4"/>
          </a:solidFill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</a:t>
            </a:r>
            <a:r>
              <a:rPr lang="en-US" sz="1800">
                <a:solidFill>
                  <a:schemeClr val="tx1"/>
                </a:solidFill>
                <a:latin typeface="Courier New Bold Italic" charset="0"/>
                <a:cs typeface="Courier New Bold Italic" charset="0"/>
                <a:sym typeface="Courier New Bold Italic" charset="0"/>
              </a:rPr>
              <a:t>n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</a:t>
            </a:r>
          </a:p>
        </p:txBody>
      </p:sp>
      <p:sp>
        <p:nvSpPr>
          <p:cNvPr id="22545" name="Rectangle 17"/>
          <p:cNvSpPr>
            <a:spLocks/>
          </p:cNvSpPr>
          <p:nvPr/>
        </p:nvSpPr>
        <p:spPr bwMode="auto">
          <a:xfrm>
            <a:off x="3937000" y="2857500"/>
            <a:ext cx="1270000" cy="914400"/>
          </a:xfrm>
          <a:prstGeom prst="rect">
            <a:avLst/>
          </a:prstGeom>
          <a:solidFill>
            <a:srgbClr val="D6D6F4"/>
          </a:solidFill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</a:p>
        </p:txBody>
      </p:sp>
      <p:sp>
        <p:nvSpPr>
          <p:cNvPr id="22546" name="Rectangle 18"/>
          <p:cNvSpPr>
            <a:spLocks/>
          </p:cNvSpPr>
          <p:nvPr/>
        </p:nvSpPr>
        <p:spPr bwMode="auto">
          <a:xfrm>
            <a:off x="3111500" y="1701800"/>
            <a:ext cx="852488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jtab:</a:t>
            </a:r>
          </a:p>
        </p:txBody>
      </p:sp>
      <p:sp>
        <p:nvSpPr>
          <p:cNvPr id="22547" name="Rectangle 19"/>
          <p:cNvSpPr>
            <a:spLocks/>
          </p:cNvSpPr>
          <p:nvPr/>
        </p:nvSpPr>
        <p:spPr bwMode="auto">
          <a:xfrm>
            <a:off x="304800" y="5092700"/>
            <a:ext cx="2984500" cy="609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target = JTab[x];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goto *target;</a:t>
            </a:r>
          </a:p>
        </p:txBody>
      </p:sp>
      <p:sp>
        <p:nvSpPr>
          <p:cNvPr id="22548" name="Rectangle 20"/>
          <p:cNvSpPr>
            <a:spLocks/>
          </p:cNvSpPr>
          <p:nvPr/>
        </p:nvSpPr>
        <p:spPr bwMode="auto">
          <a:xfrm>
            <a:off x="304800" y="1663700"/>
            <a:ext cx="2298700" cy="26035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switch(x) {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case val_0: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  </a:t>
            </a:r>
            <a:r>
              <a:rPr lang="en-US" sz="1800" dirty="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Block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0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case val_1: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  </a:t>
            </a:r>
            <a:r>
              <a:rPr lang="en-US" sz="1800" dirty="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Block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1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  • • •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case val_</a:t>
            </a:r>
            <a:r>
              <a:rPr lang="en-US" sz="1800" dirty="0">
                <a:solidFill>
                  <a:schemeClr val="tx1"/>
                </a:solidFill>
                <a:latin typeface="Courier New Bold Italic" charset="0"/>
                <a:cs typeface="Courier New Bold Italic" charset="0"/>
                <a:sym typeface="Courier New Bold Italic" charset="0"/>
              </a:rPr>
              <a:t>n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-1: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  </a:t>
            </a:r>
            <a:r>
              <a:rPr lang="en-US" sz="1800" dirty="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Block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n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–1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}</a:t>
            </a:r>
          </a:p>
        </p:txBody>
      </p:sp>
      <p:sp>
        <p:nvSpPr>
          <p:cNvPr id="22549" name="Rectangle 21"/>
          <p:cNvSpPr>
            <a:spLocks/>
          </p:cNvSpPr>
          <p:nvPr/>
        </p:nvSpPr>
        <p:spPr bwMode="auto">
          <a:xfrm>
            <a:off x="285750" y="1295400"/>
            <a:ext cx="1390650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Switch Form</a:t>
            </a:r>
          </a:p>
        </p:txBody>
      </p:sp>
      <p:sp>
        <p:nvSpPr>
          <p:cNvPr id="22550" name="Rectangle 22"/>
          <p:cNvSpPr>
            <a:spLocks/>
          </p:cNvSpPr>
          <p:nvPr/>
        </p:nvSpPr>
        <p:spPr bwMode="auto">
          <a:xfrm>
            <a:off x="271463" y="4724400"/>
            <a:ext cx="2679700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Approximate Translation</a:t>
            </a:r>
          </a:p>
        </p:txBody>
      </p:sp>
      <p:sp>
        <p:nvSpPr>
          <p:cNvPr id="22551" name="Rectangle 23"/>
          <p:cNvSpPr>
            <a:spLocks/>
          </p:cNvSpPr>
          <p:nvPr/>
        </p:nvSpPr>
        <p:spPr bwMode="auto">
          <a:xfrm>
            <a:off x="3725863" y="1282700"/>
            <a:ext cx="1268412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Table</a:t>
            </a:r>
          </a:p>
        </p:txBody>
      </p:sp>
      <p:sp>
        <p:nvSpPr>
          <p:cNvPr id="22552" name="Rectangle 24"/>
          <p:cNvSpPr>
            <a:spLocks/>
          </p:cNvSpPr>
          <p:nvPr/>
        </p:nvSpPr>
        <p:spPr bwMode="auto">
          <a:xfrm>
            <a:off x="6923088" y="1219200"/>
            <a:ext cx="1462087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Targets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61443" name="Rectangle 3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61445" name="Rectangle 5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61446" name="Rectangle 6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61447" name="Rectangle 7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1448" name="Rectangle 8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1449" name="Rectangle 9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1450" name="Line 10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51" name="Line 11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52" name="Line 12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53" name="Line 13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54" name="Rectangle 14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1455" name="Line 15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56" name="Rectangle 16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61457" name="Group 17"/>
          <p:cNvGrpSpPr>
            <a:grpSpLocks/>
          </p:cNvGrpSpPr>
          <p:nvPr/>
        </p:nvGrpSpPr>
        <p:grpSpPr bwMode="auto">
          <a:xfrm>
            <a:off x="5397500" y="1592263"/>
            <a:ext cx="1493838" cy="928687"/>
            <a:chOff x="0" y="0"/>
            <a:chExt cx="941" cy="585"/>
          </a:xfrm>
        </p:grpSpPr>
        <p:sp>
          <p:nvSpPr>
            <p:cNvPr id="61458" name="Line 18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1459" name="Rectangle 19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61460" name="Line 20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1461" name="Rectangle 21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61462" name="Rectangle 22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63" name="Rectangle 23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61465" name="Group 25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6" name="Rectangle 4"/>
          <p:cNvSpPr>
            <a:spLocks/>
          </p:cNvSpPr>
          <p:nvPr/>
        </p:nvSpPr>
        <p:spPr bwMode="auto">
          <a:xfrm>
            <a:off x="825500" y="16764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58" name="AutoShape 56"/>
          <p:cNvSpPr>
            <a:spLocks/>
          </p:cNvSpPr>
          <p:nvPr/>
        </p:nvSpPr>
        <p:spPr bwMode="auto">
          <a:xfrm>
            <a:off x="139700" y="25146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6246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IA32/Linux Stack Frame</a:t>
            </a:r>
          </a:p>
        </p:txBody>
      </p:sp>
      <p:sp>
        <p:nvSpPr>
          <p:cNvPr id="624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5372100" cy="5435600"/>
          </a:xfrm>
          <a:ln/>
        </p:spPr>
        <p:txBody>
          <a:bodyPr/>
          <a:lstStyle/>
          <a:p>
            <a:r>
              <a:rPr lang="en-US" dirty="0"/>
              <a:t>Current Stack Frame (“Top” to Bottom)</a:t>
            </a:r>
          </a:p>
          <a:p>
            <a:pPr marL="552450" lvl="1"/>
            <a:r>
              <a:rPr lang="en-US" dirty="0"/>
              <a:t>“Argument build:”</a:t>
            </a:r>
            <a:br>
              <a:rPr lang="en-US" dirty="0"/>
            </a:br>
            <a:r>
              <a:rPr lang="en-US" dirty="0"/>
              <a:t>Parameters for function about to call</a:t>
            </a:r>
          </a:p>
          <a:p>
            <a:pPr marL="552450" lvl="1"/>
            <a:r>
              <a:rPr lang="en-US" dirty="0"/>
              <a:t>Local variables</a:t>
            </a:r>
            <a:br>
              <a:rPr lang="en-US" dirty="0"/>
            </a:br>
            <a:r>
              <a:rPr lang="en-US" dirty="0"/>
              <a:t>If can’t keep in registers</a:t>
            </a:r>
          </a:p>
          <a:p>
            <a:pPr marL="552450" lvl="1"/>
            <a:r>
              <a:rPr lang="en-US" dirty="0"/>
              <a:t>Saved register context</a:t>
            </a:r>
          </a:p>
          <a:p>
            <a:pPr marL="552450" lvl="1"/>
            <a:r>
              <a:rPr lang="en-US" dirty="0"/>
              <a:t>Old frame pointer</a:t>
            </a:r>
          </a:p>
          <a:p>
            <a:endParaRPr lang="en-US" dirty="0"/>
          </a:p>
          <a:p>
            <a:r>
              <a:rPr lang="en-US" dirty="0"/>
              <a:t>Caller Stack Frame</a:t>
            </a:r>
          </a:p>
          <a:p>
            <a:pPr marL="552450" lvl="1"/>
            <a:r>
              <a:rPr lang="en-US" dirty="0"/>
              <a:t>Return address</a:t>
            </a:r>
          </a:p>
          <a:p>
            <a:pPr marL="838200" lvl="2"/>
            <a:r>
              <a:rPr lang="en-US" dirty="0"/>
              <a:t>Pushed by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call</a:t>
            </a:r>
            <a:r>
              <a:rPr lang="en-US" dirty="0"/>
              <a:t> instruction</a:t>
            </a:r>
          </a:p>
          <a:p>
            <a:pPr marL="552450" lvl="1"/>
            <a:r>
              <a:rPr lang="en-US" dirty="0"/>
              <a:t>Arguments for this call</a:t>
            </a:r>
          </a:p>
        </p:txBody>
      </p:sp>
      <p:sp>
        <p:nvSpPr>
          <p:cNvPr id="62469" name="Rectangle 5"/>
          <p:cNvSpPr>
            <a:spLocks/>
          </p:cNvSpPr>
          <p:nvPr/>
        </p:nvSpPr>
        <p:spPr bwMode="auto">
          <a:xfrm>
            <a:off x="7366000" y="3276600"/>
            <a:ext cx="1270000" cy="3048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Return Addr</a:t>
            </a:r>
          </a:p>
        </p:txBody>
      </p:sp>
      <p:sp>
        <p:nvSpPr>
          <p:cNvPr id="62470" name="Rectangle 6"/>
          <p:cNvSpPr>
            <a:spLocks/>
          </p:cNvSpPr>
          <p:nvPr/>
        </p:nvSpPr>
        <p:spPr bwMode="auto">
          <a:xfrm>
            <a:off x="7366000" y="3886200"/>
            <a:ext cx="1270000" cy="18161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Saved</a:t>
            </a: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Registers</a:t>
            </a: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+</a:t>
            </a: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Local</a:t>
            </a: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Variables</a:t>
            </a:r>
          </a:p>
        </p:txBody>
      </p:sp>
      <p:sp>
        <p:nvSpPr>
          <p:cNvPr id="62471" name="Rectangle 7"/>
          <p:cNvSpPr>
            <a:spLocks/>
          </p:cNvSpPr>
          <p:nvPr/>
        </p:nvSpPr>
        <p:spPr bwMode="auto">
          <a:xfrm>
            <a:off x="7366000" y="5699125"/>
            <a:ext cx="1270000" cy="7366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</a:t>
            </a: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Build</a:t>
            </a:r>
          </a:p>
        </p:txBody>
      </p:sp>
      <p:sp>
        <p:nvSpPr>
          <p:cNvPr id="62472" name="Rectangle 8"/>
          <p:cNvSpPr>
            <a:spLocks/>
          </p:cNvSpPr>
          <p:nvPr/>
        </p:nvSpPr>
        <p:spPr bwMode="auto">
          <a:xfrm>
            <a:off x="7366000" y="1295400"/>
            <a:ext cx="1270000" cy="13716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2473" name="Rectangle 9"/>
          <p:cNvSpPr>
            <a:spLocks/>
          </p:cNvSpPr>
          <p:nvPr/>
        </p:nvSpPr>
        <p:spPr bwMode="auto">
          <a:xfrm>
            <a:off x="7366000" y="3581400"/>
            <a:ext cx="1270000" cy="304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%ebp</a:t>
            </a:r>
          </a:p>
        </p:txBody>
      </p:sp>
      <p:sp>
        <p:nvSpPr>
          <p:cNvPr id="62474" name="Rectangle 10"/>
          <p:cNvSpPr>
            <a:spLocks/>
          </p:cNvSpPr>
          <p:nvPr/>
        </p:nvSpPr>
        <p:spPr bwMode="auto">
          <a:xfrm>
            <a:off x="7366000" y="2667000"/>
            <a:ext cx="1270000" cy="6096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Arguments</a:t>
            </a:r>
          </a:p>
        </p:txBody>
      </p:sp>
      <p:sp>
        <p:nvSpPr>
          <p:cNvPr id="62475" name="Rectangle 11"/>
          <p:cNvSpPr>
            <a:spLocks/>
          </p:cNvSpPr>
          <p:nvPr/>
        </p:nvSpPr>
        <p:spPr bwMode="auto">
          <a:xfrm>
            <a:off x="6235700" y="2125663"/>
            <a:ext cx="684213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Caller</a:t>
            </a:r>
            <a:endParaRPr lang="en-US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Frame</a:t>
            </a:r>
          </a:p>
        </p:txBody>
      </p:sp>
      <p:sp>
        <p:nvSpPr>
          <p:cNvPr id="62476" name="AutoShape 12"/>
          <p:cNvSpPr>
            <a:spLocks/>
          </p:cNvSpPr>
          <p:nvPr/>
        </p:nvSpPr>
        <p:spPr bwMode="auto">
          <a:xfrm>
            <a:off x="6981825" y="1295400"/>
            <a:ext cx="228600" cy="22606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0875"/>
                  <a:pt x="10800" y="19980"/>
                </a:cubicBezTo>
                <a:lnTo>
                  <a:pt x="10800" y="12420"/>
                </a:lnTo>
                <a:cubicBezTo>
                  <a:pt x="10800" y="11525"/>
                  <a:pt x="5965" y="10800"/>
                  <a:pt x="0" y="10800"/>
                </a:cubicBezTo>
                <a:cubicBezTo>
                  <a:pt x="5965" y="10800"/>
                  <a:pt x="10800" y="10075"/>
                  <a:pt x="10800" y="9180"/>
                </a:cubicBezTo>
                <a:lnTo>
                  <a:pt x="10800" y="1620"/>
                </a:lnTo>
                <a:cubicBezTo>
                  <a:pt x="10800" y="725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2477" name="Line 13"/>
          <p:cNvSpPr>
            <a:spLocks noChangeShapeType="1"/>
          </p:cNvSpPr>
          <p:nvPr/>
        </p:nvSpPr>
        <p:spPr bwMode="auto">
          <a:xfrm>
            <a:off x="6469063" y="3732213"/>
            <a:ext cx="71755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2478" name="Rectangle 14"/>
          <p:cNvSpPr>
            <a:spLocks/>
          </p:cNvSpPr>
          <p:nvPr/>
        </p:nvSpPr>
        <p:spPr bwMode="auto">
          <a:xfrm>
            <a:off x="4927600" y="3268663"/>
            <a:ext cx="1562100" cy="609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Frame pointer</a:t>
            </a:r>
            <a:b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</a:b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2479" name="Line 15"/>
          <p:cNvSpPr>
            <a:spLocks noChangeShapeType="1"/>
          </p:cNvSpPr>
          <p:nvPr/>
        </p:nvSpPr>
        <p:spPr bwMode="auto">
          <a:xfrm>
            <a:off x="6478588" y="6365875"/>
            <a:ext cx="719137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2480" name="Rectangle 16"/>
          <p:cNvSpPr>
            <a:spLocks/>
          </p:cNvSpPr>
          <p:nvPr/>
        </p:nvSpPr>
        <p:spPr bwMode="auto">
          <a:xfrm>
            <a:off x="5005388" y="5897563"/>
            <a:ext cx="1485900" cy="609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pointer</a:t>
            </a:r>
            <a:endParaRPr lang="en-US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634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Revisiting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swap</a:t>
            </a:r>
            <a:endParaRPr lang="en-US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4114800"/>
            <a:ext cx="3975100" cy="2057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void swap(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t0 =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t1 =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t1;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t0;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3975100" cy="1879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course1 = 15213;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course2 = 18243;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void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call_swap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swap(&amp;course1, &amp;course2);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3494" name="Rectangle 6"/>
          <p:cNvSpPr>
            <a:spLocks/>
          </p:cNvSpPr>
          <p:nvPr/>
        </p:nvSpPr>
        <p:spPr bwMode="auto">
          <a:xfrm>
            <a:off x="4648200" y="1447800"/>
            <a:ext cx="4279900" cy="2057400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call_swap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• • •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subl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$8,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esp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$course2, 4(%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$course1, 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call	swap</a:t>
            </a: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• • •</a:t>
            </a:r>
          </a:p>
        </p:txBody>
      </p:sp>
      <p:sp>
        <p:nvSpPr>
          <p:cNvPr id="63495" name="Rectangle 7"/>
          <p:cNvSpPr>
            <a:spLocks/>
          </p:cNvSpPr>
          <p:nvPr/>
        </p:nvSpPr>
        <p:spPr bwMode="auto">
          <a:xfrm>
            <a:off x="4648200" y="5334000"/>
            <a:ext cx="11557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&amp;course2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3496" name="Rectangle 8"/>
          <p:cNvSpPr>
            <a:spLocks/>
          </p:cNvSpPr>
          <p:nvPr/>
        </p:nvSpPr>
        <p:spPr bwMode="auto">
          <a:xfrm>
            <a:off x="4648200" y="5715000"/>
            <a:ext cx="11557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&amp;course1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3497" name="Rectangle 9"/>
          <p:cNvSpPr>
            <a:spLocks/>
          </p:cNvSpPr>
          <p:nvPr/>
        </p:nvSpPr>
        <p:spPr bwMode="auto">
          <a:xfrm>
            <a:off x="4648200" y="6096000"/>
            <a:ext cx="11557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63498" name="Line 10"/>
          <p:cNvSpPr>
            <a:spLocks noChangeShapeType="1"/>
          </p:cNvSpPr>
          <p:nvPr/>
        </p:nvSpPr>
        <p:spPr bwMode="auto">
          <a:xfrm flipH="1">
            <a:off x="5870575" y="62547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3499" name="Rectangle 11"/>
          <p:cNvSpPr>
            <a:spLocks/>
          </p:cNvSpPr>
          <p:nvPr/>
        </p:nvSpPr>
        <p:spPr bwMode="auto">
          <a:xfrm>
            <a:off x="6376988" y="609600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3500" name="Rectangle 12"/>
          <p:cNvSpPr>
            <a:spLocks/>
          </p:cNvSpPr>
          <p:nvPr/>
        </p:nvSpPr>
        <p:spPr bwMode="auto">
          <a:xfrm>
            <a:off x="5864225" y="3886200"/>
            <a:ext cx="1060450" cy="685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</a:t>
            </a:r>
            <a:endParaRPr lang="en-US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sp>
        <p:nvSpPr>
          <p:cNvPr id="63501" name="Rectangle 13"/>
          <p:cNvSpPr>
            <a:spLocks/>
          </p:cNvSpPr>
          <p:nvPr/>
        </p:nvSpPr>
        <p:spPr bwMode="auto">
          <a:xfrm>
            <a:off x="4648200" y="3886200"/>
            <a:ext cx="1155700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63502" name="Rectangle 14"/>
          <p:cNvSpPr>
            <a:spLocks/>
          </p:cNvSpPr>
          <p:nvPr/>
        </p:nvSpPr>
        <p:spPr bwMode="auto">
          <a:xfrm>
            <a:off x="4595813" y="1066800"/>
            <a:ext cx="3455987" cy="3937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Calling </a:t>
            </a:r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swap</a:t>
            </a: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from </a:t>
            </a:r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call_swap</a:t>
            </a:r>
          </a:p>
        </p:txBody>
      </p:sp>
      <p:sp>
        <p:nvSpPr>
          <p:cNvPr id="16" name="Line 10"/>
          <p:cNvSpPr>
            <a:spLocks noChangeShapeType="1"/>
          </p:cNvSpPr>
          <p:nvPr/>
        </p:nvSpPr>
        <p:spPr bwMode="auto">
          <a:xfrm flipH="1">
            <a:off x="5867400" y="5187950"/>
            <a:ext cx="457200" cy="0"/>
          </a:xfrm>
          <a:prstGeom prst="line">
            <a:avLst/>
          </a:prstGeom>
          <a:noFill/>
          <a:ln w="25400" cap="flat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ectangle 11"/>
          <p:cNvSpPr>
            <a:spLocks/>
          </p:cNvSpPr>
          <p:nvPr/>
        </p:nvSpPr>
        <p:spPr bwMode="auto">
          <a:xfrm>
            <a:off x="6373813" y="502920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ourier New Bold" charset="0"/>
                <a:cs typeface="Courier New Bold" charset="0"/>
                <a:sym typeface="Courier New Bold" charset="0"/>
              </a:rPr>
              <a:t>esp</a:t>
            </a:r>
            <a:endParaRPr lang="en-US" sz="1800" dirty="0">
              <a:solidFill>
                <a:schemeClr val="bg1">
                  <a:lumMod val="50000"/>
                </a:schemeClr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8" name="Line 10"/>
          <p:cNvSpPr>
            <a:spLocks noChangeShapeType="1"/>
          </p:cNvSpPr>
          <p:nvPr/>
        </p:nvSpPr>
        <p:spPr bwMode="auto">
          <a:xfrm flipH="1">
            <a:off x="5867400" y="5900807"/>
            <a:ext cx="457200" cy="0"/>
          </a:xfrm>
          <a:prstGeom prst="line">
            <a:avLst/>
          </a:prstGeom>
          <a:noFill/>
          <a:ln w="25400" cap="flat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9" name="Rectangle 11"/>
          <p:cNvSpPr>
            <a:spLocks/>
          </p:cNvSpPr>
          <p:nvPr/>
        </p:nvSpPr>
        <p:spPr bwMode="auto">
          <a:xfrm>
            <a:off x="6373813" y="5742057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ourier New Bold" charset="0"/>
                <a:cs typeface="Courier New Bold" charset="0"/>
                <a:sym typeface="Courier New Bold" charset="0"/>
              </a:rPr>
              <a:t>esp</a:t>
            </a:r>
            <a:endParaRPr lang="en-US" sz="1800" dirty="0">
              <a:solidFill>
                <a:schemeClr val="bg1">
                  <a:lumMod val="50000"/>
                </a:schemeClr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0" name="Arc 19"/>
          <p:cNvSpPr/>
          <p:nvPr/>
        </p:nvSpPr>
        <p:spPr bwMode="auto">
          <a:xfrm>
            <a:off x="6934200" y="5257800"/>
            <a:ext cx="457200" cy="609600"/>
          </a:xfrm>
          <a:prstGeom prst="arc">
            <a:avLst>
              <a:gd name="adj1" fmla="val 16200000"/>
              <a:gd name="adj2" fmla="val 5488131"/>
            </a:avLst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1" name="Rectangle 11"/>
          <p:cNvSpPr>
            <a:spLocks/>
          </p:cNvSpPr>
          <p:nvPr/>
        </p:nvSpPr>
        <p:spPr bwMode="auto">
          <a:xfrm>
            <a:off x="7467600" y="5410200"/>
            <a:ext cx="50013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subl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2" name="Rectangle 11"/>
          <p:cNvSpPr>
            <a:spLocks/>
          </p:cNvSpPr>
          <p:nvPr/>
        </p:nvSpPr>
        <p:spPr bwMode="auto">
          <a:xfrm>
            <a:off x="7467600" y="5894457"/>
            <a:ext cx="423193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call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3" name="Arc 22"/>
          <p:cNvSpPr/>
          <p:nvPr/>
        </p:nvSpPr>
        <p:spPr bwMode="auto">
          <a:xfrm>
            <a:off x="6934200" y="5867400"/>
            <a:ext cx="381000" cy="457200"/>
          </a:xfrm>
          <a:prstGeom prst="arc">
            <a:avLst>
              <a:gd name="adj1" fmla="val 16200000"/>
              <a:gd name="adj2" fmla="val 5488131"/>
            </a:avLst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6451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Revisiting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swap</a:t>
            </a:r>
            <a:endParaRPr lang="en-US">
              <a:latin typeface="Courier New Bold" charset="0"/>
              <a:sym typeface="Courier New Bold" charset="0"/>
            </a:endParaRPr>
          </a:p>
        </p:txBody>
      </p:sp>
      <p:sp>
        <p:nvSpPr>
          <p:cNvPr id="64516" name="Rectangle 4"/>
          <p:cNvSpPr>
            <a:spLocks/>
          </p:cNvSpPr>
          <p:nvPr/>
        </p:nvSpPr>
        <p:spPr bwMode="auto">
          <a:xfrm>
            <a:off x="457200" y="1828800"/>
            <a:ext cx="39751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void swap(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t0 =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t1 =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t1;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t0;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4517" name="Rectangle 5"/>
          <p:cNvSpPr>
            <a:spLocks/>
          </p:cNvSpPr>
          <p:nvPr/>
        </p:nvSpPr>
        <p:spPr bwMode="auto">
          <a:xfrm>
            <a:off x="4648200" y="1308100"/>
            <a:ext cx="3365500" cy="4140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swap:</a:t>
            </a: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8(%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12(%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ecx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ecx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ecx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4518" name="AutoShape 6"/>
          <p:cNvSpPr>
            <a:spLocks/>
          </p:cNvSpPr>
          <p:nvPr/>
        </p:nvSpPr>
        <p:spPr bwMode="auto">
          <a:xfrm>
            <a:off x="7848600" y="2667000"/>
            <a:ext cx="228600" cy="16002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4519" name="Rectangle 7"/>
          <p:cNvSpPr>
            <a:spLocks/>
          </p:cNvSpPr>
          <p:nvPr/>
        </p:nvSpPr>
        <p:spPr bwMode="auto">
          <a:xfrm>
            <a:off x="8208963" y="3302000"/>
            <a:ext cx="569912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Body</a:t>
            </a:r>
          </a:p>
        </p:txBody>
      </p:sp>
      <p:sp>
        <p:nvSpPr>
          <p:cNvPr id="64520" name="AutoShape 8"/>
          <p:cNvSpPr>
            <a:spLocks/>
          </p:cNvSpPr>
          <p:nvPr/>
        </p:nvSpPr>
        <p:spPr bwMode="auto">
          <a:xfrm>
            <a:off x="7848600" y="1689100"/>
            <a:ext cx="228600" cy="6858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4521" name="Rectangle 9"/>
          <p:cNvSpPr>
            <a:spLocks/>
          </p:cNvSpPr>
          <p:nvPr/>
        </p:nvSpPr>
        <p:spPr bwMode="auto">
          <a:xfrm>
            <a:off x="8207375" y="1765300"/>
            <a:ext cx="390525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Set</a:t>
            </a:r>
            <a:endParaRPr lang="en-US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Up</a:t>
            </a:r>
          </a:p>
        </p:txBody>
      </p:sp>
      <p:sp>
        <p:nvSpPr>
          <p:cNvPr id="64522" name="AutoShape 10"/>
          <p:cNvSpPr>
            <a:spLocks/>
          </p:cNvSpPr>
          <p:nvPr/>
        </p:nvSpPr>
        <p:spPr bwMode="auto">
          <a:xfrm>
            <a:off x="7848600" y="4572000"/>
            <a:ext cx="228600" cy="9906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4523" name="Rectangle 11"/>
          <p:cNvSpPr>
            <a:spLocks/>
          </p:cNvSpPr>
          <p:nvPr/>
        </p:nvSpPr>
        <p:spPr bwMode="auto">
          <a:xfrm>
            <a:off x="8207375" y="4889500"/>
            <a:ext cx="642938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Finish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6553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swap</a:t>
            </a:r>
            <a:r>
              <a:rPr lang="en-US"/>
              <a:t> Setup #1</a:t>
            </a:r>
          </a:p>
        </p:txBody>
      </p:sp>
      <p:sp>
        <p:nvSpPr>
          <p:cNvPr id="65540" name="Rectangle 4"/>
          <p:cNvSpPr>
            <a:spLocks/>
          </p:cNvSpPr>
          <p:nvPr/>
        </p:nvSpPr>
        <p:spPr bwMode="auto">
          <a:xfrm>
            <a:off x="1524000" y="5105400"/>
            <a:ext cx="5041900" cy="1143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lnSpc>
                <a:spcPct val="120000"/>
              </a:lnSpc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swap: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20000"/>
              </a:lnSpc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u="sng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u="sng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u="sng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20000"/>
              </a:lnSpc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esp,%ebp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20000"/>
              </a:lnSpc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5541" name="Rectangle 5"/>
          <p:cNvSpPr>
            <a:spLocks/>
          </p:cNvSpPr>
          <p:nvPr/>
        </p:nvSpPr>
        <p:spPr bwMode="auto">
          <a:xfrm>
            <a:off x="5500688" y="1274763"/>
            <a:ext cx="2057400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20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Stack</a:t>
            </a:r>
          </a:p>
        </p:txBody>
      </p:sp>
      <p:sp>
        <p:nvSpPr>
          <p:cNvPr id="65542" name="Rectangle 6"/>
          <p:cNvSpPr>
            <a:spLocks/>
          </p:cNvSpPr>
          <p:nvPr/>
        </p:nvSpPr>
        <p:spPr bwMode="auto">
          <a:xfrm>
            <a:off x="1016000" y="3276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&amp;course2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5543" name="Rectangle 7"/>
          <p:cNvSpPr>
            <a:spLocks/>
          </p:cNvSpPr>
          <p:nvPr/>
        </p:nvSpPr>
        <p:spPr bwMode="auto">
          <a:xfrm>
            <a:off x="1016000" y="3657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&amp;course1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5544" name="Rectangle 8"/>
          <p:cNvSpPr>
            <a:spLocks/>
          </p:cNvSpPr>
          <p:nvPr/>
        </p:nvSpPr>
        <p:spPr bwMode="auto">
          <a:xfrm>
            <a:off x="1016000" y="4038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65545" name="Line 9"/>
          <p:cNvSpPr>
            <a:spLocks noChangeShapeType="1"/>
          </p:cNvSpPr>
          <p:nvPr/>
        </p:nvSpPr>
        <p:spPr bwMode="auto">
          <a:xfrm flipH="1">
            <a:off x="2454275" y="41973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5546" name="Rectangle 10"/>
          <p:cNvSpPr>
            <a:spLocks/>
          </p:cNvSpPr>
          <p:nvPr/>
        </p:nvSpPr>
        <p:spPr bwMode="auto">
          <a:xfrm>
            <a:off x="3100388" y="40259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65547" name="Rectangle 11"/>
          <p:cNvSpPr>
            <a:spLocks/>
          </p:cNvSpPr>
          <p:nvPr/>
        </p:nvSpPr>
        <p:spPr bwMode="auto">
          <a:xfrm>
            <a:off x="650875" y="1274763"/>
            <a:ext cx="1585913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Entering Stack</a:t>
            </a:r>
          </a:p>
        </p:txBody>
      </p:sp>
      <p:sp>
        <p:nvSpPr>
          <p:cNvPr id="65548" name="Rectangle 12"/>
          <p:cNvSpPr>
            <a:spLocks/>
          </p:cNvSpPr>
          <p:nvPr/>
        </p:nvSpPr>
        <p:spPr bwMode="auto">
          <a:xfrm>
            <a:off x="1016000" y="1828800"/>
            <a:ext cx="1270000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65549" name="Line 13"/>
          <p:cNvSpPr>
            <a:spLocks noChangeShapeType="1"/>
          </p:cNvSpPr>
          <p:nvPr/>
        </p:nvSpPr>
        <p:spPr bwMode="auto">
          <a:xfrm flipH="1">
            <a:off x="2451100" y="19812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5550" name="Rectangle 14"/>
          <p:cNvSpPr>
            <a:spLocks/>
          </p:cNvSpPr>
          <p:nvPr/>
        </p:nvSpPr>
        <p:spPr bwMode="auto">
          <a:xfrm>
            <a:off x="3097213" y="180975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5551" name="Rectangle 15"/>
          <p:cNvSpPr>
            <a:spLocks/>
          </p:cNvSpPr>
          <p:nvPr/>
        </p:nvSpPr>
        <p:spPr bwMode="auto">
          <a:xfrm>
            <a:off x="5715000" y="3276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yp</a:t>
            </a:r>
          </a:p>
        </p:txBody>
      </p:sp>
      <p:sp>
        <p:nvSpPr>
          <p:cNvPr id="65552" name="Rectangle 16"/>
          <p:cNvSpPr>
            <a:spLocks/>
          </p:cNvSpPr>
          <p:nvPr/>
        </p:nvSpPr>
        <p:spPr bwMode="auto">
          <a:xfrm>
            <a:off x="5715000" y="3657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xp</a:t>
            </a:r>
          </a:p>
        </p:txBody>
      </p:sp>
      <p:sp>
        <p:nvSpPr>
          <p:cNvPr id="65553" name="Rectangle 17"/>
          <p:cNvSpPr>
            <a:spLocks/>
          </p:cNvSpPr>
          <p:nvPr/>
        </p:nvSpPr>
        <p:spPr bwMode="auto">
          <a:xfrm>
            <a:off x="5715000" y="4038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65554" name="Rectangle 18"/>
          <p:cNvSpPr>
            <a:spLocks/>
          </p:cNvSpPr>
          <p:nvPr/>
        </p:nvSpPr>
        <p:spPr bwMode="auto">
          <a:xfrm>
            <a:off x="5715000" y="44196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5555" name="Line 19"/>
          <p:cNvSpPr>
            <a:spLocks noChangeShapeType="1"/>
          </p:cNvSpPr>
          <p:nvPr/>
        </p:nvSpPr>
        <p:spPr bwMode="auto">
          <a:xfrm flipH="1">
            <a:off x="7073900" y="19939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5556" name="Rectangle 20"/>
          <p:cNvSpPr>
            <a:spLocks/>
          </p:cNvSpPr>
          <p:nvPr/>
        </p:nvSpPr>
        <p:spPr bwMode="auto">
          <a:xfrm>
            <a:off x="7720013" y="182245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5557" name="Rectangle 21"/>
          <p:cNvSpPr>
            <a:spLocks/>
          </p:cNvSpPr>
          <p:nvPr/>
        </p:nvSpPr>
        <p:spPr bwMode="auto">
          <a:xfrm>
            <a:off x="5715000" y="1828800"/>
            <a:ext cx="1270000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65558" name="Line 22"/>
          <p:cNvSpPr>
            <a:spLocks noChangeShapeType="1"/>
          </p:cNvSpPr>
          <p:nvPr/>
        </p:nvSpPr>
        <p:spPr bwMode="auto">
          <a:xfrm flipH="1">
            <a:off x="7064375" y="46164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5559" name="Rectangle 23"/>
          <p:cNvSpPr>
            <a:spLocks/>
          </p:cNvSpPr>
          <p:nvPr/>
        </p:nvSpPr>
        <p:spPr bwMode="auto">
          <a:xfrm>
            <a:off x="7710488" y="44450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65560" name="Freeform 24"/>
          <p:cNvSpPr>
            <a:spLocks/>
          </p:cNvSpPr>
          <p:nvPr/>
        </p:nvSpPr>
        <p:spPr bwMode="auto">
          <a:xfrm>
            <a:off x="6832600" y="2057400"/>
            <a:ext cx="1016000" cy="2514600"/>
          </a:xfrm>
          <a:custGeom>
            <a:avLst/>
            <a:gdLst/>
            <a:ahLst/>
            <a:cxnLst>
              <a:cxn ang="0">
                <a:pos x="0" y="21600"/>
              </a:cxn>
              <a:cxn ang="0">
                <a:pos x="21600" y="10473"/>
              </a:cxn>
              <a:cxn ang="0">
                <a:pos x="7830" y="0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0" y="21600"/>
                  <a:pt x="21600" y="17345"/>
                  <a:pt x="21600" y="10473"/>
                </a:cubicBezTo>
                <a:cubicBezTo>
                  <a:pt x="21600" y="3600"/>
                  <a:pt x="7830" y="0"/>
                  <a:pt x="783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6656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swap</a:t>
            </a:r>
            <a:r>
              <a:rPr lang="en-US"/>
              <a:t> Setup #2</a:t>
            </a:r>
          </a:p>
        </p:txBody>
      </p:sp>
      <p:sp>
        <p:nvSpPr>
          <p:cNvPr id="66564" name="Rectangle 4"/>
          <p:cNvSpPr>
            <a:spLocks/>
          </p:cNvSpPr>
          <p:nvPr/>
        </p:nvSpPr>
        <p:spPr bwMode="auto">
          <a:xfrm>
            <a:off x="1524000" y="5105400"/>
            <a:ext cx="5041900" cy="1143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lnSpc>
                <a:spcPct val="120000"/>
              </a:lnSpc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swap: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20000"/>
              </a:lnSpc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ebp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20000"/>
              </a:lnSpc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u="sng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u="sng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u="sng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esp,%ebp</a:t>
            </a:r>
            <a:endParaRPr lang="en-US" b="1" u="sng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20000"/>
              </a:lnSpc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6565" name="Rectangle 5"/>
          <p:cNvSpPr>
            <a:spLocks/>
          </p:cNvSpPr>
          <p:nvPr/>
        </p:nvSpPr>
        <p:spPr bwMode="auto">
          <a:xfrm>
            <a:off x="5500688" y="1274763"/>
            <a:ext cx="2057400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20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Stack</a:t>
            </a:r>
          </a:p>
        </p:txBody>
      </p:sp>
      <p:sp>
        <p:nvSpPr>
          <p:cNvPr id="66566" name="Rectangle 6"/>
          <p:cNvSpPr>
            <a:spLocks/>
          </p:cNvSpPr>
          <p:nvPr/>
        </p:nvSpPr>
        <p:spPr bwMode="auto">
          <a:xfrm>
            <a:off x="1016000" y="3276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&amp;course2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6567" name="Rectangle 7"/>
          <p:cNvSpPr>
            <a:spLocks/>
          </p:cNvSpPr>
          <p:nvPr/>
        </p:nvSpPr>
        <p:spPr bwMode="auto">
          <a:xfrm>
            <a:off x="1016000" y="3657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&amp;course1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6568" name="Rectangle 8"/>
          <p:cNvSpPr>
            <a:spLocks/>
          </p:cNvSpPr>
          <p:nvPr/>
        </p:nvSpPr>
        <p:spPr bwMode="auto">
          <a:xfrm>
            <a:off x="1016000" y="4038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66569" name="Line 9"/>
          <p:cNvSpPr>
            <a:spLocks noChangeShapeType="1"/>
          </p:cNvSpPr>
          <p:nvPr/>
        </p:nvSpPr>
        <p:spPr bwMode="auto">
          <a:xfrm flipH="1">
            <a:off x="2454275" y="41973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6570" name="Rectangle 10"/>
          <p:cNvSpPr>
            <a:spLocks/>
          </p:cNvSpPr>
          <p:nvPr/>
        </p:nvSpPr>
        <p:spPr bwMode="auto">
          <a:xfrm>
            <a:off x="3100388" y="40259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66571" name="Rectangle 11"/>
          <p:cNvSpPr>
            <a:spLocks/>
          </p:cNvSpPr>
          <p:nvPr/>
        </p:nvSpPr>
        <p:spPr bwMode="auto">
          <a:xfrm>
            <a:off x="650875" y="1274763"/>
            <a:ext cx="1585913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Entering Stack</a:t>
            </a:r>
          </a:p>
        </p:txBody>
      </p:sp>
      <p:sp>
        <p:nvSpPr>
          <p:cNvPr id="66572" name="Rectangle 12"/>
          <p:cNvSpPr>
            <a:spLocks/>
          </p:cNvSpPr>
          <p:nvPr/>
        </p:nvSpPr>
        <p:spPr bwMode="auto">
          <a:xfrm>
            <a:off x="1016000" y="1828800"/>
            <a:ext cx="1270000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66573" name="Line 13"/>
          <p:cNvSpPr>
            <a:spLocks noChangeShapeType="1"/>
          </p:cNvSpPr>
          <p:nvPr/>
        </p:nvSpPr>
        <p:spPr bwMode="auto">
          <a:xfrm flipH="1">
            <a:off x="2451100" y="19812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6574" name="Rectangle 14"/>
          <p:cNvSpPr>
            <a:spLocks/>
          </p:cNvSpPr>
          <p:nvPr/>
        </p:nvSpPr>
        <p:spPr bwMode="auto">
          <a:xfrm>
            <a:off x="3097213" y="180975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6575" name="Rectangle 15"/>
          <p:cNvSpPr>
            <a:spLocks/>
          </p:cNvSpPr>
          <p:nvPr/>
        </p:nvSpPr>
        <p:spPr bwMode="auto">
          <a:xfrm>
            <a:off x="5715000" y="3276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yp</a:t>
            </a:r>
          </a:p>
        </p:txBody>
      </p:sp>
      <p:sp>
        <p:nvSpPr>
          <p:cNvPr id="66576" name="Rectangle 16"/>
          <p:cNvSpPr>
            <a:spLocks/>
          </p:cNvSpPr>
          <p:nvPr/>
        </p:nvSpPr>
        <p:spPr bwMode="auto">
          <a:xfrm>
            <a:off x="5715000" y="3657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xp</a:t>
            </a:r>
          </a:p>
        </p:txBody>
      </p:sp>
      <p:sp>
        <p:nvSpPr>
          <p:cNvPr id="66577" name="Rectangle 17"/>
          <p:cNvSpPr>
            <a:spLocks/>
          </p:cNvSpPr>
          <p:nvPr/>
        </p:nvSpPr>
        <p:spPr bwMode="auto">
          <a:xfrm>
            <a:off x="5715000" y="4038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66578" name="Rectangle 18"/>
          <p:cNvSpPr>
            <a:spLocks/>
          </p:cNvSpPr>
          <p:nvPr/>
        </p:nvSpPr>
        <p:spPr bwMode="auto">
          <a:xfrm>
            <a:off x="5715000" y="44196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6579" name="Line 19"/>
          <p:cNvSpPr>
            <a:spLocks noChangeShapeType="1"/>
          </p:cNvSpPr>
          <p:nvPr/>
        </p:nvSpPr>
        <p:spPr bwMode="auto">
          <a:xfrm flipH="1">
            <a:off x="7061200" y="4418013"/>
            <a:ext cx="454025" cy="1016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6580" name="Rectangle 20"/>
          <p:cNvSpPr>
            <a:spLocks/>
          </p:cNvSpPr>
          <p:nvPr/>
        </p:nvSpPr>
        <p:spPr bwMode="auto">
          <a:xfrm>
            <a:off x="7580313" y="427355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6581" name="Rectangle 21"/>
          <p:cNvSpPr>
            <a:spLocks/>
          </p:cNvSpPr>
          <p:nvPr/>
        </p:nvSpPr>
        <p:spPr bwMode="auto">
          <a:xfrm>
            <a:off x="5715000" y="1828800"/>
            <a:ext cx="1270000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66582" name="Line 22"/>
          <p:cNvSpPr>
            <a:spLocks noChangeShapeType="1"/>
          </p:cNvSpPr>
          <p:nvPr/>
        </p:nvSpPr>
        <p:spPr bwMode="auto">
          <a:xfrm flipH="1">
            <a:off x="7064375" y="46926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6583" name="Rectangle 23"/>
          <p:cNvSpPr>
            <a:spLocks/>
          </p:cNvSpPr>
          <p:nvPr/>
        </p:nvSpPr>
        <p:spPr bwMode="auto">
          <a:xfrm>
            <a:off x="7558088" y="45339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66584" name="Freeform 24"/>
          <p:cNvSpPr>
            <a:spLocks/>
          </p:cNvSpPr>
          <p:nvPr/>
        </p:nvSpPr>
        <p:spPr bwMode="auto">
          <a:xfrm>
            <a:off x="6832600" y="2057400"/>
            <a:ext cx="1016000" cy="2514600"/>
          </a:xfrm>
          <a:custGeom>
            <a:avLst/>
            <a:gdLst/>
            <a:ahLst/>
            <a:cxnLst>
              <a:cxn ang="0">
                <a:pos x="0" y="21600"/>
              </a:cxn>
              <a:cxn ang="0">
                <a:pos x="21600" y="10473"/>
              </a:cxn>
              <a:cxn ang="0">
                <a:pos x="7830" y="0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0" y="21600"/>
                  <a:pt x="21600" y="17345"/>
                  <a:pt x="21600" y="10473"/>
                </a:cubicBezTo>
                <a:cubicBezTo>
                  <a:pt x="21600" y="3600"/>
                  <a:pt x="7830" y="0"/>
                  <a:pt x="783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6758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swap</a:t>
            </a:r>
            <a:r>
              <a:rPr lang="en-US"/>
              <a:t> Setup #3</a:t>
            </a:r>
          </a:p>
        </p:txBody>
      </p:sp>
      <p:sp>
        <p:nvSpPr>
          <p:cNvPr id="67588" name="Rectangle 4"/>
          <p:cNvSpPr>
            <a:spLocks/>
          </p:cNvSpPr>
          <p:nvPr/>
        </p:nvSpPr>
        <p:spPr bwMode="auto">
          <a:xfrm>
            <a:off x="1524000" y="5105400"/>
            <a:ext cx="5041900" cy="1143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lnSpc>
                <a:spcPct val="120000"/>
              </a:lnSpc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swap: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20000"/>
              </a:lnSpc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ebp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20000"/>
              </a:lnSpc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esp,%ebp</a:t>
            </a:r>
            <a:endParaRPr lang="en-US" b="1" u="sng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20000"/>
              </a:lnSpc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u="sng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u="sng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u="sng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u="sng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7589" name="Rectangle 5"/>
          <p:cNvSpPr>
            <a:spLocks/>
          </p:cNvSpPr>
          <p:nvPr/>
        </p:nvSpPr>
        <p:spPr bwMode="auto">
          <a:xfrm>
            <a:off x="5500688" y="1274763"/>
            <a:ext cx="2057400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20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Stack</a:t>
            </a:r>
          </a:p>
        </p:txBody>
      </p:sp>
      <p:sp>
        <p:nvSpPr>
          <p:cNvPr id="67590" name="Rectangle 6"/>
          <p:cNvSpPr>
            <a:spLocks/>
          </p:cNvSpPr>
          <p:nvPr/>
        </p:nvSpPr>
        <p:spPr bwMode="auto">
          <a:xfrm>
            <a:off x="1016000" y="3276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&amp;course2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7591" name="Rectangle 7"/>
          <p:cNvSpPr>
            <a:spLocks/>
          </p:cNvSpPr>
          <p:nvPr/>
        </p:nvSpPr>
        <p:spPr bwMode="auto">
          <a:xfrm>
            <a:off x="1016000" y="3657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&amp;course1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7592" name="Rectangle 8"/>
          <p:cNvSpPr>
            <a:spLocks/>
          </p:cNvSpPr>
          <p:nvPr/>
        </p:nvSpPr>
        <p:spPr bwMode="auto">
          <a:xfrm>
            <a:off x="1016000" y="4038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67593" name="Line 9"/>
          <p:cNvSpPr>
            <a:spLocks noChangeShapeType="1"/>
          </p:cNvSpPr>
          <p:nvPr/>
        </p:nvSpPr>
        <p:spPr bwMode="auto">
          <a:xfrm flipH="1">
            <a:off x="2454275" y="41973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7594" name="Rectangle 10"/>
          <p:cNvSpPr>
            <a:spLocks/>
          </p:cNvSpPr>
          <p:nvPr/>
        </p:nvSpPr>
        <p:spPr bwMode="auto">
          <a:xfrm>
            <a:off x="3100388" y="40259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67595" name="Rectangle 11"/>
          <p:cNvSpPr>
            <a:spLocks/>
          </p:cNvSpPr>
          <p:nvPr/>
        </p:nvSpPr>
        <p:spPr bwMode="auto">
          <a:xfrm>
            <a:off x="650875" y="1274763"/>
            <a:ext cx="1585913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Entering Stack</a:t>
            </a:r>
          </a:p>
        </p:txBody>
      </p:sp>
      <p:sp>
        <p:nvSpPr>
          <p:cNvPr id="67596" name="Rectangle 12"/>
          <p:cNvSpPr>
            <a:spLocks/>
          </p:cNvSpPr>
          <p:nvPr/>
        </p:nvSpPr>
        <p:spPr bwMode="auto">
          <a:xfrm>
            <a:off x="1016000" y="1828800"/>
            <a:ext cx="1270000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67597" name="Line 13"/>
          <p:cNvSpPr>
            <a:spLocks noChangeShapeType="1"/>
          </p:cNvSpPr>
          <p:nvPr/>
        </p:nvSpPr>
        <p:spPr bwMode="auto">
          <a:xfrm flipH="1">
            <a:off x="2451100" y="19812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7598" name="Rectangle 14"/>
          <p:cNvSpPr>
            <a:spLocks/>
          </p:cNvSpPr>
          <p:nvPr/>
        </p:nvSpPr>
        <p:spPr bwMode="auto">
          <a:xfrm>
            <a:off x="3097213" y="180975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7599" name="Rectangle 15"/>
          <p:cNvSpPr>
            <a:spLocks/>
          </p:cNvSpPr>
          <p:nvPr/>
        </p:nvSpPr>
        <p:spPr bwMode="auto">
          <a:xfrm>
            <a:off x="5715000" y="3276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yp</a:t>
            </a:r>
          </a:p>
        </p:txBody>
      </p:sp>
      <p:sp>
        <p:nvSpPr>
          <p:cNvPr id="67600" name="Rectangle 16"/>
          <p:cNvSpPr>
            <a:spLocks/>
          </p:cNvSpPr>
          <p:nvPr/>
        </p:nvSpPr>
        <p:spPr bwMode="auto">
          <a:xfrm>
            <a:off x="5715000" y="3657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xp</a:t>
            </a:r>
          </a:p>
        </p:txBody>
      </p:sp>
      <p:sp>
        <p:nvSpPr>
          <p:cNvPr id="67601" name="Rectangle 17"/>
          <p:cNvSpPr>
            <a:spLocks/>
          </p:cNvSpPr>
          <p:nvPr/>
        </p:nvSpPr>
        <p:spPr bwMode="auto">
          <a:xfrm>
            <a:off x="5715000" y="4038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67602" name="Rectangle 18"/>
          <p:cNvSpPr>
            <a:spLocks/>
          </p:cNvSpPr>
          <p:nvPr/>
        </p:nvSpPr>
        <p:spPr bwMode="auto">
          <a:xfrm>
            <a:off x="5715000" y="44196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7603" name="Line 19"/>
          <p:cNvSpPr>
            <a:spLocks noChangeShapeType="1"/>
          </p:cNvSpPr>
          <p:nvPr/>
        </p:nvSpPr>
        <p:spPr bwMode="auto">
          <a:xfrm flipH="1">
            <a:off x="7059613" y="49911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7604" name="Rectangle 20"/>
          <p:cNvSpPr>
            <a:spLocks/>
          </p:cNvSpPr>
          <p:nvPr/>
        </p:nvSpPr>
        <p:spPr bwMode="auto">
          <a:xfrm>
            <a:off x="7593013" y="445135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7605" name="Rectangle 21"/>
          <p:cNvSpPr>
            <a:spLocks/>
          </p:cNvSpPr>
          <p:nvPr/>
        </p:nvSpPr>
        <p:spPr bwMode="auto">
          <a:xfrm>
            <a:off x="5715000" y="1828800"/>
            <a:ext cx="1270000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67606" name="Line 22"/>
          <p:cNvSpPr>
            <a:spLocks noChangeShapeType="1"/>
          </p:cNvSpPr>
          <p:nvPr/>
        </p:nvSpPr>
        <p:spPr bwMode="auto">
          <a:xfrm flipH="1">
            <a:off x="7064375" y="46164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7607" name="Rectangle 23"/>
          <p:cNvSpPr>
            <a:spLocks/>
          </p:cNvSpPr>
          <p:nvPr/>
        </p:nvSpPr>
        <p:spPr bwMode="auto">
          <a:xfrm>
            <a:off x="7596188" y="48260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67608" name="Freeform 24"/>
          <p:cNvSpPr>
            <a:spLocks/>
          </p:cNvSpPr>
          <p:nvPr/>
        </p:nvSpPr>
        <p:spPr bwMode="auto">
          <a:xfrm>
            <a:off x="6832600" y="2057400"/>
            <a:ext cx="1016000" cy="2514600"/>
          </a:xfrm>
          <a:custGeom>
            <a:avLst/>
            <a:gdLst/>
            <a:ahLst/>
            <a:cxnLst>
              <a:cxn ang="0">
                <a:pos x="0" y="21600"/>
              </a:cxn>
              <a:cxn ang="0">
                <a:pos x="21600" y="10473"/>
              </a:cxn>
              <a:cxn ang="0">
                <a:pos x="7830" y="0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0" y="21600"/>
                  <a:pt x="21600" y="17345"/>
                  <a:pt x="21600" y="10473"/>
                </a:cubicBezTo>
                <a:cubicBezTo>
                  <a:pt x="21600" y="3600"/>
                  <a:pt x="7830" y="0"/>
                  <a:pt x="783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7609" name="Rectangle 25"/>
          <p:cNvSpPr>
            <a:spLocks/>
          </p:cNvSpPr>
          <p:nvPr/>
        </p:nvSpPr>
        <p:spPr bwMode="auto">
          <a:xfrm>
            <a:off x="5715000" y="48006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%ebx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1"/>
          <p:cNvSpPr>
            <a:spLocks/>
          </p:cNvSpPr>
          <p:nvPr/>
        </p:nvSpPr>
        <p:spPr bwMode="auto">
          <a:xfrm>
            <a:off x="2298700" y="4025900"/>
            <a:ext cx="3403600" cy="381000"/>
          </a:xfrm>
          <a:prstGeom prst="rect">
            <a:avLst/>
          </a:prstGeom>
          <a:solidFill>
            <a:srgbClr val="F1C7C7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8610" name="Rectangle 2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68611" name="Rectangle 3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8612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swap</a:t>
            </a:r>
            <a:r>
              <a:rPr lang="en-US"/>
              <a:t> Body</a:t>
            </a:r>
          </a:p>
        </p:txBody>
      </p:sp>
      <p:sp>
        <p:nvSpPr>
          <p:cNvPr id="68613" name="Rectangle 5"/>
          <p:cNvSpPr>
            <a:spLocks/>
          </p:cNvSpPr>
          <p:nvPr/>
        </p:nvSpPr>
        <p:spPr bwMode="auto">
          <a:xfrm>
            <a:off x="1003300" y="5359400"/>
            <a:ext cx="5041900" cy="838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# get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12(%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ecx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# get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yp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 .</a:t>
            </a:r>
          </a:p>
        </p:txBody>
      </p:sp>
      <p:sp>
        <p:nvSpPr>
          <p:cNvPr id="68614" name="Rectangle 6"/>
          <p:cNvSpPr>
            <a:spLocks/>
          </p:cNvSpPr>
          <p:nvPr/>
        </p:nvSpPr>
        <p:spPr bwMode="auto">
          <a:xfrm>
            <a:off x="5500688" y="1274763"/>
            <a:ext cx="2057400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20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Stack</a:t>
            </a:r>
          </a:p>
        </p:txBody>
      </p:sp>
      <p:sp>
        <p:nvSpPr>
          <p:cNvPr id="68615" name="Rectangle 7"/>
          <p:cNvSpPr>
            <a:spLocks/>
          </p:cNvSpPr>
          <p:nvPr/>
        </p:nvSpPr>
        <p:spPr bwMode="auto">
          <a:xfrm>
            <a:off x="1016000" y="3276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&amp;course2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8616" name="Rectangle 8"/>
          <p:cNvSpPr>
            <a:spLocks/>
          </p:cNvSpPr>
          <p:nvPr/>
        </p:nvSpPr>
        <p:spPr bwMode="auto">
          <a:xfrm>
            <a:off x="1016000" y="3657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&amp;course1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8617" name="Rectangle 9"/>
          <p:cNvSpPr>
            <a:spLocks/>
          </p:cNvSpPr>
          <p:nvPr/>
        </p:nvSpPr>
        <p:spPr bwMode="auto">
          <a:xfrm>
            <a:off x="1016000" y="4038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68618" name="Line 10"/>
          <p:cNvSpPr>
            <a:spLocks noChangeShapeType="1"/>
          </p:cNvSpPr>
          <p:nvPr/>
        </p:nvSpPr>
        <p:spPr bwMode="auto">
          <a:xfrm flipH="1">
            <a:off x="2454275" y="41973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8619" name="Rectangle 11"/>
          <p:cNvSpPr>
            <a:spLocks/>
          </p:cNvSpPr>
          <p:nvPr/>
        </p:nvSpPr>
        <p:spPr bwMode="auto">
          <a:xfrm>
            <a:off x="3100388" y="40259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68620" name="Rectangle 12"/>
          <p:cNvSpPr>
            <a:spLocks/>
          </p:cNvSpPr>
          <p:nvPr/>
        </p:nvSpPr>
        <p:spPr bwMode="auto">
          <a:xfrm>
            <a:off x="650875" y="1274763"/>
            <a:ext cx="1585913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Entering Stack</a:t>
            </a:r>
          </a:p>
        </p:txBody>
      </p:sp>
      <p:sp>
        <p:nvSpPr>
          <p:cNvPr id="68621" name="Rectangle 13"/>
          <p:cNvSpPr>
            <a:spLocks/>
          </p:cNvSpPr>
          <p:nvPr/>
        </p:nvSpPr>
        <p:spPr bwMode="auto">
          <a:xfrm>
            <a:off x="1016000" y="1828800"/>
            <a:ext cx="1270000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68622" name="Line 14"/>
          <p:cNvSpPr>
            <a:spLocks noChangeShapeType="1"/>
          </p:cNvSpPr>
          <p:nvPr/>
        </p:nvSpPr>
        <p:spPr bwMode="auto">
          <a:xfrm flipH="1">
            <a:off x="2451100" y="19812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8623" name="Rectangle 15"/>
          <p:cNvSpPr>
            <a:spLocks/>
          </p:cNvSpPr>
          <p:nvPr/>
        </p:nvSpPr>
        <p:spPr bwMode="auto">
          <a:xfrm>
            <a:off x="3097213" y="180975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8624" name="Rectangle 16"/>
          <p:cNvSpPr>
            <a:spLocks/>
          </p:cNvSpPr>
          <p:nvPr/>
        </p:nvSpPr>
        <p:spPr bwMode="auto">
          <a:xfrm>
            <a:off x="5715000" y="3276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yp</a:t>
            </a:r>
          </a:p>
        </p:txBody>
      </p:sp>
      <p:sp>
        <p:nvSpPr>
          <p:cNvPr id="68625" name="Rectangle 17"/>
          <p:cNvSpPr>
            <a:spLocks/>
          </p:cNvSpPr>
          <p:nvPr/>
        </p:nvSpPr>
        <p:spPr bwMode="auto">
          <a:xfrm>
            <a:off x="5715000" y="3657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xp</a:t>
            </a:r>
          </a:p>
        </p:txBody>
      </p:sp>
      <p:sp>
        <p:nvSpPr>
          <p:cNvPr id="68626" name="Rectangle 18"/>
          <p:cNvSpPr>
            <a:spLocks/>
          </p:cNvSpPr>
          <p:nvPr/>
        </p:nvSpPr>
        <p:spPr bwMode="auto">
          <a:xfrm>
            <a:off x="5715000" y="4038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68627" name="Rectangle 19"/>
          <p:cNvSpPr>
            <a:spLocks/>
          </p:cNvSpPr>
          <p:nvPr/>
        </p:nvSpPr>
        <p:spPr bwMode="auto">
          <a:xfrm>
            <a:off x="5715000" y="44196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8628" name="Line 20"/>
          <p:cNvSpPr>
            <a:spLocks noChangeShapeType="1"/>
          </p:cNvSpPr>
          <p:nvPr/>
        </p:nvSpPr>
        <p:spPr bwMode="auto">
          <a:xfrm flipH="1">
            <a:off x="7059613" y="49911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8629" name="Rectangle 21"/>
          <p:cNvSpPr>
            <a:spLocks/>
          </p:cNvSpPr>
          <p:nvPr/>
        </p:nvSpPr>
        <p:spPr bwMode="auto">
          <a:xfrm>
            <a:off x="7593013" y="445135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8630" name="Rectangle 22"/>
          <p:cNvSpPr>
            <a:spLocks/>
          </p:cNvSpPr>
          <p:nvPr/>
        </p:nvSpPr>
        <p:spPr bwMode="auto">
          <a:xfrm>
            <a:off x="5715000" y="1828800"/>
            <a:ext cx="1270000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68631" name="Line 23"/>
          <p:cNvSpPr>
            <a:spLocks noChangeShapeType="1"/>
          </p:cNvSpPr>
          <p:nvPr/>
        </p:nvSpPr>
        <p:spPr bwMode="auto">
          <a:xfrm flipH="1">
            <a:off x="7064375" y="46164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8632" name="Rectangle 24"/>
          <p:cNvSpPr>
            <a:spLocks/>
          </p:cNvSpPr>
          <p:nvPr/>
        </p:nvSpPr>
        <p:spPr bwMode="auto">
          <a:xfrm>
            <a:off x="7596188" y="48260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68633" name="Freeform 25"/>
          <p:cNvSpPr>
            <a:spLocks/>
          </p:cNvSpPr>
          <p:nvPr/>
        </p:nvSpPr>
        <p:spPr bwMode="auto">
          <a:xfrm>
            <a:off x="6832600" y="2057400"/>
            <a:ext cx="1016000" cy="2514600"/>
          </a:xfrm>
          <a:custGeom>
            <a:avLst/>
            <a:gdLst/>
            <a:ahLst/>
            <a:cxnLst>
              <a:cxn ang="0">
                <a:pos x="0" y="21600"/>
              </a:cxn>
              <a:cxn ang="0">
                <a:pos x="21600" y="10473"/>
              </a:cxn>
              <a:cxn ang="0">
                <a:pos x="7830" y="0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0" y="21600"/>
                  <a:pt x="21600" y="17345"/>
                  <a:pt x="21600" y="10473"/>
                </a:cubicBezTo>
                <a:cubicBezTo>
                  <a:pt x="21600" y="3600"/>
                  <a:pt x="7830" y="0"/>
                  <a:pt x="783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8634" name="Rectangle 26"/>
          <p:cNvSpPr>
            <a:spLocks/>
          </p:cNvSpPr>
          <p:nvPr/>
        </p:nvSpPr>
        <p:spPr bwMode="auto">
          <a:xfrm>
            <a:off x="5715000" y="48006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%ebx</a:t>
            </a:r>
          </a:p>
        </p:txBody>
      </p:sp>
      <p:sp>
        <p:nvSpPr>
          <p:cNvPr id="68635" name="Rectangle 27"/>
          <p:cNvSpPr>
            <a:spLocks/>
          </p:cNvSpPr>
          <p:nvPr/>
        </p:nvSpPr>
        <p:spPr bwMode="auto">
          <a:xfrm>
            <a:off x="2298700" y="3276600"/>
            <a:ext cx="3403600" cy="381000"/>
          </a:xfrm>
          <a:prstGeom prst="rect">
            <a:avLst/>
          </a:prstGeom>
          <a:solidFill>
            <a:srgbClr val="CDF1C5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8636" name="Rectangle 28"/>
          <p:cNvSpPr>
            <a:spLocks/>
          </p:cNvSpPr>
          <p:nvPr/>
        </p:nvSpPr>
        <p:spPr bwMode="auto">
          <a:xfrm>
            <a:off x="2298700" y="3644900"/>
            <a:ext cx="3403600" cy="381000"/>
          </a:xfrm>
          <a:prstGeom prst="rect">
            <a:avLst/>
          </a:prstGeom>
          <a:solidFill>
            <a:srgbClr val="FFFEB2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8637" name="Rectangle 29"/>
          <p:cNvSpPr>
            <a:spLocks/>
          </p:cNvSpPr>
          <p:nvPr/>
        </p:nvSpPr>
        <p:spPr bwMode="auto">
          <a:xfrm>
            <a:off x="3446463" y="2921000"/>
            <a:ext cx="225425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rgbClr val="666666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Offset relative to %ebp</a:t>
            </a:r>
          </a:p>
        </p:txBody>
      </p:sp>
      <p:sp>
        <p:nvSpPr>
          <p:cNvPr id="68638" name="Rectangle 30"/>
          <p:cNvSpPr>
            <a:spLocks/>
          </p:cNvSpPr>
          <p:nvPr/>
        </p:nvSpPr>
        <p:spPr bwMode="auto">
          <a:xfrm>
            <a:off x="5327650" y="3289300"/>
            <a:ext cx="320675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12</a:t>
            </a:r>
          </a:p>
        </p:txBody>
      </p:sp>
      <p:sp>
        <p:nvSpPr>
          <p:cNvPr id="68639" name="Rectangle 31"/>
          <p:cNvSpPr>
            <a:spLocks/>
          </p:cNvSpPr>
          <p:nvPr/>
        </p:nvSpPr>
        <p:spPr bwMode="auto">
          <a:xfrm>
            <a:off x="5441950" y="3657600"/>
            <a:ext cx="204788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8</a:t>
            </a:r>
          </a:p>
        </p:txBody>
      </p:sp>
      <p:sp>
        <p:nvSpPr>
          <p:cNvPr id="68640" name="Rectangle 32"/>
          <p:cNvSpPr>
            <a:spLocks/>
          </p:cNvSpPr>
          <p:nvPr/>
        </p:nvSpPr>
        <p:spPr bwMode="auto">
          <a:xfrm>
            <a:off x="5448300" y="4038600"/>
            <a:ext cx="2032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6963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swap</a:t>
            </a:r>
            <a:r>
              <a:rPr lang="en-US" dirty="0"/>
              <a:t> </a:t>
            </a:r>
            <a:r>
              <a:rPr lang="en-US" dirty="0" smtClean="0"/>
              <a:t>Finish</a:t>
            </a:r>
            <a:endParaRPr lang="en-US" dirty="0"/>
          </a:p>
        </p:txBody>
      </p:sp>
      <p:sp>
        <p:nvSpPr>
          <p:cNvPr id="69637" name="Rectangle 5"/>
          <p:cNvSpPr>
            <a:spLocks/>
          </p:cNvSpPr>
          <p:nvPr/>
        </p:nvSpPr>
        <p:spPr bwMode="auto">
          <a:xfrm>
            <a:off x="609600" y="1274763"/>
            <a:ext cx="2074863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Before Finish</a:t>
            </a:r>
          </a:p>
        </p:txBody>
      </p:sp>
      <p:sp>
        <p:nvSpPr>
          <p:cNvPr id="69649" name="Rectangle 17"/>
          <p:cNvSpPr>
            <a:spLocks/>
          </p:cNvSpPr>
          <p:nvPr/>
        </p:nvSpPr>
        <p:spPr bwMode="auto">
          <a:xfrm>
            <a:off x="3340100" y="2565400"/>
            <a:ext cx="3136900" cy="1092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popl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popl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  <p:grpSp>
        <p:nvGrpSpPr>
          <p:cNvPr id="69651" name="Group 19"/>
          <p:cNvGrpSpPr>
            <a:grpSpLocks/>
          </p:cNvGrpSpPr>
          <p:nvPr/>
        </p:nvGrpSpPr>
        <p:grpSpPr bwMode="auto">
          <a:xfrm>
            <a:off x="1016000" y="1828800"/>
            <a:ext cx="2516188" cy="3352800"/>
            <a:chOff x="0" y="0"/>
            <a:chExt cx="1585" cy="2112"/>
          </a:xfrm>
        </p:grpSpPr>
        <p:sp>
          <p:nvSpPr>
            <p:cNvPr id="69652" name="Rectangle 20"/>
            <p:cNvSpPr>
              <a:spLocks/>
            </p:cNvSpPr>
            <p:nvPr/>
          </p:nvSpPr>
          <p:spPr bwMode="auto">
            <a:xfrm>
              <a:off x="0" y="912"/>
              <a:ext cx="800" cy="24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yp</a:t>
              </a:r>
            </a:p>
          </p:txBody>
        </p:sp>
        <p:sp>
          <p:nvSpPr>
            <p:cNvPr id="69653" name="Rectangle 21"/>
            <p:cNvSpPr>
              <a:spLocks/>
            </p:cNvSpPr>
            <p:nvPr/>
          </p:nvSpPr>
          <p:spPr bwMode="auto">
            <a:xfrm>
              <a:off x="0" y="1152"/>
              <a:ext cx="800" cy="24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xp</a:t>
              </a:r>
            </a:p>
          </p:txBody>
        </p:sp>
        <p:sp>
          <p:nvSpPr>
            <p:cNvPr id="69654" name="Rectangle 22"/>
            <p:cNvSpPr>
              <a:spLocks/>
            </p:cNvSpPr>
            <p:nvPr/>
          </p:nvSpPr>
          <p:spPr bwMode="auto">
            <a:xfrm>
              <a:off x="0" y="1392"/>
              <a:ext cx="800" cy="24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1800">
                  <a:solidFill>
                    <a:schemeClr val="tx1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Rtn adr</a:t>
              </a:r>
            </a:p>
          </p:txBody>
        </p:sp>
        <p:sp>
          <p:nvSpPr>
            <p:cNvPr id="69655" name="Rectangle 23"/>
            <p:cNvSpPr>
              <a:spLocks/>
            </p:cNvSpPr>
            <p:nvPr/>
          </p:nvSpPr>
          <p:spPr bwMode="auto">
            <a:xfrm>
              <a:off x="0" y="1632"/>
              <a:ext cx="800" cy="240"/>
            </a:xfrm>
            <a:prstGeom prst="rect">
              <a:avLst/>
            </a:prstGeom>
            <a:solidFill>
              <a:srgbClr val="ADADEA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1800">
                  <a:solidFill>
                    <a:schemeClr val="tx1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Old </a:t>
              </a:r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69656" name="Line 24"/>
            <p:cNvSpPr>
              <a:spLocks noChangeShapeType="1"/>
            </p:cNvSpPr>
            <p:nvPr/>
          </p:nvSpPr>
          <p:spPr bwMode="auto">
            <a:xfrm flipH="1">
              <a:off x="848" y="1992"/>
              <a:ext cx="288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9657" name="Rectangle 25"/>
            <p:cNvSpPr>
              <a:spLocks/>
            </p:cNvSpPr>
            <p:nvPr/>
          </p:nvSpPr>
          <p:spPr bwMode="auto">
            <a:xfrm>
              <a:off x="1184" y="1656"/>
              <a:ext cx="401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69658" name="Rectangle 26"/>
            <p:cNvSpPr>
              <a:spLocks/>
            </p:cNvSpPr>
            <p:nvPr/>
          </p:nvSpPr>
          <p:spPr bwMode="auto">
            <a:xfrm>
              <a:off x="0" y="0"/>
              <a:ext cx="800" cy="912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1800">
                  <a:solidFill>
                    <a:schemeClr val="tx1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•</a:t>
              </a:r>
              <a:endParaRPr lang="en-US" sz="2400">
                <a:solidFill>
                  <a:schemeClr val="tx1"/>
                </a:solidFill>
                <a:latin typeface="Arial Narrow Bold" charset="0"/>
                <a:ea typeface="Lucida Grande" charset="0"/>
                <a:cs typeface="Lucida Grande" charset="0"/>
                <a:sym typeface="Arial Narrow Bold" charset="0"/>
              </a:endParaRPr>
            </a:p>
            <a:p>
              <a:r>
                <a:rPr lang="en-US" sz="1800">
                  <a:solidFill>
                    <a:schemeClr val="tx1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•</a:t>
              </a:r>
              <a:endParaRPr lang="en-US" sz="2400">
                <a:solidFill>
                  <a:schemeClr val="tx1"/>
                </a:solidFill>
                <a:latin typeface="Arial Narrow Bold" charset="0"/>
                <a:ea typeface="Lucida Grande" charset="0"/>
                <a:cs typeface="Lucida Grande" charset="0"/>
                <a:sym typeface="Arial Narrow Bold" charset="0"/>
              </a:endParaRPr>
            </a:p>
            <a:p>
              <a:r>
                <a:rPr lang="en-US" sz="1800">
                  <a:solidFill>
                    <a:schemeClr val="tx1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•</a:t>
              </a:r>
            </a:p>
          </p:txBody>
        </p:sp>
        <p:sp>
          <p:nvSpPr>
            <p:cNvPr id="69659" name="Line 27"/>
            <p:cNvSpPr>
              <a:spLocks noChangeShapeType="1"/>
            </p:cNvSpPr>
            <p:nvPr/>
          </p:nvSpPr>
          <p:spPr bwMode="auto">
            <a:xfrm flipH="1">
              <a:off x="848" y="1760"/>
              <a:ext cx="288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9660" name="Rectangle 28"/>
            <p:cNvSpPr>
              <a:spLocks/>
            </p:cNvSpPr>
            <p:nvPr/>
          </p:nvSpPr>
          <p:spPr bwMode="auto">
            <a:xfrm>
              <a:off x="1184" y="1888"/>
              <a:ext cx="401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  <p:sp>
          <p:nvSpPr>
            <p:cNvPr id="69661" name="Freeform 29"/>
            <p:cNvSpPr>
              <a:spLocks/>
            </p:cNvSpPr>
            <p:nvPr/>
          </p:nvSpPr>
          <p:spPr bwMode="auto">
            <a:xfrm>
              <a:off x="704" y="144"/>
              <a:ext cx="640" cy="1584"/>
            </a:xfrm>
            <a:custGeom>
              <a:avLst/>
              <a:gdLst/>
              <a:ahLst/>
              <a:cxnLst>
                <a:cxn ang="0">
                  <a:pos x="0" y="21600"/>
                </a:cxn>
                <a:cxn ang="0">
                  <a:pos x="21600" y="10473"/>
                </a:cxn>
                <a:cxn ang="0">
                  <a:pos x="7830" y="0"/>
                </a:cxn>
              </a:cxnLst>
              <a:rect l="0" t="0" r="r" b="b"/>
              <a:pathLst>
                <a:path w="21600" h="21600">
                  <a:moveTo>
                    <a:pt x="0" y="21600"/>
                  </a:moveTo>
                  <a:cubicBezTo>
                    <a:pt x="0" y="21600"/>
                    <a:pt x="21600" y="17345"/>
                    <a:pt x="21600" y="10473"/>
                  </a:cubicBezTo>
                  <a:cubicBezTo>
                    <a:pt x="21600" y="3600"/>
                    <a:pt x="7830" y="0"/>
                    <a:pt x="7830" y="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miter lim="800000"/>
              <a:headEnd type="oval" w="med" len="med"/>
              <a:tailEnd type="stealth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9662" name="Rectangle 30"/>
            <p:cNvSpPr>
              <a:spLocks/>
            </p:cNvSpPr>
            <p:nvPr/>
          </p:nvSpPr>
          <p:spPr bwMode="auto">
            <a:xfrm>
              <a:off x="0" y="1872"/>
              <a:ext cx="800" cy="240"/>
            </a:xfrm>
            <a:prstGeom prst="rect">
              <a:avLst/>
            </a:prstGeom>
            <a:solidFill>
              <a:srgbClr val="ADADEA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1800">
                  <a:solidFill>
                    <a:schemeClr val="tx1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Old </a:t>
              </a:r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%ebx</a:t>
              </a:r>
            </a:p>
          </p:txBody>
        </p:sp>
      </p:grpSp>
      <p:sp>
        <p:nvSpPr>
          <p:cNvPr id="41" name="Rectangle 4"/>
          <p:cNvSpPr>
            <a:spLocks/>
          </p:cNvSpPr>
          <p:nvPr/>
        </p:nvSpPr>
        <p:spPr bwMode="auto">
          <a:xfrm>
            <a:off x="5891213" y="1274763"/>
            <a:ext cx="2057400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20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Stack</a:t>
            </a:r>
          </a:p>
        </p:txBody>
      </p:sp>
      <p:sp>
        <p:nvSpPr>
          <p:cNvPr id="42" name="Rectangle 6"/>
          <p:cNvSpPr>
            <a:spLocks/>
          </p:cNvSpPr>
          <p:nvPr/>
        </p:nvSpPr>
        <p:spPr bwMode="auto">
          <a:xfrm>
            <a:off x="6283325" y="3276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yp</a:t>
            </a:r>
          </a:p>
        </p:txBody>
      </p:sp>
      <p:sp>
        <p:nvSpPr>
          <p:cNvPr id="43" name="Rectangle 7"/>
          <p:cNvSpPr>
            <a:spLocks/>
          </p:cNvSpPr>
          <p:nvPr/>
        </p:nvSpPr>
        <p:spPr bwMode="auto">
          <a:xfrm>
            <a:off x="6283325" y="3657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xp</a:t>
            </a:r>
          </a:p>
        </p:txBody>
      </p:sp>
      <p:sp>
        <p:nvSpPr>
          <p:cNvPr id="44" name="Rectangle 8"/>
          <p:cNvSpPr>
            <a:spLocks/>
          </p:cNvSpPr>
          <p:nvPr/>
        </p:nvSpPr>
        <p:spPr bwMode="auto">
          <a:xfrm>
            <a:off x="6283325" y="4038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45" name="Rectangle 9"/>
          <p:cNvSpPr>
            <a:spLocks/>
          </p:cNvSpPr>
          <p:nvPr/>
        </p:nvSpPr>
        <p:spPr bwMode="auto">
          <a:xfrm>
            <a:off x="6283325" y="1828800"/>
            <a:ext cx="1270000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46" name="Line 23"/>
          <p:cNvSpPr>
            <a:spLocks noChangeShapeType="1"/>
          </p:cNvSpPr>
          <p:nvPr/>
        </p:nvSpPr>
        <p:spPr bwMode="auto">
          <a:xfrm flipH="1">
            <a:off x="7629525" y="1941513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" name="Rectangle 24"/>
          <p:cNvSpPr>
            <a:spLocks/>
          </p:cNvSpPr>
          <p:nvPr/>
        </p:nvSpPr>
        <p:spPr bwMode="auto">
          <a:xfrm>
            <a:off x="8123238" y="177165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48" name="Line 25"/>
          <p:cNvSpPr>
            <a:spLocks noChangeShapeType="1"/>
          </p:cNvSpPr>
          <p:nvPr/>
        </p:nvSpPr>
        <p:spPr bwMode="auto">
          <a:xfrm flipH="1">
            <a:off x="7632700" y="42608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" name="Rectangle 26"/>
          <p:cNvSpPr>
            <a:spLocks/>
          </p:cNvSpPr>
          <p:nvPr/>
        </p:nvSpPr>
        <p:spPr bwMode="auto">
          <a:xfrm>
            <a:off x="8126413" y="41021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50" name="Rectangle 26"/>
          <p:cNvSpPr txBox="1">
            <a:spLocks noChangeArrowheads="1"/>
          </p:cNvSpPr>
          <p:nvPr/>
        </p:nvSpPr>
        <p:spPr bwMode="auto">
          <a:xfrm>
            <a:off x="4114800" y="4800600"/>
            <a:ext cx="4800600" cy="1473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marL="215900" marR="0" lvl="0" indent="-2159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Calibri Bold" charset="0"/>
              </a:rPr>
              <a:t>Observation</a:t>
            </a:r>
          </a:p>
          <a:p>
            <a:pPr marL="673100" marR="0" lvl="1" indent="-254000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charset="2"/>
              <a:buChar char="§"/>
              <a:tabLst/>
              <a:defRPr/>
            </a:pP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rPr>
              <a:t>Saved and restored register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%ebx</a:t>
            </a:r>
            <a:endParaRPr kumimoji="0" lang="en-US" sz="20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  <a:p>
            <a:pPr marL="673100" marR="0" lvl="1" indent="-254000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charset="2"/>
              <a:buChar char="§"/>
              <a:tabLst/>
              <a:defRPr/>
            </a:pP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rPr>
              <a:t>Not so for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%eax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rPr>
              <a:t>,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%ecx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rPr>
              <a:t>,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%edx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373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Disassembled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swap</a:t>
            </a:r>
            <a:endParaRPr lang="en-US">
              <a:latin typeface="Courier New Bold" charset="0"/>
              <a:sym typeface="Courier New Bold" charset="0"/>
            </a:endParaRPr>
          </a:p>
        </p:txBody>
      </p:sp>
      <p:sp>
        <p:nvSpPr>
          <p:cNvPr id="73732" name="Rectangle 4"/>
          <p:cNvSpPr>
            <a:spLocks/>
          </p:cNvSpPr>
          <p:nvPr/>
        </p:nvSpPr>
        <p:spPr bwMode="auto">
          <a:xfrm>
            <a:off x="457200" y="1219200"/>
            <a:ext cx="7620000" cy="3378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08048384 &lt;swap&gt;: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8048384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	55                   	push  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8048385:	89 e5                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esp,%ebp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8048387:	53                   	push  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8048388:	8b 55 08             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0x8(%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804838b:	8b 4d 0c             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0xc(%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ecx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804838e:	8b 1a                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8048390:	8b 01                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ecx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8048392:	89 02                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8048394:	89 19                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ecx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8048396:	5b                   	pop   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8048397:	5d                   	pop   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8048398:	c3                   	ret 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73733" name="Rectangle 5"/>
          <p:cNvSpPr>
            <a:spLocks/>
          </p:cNvSpPr>
          <p:nvPr/>
        </p:nvSpPr>
        <p:spPr bwMode="auto">
          <a:xfrm>
            <a:off x="457200" y="5210175"/>
            <a:ext cx="8534400" cy="584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52578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80483b4: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$0x8049658,0x4(%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	# Copy &amp;course2 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5257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80483bc: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$0x8049654,(%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	# Copy &amp;course1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5257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80483c3:	call   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8048384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&lt;swap&gt;	# Call swap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5257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80483c8:	leave 	# Prepare to return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5257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80483c9:	ret 	# Return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73734" name="Rectangle 6"/>
          <p:cNvSpPr>
            <a:spLocks/>
          </p:cNvSpPr>
          <p:nvPr/>
        </p:nvSpPr>
        <p:spPr bwMode="auto">
          <a:xfrm>
            <a:off x="319088" y="4832350"/>
            <a:ext cx="1384300" cy="3810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rgbClr val="C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Calling Code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rgbClr val="990000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3556" name="Rectangle 4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3561" name="Rectangle 9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Switch Statement Example (IA32)</a:t>
            </a:r>
          </a:p>
        </p:txBody>
      </p:sp>
      <p:sp>
        <p:nvSpPr>
          <p:cNvPr id="23562" name="Rectangle 10"/>
          <p:cNvSpPr>
            <a:spLocks/>
          </p:cNvSpPr>
          <p:nvPr/>
        </p:nvSpPr>
        <p:spPr bwMode="auto">
          <a:xfrm>
            <a:off x="393700" y="3816350"/>
            <a:ext cx="3454400" cy="381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638"/>
              </a:spcBef>
            </a:pP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Setup:</a:t>
            </a:r>
          </a:p>
        </p:txBody>
      </p:sp>
      <p:sp>
        <p:nvSpPr>
          <p:cNvPr id="23563" name="Rectangle 11"/>
          <p:cNvSpPr>
            <a:spLocks/>
          </p:cNvSpPr>
          <p:nvPr/>
        </p:nvSpPr>
        <p:spPr bwMode="auto">
          <a:xfrm>
            <a:off x="457200" y="1376362"/>
            <a:ext cx="5575300" cy="2306637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switch_eg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(long x, long y, long z)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w = 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w;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18" name="Rectangle 1"/>
          <p:cNvSpPr>
            <a:spLocks/>
          </p:cNvSpPr>
          <p:nvPr/>
        </p:nvSpPr>
        <p:spPr bwMode="auto">
          <a:xfrm>
            <a:off x="609600" y="4267200"/>
            <a:ext cx="7620000" cy="2159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switch_eg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Setup</a:t>
            </a: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Setup</a:t>
            </a: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8(%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x</a:t>
            </a: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cmpl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$6,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Compare x:6</a:t>
            </a: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ja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.L2   	# If unsigned &gt;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default</a:t>
            </a: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*.L7(,%eax,4)	#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JTab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[x]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2438400" y="2667000"/>
            <a:ext cx="6705601" cy="3048000"/>
            <a:chOff x="2438400" y="2667000"/>
            <a:chExt cx="6705601" cy="3048000"/>
          </a:xfrm>
        </p:grpSpPr>
        <p:cxnSp>
          <p:nvCxnSpPr>
            <p:cNvPr id="20" name="Straight Arrow Connector 19"/>
            <p:cNvCxnSpPr/>
            <p:nvPr/>
          </p:nvCxnSpPr>
          <p:spPr bwMode="auto">
            <a:xfrm rot="10800000" flipV="1">
              <a:off x="2438400" y="3810000"/>
              <a:ext cx="4267200" cy="190500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2" name="TextBox 21"/>
            <p:cNvSpPr txBox="1"/>
            <p:nvPr/>
          </p:nvSpPr>
          <p:spPr>
            <a:xfrm>
              <a:off x="6705601" y="2667000"/>
              <a:ext cx="24384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400" dirty="0" smtClean="0">
                  <a:latin typeface="+mj-lt"/>
                </a:rPr>
                <a:t>What range of values takes default?</a:t>
              </a:r>
              <a:endParaRPr lang="en-US" sz="2400" dirty="0">
                <a:latin typeface="+mj-lt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6400800" y="5943600"/>
            <a:ext cx="2209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 smtClean="0">
                <a:solidFill>
                  <a:srgbClr val="C00000"/>
                </a:solidFill>
                <a:latin typeface="Calibri" pitchFamily="34" charset="0"/>
              </a:rPr>
              <a:t>Note that </a:t>
            </a:r>
            <a:r>
              <a:rPr lang="en-US" sz="24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w</a:t>
            </a:r>
            <a:r>
              <a:rPr lang="en-US" sz="2400" dirty="0" smtClean="0">
                <a:solidFill>
                  <a:srgbClr val="C00000"/>
                </a:solidFill>
                <a:latin typeface="Calibri" pitchFamily="34" charset="0"/>
              </a:rPr>
              <a:t> not initialized here</a:t>
            </a:r>
            <a:endParaRPr lang="en-US" sz="2400" dirty="0">
              <a:solidFill>
                <a:srgbClr val="C0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096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smtClean="0">
                <a:solidFill>
                  <a:srgbClr val="B3B3B3"/>
                </a:solidFill>
              </a:rPr>
              <a:t>Switch </a:t>
            </a:r>
            <a:r>
              <a:rPr lang="en-US" dirty="0">
                <a:solidFill>
                  <a:srgbClr val="B3B3B3"/>
                </a:solidFill>
              </a:rPr>
              <a:t>statements</a:t>
            </a:r>
          </a:p>
          <a:p>
            <a:r>
              <a:rPr lang="en-US" b="1" dirty="0" smtClean="0"/>
              <a:t>IA 32 Procedures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Stack Structure</a:t>
            </a:r>
          </a:p>
          <a:p>
            <a:pPr lvl="1"/>
            <a:r>
              <a:rPr lang="en-US" dirty="0" smtClean="0"/>
              <a:t>Calling Conventions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Illustrations of Recursion &amp; Pointers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475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Register Saving Conventions</a:t>
            </a:r>
          </a:p>
        </p:txBody>
      </p:sp>
      <p:sp>
        <p:nvSpPr>
          <p:cNvPr id="7475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When procedure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yoo</a:t>
            </a:r>
            <a:r>
              <a:rPr lang="en-US" dirty="0"/>
              <a:t> calls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r>
              <a:rPr lang="en-US" dirty="0"/>
              <a:t>:</a:t>
            </a:r>
          </a:p>
          <a:p>
            <a:pPr marL="552450" lvl="1"/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yoo</a:t>
            </a:r>
            <a:r>
              <a:rPr lang="en-US" dirty="0"/>
              <a:t> is the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caller</a:t>
            </a:r>
            <a:endParaRPr lang="en-US" dirty="0"/>
          </a:p>
          <a:p>
            <a:pPr marL="552450" lvl="1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r>
              <a:rPr lang="en-US" dirty="0"/>
              <a:t> is the </a:t>
            </a:r>
            <a:r>
              <a:rPr lang="en-US" dirty="0" err="1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callee</a:t>
            </a:r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Can</a:t>
            </a:r>
            <a:r>
              <a:rPr lang="en-US" dirty="0" smtClean="0"/>
              <a:t> register </a:t>
            </a:r>
            <a:r>
              <a:rPr lang="en-US" dirty="0"/>
              <a:t>be used for temporary storage?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552450" lvl="1"/>
            <a:r>
              <a:rPr lang="en-US" dirty="0"/>
              <a:t>Contents of register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edx</a:t>
            </a:r>
            <a:r>
              <a:rPr lang="en-US" dirty="0"/>
              <a:t> overwritten by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endParaRPr lang="en-US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  <a:p>
            <a:pPr marL="552450" lvl="1"/>
            <a:r>
              <a:rPr lang="en-US" dirty="0">
                <a:ea typeface="Zapf Dingbats" charset="0"/>
                <a:cs typeface="Zapf Dingbats" charset="0"/>
              </a:rPr>
              <a:t>This </a:t>
            </a:r>
            <a:r>
              <a:rPr lang="en-US" dirty="0" smtClean="0">
                <a:ea typeface="Zapf Dingbats" charset="0"/>
                <a:cs typeface="Zapf Dingbats" charset="0"/>
              </a:rPr>
              <a:t>could be </a:t>
            </a:r>
            <a:r>
              <a:rPr lang="en-US" dirty="0">
                <a:ea typeface="Zapf Dingbats" charset="0"/>
                <a:cs typeface="Zapf Dingbats" charset="0"/>
              </a:rPr>
              <a:t>trouble ➙ something should be done!</a:t>
            </a:r>
            <a:endParaRPr lang="en-US" sz="1800" dirty="0"/>
          </a:p>
          <a:p>
            <a:pPr marL="838200" lvl="2"/>
            <a:r>
              <a:rPr lang="en-US" dirty="0"/>
              <a:t>Need some coordination</a:t>
            </a:r>
          </a:p>
        </p:txBody>
      </p:sp>
      <p:sp>
        <p:nvSpPr>
          <p:cNvPr id="74757" name="Rectangle 5"/>
          <p:cNvSpPr>
            <a:spLocks/>
          </p:cNvSpPr>
          <p:nvPr/>
        </p:nvSpPr>
        <p:spPr bwMode="auto">
          <a:xfrm>
            <a:off x="760413" y="3200400"/>
            <a:ext cx="3797300" cy="1976438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• • •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$15213, 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endParaRPr lang="en-US" sz="2400" b="1" dirty="0">
              <a:solidFill>
                <a:srgbClr val="C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call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• • •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74758" name="Rectangle 6"/>
          <p:cNvSpPr>
            <a:spLocks/>
          </p:cNvSpPr>
          <p:nvPr/>
        </p:nvSpPr>
        <p:spPr bwMode="auto">
          <a:xfrm>
            <a:off x="4751388" y="3200400"/>
            <a:ext cx="3797300" cy="19812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• • •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endParaRPr lang="en-US" sz="2400" b="1" dirty="0">
              <a:solidFill>
                <a:srgbClr val="C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$18243, 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endParaRPr lang="en-US" sz="2400" b="1" dirty="0">
              <a:solidFill>
                <a:srgbClr val="C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• • •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577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Register Saving Conventions</a:t>
            </a:r>
          </a:p>
        </p:txBody>
      </p:sp>
      <p:sp>
        <p:nvSpPr>
          <p:cNvPr id="7578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When procedure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yoo</a:t>
            </a:r>
            <a:r>
              <a:rPr lang="en-US" dirty="0"/>
              <a:t> calls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r>
              <a:rPr lang="en-US" dirty="0"/>
              <a:t>:</a:t>
            </a:r>
          </a:p>
          <a:p>
            <a:pPr marL="552450" lvl="1"/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yoo</a:t>
            </a:r>
            <a:r>
              <a:rPr lang="en-US" dirty="0"/>
              <a:t> is the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caller</a:t>
            </a:r>
            <a:endParaRPr lang="en-US" dirty="0"/>
          </a:p>
          <a:p>
            <a:pPr marL="552450" lvl="1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r>
              <a:rPr lang="en-US" dirty="0"/>
              <a:t> is the </a:t>
            </a:r>
            <a:r>
              <a:rPr lang="en-US" dirty="0" err="1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callee</a:t>
            </a:r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Can</a:t>
            </a:r>
            <a:r>
              <a:rPr lang="en-US" dirty="0" smtClean="0"/>
              <a:t> register </a:t>
            </a:r>
            <a:r>
              <a:rPr lang="en-US" dirty="0"/>
              <a:t>be used for temporary storage?</a:t>
            </a:r>
          </a:p>
          <a:p>
            <a:r>
              <a:rPr lang="en-US" dirty="0"/>
              <a:t>Conventions</a:t>
            </a:r>
          </a:p>
          <a:p>
            <a:pPr marL="552450" lvl="1"/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“Caller Save”</a:t>
            </a:r>
            <a:endParaRPr lang="en-US" dirty="0">
              <a:solidFill>
                <a:srgbClr val="980002"/>
              </a:solidFill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838200" lvl="2"/>
            <a:r>
              <a:rPr lang="en-US" dirty="0"/>
              <a:t>Caller saves temporary values in its frame before the call</a:t>
            </a:r>
          </a:p>
          <a:p>
            <a:pPr marL="552450" lvl="1"/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“</a:t>
            </a:r>
            <a:r>
              <a:rPr lang="en-US" dirty="0" err="1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Callee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 Save”</a:t>
            </a:r>
            <a:endParaRPr lang="en-US" dirty="0">
              <a:solidFill>
                <a:srgbClr val="980002"/>
              </a:solidFill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838200" lvl="2"/>
            <a:r>
              <a:rPr lang="en-US" dirty="0" err="1"/>
              <a:t>Callee</a:t>
            </a:r>
            <a:r>
              <a:rPr lang="en-US" dirty="0"/>
              <a:t> saves temporary values in its frame before using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680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IA32/</a:t>
            </a:r>
            <a:r>
              <a:rPr lang="en-US" dirty="0" err="1" smtClean="0"/>
              <a:t>Linux+Windows</a:t>
            </a:r>
            <a:r>
              <a:rPr lang="en-US" dirty="0" smtClean="0"/>
              <a:t> </a:t>
            </a:r>
            <a:r>
              <a:rPr lang="en-US" dirty="0"/>
              <a:t>Register Usage</a:t>
            </a:r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4064000" cy="5435600"/>
          </a:xfrm>
          <a:ln/>
        </p:spPr>
        <p:txBody>
          <a:bodyPr/>
          <a:lstStyle/>
          <a:p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eax</a:t>
            </a:r>
            <a:r>
              <a:rPr lang="en-US" dirty="0"/>
              <a:t>,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edx</a:t>
            </a:r>
            <a:r>
              <a:rPr lang="en-US" dirty="0"/>
              <a:t>,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ecx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/>
              <a:t>Caller saves prior to call if values are used later</a:t>
            </a:r>
          </a:p>
          <a:p>
            <a:pPr marL="552450" lvl="1"/>
            <a:endParaRPr lang="en-US" dirty="0"/>
          </a:p>
          <a:p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eax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/>
              <a:t>also used to return integer value</a:t>
            </a:r>
          </a:p>
          <a:p>
            <a:pPr marL="552450" lvl="1"/>
            <a:endParaRPr lang="en-US" dirty="0"/>
          </a:p>
          <a:p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ebx</a:t>
            </a:r>
            <a:r>
              <a:rPr lang="en-US" dirty="0"/>
              <a:t>,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esi</a:t>
            </a:r>
            <a:r>
              <a:rPr lang="en-US" dirty="0"/>
              <a:t>,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edi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 err="1"/>
              <a:t>Callee</a:t>
            </a:r>
            <a:r>
              <a:rPr lang="en-US" dirty="0"/>
              <a:t> saves if wants to use them</a:t>
            </a:r>
          </a:p>
          <a:p>
            <a:pPr marL="552450" lvl="1"/>
            <a:endParaRPr lang="en-US" dirty="0"/>
          </a:p>
          <a:p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esp</a:t>
            </a:r>
            <a:r>
              <a:rPr lang="en-US" dirty="0"/>
              <a:t>,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ebp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 smtClean="0"/>
              <a:t>special form of </a:t>
            </a:r>
            <a:r>
              <a:rPr lang="en-US" dirty="0" err="1" smtClean="0"/>
              <a:t>callee</a:t>
            </a:r>
            <a:r>
              <a:rPr lang="en-US" dirty="0" smtClean="0"/>
              <a:t> save</a:t>
            </a:r>
          </a:p>
          <a:p>
            <a:pPr marL="552450" lvl="1"/>
            <a:r>
              <a:rPr lang="en-US" dirty="0" smtClean="0"/>
              <a:t>Restored to original values upon exit from procedure</a:t>
            </a:r>
            <a:endParaRPr lang="en-US" dirty="0"/>
          </a:p>
        </p:txBody>
      </p:sp>
      <p:sp>
        <p:nvSpPr>
          <p:cNvPr id="76805" name="Rectangle 5"/>
          <p:cNvSpPr>
            <a:spLocks/>
          </p:cNvSpPr>
          <p:nvPr/>
        </p:nvSpPr>
        <p:spPr bwMode="auto">
          <a:xfrm>
            <a:off x="6350000" y="1600200"/>
            <a:ext cx="25400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%eax</a:t>
            </a:r>
          </a:p>
        </p:txBody>
      </p:sp>
      <p:sp>
        <p:nvSpPr>
          <p:cNvPr id="76806" name="Rectangle 6"/>
          <p:cNvSpPr>
            <a:spLocks/>
          </p:cNvSpPr>
          <p:nvPr/>
        </p:nvSpPr>
        <p:spPr bwMode="auto">
          <a:xfrm>
            <a:off x="6350000" y="2057400"/>
            <a:ext cx="25400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%edx</a:t>
            </a:r>
          </a:p>
        </p:txBody>
      </p:sp>
      <p:sp>
        <p:nvSpPr>
          <p:cNvPr id="76807" name="Rectangle 7"/>
          <p:cNvSpPr>
            <a:spLocks/>
          </p:cNvSpPr>
          <p:nvPr/>
        </p:nvSpPr>
        <p:spPr bwMode="auto">
          <a:xfrm>
            <a:off x="6350000" y="2514600"/>
            <a:ext cx="25400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%ecx</a:t>
            </a:r>
          </a:p>
        </p:txBody>
      </p:sp>
      <p:sp>
        <p:nvSpPr>
          <p:cNvPr id="76808" name="Rectangle 8"/>
          <p:cNvSpPr>
            <a:spLocks/>
          </p:cNvSpPr>
          <p:nvPr/>
        </p:nvSpPr>
        <p:spPr bwMode="auto">
          <a:xfrm>
            <a:off x="6350000" y="2971800"/>
            <a:ext cx="254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%ebx</a:t>
            </a:r>
          </a:p>
        </p:txBody>
      </p:sp>
      <p:sp>
        <p:nvSpPr>
          <p:cNvPr id="76809" name="Rectangle 9"/>
          <p:cNvSpPr>
            <a:spLocks/>
          </p:cNvSpPr>
          <p:nvPr/>
        </p:nvSpPr>
        <p:spPr bwMode="auto">
          <a:xfrm>
            <a:off x="6350000" y="3429000"/>
            <a:ext cx="254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%esi</a:t>
            </a:r>
          </a:p>
        </p:txBody>
      </p:sp>
      <p:sp>
        <p:nvSpPr>
          <p:cNvPr id="76810" name="Rectangle 10"/>
          <p:cNvSpPr>
            <a:spLocks/>
          </p:cNvSpPr>
          <p:nvPr/>
        </p:nvSpPr>
        <p:spPr bwMode="auto">
          <a:xfrm>
            <a:off x="6350000" y="3886200"/>
            <a:ext cx="254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%edi</a:t>
            </a:r>
          </a:p>
        </p:txBody>
      </p:sp>
      <p:sp>
        <p:nvSpPr>
          <p:cNvPr id="76811" name="Rectangle 11"/>
          <p:cNvSpPr>
            <a:spLocks/>
          </p:cNvSpPr>
          <p:nvPr/>
        </p:nvSpPr>
        <p:spPr bwMode="auto">
          <a:xfrm>
            <a:off x="6350000" y="4343400"/>
            <a:ext cx="2540000" cy="381000"/>
          </a:xfrm>
          <a:prstGeom prst="rect">
            <a:avLst/>
          </a:prstGeom>
          <a:solidFill>
            <a:srgbClr val="F1C7C7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76812" name="Rectangle 12"/>
          <p:cNvSpPr>
            <a:spLocks/>
          </p:cNvSpPr>
          <p:nvPr/>
        </p:nvSpPr>
        <p:spPr bwMode="auto">
          <a:xfrm>
            <a:off x="6350000" y="4800600"/>
            <a:ext cx="2540000" cy="381000"/>
          </a:xfrm>
          <a:prstGeom prst="rect">
            <a:avLst/>
          </a:prstGeom>
          <a:solidFill>
            <a:srgbClr val="F1C7C7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76813" name="AutoShape 13"/>
          <p:cNvSpPr>
            <a:spLocks/>
          </p:cNvSpPr>
          <p:nvPr/>
        </p:nvSpPr>
        <p:spPr bwMode="auto">
          <a:xfrm>
            <a:off x="5867400" y="1600200"/>
            <a:ext cx="304800" cy="12954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1140"/>
                  <a:pt x="10800" y="20571"/>
                </a:cubicBezTo>
                <a:lnTo>
                  <a:pt x="10800" y="11829"/>
                </a:lnTo>
                <a:cubicBezTo>
                  <a:pt x="10800" y="11261"/>
                  <a:pt x="5965" y="10800"/>
                  <a:pt x="0" y="10800"/>
                </a:cubicBezTo>
                <a:cubicBezTo>
                  <a:pt x="5965" y="10800"/>
                  <a:pt x="10800" y="10339"/>
                  <a:pt x="10800" y="9771"/>
                </a:cubicBezTo>
                <a:lnTo>
                  <a:pt x="10800" y="1029"/>
                </a:lnTo>
                <a:cubicBezTo>
                  <a:pt x="10800" y="461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6814" name="AutoShape 14"/>
          <p:cNvSpPr>
            <a:spLocks/>
          </p:cNvSpPr>
          <p:nvPr/>
        </p:nvSpPr>
        <p:spPr bwMode="auto">
          <a:xfrm>
            <a:off x="5867400" y="2971800"/>
            <a:ext cx="304800" cy="12954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1140"/>
                  <a:pt x="10800" y="20571"/>
                </a:cubicBezTo>
                <a:lnTo>
                  <a:pt x="10800" y="11829"/>
                </a:lnTo>
                <a:cubicBezTo>
                  <a:pt x="10800" y="11261"/>
                  <a:pt x="5965" y="10800"/>
                  <a:pt x="0" y="10800"/>
                </a:cubicBezTo>
                <a:cubicBezTo>
                  <a:pt x="5965" y="10800"/>
                  <a:pt x="10800" y="10339"/>
                  <a:pt x="10800" y="9771"/>
                </a:cubicBezTo>
                <a:lnTo>
                  <a:pt x="10800" y="1029"/>
                </a:lnTo>
                <a:cubicBezTo>
                  <a:pt x="10800" y="461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6815" name="AutoShape 15"/>
          <p:cNvSpPr>
            <a:spLocks/>
          </p:cNvSpPr>
          <p:nvPr/>
        </p:nvSpPr>
        <p:spPr bwMode="auto">
          <a:xfrm>
            <a:off x="5867400" y="4343400"/>
            <a:ext cx="304800" cy="8382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1139"/>
                  <a:pt x="10800" y="20571"/>
                </a:cubicBezTo>
                <a:lnTo>
                  <a:pt x="10800" y="11829"/>
                </a:lnTo>
                <a:cubicBezTo>
                  <a:pt x="10800" y="11261"/>
                  <a:pt x="5965" y="10800"/>
                  <a:pt x="0" y="10800"/>
                </a:cubicBezTo>
                <a:cubicBezTo>
                  <a:pt x="5965" y="10800"/>
                  <a:pt x="10800" y="10339"/>
                  <a:pt x="10800" y="9771"/>
                </a:cubicBezTo>
                <a:lnTo>
                  <a:pt x="10800" y="1029"/>
                </a:lnTo>
                <a:cubicBezTo>
                  <a:pt x="10800" y="461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6816" name="Rectangle 16"/>
          <p:cNvSpPr>
            <a:spLocks/>
          </p:cNvSpPr>
          <p:nvPr/>
        </p:nvSpPr>
        <p:spPr bwMode="auto">
          <a:xfrm>
            <a:off x="4597400" y="1905000"/>
            <a:ext cx="1262063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Caller-Save</a:t>
            </a:r>
            <a:endParaRPr lang="en-US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Temporaries</a:t>
            </a:r>
          </a:p>
        </p:txBody>
      </p:sp>
      <p:sp>
        <p:nvSpPr>
          <p:cNvPr id="76817" name="Rectangle 17"/>
          <p:cNvSpPr>
            <a:spLocks/>
          </p:cNvSpPr>
          <p:nvPr/>
        </p:nvSpPr>
        <p:spPr bwMode="auto">
          <a:xfrm>
            <a:off x="4618038" y="3276600"/>
            <a:ext cx="1262062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Callee-Save</a:t>
            </a:r>
            <a:endParaRPr lang="en-US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Temporaries</a:t>
            </a:r>
          </a:p>
        </p:txBody>
      </p:sp>
      <p:sp>
        <p:nvSpPr>
          <p:cNvPr id="76818" name="Rectangle 18"/>
          <p:cNvSpPr>
            <a:spLocks/>
          </p:cNvSpPr>
          <p:nvPr/>
        </p:nvSpPr>
        <p:spPr bwMode="auto">
          <a:xfrm>
            <a:off x="5086350" y="4572000"/>
            <a:ext cx="755650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Special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096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smtClean="0">
                <a:solidFill>
                  <a:srgbClr val="B3B3B3"/>
                </a:solidFill>
              </a:rPr>
              <a:t>Switch </a:t>
            </a:r>
            <a:r>
              <a:rPr lang="en-US" dirty="0">
                <a:solidFill>
                  <a:srgbClr val="B3B3B3"/>
                </a:solidFill>
              </a:rPr>
              <a:t>statements</a:t>
            </a:r>
          </a:p>
          <a:p>
            <a:r>
              <a:rPr lang="en-US" dirty="0" smtClean="0"/>
              <a:t>IA 32 Procedures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Stack Structure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Calling Conventions</a:t>
            </a:r>
          </a:p>
          <a:p>
            <a:pPr lvl="1"/>
            <a:r>
              <a:rPr lang="en-US" dirty="0" smtClean="0"/>
              <a:t>Illustrations of Recursion &amp; Pointers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7"/>
          <p:cNvSpPr>
            <a:spLocks/>
          </p:cNvSpPr>
          <p:nvPr/>
        </p:nvSpPr>
        <p:spPr bwMode="auto">
          <a:xfrm>
            <a:off x="6934200" y="2286000"/>
            <a:ext cx="685800" cy="381000"/>
          </a:xfrm>
          <a:prstGeom prst="rect">
            <a:avLst/>
          </a:prstGeom>
          <a:solidFill>
            <a:srgbClr val="F6F5BD"/>
          </a:solidFill>
          <a:ln w="25400" cap="flat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5" name="Rectangle 7"/>
          <p:cNvSpPr>
            <a:spLocks/>
          </p:cNvSpPr>
          <p:nvPr/>
        </p:nvSpPr>
        <p:spPr bwMode="auto">
          <a:xfrm>
            <a:off x="7086600" y="4191000"/>
            <a:ext cx="685800" cy="381000"/>
          </a:xfrm>
          <a:prstGeom prst="rect">
            <a:avLst/>
          </a:prstGeom>
          <a:solidFill>
            <a:srgbClr val="F6F5BD"/>
          </a:solidFill>
          <a:ln w="25400" cap="flat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9" name="Rectangle 8"/>
          <p:cNvSpPr>
            <a:spLocks/>
          </p:cNvSpPr>
          <p:nvPr/>
        </p:nvSpPr>
        <p:spPr bwMode="auto">
          <a:xfrm>
            <a:off x="6096000" y="5562600"/>
            <a:ext cx="1219200" cy="381000"/>
          </a:xfrm>
          <a:prstGeom prst="rect">
            <a:avLst/>
          </a:prstGeom>
          <a:solidFill>
            <a:srgbClr val="D5F1CF"/>
          </a:solidFill>
          <a:ln w="25400" cap="flat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" name="Rectangle 8"/>
          <p:cNvSpPr>
            <a:spLocks/>
          </p:cNvSpPr>
          <p:nvPr/>
        </p:nvSpPr>
        <p:spPr bwMode="auto">
          <a:xfrm>
            <a:off x="5486400" y="1447800"/>
            <a:ext cx="1981200" cy="381000"/>
          </a:xfrm>
          <a:prstGeom prst="rect">
            <a:avLst/>
          </a:prstGeom>
          <a:solidFill>
            <a:srgbClr val="D5F1CF"/>
          </a:solidFill>
          <a:ln w="25400" cap="flat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2" name="Rectangle 8"/>
          <p:cNvSpPr>
            <a:spLocks/>
          </p:cNvSpPr>
          <p:nvPr/>
        </p:nvSpPr>
        <p:spPr bwMode="auto">
          <a:xfrm>
            <a:off x="7620000" y="1981200"/>
            <a:ext cx="685800" cy="381000"/>
          </a:xfrm>
          <a:prstGeom prst="rect">
            <a:avLst/>
          </a:prstGeom>
          <a:solidFill>
            <a:srgbClr val="D5F1CF"/>
          </a:solidFill>
          <a:ln w="25400" cap="flat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7" name="Rectangle 8"/>
          <p:cNvSpPr>
            <a:spLocks/>
          </p:cNvSpPr>
          <p:nvPr/>
        </p:nvSpPr>
        <p:spPr bwMode="auto">
          <a:xfrm>
            <a:off x="990600" y="4876800"/>
            <a:ext cx="685800" cy="381000"/>
          </a:xfrm>
          <a:prstGeom prst="rect">
            <a:avLst/>
          </a:prstGeom>
          <a:solidFill>
            <a:srgbClr val="D5F1CF"/>
          </a:solidFill>
          <a:ln w="25400" cap="flat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8" name="Rectangle 7"/>
          <p:cNvSpPr>
            <a:spLocks/>
          </p:cNvSpPr>
          <p:nvPr/>
        </p:nvSpPr>
        <p:spPr bwMode="auto">
          <a:xfrm>
            <a:off x="1676400" y="4191000"/>
            <a:ext cx="838200" cy="381000"/>
          </a:xfrm>
          <a:prstGeom prst="rect">
            <a:avLst/>
          </a:prstGeom>
          <a:solidFill>
            <a:srgbClr val="F6F5BD"/>
          </a:solidFill>
          <a:ln w="25400" cap="flat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6" name="Rectangle 7"/>
          <p:cNvSpPr>
            <a:spLocks/>
          </p:cNvSpPr>
          <p:nvPr/>
        </p:nvSpPr>
        <p:spPr bwMode="auto">
          <a:xfrm>
            <a:off x="914400" y="4191000"/>
            <a:ext cx="838200" cy="381000"/>
          </a:xfrm>
          <a:prstGeom prst="rect">
            <a:avLst/>
          </a:prstGeom>
          <a:solidFill>
            <a:srgbClr val="F6F5BD"/>
          </a:solidFill>
          <a:ln w="25400" cap="flat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7833" name="Rectangle 9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7834" name="Rectangle 10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19200"/>
            <a:ext cx="4343400" cy="2057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Recursive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popcount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(x == 0)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 return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(x &amp; 1) +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&gt;&gt; 1);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/>
            <a:endParaRPr lang="en-US" sz="1800" b="1" dirty="0" err="1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</a:t>
            </a:r>
            <a:r>
              <a:rPr lang="en-US" dirty="0" smtClean="0"/>
              <a:t>Function</a:t>
            </a:r>
            <a:endParaRPr lang="en-US" dirty="0"/>
          </a:p>
        </p:txBody>
      </p:sp>
      <p:sp>
        <p:nvSpPr>
          <p:cNvPr id="77837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381000" y="3784600"/>
            <a:ext cx="4102100" cy="2082800"/>
          </a:xfrm>
          <a:ln/>
        </p:spPr>
        <p:txBody>
          <a:bodyPr/>
          <a:lstStyle/>
          <a:p>
            <a:r>
              <a:rPr lang="en-US" dirty="0"/>
              <a:t>Registers</a:t>
            </a:r>
          </a:p>
          <a:p>
            <a:pPr marL="552450" lvl="1"/>
            <a:r>
              <a:rPr lang="en-US" dirty="0"/>
              <a:t>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eax</a:t>
            </a:r>
            <a:r>
              <a:rPr lang="en-US" dirty="0" smtClean="0"/>
              <a:t>,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edx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 smtClean="0"/>
              <a:t>used </a:t>
            </a:r>
            <a:r>
              <a:rPr lang="en-US" dirty="0"/>
              <a:t>without first saving</a:t>
            </a:r>
          </a:p>
          <a:p>
            <a:pPr marL="552450" lvl="1"/>
            <a:r>
              <a:rPr lang="en-US" dirty="0"/>
              <a:t>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ebx</a:t>
            </a:r>
            <a:r>
              <a:rPr lang="en-US" dirty="0"/>
              <a:t> used, but saved at beginning &amp; restored at </a:t>
            </a:r>
            <a:r>
              <a:rPr lang="en-US" dirty="0" smtClean="0"/>
              <a:t>end</a:t>
            </a:r>
            <a:endParaRPr lang="en-US" dirty="0"/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5029200" y="654050"/>
            <a:ext cx="3962400" cy="5918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$4,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8(%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$0,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je	.L3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shrl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call	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andl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$1,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leal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edx,%eax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.L3: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$4,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3" name="Rectangle 9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7834" name="Rectangle 10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19200"/>
            <a:ext cx="4419600" cy="2057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Recursive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popcount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(x == 0)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 return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(x &amp; 1) +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&gt;&gt; 1);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/>
            <a:endParaRPr lang="en-US" sz="1800" b="1" dirty="0" err="1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</a:t>
            </a:r>
            <a:r>
              <a:rPr lang="en-US" dirty="0" smtClean="0"/>
              <a:t>Call #1</a:t>
            </a:r>
            <a:endParaRPr lang="en-US" dirty="0"/>
          </a:p>
        </p:txBody>
      </p:sp>
      <p:sp>
        <p:nvSpPr>
          <p:cNvPr id="77837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381000" y="3784600"/>
            <a:ext cx="4102100" cy="2082800"/>
          </a:xfrm>
          <a:ln/>
        </p:spPr>
        <p:txBody>
          <a:bodyPr/>
          <a:lstStyle/>
          <a:p>
            <a:r>
              <a:rPr lang="en-US" dirty="0" smtClean="0"/>
              <a:t>Actions</a:t>
            </a:r>
          </a:p>
          <a:p>
            <a:pPr lvl="1"/>
            <a:r>
              <a:rPr lang="en-US" dirty="0" smtClean="0"/>
              <a:t>Save old value of </a:t>
            </a:r>
            <a:r>
              <a:rPr lang="en-US" dirty="0" smtClean="0">
                <a:latin typeface="Courier New Bold"/>
              </a:rPr>
              <a:t>%</a:t>
            </a:r>
            <a:r>
              <a:rPr lang="en-US" dirty="0" err="1" smtClean="0">
                <a:latin typeface="Courier New Bold"/>
              </a:rPr>
              <a:t>ebx</a:t>
            </a:r>
            <a:r>
              <a:rPr lang="en-US" dirty="0" smtClean="0"/>
              <a:t> on stack</a:t>
            </a:r>
          </a:p>
          <a:p>
            <a:pPr lvl="1"/>
            <a:r>
              <a:rPr lang="en-US" dirty="0" smtClean="0"/>
              <a:t>Allocate space for argument to recursive call</a:t>
            </a:r>
          </a:p>
          <a:p>
            <a:pPr lvl="1"/>
            <a:r>
              <a:rPr lang="en-US" dirty="0" smtClean="0"/>
              <a:t>Store x in </a:t>
            </a:r>
            <a:r>
              <a:rPr lang="en-US" dirty="0" smtClean="0">
                <a:latin typeface="Courier New Bold"/>
              </a:rPr>
              <a:t>%</a:t>
            </a:r>
            <a:r>
              <a:rPr lang="en-US" dirty="0" err="1" smtClean="0">
                <a:latin typeface="Courier New Bold"/>
              </a:rPr>
              <a:t>ebx</a:t>
            </a:r>
            <a:endParaRPr lang="en-US" dirty="0">
              <a:latin typeface="Courier New Bold"/>
            </a:endParaRPr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4876800" y="304800"/>
            <a:ext cx="3517900" cy="20574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	$4,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	8(%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• • •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6" name="Rectangle 21"/>
          <p:cNvSpPr>
            <a:spLocks/>
          </p:cNvSpPr>
          <p:nvPr/>
        </p:nvSpPr>
        <p:spPr bwMode="auto">
          <a:xfrm>
            <a:off x="5257800" y="43434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" name="Rectangle 22"/>
          <p:cNvSpPr>
            <a:spLocks/>
          </p:cNvSpPr>
          <p:nvPr/>
        </p:nvSpPr>
        <p:spPr bwMode="auto">
          <a:xfrm>
            <a:off x="5257800" y="47244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28" name="Rectangle 23"/>
          <p:cNvSpPr>
            <a:spLocks/>
          </p:cNvSpPr>
          <p:nvPr/>
        </p:nvSpPr>
        <p:spPr bwMode="auto">
          <a:xfrm>
            <a:off x="5257800" y="51054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29" name="Line 24"/>
          <p:cNvSpPr>
            <a:spLocks noChangeShapeType="1"/>
          </p:cNvSpPr>
          <p:nvPr/>
        </p:nvSpPr>
        <p:spPr bwMode="auto">
          <a:xfrm flipH="1">
            <a:off x="6604000" y="60325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" name="Rectangle 25"/>
          <p:cNvSpPr>
            <a:spLocks/>
          </p:cNvSpPr>
          <p:nvPr/>
        </p:nvSpPr>
        <p:spPr bwMode="auto">
          <a:xfrm>
            <a:off x="7137400" y="5143500"/>
            <a:ext cx="636588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31" name="Rectangle 26"/>
          <p:cNvSpPr>
            <a:spLocks/>
          </p:cNvSpPr>
          <p:nvPr/>
        </p:nvSpPr>
        <p:spPr bwMode="auto">
          <a:xfrm>
            <a:off x="5257800" y="2895600"/>
            <a:ext cx="1270000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32" name="Line 27"/>
          <p:cNvSpPr>
            <a:spLocks noChangeShapeType="1"/>
          </p:cNvSpPr>
          <p:nvPr/>
        </p:nvSpPr>
        <p:spPr bwMode="auto">
          <a:xfrm flipH="1">
            <a:off x="6604000" y="53086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" name="Rectangle 28"/>
          <p:cNvSpPr>
            <a:spLocks/>
          </p:cNvSpPr>
          <p:nvPr/>
        </p:nvSpPr>
        <p:spPr bwMode="auto">
          <a:xfrm>
            <a:off x="7137400" y="5867400"/>
            <a:ext cx="636588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4" name="Freeform 29"/>
          <p:cNvSpPr>
            <a:spLocks/>
          </p:cNvSpPr>
          <p:nvPr/>
        </p:nvSpPr>
        <p:spPr bwMode="auto">
          <a:xfrm>
            <a:off x="6375400" y="3048000"/>
            <a:ext cx="1016000" cy="2209800"/>
          </a:xfrm>
          <a:custGeom>
            <a:avLst/>
            <a:gdLst/>
            <a:ahLst/>
            <a:cxnLst>
              <a:cxn ang="0">
                <a:pos x="0" y="21600"/>
              </a:cxn>
              <a:cxn ang="0">
                <a:pos x="21600" y="10473"/>
              </a:cxn>
              <a:cxn ang="0">
                <a:pos x="7830" y="0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0" y="21600"/>
                  <a:pt x="21600" y="17345"/>
                  <a:pt x="21600" y="10473"/>
                </a:cubicBezTo>
                <a:cubicBezTo>
                  <a:pt x="21600" y="3600"/>
                  <a:pt x="7830" y="0"/>
                  <a:pt x="783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" name="Rectangle 30"/>
          <p:cNvSpPr>
            <a:spLocks/>
          </p:cNvSpPr>
          <p:nvPr/>
        </p:nvSpPr>
        <p:spPr bwMode="auto">
          <a:xfrm>
            <a:off x="5257800" y="54864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ebx</a:t>
            </a:r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6" name="Rectangle 30"/>
          <p:cNvSpPr>
            <a:spLocks/>
          </p:cNvSpPr>
          <p:nvPr/>
        </p:nvSpPr>
        <p:spPr bwMode="auto">
          <a:xfrm>
            <a:off x="5257800" y="58674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7" name="Rectangle 30"/>
          <p:cNvSpPr>
            <a:spLocks/>
          </p:cNvSpPr>
          <p:nvPr/>
        </p:nvSpPr>
        <p:spPr bwMode="auto">
          <a:xfrm>
            <a:off x="3124200" y="5867400"/>
            <a:ext cx="1270000" cy="3810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8" name="Rectangle 28"/>
          <p:cNvSpPr>
            <a:spLocks/>
          </p:cNvSpPr>
          <p:nvPr/>
        </p:nvSpPr>
        <p:spPr bwMode="auto">
          <a:xfrm>
            <a:off x="2362200" y="5867400"/>
            <a:ext cx="685800" cy="276999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>
            <a:spAutoFit/>
          </a:bodyPr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ebx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3" name="Rectangle 9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7834" name="Rectangle 10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19200"/>
            <a:ext cx="4419600" cy="2057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Recursive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popcount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if (x == 0)</a:t>
            </a:r>
          </a:p>
          <a:p>
            <a:pPr algn="l"/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 return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(x &amp; 1) +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&gt;&gt; 1);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/>
            <a:endParaRPr lang="en-US" sz="1800" b="1" dirty="0" err="1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</a:t>
            </a:r>
            <a:r>
              <a:rPr lang="en-US" dirty="0" smtClean="0"/>
              <a:t>Call #2</a:t>
            </a:r>
            <a:endParaRPr lang="en-US" dirty="0"/>
          </a:p>
        </p:txBody>
      </p:sp>
      <p:sp>
        <p:nvSpPr>
          <p:cNvPr id="77837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381000" y="3784600"/>
            <a:ext cx="4102100" cy="2082800"/>
          </a:xfrm>
          <a:ln/>
        </p:spPr>
        <p:txBody>
          <a:bodyPr/>
          <a:lstStyle/>
          <a:p>
            <a:r>
              <a:rPr lang="en-US" dirty="0" smtClean="0"/>
              <a:t>Actions</a:t>
            </a:r>
          </a:p>
          <a:p>
            <a:pPr lvl="1"/>
            <a:r>
              <a:rPr lang="en-US" dirty="0" smtClean="0"/>
              <a:t>If x == 0, return</a:t>
            </a:r>
          </a:p>
          <a:p>
            <a:pPr lvl="2"/>
            <a:r>
              <a:rPr lang="en-US" dirty="0" smtClean="0"/>
              <a:t>with </a:t>
            </a:r>
            <a:r>
              <a:rPr lang="en-US" dirty="0" smtClean="0">
                <a:latin typeface="Courier New Bold"/>
              </a:rPr>
              <a:t>%</a:t>
            </a:r>
            <a:r>
              <a:rPr lang="en-US" dirty="0" err="1" smtClean="0">
                <a:latin typeface="Courier New Bold"/>
              </a:rPr>
              <a:t>eax</a:t>
            </a:r>
            <a:r>
              <a:rPr lang="en-US" dirty="0" smtClean="0"/>
              <a:t> set to 0</a:t>
            </a:r>
            <a:endParaRPr lang="en-US" dirty="0">
              <a:latin typeface="Courier New Bold"/>
            </a:endParaRPr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4876800" y="762000"/>
            <a:ext cx="3517900" cy="2362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• • •</a:t>
            </a: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  $0,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je	.L3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• • •</a:t>
            </a: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.L3: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• • •</a:t>
            </a: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ret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37" name="Rectangle 30"/>
          <p:cNvSpPr>
            <a:spLocks/>
          </p:cNvSpPr>
          <p:nvPr/>
        </p:nvSpPr>
        <p:spPr bwMode="auto">
          <a:xfrm>
            <a:off x="3124200" y="5867400"/>
            <a:ext cx="1270000" cy="3810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8" name="Rectangle 28"/>
          <p:cNvSpPr>
            <a:spLocks/>
          </p:cNvSpPr>
          <p:nvPr/>
        </p:nvSpPr>
        <p:spPr bwMode="auto">
          <a:xfrm>
            <a:off x="2362200" y="5867400"/>
            <a:ext cx="685800" cy="276999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>
            <a:spAutoFit/>
          </a:bodyPr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ebx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3" name="Rectangle 9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7834" name="Rectangle 10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19200"/>
            <a:ext cx="4419600" cy="1981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Recursive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popcount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(x == 0)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 return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(x &amp; 1) + 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&gt;&gt; 1)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/>
            <a:endParaRPr lang="en-US" sz="1800" b="1" dirty="0" err="1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</a:t>
            </a:r>
            <a:r>
              <a:rPr lang="en-US" dirty="0" smtClean="0"/>
              <a:t>Call #3</a:t>
            </a:r>
            <a:endParaRPr lang="en-US" dirty="0"/>
          </a:p>
        </p:txBody>
      </p:sp>
      <p:sp>
        <p:nvSpPr>
          <p:cNvPr id="77837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381000" y="3784600"/>
            <a:ext cx="4102100" cy="2082800"/>
          </a:xfrm>
          <a:ln/>
        </p:spPr>
        <p:txBody>
          <a:bodyPr/>
          <a:lstStyle/>
          <a:p>
            <a:r>
              <a:rPr lang="en-US" dirty="0" smtClean="0"/>
              <a:t>Actions</a:t>
            </a:r>
          </a:p>
          <a:p>
            <a:pPr lvl="1"/>
            <a:r>
              <a:rPr lang="en-US" dirty="0" smtClean="0">
                <a:latin typeface="+mn-lt"/>
              </a:rPr>
              <a:t>Store x &gt;&gt; 1 on stack</a:t>
            </a:r>
          </a:p>
          <a:p>
            <a:pPr lvl="1"/>
            <a:r>
              <a:rPr lang="en-US" dirty="0" smtClean="0">
                <a:latin typeface="+mn-lt"/>
              </a:rPr>
              <a:t>Make recursive call</a:t>
            </a:r>
          </a:p>
          <a:p>
            <a:r>
              <a:rPr lang="en-US" dirty="0" smtClean="0"/>
              <a:t>Effect</a:t>
            </a:r>
          </a:p>
          <a:p>
            <a:pPr lvl="1"/>
            <a:r>
              <a:rPr lang="en-US" dirty="0" smtClean="0">
                <a:latin typeface="Courier New Bold"/>
              </a:rPr>
              <a:t>%</a:t>
            </a:r>
            <a:r>
              <a:rPr lang="en-US" dirty="0" err="1" smtClean="0">
                <a:latin typeface="Courier New Bold"/>
              </a:rPr>
              <a:t>eax</a:t>
            </a:r>
            <a:r>
              <a:rPr lang="en-US" dirty="0" smtClean="0">
                <a:latin typeface="+mn-lt"/>
              </a:rPr>
              <a:t> set to function result</a:t>
            </a:r>
          </a:p>
          <a:p>
            <a:pPr lvl="1"/>
            <a:r>
              <a:rPr lang="en-US" dirty="0" smtClean="0">
                <a:latin typeface="Courier New Bold"/>
              </a:rPr>
              <a:t>%</a:t>
            </a:r>
            <a:r>
              <a:rPr lang="en-US" dirty="0" err="1" smtClean="0">
                <a:latin typeface="Courier New Bold"/>
              </a:rPr>
              <a:t>ebx</a:t>
            </a:r>
            <a:r>
              <a:rPr lang="en-US" dirty="0" smtClean="0">
                <a:latin typeface="+mn-lt"/>
              </a:rPr>
              <a:t> still has value of x</a:t>
            </a:r>
            <a:endParaRPr lang="en-US" dirty="0">
              <a:latin typeface="+mn-lt"/>
            </a:endParaRPr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4876800" y="685800"/>
            <a:ext cx="3517900" cy="2362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• • •</a:t>
            </a: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 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shrl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 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 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call	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• • •</a:t>
            </a: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7" name="Rectangle 22"/>
          <p:cNvSpPr>
            <a:spLocks/>
          </p:cNvSpPr>
          <p:nvPr/>
        </p:nvSpPr>
        <p:spPr bwMode="auto">
          <a:xfrm>
            <a:off x="5561012" y="49530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28" name="Rectangle 23"/>
          <p:cNvSpPr>
            <a:spLocks/>
          </p:cNvSpPr>
          <p:nvPr/>
        </p:nvSpPr>
        <p:spPr bwMode="auto">
          <a:xfrm>
            <a:off x="5561012" y="53340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29" name="Line 24"/>
          <p:cNvSpPr>
            <a:spLocks noChangeShapeType="1"/>
          </p:cNvSpPr>
          <p:nvPr/>
        </p:nvSpPr>
        <p:spPr bwMode="auto">
          <a:xfrm flipH="1">
            <a:off x="6907212" y="62611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" name="Rectangle 25"/>
          <p:cNvSpPr>
            <a:spLocks/>
          </p:cNvSpPr>
          <p:nvPr/>
        </p:nvSpPr>
        <p:spPr bwMode="auto">
          <a:xfrm>
            <a:off x="7440612" y="5372100"/>
            <a:ext cx="636588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31" name="Rectangle 26"/>
          <p:cNvSpPr>
            <a:spLocks/>
          </p:cNvSpPr>
          <p:nvPr/>
        </p:nvSpPr>
        <p:spPr bwMode="auto">
          <a:xfrm>
            <a:off x="5561012" y="3505200"/>
            <a:ext cx="1270000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32" name="Line 27"/>
          <p:cNvSpPr>
            <a:spLocks noChangeShapeType="1"/>
          </p:cNvSpPr>
          <p:nvPr/>
        </p:nvSpPr>
        <p:spPr bwMode="auto">
          <a:xfrm flipH="1">
            <a:off x="6907212" y="55372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" name="Rectangle 28"/>
          <p:cNvSpPr>
            <a:spLocks/>
          </p:cNvSpPr>
          <p:nvPr/>
        </p:nvSpPr>
        <p:spPr bwMode="auto">
          <a:xfrm>
            <a:off x="7440612" y="6096000"/>
            <a:ext cx="636588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4" name="Freeform 29"/>
          <p:cNvSpPr>
            <a:spLocks/>
          </p:cNvSpPr>
          <p:nvPr/>
        </p:nvSpPr>
        <p:spPr bwMode="auto">
          <a:xfrm>
            <a:off x="6678612" y="3581400"/>
            <a:ext cx="1016000" cy="1905000"/>
          </a:xfrm>
          <a:custGeom>
            <a:avLst/>
            <a:gdLst/>
            <a:ahLst/>
            <a:cxnLst>
              <a:cxn ang="0">
                <a:pos x="0" y="21600"/>
              </a:cxn>
              <a:cxn ang="0">
                <a:pos x="21600" y="10473"/>
              </a:cxn>
              <a:cxn ang="0">
                <a:pos x="7830" y="0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0" y="21600"/>
                  <a:pt x="21600" y="17345"/>
                  <a:pt x="21600" y="10473"/>
                </a:cubicBezTo>
                <a:cubicBezTo>
                  <a:pt x="21600" y="3600"/>
                  <a:pt x="7830" y="0"/>
                  <a:pt x="783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" name="Rectangle 30"/>
          <p:cNvSpPr>
            <a:spLocks/>
          </p:cNvSpPr>
          <p:nvPr/>
        </p:nvSpPr>
        <p:spPr bwMode="auto">
          <a:xfrm>
            <a:off x="5561012" y="57150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ebx</a:t>
            </a:r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6" name="Rectangle 30"/>
          <p:cNvSpPr>
            <a:spLocks/>
          </p:cNvSpPr>
          <p:nvPr/>
        </p:nvSpPr>
        <p:spPr bwMode="auto">
          <a:xfrm>
            <a:off x="5561012" y="60960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 &gt;&gt; 1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7" name="Rectangle 30"/>
          <p:cNvSpPr>
            <a:spLocks/>
          </p:cNvSpPr>
          <p:nvPr/>
        </p:nvSpPr>
        <p:spPr bwMode="auto">
          <a:xfrm>
            <a:off x="3124200" y="6248400"/>
            <a:ext cx="1270000" cy="3810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8" name="Rectangle 28"/>
          <p:cNvSpPr>
            <a:spLocks/>
          </p:cNvSpPr>
          <p:nvPr/>
        </p:nvSpPr>
        <p:spPr bwMode="auto">
          <a:xfrm>
            <a:off x="2362200" y="6248400"/>
            <a:ext cx="685800" cy="276999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>
            <a:spAutoFit/>
          </a:bodyPr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ebx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3" name="Rectangle 9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7834" name="Rectangle 10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19200"/>
            <a:ext cx="4419600" cy="2057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Recursive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popcount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(x == 0)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 return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&amp; 1) +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&gt;&gt; 1);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/>
            <a:endParaRPr lang="en-US" sz="1800" b="1" dirty="0" err="1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</a:t>
            </a:r>
            <a:r>
              <a:rPr lang="en-US" dirty="0" smtClean="0"/>
              <a:t>Call #4</a:t>
            </a:r>
            <a:endParaRPr lang="en-US" dirty="0"/>
          </a:p>
        </p:txBody>
      </p:sp>
      <p:sp>
        <p:nvSpPr>
          <p:cNvPr id="77837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381000" y="3784600"/>
            <a:ext cx="4876800" cy="2082800"/>
          </a:xfrm>
          <a:ln/>
        </p:spPr>
        <p:txBody>
          <a:bodyPr/>
          <a:lstStyle/>
          <a:p>
            <a:r>
              <a:rPr lang="en-US" dirty="0" smtClean="0"/>
              <a:t>Assume</a:t>
            </a:r>
          </a:p>
          <a:p>
            <a:pPr lvl="1"/>
            <a:r>
              <a:rPr lang="en-US" dirty="0" smtClean="0">
                <a:latin typeface="Courier New Bold"/>
              </a:rPr>
              <a:t>%</a:t>
            </a:r>
            <a:r>
              <a:rPr lang="en-US" dirty="0" err="1" smtClean="0">
                <a:latin typeface="Courier New Bold"/>
              </a:rPr>
              <a:t>eax</a:t>
            </a:r>
            <a:r>
              <a:rPr lang="en-US" dirty="0" smtClean="0"/>
              <a:t> </a:t>
            </a:r>
            <a:r>
              <a:rPr lang="en-US" dirty="0" smtClean="0">
                <a:latin typeface="+mn-lt"/>
              </a:rPr>
              <a:t>holds value from recursive call</a:t>
            </a:r>
          </a:p>
          <a:p>
            <a:pPr lvl="1"/>
            <a:r>
              <a:rPr lang="en-US" dirty="0" smtClean="0">
                <a:latin typeface="Courier New Bold"/>
              </a:rPr>
              <a:t>%</a:t>
            </a:r>
            <a:r>
              <a:rPr lang="en-US" dirty="0" err="1" smtClean="0">
                <a:latin typeface="Courier New Bold"/>
              </a:rPr>
              <a:t>ebx</a:t>
            </a:r>
            <a:r>
              <a:rPr lang="en-US" dirty="0" smtClean="0"/>
              <a:t> </a:t>
            </a:r>
            <a:r>
              <a:rPr lang="en-US" dirty="0" smtClean="0">
                <a:latin typeface="+mn-lt"/>
              </a:rPr>
              <a:t>holds x</a:t>
            </a:r>
          </a:p>
          <a:p>
            <a:r>
              <a:rPr lang="en-US" dirty="0" smtClean="0"/>
              <a:t>Actions</a:t>
            </a:r>
          </a:p>
          <a:p>
            <a:pPr lvl="1"/>
            <a:r>
              <a:rPr lang="en-US" dirty="0" smtClean="0">
                <a:latin typeface="+mn-lt"/>
              </a:rPr>
              <a:t>Compute (x &amp; 1) + computed value</a:t>
            </a:r>
          </a:p>
          <a:p>
            <a:r>
              <a:rPr lang="en-US" dirty="0" smtClean="0"/>
              <a:t>Effect</a:t>
            </a:r>
          </a:p>
          <a:p>
            <a:pPr lvl="1"/>
            <a:r>
              <a:rPr lang="en-US" dirty="0" smtClean="0">
                <a:latin typeface="Courier New Bold"/>
              </a:rPr>
              <a:t>%</a:t>
            </a:r>
            <a:r>
              <a:rPr lang="en-US" dirty="0" err="1" smtClean="0">
                <a:latin typeface="Courier New Bold"/>
              </a:rPr>
              <a:t>eax</a:t>
            </a:r>
            <a:r>
              <a:rPr lang="en-US" dirty="0" smtClean="0">
                <a:latin typeface="+mn-lt"/>
              </a:rPr>
              <a:t> set to function result</a:t>
            </a:r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4876800" y="1295400"/>
            <a:ext cx="4038600" cy="2362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• • •</a:t>
            </a: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  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andl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   $1,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leal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  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edx,%eax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 • • •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37" name="Rectangle 30"/>
          <p:cNvSpPr>
            <a:spLocks/>
          </p:cNvSpPr>
          <p:nvPr/>
        </p:nvSpPr>
        <p:spPr bwMode="auto">
          <a:xfrm>
            <a:off x="5867400" y="4572000"/>
            <a:ext cx="1270000" cy="3810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8" name="Rectangle 28"/>
          <p:cNvSpPr>
            <a:spLocks/>
          </p:cNvSpPr>
          <p:nvPr/>
        </p:nvSpPr>
        <p:spPr bwMode="auto">
          <a:xfrm>
            <a:off x="5105400" y="4572000"/>
            <a:ext cx="685800" cy="276999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>
            <a:spAutoFit/>
          </a:bodyPr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ebx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457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Switch Statement Example (IA32)</a:t>
            </a:r>
          </a:p>
        </p:txBody>
      </p:sp>
      <p:sp>
        <p:nvSpPr>
          <p:cNvPr id="24580" name="Rectangle 4"/>
          <p:cNvSpPr>
            <a:spLocks/>
          </p:cNvSpPr>
          <p:nvPr/>
        </p:nvSpPr>
        <p:spPr bwMode="auto">
          <a:xfrm>
            <a:off x="457200" y="1350962"/>
            <a:ext cx="5575300" cy="2306637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switch_eg(long x, long y, long z)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w = 1;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. . .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w;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4581" name="Rectangle 5"/>
          <p:cNvSpPr>
            <a:spLocks/>
          </p:cNvSpPr>
          <p:nvPr/>
        </p:nvSpPr>
        <p:spPr bwMode="auto">
          <a:xfrm>
            <a:off x="76200" y="5638800"/>
            <a:ext cx="1004888" cy="6350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Indirect </a:t>
            </a:r>
            <a:br>
              <a:rPr lang="en-US" sz="18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</a:br>
            <a:r>
              <a:rPr lang="en-US" sz="18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jump</a:t>
            </a:r>
          </a:p>
        </p:txBody>
      </p:sp>
      <p:sp>
        <p:nvSpPr>
          <p:cNvPr id="24582" name="AutoShape 6"/>
          <p:cNvSpPr>
            <a:spLocks/>
          </p:cNvSpPr>
          <p:nvPr/>
        </p:nvSpPr>
        <p:spPr bwMode="auto">
          <a:xfrm>
            <a:off x="890588" y="5918200"/>
            <a:ext cx="631825" cy="381000"/>
          </a:xfrm>
          <a:prstGeom prst="rightArrow">
            <a:avLst>
              <a:gd name="adj1" fmla="val 50000"/>
              <a:gd name="adj2" fmla="val 50019"/>
            </a:avLst>
          </a:prstGeom>
          <a:solidFill>
            <a:srgbClr val="C00000"/>
          </a:solidFill>
          <a:ln w="25400" cap="flat">
            <a:noFill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4583" name="Rectangle 7"/>
          <p:cNvSpPr>
            <a:spLocks/>
          </p:cNvSpPr>
          <p:nvPr/>
        </p:nvSpPr>
        <p:spPr bwMode="auto">
          <a:xfrm>
            <a:off x="6172200" y="2286000"/>
            <a:ext cx="1246188" cy="3810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table</a:t>
            </a:r>
          </a:p>
        </p:txBody>
      </p:sp>
      <p:sp>
        <p:nvSpPr>
          <p:cNvPr id="24584" name="Rectangle 8"/>
          <p:cNvSpPr>
            <a:spLocks/>
          </p:cNvSpPr>
          <p:nvPr/>
        </p:nvSpPr>
        <p:spPr bwMode="auto">
          <a:xfrm>
            <a:off x="6248400" y="2667000"/>
            <a:ext cx="2832100" cy="2286000"/>
          </a:xfrm>
          <a:prstGeom prst="rect">
            <a:avLst/>
          </a:prstGeom>
          <a:solidFill>
            <a:srgbClr val="D6D6F4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.section	.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rodata</a:t>
            </a:r>
            <a:endParaRPr lang="en-US" sz="14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.align 4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.L7: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.L2	# x = 0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.L3	# x = 1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.L4	# x = 2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.L5	# x = 3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.L2	# x = 4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.L6	# x = 5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.L6	# x = 6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4586" name="Rectangle 10"/>
          <p:cNvSpPr>
            <a:spLocks/>
          </p:cNvSpPr>
          <p:nvPr/>
        </p:nvSpPr>
        <p:spPr bwMode="auto">
          <a:xfrm>
            <a:off x="393700" y="3816350"/>
            <a:ext cx="3454400" cy="381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223838" indent="-223838" algn="l">
              <a:spcBef>
                <a:spcPts val="638"/>
              </a:spcBef>
            </a:pP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Setup:</a:t>
            </a:r>
          </a:p>
        </p:txBody>
      </p:sp>
      <p:sp>
        <p:nvSpPr>
          <p:cNvPr id="12" name="Rectangle 1"/>
          <p:cNvSpPr>
            <a:spLocks/>
          </p:cNvSpPr>
          <p:nvPr/>
        </p:nvSpPr>
        <p:spPr bwMode="auto">
          <a:xfrm>
            <a:off x="1143000" y="4241800"/>
            <a:ext cx="7620000" cy="2159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switch_eg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Setup</a:t>
            </a: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Setup</a:t>
            </a: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8(%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x</a:t>
            </a: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cmpl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$6,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Compare x:6</a:t>
            </a: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ja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.L2   	# If unsigned &gt;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default</a:t>
            </a: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*.L7(,%eax,4)	#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JTab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[x]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3" name="Rectangle 9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7834" name="Rectangle 10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19200"/>
            <a:ext cx="4419600" cy="2057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Recursive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popcount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(x == 0)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return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 </a:t>
            </a:r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return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(x &amp; 1) +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&gt;&gt; 1);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/>
            <a:endParaRPr lang="en-US" sz="1800" b="1" dirty="0" err="1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</a:t>
            </a:r>
            <a:r>
              <a:rPr lang="en-US" dirty="0" smtClean="0"/>
              <a:t>Call #5</a:t>
            </a:r>
            <a:endParaRPr lang="en-US" dirty="0"/>
          </a:p>
        </p:txBody>
      </p:sp>
      <p:sp>
        <p:nvSpPr>
          <p:cNvPr id="77837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228600" y="3505200"/>
            <a:ext cx="2819400" cy="2514600"/>
          </a:xfrm>
          <a:ln/>
        </p:spPr>
        <p:txBody>
          <a:bodyPr/>
          <a:lstStyle/>
          <a:p>
            <a:r>
              <a:rPr lang="en-US" dirty="0" smtClean="0"/>
              <a:t>Actions</a:t>
            </a:r>
          </a:p>
          <a:p>
            <a:pPr lvl="1"/>
            <a:r>
              <a:rPr lang="en-US" dirty="0">
                <a:latin typeface="Courier New Bold"/>
              </a:rPr>
              <a:t> </a:t>
            </a:r>
            <a:r>
              <a:rPr lang="en-US" dirty="0" smtClean="0">
                <a:latin typeface="Courier New Bold"/>
              </a:rPr>
              <a:t>Restore values of %</a:t>
            </a:r>
            <a:r>
              <a:rPr lang="en-US" dirty="0" err="1" smtClean="0">
                <a:latin typeface="Courier New Bold"/>
              </a:rPr>
              <a:t>ebx</a:t>
            </a:r>
            <a:r>
              <a:rPr lang="en-US" dirty="0" smtClean="0">
                <a:latin typeface="Courier New Bold"/>
              </a:rPr>
              <a:t> and %</a:t>
            </a:r>
            <a:r>
              <a:rPr lang="en-US" dirty="0" err="1" smtClean="0">
                <a:latin typeface="Courier New Bold"/>
              </a:rPr>
              <a:t>ebp</a:t>
            </a:r>
            <a:endParaRPr lang="en-US" dirty="0" smtClean="0">
              <a:latin typeface="Courier New Bold"/>
            </a:endParaRPr>
          </a:p>
          <a:p>
            <a:pPr lvl="1"/>
            <a:r>
              <a:rPr lang="en-US" dirty="0" smtClean="0">
                <a:latin typeface="Courier New Bold"/>
              </a:rPr>
              <a:t>Restore %</a:t>
            </a:r>
            <a:r>
              <a:rPr lang="en-US" dirty="0" err="1" smtClean="0">
                <a:latin typeface="Courier New Bold"/>
              </a:rPr>
              <a:t>esp</a:t>
            </a:r>
            <a:endParaRPr lang="en-US" dirty="0">
              <a:latin typeface="Courier New Bold"/>
            </a:endParaRPr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5105400" y="1143000"/>
            <a:ext cx="3517900" cy="1524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• • •</a:t>
            </a: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L3:</a:t>
            </a: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$4,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ret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7" name="Rectangle 22"/>
          <p:cNvSpPr>
            <a:spLocks/>
          </p:cNvSpPr>
          <p:nvPr/>
        </p:nvSpPr>
        <p:spPr bwMode="auto">
          <a:xfrm>
            <a:off x="3122612" y="49530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28" name="Rectangle 23"/>
          <p:cNvSpPr>
            <a:spLocks/>
          </p:cNvSpPr>
          <p:nvPr/>
        </p:nvSpPr>
        <p:spPr bwMode="auto">
          <a:xfrm>
            <a:off x="3122612" y="53340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ebp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9" name="Line 24"/>
          <p:cNvSpPr>
            <a:spLocks noChangeShapeType="1"/>
          </p:cNvSpPr>
          <p:nvPr/>
        </p:nvSpPr>
        <p:spPr bwMode="auto">
          <a:xfrm flipH="1">
            <a:off x="4468812" y="62611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" name="Rectangle 25"/>
          <p:cNvSpPr>
            <a:spLocks/>
          </p:cNvSpPr>
          <p:nvPr/>
        </p:nvSpPr>
        <p:spPr bwMode="auto">
          <a:xfrm>
            <a:off x="5002212" y="5372100"/>
            <a:ext cx="636588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31" name="Rectangle 26"/>
          <p:cNvSpPr>
            <a:spLocks/>
          </p:cNvSpPr>
          <p:nvPr/>
        </p:nvSpPr>
        <p:spPr bwMode="auto">
          <a:xfrm>
            <a:off x="3122612" y="3505200"/>
            <a:ext cx="1270000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32" name="Line 27"/>
          <p:cNvSpPr>
            <a:spLocks noChangeShapeType="1"/>
          </p:cNvSpPr>
          <p:nvPr/>
        </p:nvSpPr>
        <p:spPr bwMode="auto">
          <a:xfrm flipH="1">
            <a:off x="4468812" y="55372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" name="Rectangle 28"/>
          <p:cNvSpPr>
            <a:spLocks/>
          </p:cNvSpPr>
          <p:nvPr/>
        </p:nvSpPr>
        <p:spPr bwMode="auto">
          <a:xfrm>
            <a:off x="5002212" y="6096000"/>
            <a:ext cx="636588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4" name="Freeform 29"/>
          <p:cNvSpPr>
            <a:spLocks/>
          </p:cNvSpPr>
          <p:nvPr/>
        </p:nvSpPr>
        <p:spPr bwMode="auto">
          <a:xfrm>
            <a:off x="4191000" y="3581400"/>
            <a:ext cx="1016000" cy="1905000"/>
          </a:xfrm>
          <a:custGeom>
            <a:avLst/>
            <a:gdLst/>
            <a:ahLst/>
            <a:cxnLst>
              <a:cxn ang="0">
                <a:pos x="0" y="21600"/>
              </a:cxn>
              <a:cxn ang="0">
                <a:pos x="21600" y="10473"/>
              </a:cxn>
              <a:cxn ang="0">
                <a:pos x="7830" y="0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0" y="21600"/>
                  <a:pt x="21600" y="17345"/>
                  <a:pt x="21600" y="10473"/>
                </a:cubicBezTo>
                <a:cubicBezTo>
                  <a:pt x="21600" y="3600"/>
                  <a:pt x="7830" y="0"/>
                  <a:pt x="783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" name="Rectangle 30"/>
          <p:cNvSpPr>
            <a:spLocks/>
          </p:cNvSpPr>
          <p:nvPr/>
        </p:nvSpPr>
        <p:spPr bwMode="auto">
          <a:xfrm>
            <a:off x="3122612" y="57150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ebx</a:t>
            </a:r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6" name="Rectangle 30"/>
          <p:cNvSpPr>
            <a:spLocks/>
          </p:cNvSpPr>
          <p:nvPr/>
        </p:nvSpPr>
        <p:spPr bwMode="auto">
          <a:xfrm>
            <a:off x="3122612" y="60960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7" name="Rectangle 30"/>
          <p:cNvSpPr>
            <a:spLocks/>
          </p:cNvSpPr>
          <p:nvPr/>
        </p:nvSpPr>
        <p:spPr bwMode="auto">
          <a:xfrm>
            <a:off x="6399212" y="5943600"/>
            <a:ext cx="1270000" cy="3810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Old 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ebx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8" name="Rectangle 28"/>
          <p:cNvSpPr>
            <a:spLocks/>
          </p:cNvSpPr>
          <p:nvPr/>
        </p:nvSpPr>
        <p:spPr bwMode="auto">
          <a:xfrm>
            <a:off x="6400800" y="5638800"/>
            <a:ext cx="685800" cy="276999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>
            <a:spAutoFit/>
          </a:bodyPr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ebx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5" name="Line 24"/>
          <p:cNvSpPr>
            <a:spLocks noChangeShapeType="1"/>
          </p:cNvSpPr>
          <p:nvPr/>
        </p:nvSpPr>
        <p:spPr bwMode="auto">
          <a:xfrm flipH="1">
            <a:off x="7669212" y="47879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" name="Rectangle 25"/>
          <p:cNvSpPr>
            <a:spLocks/>
          </p:cNvSpPr>
          <p:nvPr/>
        </p:nvSpPr>
        <p:spPr bwMode="auto">
          <a:xfrm>
            <a:off x="8202612" y="3479800"/>
            <a:ext cx="636588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40" name="Rectangle 26"/>
          <p:cNvSpPr>
            <a:spLocks/>
          </p:cNvSpPr>
          <p:nvPr/>
        </p:nvSpPr>
        <p:spPr bwMode="auto">
          <a:xfrm>
            <a:off x="6323012" y="3479800"/>
            <a:ext cx="1270000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41" name="Line 27"/>
          <p:cNvSpPr>
            <a:spLocks noChangeShapeType="1"/>
          </p:cNvSpPr>
          <p:nvPr/>
        </p:nvSpPr>
        <p:spPr bwMode="auto">
          <a:xfrm flipH="1">
            <a:off x="7669212" y="36449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" name="Rectangle 28"/>
          <p:cNvSpPr>
            <a:spLocks/>
          </p:cNvSpPr>
          <p:nvPr/>
        </p:nvSpPr>
        <p:spPr bwMode="auto">
          <a:xfrm>
            <a:off x="8202612" y="4622800"/>
            <a:ext cx="636588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813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Observations About Recursion</a:t>
            </a:r>
            <a:endParaRPr lang="en-US" dirty="0"/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382000" cy="5435600"/>
          </a:xfrm>
          <a:ln/>
        </p:spPr>
        <p:txBody>
          <a:bodyPr/>
          <a:lstStyle/>
          <a:p>
            <a:r>
              <a:rPr lang="en-US" dirty="0" smtClean="0"/>
              <a:t>Handled Without Special Consideration</a:t>
            </a:r>
          </a:p>
          <a:p>
            <a:pPr lvl="1"/>
            <a:r>
              <a:rPr lang="en-US" dirty="0" smtClean="0"/>
              <a:t>Stack frames mean that each function call has private storage</a:t>
            </a:r>
          </a:p>
          <a:p>
            <a:pPr lvl="2"/>
            <a:r>
              <a:rPr lang="en-US" dirty="0" smtClean="0"/>
              <a:t>Saved registers &amp; local variables</a:t>
            </a:r>
          </a:p>
          <a:p>
            <a:pPr lvl="2"/>
            <a:r>
              <a:rPr lang="en-US" dirty="0" smtClean="0"/>
              <a:t>Saved return pointer</a:t>
            </a:r>
          </a:p>
          <a:p>
            <a:pPr lvl="1"/>
            <a:r>
              <a:rPr lang="en-US" dirty="0" smtClean="0"/>
              <a:t>Register saving conventions prevent one function call from corrupting another’s data</a:t>
            </a:r>
          </a:p>
          <a:p>
            <a:pPr lvl="1"/>
            <a:r>
              <a:rPr lang="en-US" dirty="0" smtClean="0"/>
              <a:t>Stack discipline follows call / return pattern</a:t>
            </a:r>
          </a:p>
          <a:p>
            <a:pPr lvl="2"/>
            <a:r>
              <a:rPr lang="en-US" dirty="0" smtClean="0"/>
              <a:t>If P calls Q, then Q returns before P</a:t>
            </a:r>
          </a:p>
          <a:p>
            <a:pPr lvl="2"/>
            <a:r>
              <a:rPr lang="en-US" dirty="0" smtClean="0"/>
              <a:t>Last-In, First-Out</a:t>
            </a:r>
          </a:p>
          <a:p>
            <a:r>
              <a:rPr lang="en-US" dirty="0" smtClean="0"/>
              <a:t>Also works for mutual recursion</a:t>
            </a:r>
          </a:p>
          <a:p>
            <a:pPr lvl="1"/>
            <a:r>
              <a:rPr lang="en-US" dirty="0" smtClean="0"/>
              <a:t>P calls Q; Q calls P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885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Pointer Code</a:t>
            </a:r>
          </a:p>
        </p:txBody>
      </p:sp>
      <p:sp>
        <p:nvSpPr>
          <p:cNvPr id="78852" name="Rectangle 4"/>
          <p:cNvSpPr>
            <a:spLocks/>
          </p:cNvSpPr>
          <p:nvPr/>
        </p:nvSpPr>
        <p:spPr bwMode="auto">
          <a:xfrm>
            <a:off x="503238" y="1981200"/>
            <a:ext cx="4068762" cy="1752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Compute x + 3 */</a:t>
            </a:r>
          </a:p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add3(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x;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incrk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3);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/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78855" name="Rectangle 7"/>
          <p:cNvSpPr>
            <a:spLocks/>
          </p:cNvSpPr>
          <p:nvPr/>
        </p:nvSpPr>
        <p:spPr bwMode="auto">
          <a:xfrm>
            <a:off x="446088" y="1524000"/>
            <a:ext cx="2662588" cy="446276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Generating Pointer</a:t>
            </a:r>
            <a:endParaRPr lang="en-US" sz="24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7885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81000" y="5943600"/>
            <a:ext cx="7329487" cy="685800"/>
          </a:xfrm>
          <a:ln/>
        </p:spPr>
        <p:txBody>
          <a:bodyPr/>
          <a:lstStyle/>
          <a:p>
            <a:pPr marL="304800" indent="-304800"/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add3</a:t>
            </a:r>
            <a:r>
              <a:rPr lang="en-US" dirty="0" smtClean="0"/>
              <a:t> creates pointer and passes it to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incrk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Rectangle 4"/>
          <p:cNvSpPr>
            <a:spLocks/>
          </p:cNvSpPr>
          <p:nvPr/>
        </p:nvSpPr>
        <p:spPr bwMode="auto">
          <a:xfrm>
            <a:off x="514350" y="4343400"/>
            <a:ext cx="4068762" cy="1371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Increment value by k */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void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incrk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k)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*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+= k;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/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1" name="Rectangle 7"/>
          <p:cNvSpPr>
            <a:spLocks/>
          </p:cNvSpPr>
          <p:nvPr/>
        </p:nvSpPr>
        <p:spPr bwMode="auto">
          <a:xfrm>
            <a:off x="457200" y="3886200"/>
            <a:ext cx="2800447" cy="446276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Referencing Pointer</a:t>
            </a:r>
            <a:endParaRPr lang="en-US" sz="24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987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9876" name="Line 4"/>
          <p:cNvSpPr>
            <a:spLocks noChangeShapeType="1"/>
          </p:cNvSpPr>
          <p:nvPr/>
        </p:nvSpPr>
        <p:spPr bwMode="auto">
          <a:xfrm flipH="1">
            <a:off x="7875588" y="6242050"/>
            <a:ext cx="246062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9877" name="Rectangle 5"/>
          <p:cNvSpPr>
            <a:spLocks/>
          </p:cNvSpPr>
          <p:nvPr/>
        </p:nvSpPr>
        <p:spPr bwMode="auto">
          <a:xfrm>
            <a:off x="8126413" y="60706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79878" name="Rectangle 6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Creating and Initializing Local Variable</a:t>
            </a:r>
            <a:endParaRPr lang="en-US" dirty="0"/>
          </a:p>
        </p:txBody>
      </p:sp>
      <p:sp>
        <p:nvSpPr>
          <p:cNvPr id="79879" name="Rectangle 7"/>
          <p:cNvSpPr>
            <a:spLocks/>
          </p:cNvSpPr>
          <p:nvPr/>
        </p:nvSpPr>
        <p:spPr bwMode="auto">
          <a:xfrm>
            <a:off x="455613" y="1524000"/>
            <a:ext cx="3125787" cy="1447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add3(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x) {</a:t>
            </a:r>
          </a:p>
          <a:p>
            <a:pPr algn="l"/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x;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incrk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3);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79881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4089400" y="1422400"/>
            <a:ext cx="4914900" cy="1727200"/>
          </a:xfrm>
          <a:ln/>
        </p:spPr>
        <p:txBody>
          <a:bodyPr/>
          <a:lstStyle/>
          <a:p>
            <a:r>
              <a:rPr lang="en-US" dirty="0"/>
              <a:t>Variable </a:t>
            </a:r>
            <a:r>
              <a:rPr lang="en-US" dirty="0" err="1" smtClean="0"/>
              <a:t>localx</a:t>
            </a:r>
            <a:r>
              <a:rPr lang="en-US" dirty="0" smtClean="0"/>
              <a:t> </a:t>
            </a:r>
            <a:r>
              <a:rPr lang="en-US" dirty="0"/>
              <a:t>must be stored on stack</a:t>
            </a:r>
          </a:p>
          <a:p>
            <a:pPr marL="552450" lvl="1"/>
            <a:r>
              <a:rPr lang="en-US" dirty="0"/>
              <a:t>Because: Need to create pointer to it</a:t>
            </a:r>
          </a:p>
          <a:p>
            <a:r>
              <a:rPr lang="en-US" dirty="0"/>
              <a:t>Compute pointer as -4(%</a:t>
            </a:r>
            <a:r>
              <a:rPr lang="en-US" dirty="0" err="1"/>
              <a:t>ebp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79882" name="Rectangle 10"/>
          <p:cNvSpPr>
            <a:spLocks/>
          </p:cNvSpPr>
          <p:nvPr/>
        </p:nvSpPr>
        <p:spPr bwMode="auto">
          <a:xfrm>
            <a:off x="419100" y="4038600"/>
            <a:ext cx="2011769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First </a:t>
            </a:r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part of </a:t>
            </a:r>
            <a:r>
              <a:rPr lang="en-US" sz="20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add3</a:t>
            </a:r>
            <a:endParaRPr lang="en-US" sz="20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9883" name="Rectangle 11"/>
          <p:cNvSpPr>
            <a:spLocks/>
          </p:cNvSpPr>
          <p:nvPr/>
        </p:nvSpPr>
        <p:spPr bwMode="auto">
          <a:xfrm>
            <a:off x="6705600" y="3124200"/>
            <a:ext cx="1143000" cy="3810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</a:t>
            </a:r>
          </a:p>
        </p:txBody>
      </p:sp>
      <p:sp>
        <p:nvSpPr>
          <p:cNvPr id="79884" name="Rectangle 12"/>
          <p:cNvSpPr>
            <a:spLocks/>
          </p:cNvSpPr>
          <p:nvPr/>
        </p:nvSpPr>
        <p:spPr bwMode="auto">
          <a:xfrm>
            <a:off x="6705600" y="3505200"/>
            <a:ext cx="1143000" cy="3810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79885" name="Rectangle 13"/>
          <p:cNvSpPr>
            <a:spLocks/>
          </p:cNvSpPr>
          <p:nvPr/>
        </p:nvSpPr>
        <p:spPr bwMode="auto">
          <a:xfrm>
            <a:off x="6705600" y="3886200"/>
            <a:ext cx="1143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79886" name="Line 14"/>
          <p:cNvSpPr>
            <a:spLocks noChangeShapeType="1"/>
          </p:cNvSpPr>
          <p:nvPr/>
        </p:nvSpPr>
        <p:spPr bwMode="auto">
          <a:xfrm flipH="1">
            <a:off x="7983538" y="4071938"/>
            <a:ext cx="233362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9887" name="Rectangle 15"/>
          <p:cNvSpPr>
            <a:spLocks/>
          </p:cNvSpPr>
          <p:nvPr/>
        </p:nvSpPr>
        <p:spPr bwMode="auto">
          <a:xfrm>
            <a:off x="8237538" y="38989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79888" name="Rectangle 16"/>
          <p:cNvSpPr>
            <a:spLocks/>
          </p:cNvSpPr>
          <p:nvPr/>
        </p:nvSpPr>
        <p:spPr bwMode="auto">
          <a:xfrm>
            <a:off x="6308055" y="3886200"/>
            <a:ext cx="39754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0 </a:t>
            </a:r>
          </a:p>
        </p:txBody>
      </p:sp>
      <p:sp>
        <p:nvSpPr>
          <p:cNvPr id="79889" name="Rectangle 17"/>
          <p:cNvSpPr>
            <a:spLocks/>
          </p:cNvSpPr>
          <p:nvPr/>
        </p:nvSpPr>
        <p:spPr bwMode="auto">
          <a:xfrm>
            <a:off x="6308055" y="3505200"/>
            <a:ext cx="39754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4 </a:t>
            </a:r>
          </a:p>
        </p:txBody>
      </p:sp>
      <p:sp>
        <p:nvSpPr>
          <p:cNvPr id="79890" name="Rectangle 18"/>
          <p:cNvSpPr>
            <a:spLocks/>
          </p:cNvSpPr>
          <p:nvPr/>
        </p:nvSpPr>
        <p:spPr bwMode="auto">
          <a:xfrm>
            <a:off x="6308055" y="3124200"/>
            <a:ext cx="39754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8 </a:t>
            </a:r>
          </a:p>
        </p:txBody>
      </p:sp>
      <p:sp>
        <p:nvSpPr>
          <p:cNvPr id="79891" name="Rectangle 19"/>
          <p:cNvSpPr>
            <a:spLocks/>
          </p:cNvSpPr>
          <p:nvPr/>
        </p:nvSpPr>
        <p:spPr bwMode="auto">
          <a:xfrm>
            <a:off x="6295231" y="4267200"/>
            <a:ext cx="41036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-4 </a:t>
            </a:r>
          </a:p>
        </p:txBody>
      </p:sp>
      <p:sp>
        <p:nvSpPr>
          <p:cNvPr id="79892" name="Rectangle 20"/>
          <p:cNvSpPr>
            <a:spLocks/>
          </p:cNvSpPr>
          <p:nvPr/>
        </p:nvSpPr>
        <p:spPr bwMode="auto">
          <a:xfrm>
            <a:off x="6705600" y="4267200"/>
            <a:ext cx="1143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localx</a:t>
            </a:r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= </a:t>
            </a:r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9893" name="Rectangle 21"/>
          <p:cNvSpPr>
            <a:spLocks/>
          </p:cNvSpPr>
          <p:nvPr/>
        </p:nvSpPr>
        <p:spPr bwMode="auto">
          <a:xfrm>
            <a:off x="6705600" y="4648200"/>
            <a:ext cx="1143000" cy="1066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79894" name="Rectangle 22"/>
          <p:cNvSpPr>
            <a:spLocks/>
          </p:cNvSpPr>
          <p:nvPr/>
        </p:nvSpPr>
        <p:spPr bwMode="auto">
          <a:xfrm>
            <a:off x="6231111" y="5029200"/>
            <a:ext cx="47448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-12 </a:t>
            </a:r>
          </a:p>
        </p:txBody>
      </p:sp>
      <p:sp>
        <p:nvSpPr>
          <p:cNvPr id="79895" name="Rectangle 23"/>
          <p:cNvSpPr>
            <a:spLocks/>
          </p:cNvSpPr>
          <p:nvPr/>
        </p:nvSpPr>
        <p:spPr bwMode="auto">
          <a:xfrm>
            <a:off x="6295231" y="4648200"/>
            <a:ext cx="41036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-8 </a:t>
            </a:r>
          </a:p>
        </p:txBody>
      </p:sp>
      <p:sp>
        <p:nvSpPr>
          <p:cNvPr id="79896" name="Rectangle 24"/>
          <p:cNvSpPr>
            <a:spLocks/>
          </p:cNvSpPr>
          <p:nvPr/>
        </p:nvSpPr>
        <p:spPr bwMode="auto">
          <a:xfrm>
            <a:off x="6226349" y="5410200"/>
            <a:ext cx="47448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-16 </a:t>
            </a:r>
          </a:p>
        </p:txBody>
      </p:sp>
      <p:sp>
        <p:nvSpPr>
          <p:cNvPr id="79899" name="Rectangle 27"/>
          <p:cNvSpPr>
            <a:spLocks/>
          </p:cNvSpPr>
          <p:nvPr/>
        </p:nvSpPr>
        <p:spPr bwMode="auto">
          <a:xfrm>
            <a:off x="304800" y="4419600"/>
            <a:ext cx="5562600" cy="18288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add3:</a:t>
            </a:r>
          </a:p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$24,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	#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Alloc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 24 bytes</a:t>
            </a:r>
          </a:p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8(%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-4(%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	# Set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to x</a:t>
            </a:r>
          </a:p>
        </p:txBody>
      </p:sp>
      <p:sp>
        <p:nvSpPr>
          <p:cNvPr id="29" name="Rectangle 24"/>
          <p:cNvSpPr>
            <a:spLocks/>
          </p:cNvSpPr>
          <p:nvPr/>
        </p:nvSpPr>
        <p:spPr bwMode="auto">
          <a:xfrm>
            <a:off x="6092824" y="5765800"/>
            <a:ext cx="609600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38100" tIns="38100" rIns="38100" bIns="38100">
            <a:spAutoFit/>
          </a:bodyPr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-20 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0" name="Rectangle 24"/>
          <p:cNvSpPr>
            <a:spLocks/>
          </p:cNvSpPr>
          <p:nvPr/>
        </p:nvSpPr>
        <p:spPr bwMode="auto">
          <a:xfrm>
            <a:off x="6121398" y="6121400"/>
            <a:ext cx="581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38100" tIns="38100" rIns="38100" bIns="38100">
            <a:spAutoFit/>
          </a:bodyPr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-24 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1" name="Rectangle 13"/>
          <p:cNvSpPr>
            <a:spLocks/>
          </p:cNvSpPr>
          <p:nvPr/>
        </p:nvSpPr>
        <p:spPr bwMode="auto">
          <a:xfrm>
            <a:off x="6705600" y="5715000"/>
            <a:ext cx="1143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2" name="Rectangle 13"/>
          <p:cNvSpPr>
            <a:spLocks/>
          </p:cNvSpPr>
          <p:nvPr/>
        </p:nvSpPr>
        <p:spPr bwMode="auto">
          <a:xfrm>
            <a:off x="6705600" y="6096000"/>
            <a:ext cx="1143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987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9876" name="Line 4"/>
          <p:cNvSpPr>
            <a:spLocks noChangeShapeType="1"/>
          </p:cNvSpPr>
          <p:nvPr/>
        </p:nvSpPr>
        <p:spPr bwMode="auto">
          <a:xfrm flipH="1">
            <a:off x="7875588" y="6242050"/>
            <a:ext cx="246062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9877" name="Rectangle 5"/>
          <p:cNvSpPr>
            <a:spLocks/>
          </p:cNvSpPr>
          <p:nvPr/>
        </p:nvSpPr>
        <p:spPr bwMode="auto">
          <a:xfrm>
            <a:off x="8126413" y="60706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79878" name="Rectangle 6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Creating Pointer as Argument</a:t>
            </a:r>
            <a:endParaRPr lang="en-US" dirty="0"/>
          </a:p>
        </p:txBody>
      </p:sp>
      <p:sp>
        <p:nvSpPr>
          <p:cNvPr id="79879" name="Rectangle 7"/>
          <p:cNvSpPr>
            <a:spLocks/>
          </p:cNvSpPr>
          <p:nvPr/>
        </p:nvSpPr>
        <p:spPr bwMode="auto">
          <a:xfrm>
            <a:off x="455613" y="1524000"/>
            <a:ext cx="3125787" cy="1447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add3(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x) {</a:t>
            </a:r>
          </a:p>
          <a:p>
            <a:pPr algn="l"/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x;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incrk</a:t>
            </a:r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</a:t>
            </a:r>
            <a:r>
              <a:rPr lang="en-US" sz="1800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3);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79881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4089400" y="1422400"/>
            <a:ext cx="4914900" cy="1727200"/>
          </a:xfrm>
          <a:ln/>
        </p:spPr>
        <p:txBody>
          <a:bodyPr/>
          <a:lstStyle/>
          <a:p>
            <a:r>
              <a:rPr lang="en-US" dirty="0" smtClean="0"/>
              <a:t>Use </a:t>
            </a:r>
            <a:r>
              <a:rPr lang="en-US" dirty="0" err="1" smtClean="0"/>
              <a:t>leal</a:t>
            </a:r>
            <a:r>
              <a:rPr lang="en-US" dirty="0" smtClean="0"/>
              <a:t> instruction to compute address of </a:t>
            </a:r>
            <a:r>
              <a:rPr lang="en-US" dirty="0" err="1" smtClean="0"/>
              <a:t>localx</a:t>
            </a:r>
            <a:endParaRPr lang="en-US" dirty="0"/>
          </a:p>
        </p:txBody>
      </p:sp>
      <p:sp>
        <p:nvSpPr>
          <p:cNvPr id="79882" name="Rectangle 10"/>
          <p:cNvSpPr>
            <a:spLocks/>
          </p:cNvSpPr>
          <p:nvPr/>
        </p:nvSpPr>
        <p:spPr bwMode="auto">
          <a:xfrm>
            <a:off x="419100" y="4038600"/>
            <a:ext cx="2269852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Middle </a:t>
            </a:r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part of </a:t>
            </a:r>
            <a:r>
              <a:rPr lang="en-US" sz="20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add3</a:t>
            </a:r>
            <a:endParaRPr lang="en-US" sz="20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9883" name="Rectangle 11"/>
          <p:cNvSpPr>
            <a:spLocks/>
          </p:cNvSpPr>
          <p:nvPr/>
        </p:nvSpPr>
        <p:spPr bwMode="auto">
          <a:xfrm>
            <a:off x="6705600" y="3124200"/>
            <a:ext cx="1143000" cy="3810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</a:t>
            </a:r>
          </a:p>
        </p:txBody>
      </p:sp>
      <p:sp>
        <p:nvSpPr>
          <p:cNvPr id="79884" name="Rectangle 12"/>
          <p:cNvSpPr>
            <a:spLocks/>
          </p:cNvSpPr>
          <p:nvPr/>
        </p:nvSpPr>
        <p:spPr bwMode="auto">
          <a:xfrm>
            <a:off x="6705600" y="3505200"/>
            <a:ext cx="1143000" cy="3810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79885" name="Rectangle 13"/>
          <p:cNvSpPr>
            <a:spLocks/>
          </p:cNvSpPr>
          <p:nvPr/>
        </p:nvSpPr>
        <p:spPr bwMode="auto">
          <a:xfrm>
            <a:off x="6705600" y="3886200"/>
            <a:ext cx="1143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79886" name="Line 14"/>
          <p:cNvSpPr>
            <a:spLocks noChangeShapeType="1"/>
          </p:cNvSpPr>
          <p:nvPr/>
        </p:nvSpPr>
        <p:spPr bwMode="auto">
          <a:xfrm flipH="1">
            <a:off x="7983538" y="4071938"/>
            <a:ext cx="233362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9887" name="Rectangle 15"/>
          <p:cNvSpPr>
            <a:spLocks/>
          </p:cNvSpPr>
          <p:nvPr/>
        </p:nvSpPr>
        <p:spPr bwMode="auto">
          <a:xfrm>
            <a:off x="8237538" y="38989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79888" name="Rectangle 16"/>
          <p:cNvSpPr>
            <a:spLocks/>
          </p:cNvSpPr>
          <p:nvPr/>
        </p:nvSpPr>
        <p:spPr bwMode="auto">
          <a:xfrm>
            <a:off x="6308055" y="3886200"/>
            <a:ext cx="39754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0 </a:t>
            </a:r>
          </a:p>
        </p:txBody>
      </p:sp>
      <p:sp>
        <p:nvSpPr>
          <p:cNvPr id="79889" name="Rectangle 17"/>
          <p:cNvSpPr>
            <a:spLocks/>
          </p:cNvSpPr>
          <p:nvPr/>
        </p:nvSpPr>
        <p:spPr bwMode="auto">
          <a:xfrm>
            <a:off x="6308055" y="3505200"/>
            <a:ext cx="39754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4 </a:t>
            </a:r>
          </a:p>
        </p:txBody>
      </p:sp>
      <p:sp>
        <p:nvSpPr>
          <p:cNvPr id="79890" name="Rectangle 18"/>
          <p:cNvSpPr>
            <a:spLocks/>
          </p:cNvSpPr>
          <p:nvPr/>
        </p:nvSpPr>
        <p:spPr bwMode="auto">
          <a:xfrm>
            <a:off x="6308055" y="3124200"/>
            <a:ext cx="39754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8 </a:t>
            </a:r>
          </a:p>
        </p:txBody>
      </p:sp>
      <p:sp>
        <p:nvSpPr>
          <p:cNvPr id="79891" name="Rectangle 19"/>
          <p:cNvSpPr>
            <a:spLocks/>
          </p:cNvSpPr>
          <p:nvPr/>
        </p:nvSpPr>
        <p:spPr bwMode="auto">
          <a:xfrm>
            <a:off x="6295231" y="4267200"/>
            <a:ext cx="41036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-4 </a:t>
            </a:r>
          </a:p>
        </p:txBody>
      </p:sp>
      <p:sp>
        <p:nvSpPr>
          <p:cNvPr id="79892" name="Rectangle 20"/>
          <p:cNvSpPr>
            <a:spLocks/>
          </p:cNvSpPr>
          <p:nvPr/>
        </p:nvSpPr>
        <p:spPr bwMode="auto">
          <a:xfrm>
            <a:off x="6705600" y="4267200"/>
            <a:ext cx="1143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localx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9893" name="Rectangle 21"/>
          <p:cNvSpPr>
            <a:spLocks/>
          </p:cNvSpPr>
          <p:nvPr/>
        </p:nvSpPr>
        <p:spPr bwMode="auto">
          <a:xfrm>
            <a:off x="6705600" y="4648200"/>
            <a:ext cx="1143000" cy="1066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79894" name="Rectangle 22"/>
          <p:cNvSpPr>
            <a:spLocks/>
          </p:cNvSpPr>
          <p:nvPr/>
        </p:nvSpPr>
        <p:spPr bwMode="auto">
          <a:xfrm>
            <a:off x="6231111" y="5029200"/>
            <a:ext cx="47448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-12 </a:t>
            </a:r>
          </a:p>
        </p:txBody>
      </p:sp>
      <p:sp>
        <p:nvSpPr>
          <p:cNvPr id="79895" name="Rectangle 23"/>
          <p:cNvSpPr>
            <a:spLocks/>
          </p:cNvSpPr>
          <p:nvPr/>
        </p:nvSpPr>
        <p:spPr bwMode="auto">
          <a:xfrm>
            <a:off x="6295231" y="4648200"/>
            <a:ext cx="41036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-8 </a:t>
            </a:r>
          </a:p>
        </p:txBody>
      </p:sp>
      <p:sp>
        <p:nvSpPr>
          <p:cNvPr id="79896" name="Rectangle 24"/>
          <p:cNvSpPr>
            <a:spLocks/>
          </p:cNvSpPr>
          <p:nvPr/>
        </p:nvSpPr>
        <p:spPr bwMode="auto">
          <a:xfrm>
            <a:off x="6226349" y="5410200"/>
            <a:ext cx="47448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-16 </a:t>
            </a:r>
          </a:p>
        </p:txBody>
      </p:sp>
      <p:sp>
        <p:nvSpPr>
          <p:cNvPr id="79899" name="Rectangle 27"/>
          <p:cNvSpPr>
            <a:spLocks/>
          </p:cNvSpPr>
          <p:nvPr/>
        </p:nvSpPr>
        <p:spPr bwMode="auto">
          <a:xfrm>
            <a:off x="304800" y="4419600"/>
            <a:ext cx="5562600" cy="12192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$3, 4(%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			# 2</a:t>
            </a:r>
            <a:r>
              <a:rPr lang="en-US" sz="1800" b="1" baseline="30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nd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3</a:t>
            </a:r>
          </a:p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leal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-4(%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&amp;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			# 1</a:t>
            </a:r>
            <a:r>
              <a:rPr lang="en-US" sz="1800" b="1" baseline="30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&amp;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call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incrk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9" name="Rectangle 24"/>
          <p:cNvSpPr>
            <a:spLocks/>
          </p:cNvSpPr>
          <p:nvPr/>
        </p:nvSpPr>
        <p:spPr bwMode="auto">
          <a:xfrm>
            <a:off x="6092824" y="5765800"/>
            <a:ext cx="609600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38100" tIns="38100" rIns="38100" bIns="38100">
            <a:spAutoFit/>
          </a:bodyPr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-20 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0" name="Rectangle 24"/>
          <p:cNvSpPr>
            <a:spLocks/>
          </p:cNvSpPr>
          <p:nvPr/>
        </p:nvSpPr>
        <p:spPr bwMode="auto">
          <a:xfrm>
            <a:off x="6121398" y="6121400"/>
            <a:ext cx="581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38100" tIns="38100" rIns="38100" bIns="38100">
            <a:spAutoFit/>
          </a:bodyPr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-24 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1" name="Rectangle 13"/>
          <p:cNvSpPr>
            <a:spLocks/>
          </p:cNvSpPr>
          <p:nvPr/>
        </p:nvSpPr>
        <p:spPr bwMode="auto">
          <a:xfrm>
            <a:off x="6705600" y="5715000"/>
            <a:ext cx="1143000" cy="381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3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2" name="Rectangle 13"/>
          <p:cNvSpPr>
            <a:spLocks/>
          </p:cNvSpPr>
          <p:nvPr/>
        </p:nvSpPr>
        <p:spPr bwMode="auto">
          <a:xfrm>
            <a:off x="6705600" y="6096000"/>
            <a:ext cx="1143000" cy="381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3" name="Line 4"/>
          <p:cNvSpPr>
            <a:spLocks noChangeShapeType="1"/>
          </p:cNvSpPr>
          <p:nvPr/>
        </p:nvSpPr>
        <p:spPr bwMode="auto">
          <a:xfrm flipH="1">
            <a:off x="7875588" y="5886450"/>
            <a:ext cx="246062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" name="Rectangle 5"/>
          <p:cNvSpPr>
            <a:spLocks/>
          </p:cNvSpPr>
          <p:nvPr/>
        </p:nvSpPr>
        <p:spPr bwMode="auto">
          <a:xfrm>
            <a:off x="8126413" y="5715000"/>
            <a:ext cx="916918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esp+4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5" name="Freeform 29"/>
          <p:cNvSpPr>
            <a:spLocks/>
          </p:cNvSpPr>
          <p:nvPr/>
        </p:nvSpPr>
        <p:spPr bwMode="auto">
          <a:xfrm>
            <a:off x="7620000" y="4419600"/>
            <a:ext cx="1016000" cy="1905000"/>
          </a:xfrm>
          <a:custGeom>
            <a:avLst/>
            <a:gdLst/>
            <a:ahLst/>
            <a:cxnLst>
              <a:cxn ang="0">
                <a:pos x="0" y="21600"/>
              </a:cxn>
              <a:cxn ang="0">
                <a:pos x="21600" y="10473"/>
              </a:cxn>
              <a:cxn ang="0">
                <a:pos x="7830" y="0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0" y="21600"/>
                  <a:pt x="21600" y="17345"/>
                  <a:pt x="21600" y="10473"/>
                </a:cubicBezTo>
                <a:cubicBezTo>
                  <a:pt x="21600" y="3600"/>
                  <a:pt x="7830" y="0"/>
                  <a:pt x="783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987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9877" name="Rectangle 5"/>
          <p:cNvSpPr>
            <a:spLocks/>
          </p:cNvSpPr>
          <p:nvPr/>
        </p:nvSpPr>
        <p:spPr bwMode="auto">
          <a:xfrm>
            <a:off x="8126413" y="60706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79878" name="Rectangle 6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Retrieving local variable</a:t>
            </a:r>
            <a:endParaRPr lang="en-US" dirty="0"/>
          </a:p>
        </p:txBody>
      </p:sp>
      <p:sp>
        <p:nvSpPr>
          <p:cNvPr id="79879" name="Rectangle 7"/>
          <p:cNvSpPr>
            <a:spLocks/>
          </p:cNvSpPr>
          <p:nvPr/>
        </p:nvSpPr>
        <p:spPr bwMode="auto">
          <a:xfrm>
            <a:off x="455613" y="1524000"/>
            <a:ext cx="3125787" cy="1447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add3(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x) {</a:t>
            </a:r>
          </a:p>
          <a:p>
            <a:pPr algn="l"/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x;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incrk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3);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return </a:t>
            </a:r>
            <a:r>
              <a:rPr lang="en-US" sz="1800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79881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4089400" y="1422400"/>
            <a:ext cx="4914900" cy="1727200"/>
          </a:xfrm>
          <a:ln/>
        </p:spPr>
        <p:txBody>
          <a:bodyPr/>
          <a:lstStyle/>
          <a:p>
            <a:r>
              <a:rPr lang="en-US" dirty="0" smtClean="0"/>
              <a:t>Retrieve </a:t>
            </a:r>
            <a:r>
              <a:rPr lang="en-US" dirty="0" err="1" smtClean="0"/>
              <a:t>localx</a:t>
            </a:r>
            <a:r>
              <a:rPr lang="en-US" dirty="0" smtClean="0"/>
              <a:t> from stack as return value</a:t>
            </a:r>
            <a:endParaRPr lang="en-US" dirty="0"/>
          </a:p>
        </p:txBody>
      </p:sp>
      <p:sp>
        <p:nvSpPr>
          <p:cNvPr id="79882" name="Rectangle 10"/>
          <p:cNvSpPr>
            <a:spLocks/>
          </p:cNvSpPr>
          <p:nvPr/>
        </p:nvSpPr>
        <p:spPr bwMode="auto">
          <a:xfrm>
            <a:off x="419100" y="4038600"/>
            <a:ext cx="2071080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Final </a:t>
            </a:r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part of </a:t>
            </a:r>
            <a:r>
              <a:rPr lang="en-US" sz="20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add3</a:t>
            </a:r>
            <a:endParaRPr lang="en-US" sz="20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9883" name="Rectangle 11"/>
          <p:cNvSpPr>
            <a:spLocks/>
          </p:cNvSpPr>
          <p:nvPr/>
        </p:nvSpPr>
        <p:spPr bwMode="auto">
          <a:xfrm>
            <a:off x="6705600" y="3124200"/>
            <a:ext cx="1143000" cy="3810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</a:t>
            </a:r>
          </a:p>
        </p:txBody>
      </p:sp>
      <p:sp>
        <p:nvSpPr>
          <p:cNvPr id="79884" name="Rectangle 12"/>
          <p:cNvSpPr>
            <a:spLocks/>
          </p:cNvSpPr>
          <p:nvPr/>
        </p:nvSpPr>
        <p:spPr bwMode="auto">
          <a:xfrm>
            <a:off x="6705600" y="3505200"/>
            <a:ext cx="1143000" cy="3810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79885" name="Rectangle 13"/>
          <p:cNvSpPr>
            <a:spLocks/>
          </p:cNvSpPr>
          <p:nvPr/>
        </p:nvSpPr>
        <p:spPr bwMode="auto">
          <a:xfrm>
            <a:off x="6705600" y="3886200"/>
            <a:ext cx="1143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79886" name="Line 14"/>
          <p:cNvSpPr>
            <a:spLocks noChangeShapeType="1"/>
          </p:cNvSpPr>
          <p:nvPr/>
        </p:nvSpPr>
        <p:spPr bwMode="auto">
          <a:xfrm flipH="1">
            <a:off x="7983538" y="4071938"/>
            <a:ext cx="233362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9887" name="Rectangle 15"/>
          <p:cNvSpPr>
            <a:spLocks/>
          </p:cNvSpPr>
          <p:nvPr/>
        </p:nvSpPr>
        <p:spPr bwMode="auto">
          <a:xfrm>
            <a:off x="8237538" y="38989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79888" name="Rectangle 16"/>
          <p:cNvSpPr>
            <a:spLocks/>
          </p:cNvSpPr>
          <p:nvPr/>
        </p:nvSpPr>
        <p:spPr bwMode="auto">
          <a:xfrm>
            <a:off x="6308055" y="3886200"/>
            <a:ext cx="39754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0 </a:t>
            </a:r>
          </a:p>
        </p:txBody>
      </p:sp>
      <p:sp>
        <p:nvSpPr>
          <p:cNvPr id="79889" name="Rectangle 17"/>
          <p:cNvSpPr>
            <a:spLocks/>
          </p:cNvSpPr>
          <p:nvPr/>
        </p:nvSpPr>
        <p:spPr bwMode="auto">
          <a:xfrm>
            <a:off x="6308055" y="3505200"/>
            <a:ext cx="39754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4 </a:t>
            </a:r>
          </a:p>
        </p:txBody>
      </p:sp>
      <p:sp>
        <p:nvSpPr>
          <p:cNvPr id="79890" name="Rectangle 18"/>
          <p:cNvSpPr>
            <a:spLocks/>
          </p:cNvSpPr>
          <p:nvPr/>
        </p:nvSpPr>
        <p:spPr bwMode="auto">
          <a:xfrm>
            <a:off x="6308055" y="3124200"/>
            <a:ext cx="39754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8 </a:t>
            </a:r>
          </a:p>
        </p:txBody>
      </p:sp>
      <p:sp>
        <p:nvSpPr>
          <p:cNvPr id="79891" name="Rectangle 19"/>
          <p:cNvSpPr>
            <a:spLocks/>
          </p:cNvSpPr>
          <p:nvPr/>
        </p:nvSpPr>
        <p:spPr bwMode="auto">
          <a:xfrm>
            <a:off x="6295231" y="4267200"/>
            <a:ext cx="41036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-4 </a:t>
            </a:r>
          </a:p>
        </p:txBody>
      </p:sp>
      <p:sp>
        <p:nvSpPr>
          <p:cNvPr id="79892" name="Rectangle 20"/>
          <p:cNvSpPr>
            <a:spLocks/>
          </p:cNvSpPr>
          <p:nvPr/>
        </p:nvSpPr>
        <p:spPr bwMode="auto">
          <a:xfrm>
            <a:off x="6705600" y="4267200"/>
            <a:ext cx="1143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localx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9893" name="Rectangle 21"/>
          <p:cNvSpPr>
            <a:spLocks/>
          </p:cNvSpPr>
          <p:nvPr/>
        </p:nvSpPr>
        <p:spPr bwMode="auto">
          <a:xfrm>
            <a:off x="6705600" y="4648200"/>
            <a:ext cx="1143000" cy="1066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79894" name="Rectangle 22"/>
          <p:cNvSpPr>
            <a:spLocks/>
          </p:cNvSpPr>
          <p:nvPr/>
        </p:nvSpPr>
        <p:spPr bwMode="auto">
          <a:xfrm>
            <a:off x="6231111" y="5029200"/>
            <a:ext cx="47448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-12 </a:t>
            </a:r>
          </a:p>
        </p:txBody>
      </p:sp>
      <p:sp>
        <p:nvSpPr>
          <p:cNvPr id="79895" name="Rectangle 23"/>
          <p:cNvSpPr>
            <a:spLocks/>
          </p:cNvSpPr>
          <p:nvPr/>
        </p:nvSpPr>
        <p:spPr bwMode="auto">
          <a:xfrm>
            <a:off x="6295231" y="4648200"/>
            <a:ext cx="41036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-8 </a:t>
            </a:r>
          </a:p>
        </p:txBody>
      </p:sp>
      <p:sp>
        <p:nvSpPr>
          <p:cNvPr id="79896" name="Rectangle 24"/>
          <p:cNvSpPr>
            <a:spLocks/>
          </p:cNvSpPr>
          <p:nvPr/>
        </p:nvSpPr>
        <p:spPr bwMode="auto">
          <a:xfrm>
            <a:off x="6226349" y="5410200"/>
            <a:ext cx="47448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-16 </a:t>
            </a:r>
          </a:p>
        </p:txBody>
      </p:sp>
      <p:sp>
        <p:nvSpPr>
          <p:cNvPr id="79899" name="Rectangle 27"/>
          <p:cNvSpPr>
            <a:spLocks/>
          </p:cNvSpPr>
          <p:nvPr/>
        </p:nvSpPr>
        <p:spPr bwMode="auto">
          <a:xfrm>
            <a:off x="152400" y="4419600"/>
            <a:ext cx="6019800" cy="9144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-4(%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 # Return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=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leave</a:t>
            </a:r>
          </a:p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ret</a:t>
            </a:r>
          </a:p>
        </p:txBody>
      </p:sp>
      <p:sp>
        <p:nvSpPr>
          <p:cNvPr id="29" name="Rectangle 24"/>
          <p:cNvSpPr>
            <a:spLocks/>
          </p:cNvSpPr>
          <p:nvPr/>
        </p:nvSpPr>
        <p:spPr bwMode="auto">
          <a:xfrm>
            <a:off x="6092824" y="5765800"/>
            <a:ext cx="609600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38100" tIns="38100" rIns="38100" bIns="38100">
            <a:spAutoFit/>
          </a:bodyPr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-20 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0" name="Rectangle 24"/>
          <p:cNvSpPr>
            <a:spLocks/>
          </p:cNvSpPr>
          <p:nvPr/>
        </p:nvSpPr>
        <p:spPr bwMode="auto">
          <a:xfrm>
            <a:off x="6121398" y="6121400"/>
            <a:ext cx="581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38100" tIns="38100" rIns="38100" bIns="38100">
            <a:spAutoFit/>
          </a:bodyPr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-24 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1" name="Rectangle 13"/>
          <p:cNvSpPr>
            <a:spLocks/>
          </p:cNvSpPr>
          <p:nvPr/>
        </p:nvSpPr>
        <p:spPr bwMode="auto">
          <a:xfrm>
            <a:off x="6705600" y="5715000"/>
            <a:ext cx="11430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2" name="Rectangle 13"/>
          <p:cNvSpPr>
            <a:spLocks/>
          </p:cNvSpPr>
          <p:nvPr/>
        </p:nvSpPr>
        <p:spPr bwMode="auto">
          <a:xfrm>
            <a:off x="6705600" y="6096000"/>
            <a:ext cx="11430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8192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IA 32 Procedure Summary</a:t>
            </a:r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>
          <a:xfrm>
            <a:off x="381000" y="1397000"/>
            <a:ext cx="5867400" cy="5232400"/>
          </a:xfrm>
        </p:spPr>
        <p:txBody>
          <a:bodyPr/>
          <a:lstStyle/>
          <a:p>
            <a:r>
              <a:rPr lang="en-US" dirty="0" smtClean="0"/>
              <a:t>Important Points</a:t>
            </a:r>
          </a:p>
          <a:p>
            <a:pPr lvl="1"/>
            <a:r>
              <a:rPr lang="en-US" dirty="0" smtClean="0"/>
              <a:t>Stack is the right data structure for procedure call / return</a:t>
            </a:r>
          </a:p>
          <a:p>
            <a:pPr lvl="2"/>
            <a:r>
              <a:rPr lang="en-US" dirty="0" smtClean="0"/>
              <a:t>If P calls Q, then Q returns before P</a:t>
            </a:r>
          </a:p>
          <a:p>
            <a:r>
              <a:rPr lang="en-US" dirty="0" smtClean="0"/>
              <a:t>Recursion (&amp; mutual recursion) handled by normal calling conventions</a:t>
            </a:r>
          </a:p>
          <a:p>
            <a:pPr lvl="1"/>
            <a:r>
              <a:rPr lang="en-US" dirty="0" smtClean="0"/>
              <a:t>Can safely store values in local stack frame and in </a:t>
            </a:r>
            <a:r>
              <a:rPr lang="en-US" dirty="0" err="1" smtClean="0"/>
              <a:t>callee</a:t>
            </a:r>
            <a:r>
              <a:rPr lang="en-US" dirty="0" smtClean="0"/>
              <a:t>-saved registers</a:t>
            </a:r>
          </a:p>
          <a:p>
            <a:pPr lvl="1"/>
            <a:r>
              <a:rPr lang="en-US" dirty="0" smtClean="0"/>
              <a:t>Put function arguments at top of stack</a:t>
            </a:r>
          </a:p>
          <a:p>
            <a:pPr lvl="1"/>
            <a:r>
              <a:rPr lang="en-US" dirty="0" smtClean="0"/>
              <a:t>Result return in </a:t>
            </a:r>
            <a:r>
              <a:rPr lang="en-US" dirty="0" smtClean="0">
                <a:latin typeface="Courier New Bold"/>
              </a:rPr>
              <a:t>%</a:t>
            </a:r>
            <a:r>
              <a:rPr lang="en-US" dirty="0" err="1" smtClean="0">
                <a:latin typeface="Courier New Bold"/>
              </a:rPr>
              <a:t>eax</a:t>
            </a:r>
            <a:endParaRPr lang="en-US" dirty="0" smtClean="0">
              <a:latin typeface="Courier New Bold"/>
            </a:endParaRPr>
          </a:p>
          <a:p>
            <a:r>
              <a:rPr lang="en-US" dirty="0" smtClean="0">
                <a:latin typeface="Courier New Bold"/>
              </a:rPr>
              <a:t>Pointers are addresses of values</a:t>
            </a:r>
          </a:p>
          <a:p>
            <a:pPr lvl="1"/>
            <a:r>
              <a:rPr lang="en-US" dirty="0" smtClean="0">
                <a:latin typeface="Courier New Bold"/>
              </a:rPr>
              <a:t>On stack or global</a:t>
            </a:r>
          </a:p>
        </p:txBody>
      </p:sp>
      <p:sp>
        <p:nvSpPr>
          <p:cNvPr id="81924" name="Rectangle 4"/>
          <p:cNvSpPr>
            <a:spLocks/>
          </p:cNvSpPr>
          <p:nvPr/>
        </p:nvSpPr>
        <p:spPr bwMode="auto">
          <a:xfrm>
            <a:off x="7620000" y="3276600"/>
            <a:ext cx="1270000" cy="3048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Return Addr</a:t>
            </a:r>
          </a:p>
        </p:txBody>
      </p:sp>
      <p:sp>
        <p:nvSpPr>
          <p:cNvPr id="81925" name="Rectangle 5"/>
          <p:cNvSpPr>
            <a:spLocks/>
          </p:cNvSpPr>
          <p:nvPr/>
        </p:nvSpPr>
        <p:spPr bwMode="auto">
          <a:xfrm>
            <a:off x="7620000" y="3886200"/>
            <a:ext cx="1270000" cy="18161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Saved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Registers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+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Local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Variables</a:t>
            </a:r>
          </a:p>
        </p:txBody>
      </p:sp>
      <p:sp>
        <p:nvSpPr>
          <p:cNvPr id="81926" name="Rectangle 6"/>
          <p:cNvSpPr>
            <a:spLocks/>
          </p:cNvSpPr>
          <p:nvPr/>
        </p:nvSpPr>
        <p:spPr bwMode="auto">
          <a:xfrm>
            <a:off x="7620000" y="5699125"/>
            <a:ext cx="1270000" cy="7366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Build</a:t>
            </a:r>
          </a:p>
        </p:txBody>
      </p:sp>
      <p:sp>
        <p:nvSpPr>
          <p:cNvPr id="81927" name="Rectangle 7"/>
          <p:cNvSpPr>
            <a:spLocks/>
          </p:cNvSpPr>
          <p:nvPr/>
        </p:nvSpPr>
        <p:spPr bwMode="auto">
          <a:xfrm>
            <a:off x="7620000" y="1295400"/>
            <a:ext cx="1270000" cy="13716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81928" name="Rectangle 8"/>
          <p:cNvSpPr>
            <a:spLocks/>
          </p:cNvSpPr>
          <p:nvPr/>
        </p:nvSpPr>
        <p:spPr bwMode="auto">
          <a:xfrm>
            <a:off x="7620000" y="3581400"/>
            <a:ext cx="1270000" cy="304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%ebp</a:t>
            </a:r>
          </a:p>
        </p:txBody>
      </p:sp>
      <p:sp>
        <p:nvSpPr>
          <p:cNvPr id="81929" name="Rectangle 9"/>
          <p:cNvSpPr>
            <a:spLocks/>
          </p:cNvSpPr>
          <p:nvPr/>
        </p:nvSpPr>
        <p:spPr bwMode="auto">
          <a:xfrm>
            <a:off x="7620000" y="2667000"/>
            <a:ext cx="1270000" cy="6096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Arguments</a:t>
            </a:r>
          </a:p>
        </p:txBody>
      </p:sp>
      <p:sp>
        <p:nvSpPr>
          <p:cNvPr id="81930" name="Rectangle 10"/>
          <p:cNvSpPr>
            <a:spLocks/>
          </p:cNvSpPr>
          <p:nvPr/>
        </p:nvSpPr>
        <p:spPr bwMode="auto">
          <a:xfrm>
            <a:off x="6535738" y="2125663"/>
            <a:ext cx="684212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Caller</a:t>
            </a:r>
            <a:endParaRPr lang="en-US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Frame</a:t>
            </a:r>
          </a:p>
        </p:txBody>
      </p:sp>
      <p:sp>
        <p:nvSpPr>
          <p:cNvPr id="81931" name="AutoShape 11"/>
          <p:cNvSpPr>
            <a:spLocks/>
          </p:cNvSpPr>
          <p:nvPr/>
        </p:nvSpPr>
        <p:spPr bwMode="auto">
          <a:xfrm>
            <a:off x="7283450" y="1295400"/>
            <a:ext cx="228600" cy="2286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0875"/>
                  <a:pt x="10800" y="19980"/>
                </a:cubicBezTo>
                <a:lnTo>
                  <a:pt x="10800" y="12420"/>
                </a:lnTo>
                <a:cubicBezTo>
                  <a:pt x="10800" y="11525"/>
                  <a:pt x="5965" y="10800"/>
                  <a:pt x="0" y="10800"/>
                </a:cubicBezTo>
                <a:cubicBezTo>
                  <a:pt x="5965" y="10800"/>
                  <a:pt x="10800" y="10075"/>
                  <a:pt x="10800" y="9180"/>
                </a:cubicBezTo>
                <a:lnTo>
                  <a:pt x="10800" y="1620"/>
                </a:lnTo>
                <a:cubicBezTo>
                  <a:pt x="10800" y="725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81932" name="Line 12"/>
          <p:cNvSpPr>
            <a:spLocks noChangeShapeType="1"/>
          </p:cNvSpPr>
          <p:nvPr/>
        </p:nvSpPr>
        <p:spPr bwMode="auto">
          <a:xfrm>
            <a:off x="7207250" y="3732213"/>
            <a:ext cx="280988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81933" name="Rectangle 13"/>
          <p:cNvSpPr>
            <a:spLocks/>
          </p:cNvSpPr>
          <p:nvPr/>
        </p:nvSpPr>
        <p:spPr bwMode="auto">
          <a:xfrm>
            <a:off x="5646738" y="3552825"/>
            <a:ext cx="15621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81934" name="Line 14"/>
          <p:cNvSpPr>
            <a:spLocks noChangeShapeType="1"/>
          </p:cNvSpPr>
          <p:nvPr/>
        </p:nvSpPr>
        <p:spPr bwMode="auto">
          <a:xfrm>
            <a:off x="7207250" y="6365875"/>
            <a:ext cx="290513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81935" name="Rectangle 15"/>
          <p:cNvSpPr>
            <a:spLocks/>
          </p:cNvSpPr>
          <p:nvPr/>
        </p:nvSpPr>
        <p:spPr bwMode="auto">
          <a:xfrm>
            <a:off x="5765800" y="6184900"/>
            <a:ext cx="14859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560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Assembly Setup Explanation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382000" cy="5156200"/>
          </a:xfrm>
          <a:ln/>
        </p:spPr>
        <p:txBody>
          <a:bodyPr/>
          <a:lstStyle/>
          <a:p>
            <a:r>
              <a:rPr lang="en-US" dirty="0"/>
              <a:t>Table Structure</a:t>
            </a:r>
          </a:p>
          <a:p>
            <a:pPr marL="552450" lvl="1"/>
            <a:r>
              <a:rPr lang="en-US" dirty="0"/>
              <a:t>Each target requires 4 bytes</a:t>
            </a:r>
          </a:p>
          <a:p>
            <a:pPr marL="552450" lvl="1"/>
            <a:r>
              <a:rPr lang="en-US" dirty="0"/>
              <a:t>Base address at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L7</a:t>
            </a:r>
            <a:endParaRPr lang="en-US" dirty="0"/>
          </a:p>
          <a:p>
            <a:endParaRPr lang="en-US" dirty="0"/>
          </a:p>
          <a:p>
            <a:r>
              <a:rPr lang="en-US" dirty="0"/>
              <a:t>Jumping</a:t>
            </a:r>
          </a:p>
          <a:p>
            <a:pPr marL="552450" lvl="1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Direct:</a:t>
            </a:r>
            <a:r>
              <a:rPr lang="en-US" dirty="0"/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.</a:t>
            </a:r>
            <a:r>
              <a:rPr lang="en-US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L2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552450" lvl="1"/>
            <a:r>
              <a:rPr lang="en-US" dirty="0"/>
              <a:t>Jump target is denoted by label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L2</a:t>
            </a:r>
            <a:endParaRPr lang="en-US" dirty="0"/>
          </a:p>
          <a:p>
            <a:pPr marL="552450" lvl="1"/>
            <a:endParaRPr lang="en-US" dirty="0"/>
          </a:p>
          <a:p>
            <a:pPr marL="552450" lvl="1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Indirect:</a:t>
            </a:r>
            <a:r>
              <a:rPr lang="en-US" dirty="0"/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*.</a:t>
            </a:r>
            <a:r>
              <a:rPr lang="en-US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L7(,%eax,4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552450" lvl="1"/>
            <a:r>
              <a:rPr lang="en-US" dirty="0"/>
              <a:t>Start of jump table: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L7</a:t>
            </a:r>
            <a:endParaRPr lang="en-US" dirty="0"/>
          </a:p>
          <a:p>
            <a:pPr marL="552450" lvl="1"/>
            <a:r>
              <a:rPr lang="en-US" dirty="0"/>
              <a:t>Must scale by factor of 4 (labels have 32-bits = 4 Bytes on IA32)</a:t>
            </a:r>
          </a:p>
          <a:p>
            <a:pPr marL="552450" lvl="1"/>
            <a:r>
              <a:rPr lang="en-US" dirty="0"/>
              <a:t>Fetch target from effective Address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L7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+ 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eax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*4</a:t>
            </a:r>
            <a:endParaRPr lang="en-US" dirty="0"/>
          </a:p>
          <a:p>
            <a:pPr marL="838200" lvl="2"/>
            <a:r>
              <a:rPr lang="en-US" dirty="0"/>
              <a:t>Only for  0 ≤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x</a:t>
            </a:r>
            <a:r>
              <a:rPr lang="en-US" dirty="0"/>
              <a:t> ≤ 6</a:t>
            </a:r>
          </a:p>
        </p:txBody>
      </p:sp>
      <p:sp>
        <p:nvSpPr>
          <p:cNvPr id="25606" name="Rectangle 6"/>
          <p:cNvSpPr>
            <a:spLocks/>
          </p:cNvSpPr>
          <p:nvPr/>
        </p:nvSpPr>
        <p:spPr bwMode="auto">
          <a:xfrm>
            <a:off x="5257800" y="1646238"/>
            <a:ext cx="1246188" cy="3810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table</a:t>
            </a:r>
          </a:p>
        </p:txBody>
      </p:sp>
      <p:sp>
        <p:nvSpPr>
          <p:cNvPr id="8" name="Rectangle 8"/>
          <p:cNvSpPr>
            <a:spLocks/>
          </p:cNvSpPr>
          <p:nvPr/>
        </p:nvSpPr>
        <p:spPr bwMode="auto">
          <a:xfrm>
            <a:off x="5257800" y="2057400"/>
            <a:ext cx="2971800" cy="2667000"/>
          </a:xfrm>
          <a:prstGeom prst="rect">
            <a:avLst/>
          </a:prstGeom>
          <a:solidFill>
            <a:srgbClr val="D6D6F4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.section	.</a:t>
            </a:r>
            <a:r>
              <a:rPr lang="en-US" sz="16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rodata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.align 4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.L7: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.L2	# x = 0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.L3	# x = 1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.L4	# x = 2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.L5	# x = 3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.L2	# x = 4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.L6	# x = 5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.L6	# x = 6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8"/>
          <p:cNvSpPr>
            <a:spLocks/>
          </p:cNvSpPr>
          <p:nvPr/>
        </p:nvSpPr>
        <p:spPr bwMode="auto">
          <a:xfrm>
            <a:off x="914400" y="1828800"/>
            <a:ext cx="2971800" cy="2667000"/>
          </a:xfrm>
          <a:prstGeom prst="rect">
            <a:avLst/>
          </a:prstGeom>
          <a:solidFill>
            <a:srgbClr val="D6D6F4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.section	.</a:t>
            </a:r>
            <a:r>
              <a:rPr lang="en-US" sz="16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rodata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.align 4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.L7: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.L2	# x = 0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.L3	# x = 1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.L4	# x = 2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.L5	# x = 3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.L2	# x = 4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.L6	# x = 5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.L6	# x = 6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662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662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Jump Table</a:t>
            </a:r>
          </a:p>
        </p:txBody>
      </p:sp>
      <p:sp>
        <p:nvSpPr>
          <p:cNvPr id="26629" name="Rectangle 5"/>
          <p:cNvSpPr>
            <a:spLocks/>
          </p:cNvSpPr>
          <p:nvPr/>
        </p:nvSpPr>
        <p:spPr bwMode="auto">
          <a:xfrm>
            <a:off x="292100" y="1371600"/>
            <a:ext cx="3454400" cy="381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638"/>
              </a:spcBef>
            </a:pP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table</a:t>
            </a:r>
          </a:p>
        </p:txBody>
      </p:sp>
      <p:sp>
        <p:nvSpPr>
          <p:cNvPr id="26630" name="Rectangle 6"/>
          <p:cNvSpPr>
            <a:spLocks/>
          </p:cNvSpPr>
          <p:nvPr/>
        </p:nvSpPr>
        <p:spPr bwMode="auto">
          <a:xfrm>
            <a:off x="4419600" y="1600200"/>
            <a:ext cx="4432300" cy="4770437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1:      // .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L3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y*z;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2:      // .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L4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/* Fall Through */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3:      // .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L5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5: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6:      // .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L6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-=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default:     // .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L2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2;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>
            <a:off x="3581400" y="2743200"/>
            <a:ext cx="1371600" cy="2724150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 rot="10800000" flipH="1">
            <a:off x="3568700" y="2146300"/>
            <a:ext cx="1390650" cy="736600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 rot="10800000" flipH="1">
            <a:off x="3570288" y="2906713"/>
            <a:ext cx="1392237" cy="236537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4" name="Line 10"/>
          <p:cNvSpPr>
            <a:spLocks noChangeShapeType="1"/>
          </p:cNvSpPr>
          <p:nvPr/>
        </p:nvSpPr>
        <p:spPr bwMode="auto">
          <a:xfrm>
            <a:off x="3575050" y="3403600"/>
            <a:ext cx="1390650" cy="271463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5" name="Line 11"/>
          <p:cNvSpPr>
            <a:spLocks noChangeShapeType="1"/>
          </p:cNvSpPr>
          <p:nvPr/>
        </p:nvSpPr>
        <p:spPr bwMode="auto">
          <a:xfrm>
            <a:off x="3581400" y="3670300"/>
            <a:ext cx="1373188" cy="1797050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6" name="Line 12"/>
          <p:cNvSpPr>
            <a:spLocks noChangeShapeType="1"/>
          </p:cNvSpPr>
          <p:nvPr/>
        </p:nvSpPr>
        <p:spPr bwMode="auto">
          <a:xfrm>
            <a:off x="3581400" y="3905250"/>
            <a:ext cx="1295400" cy="666750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7" name="Line 13"/>
          <p:cNvSpPr>
            <a:spLocks noChangeShapeType="1"/>
          </p:cNvSpPr>
          <p:nvPr/>
        </p:nvSpPr>
        <p:spPr bwMode="auto">
          <a:xfrm>
            <a:off x="3581400" y="4159250"/>
            <a:ext cx="1295400" cy="641350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662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Handling Fall-Through</a:t>
            </a:r>
            <a:endParaRPr lang="en-US" dirty="0"/>
          </a:p>
        </p:txBody>
      </p:sp>
      <p:sp>
        <p:nvSpPr>
          <p:cNvPr id="26630" name="Rectangle 6"/>
          <p:cNvSpPr>
            <a:spLocks/>
          </p:cNvSpPr>
          <p:nvPr/>
        </p:nvSpPr>
        <p:spPr bwMode="auto">
          <a:xfrm>
            <a:off x="139700" y="1524000"/>
            <a:ext cx="3670300" cy="3505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w = 1;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 . .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	. . .	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2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/* Fall Through */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3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</a:p>
        </p:txBody>
      </p:sp>
      <p:sp>
        <p:nvSpPr>
          <p:cNvPr id="16" name="Rectangle 6"/>
          <p:cNvSpPr>
            <a:spLocks/>
          </p:cNvSpPr>
          <p:nvPr/>
        </p:nvSpPr>
        <p:spPr bwMode="auto">
          <a:xfrm>
            <a:off x="4572000" y="1676400"/>
            <a:ext cx="2743200" cy="990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case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3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      w = 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merge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</p:txBody>
      </p:sp>
      <p:sp>
        <p:nvSpPr>
          <p:cNvPr id="17" name="Rectangle 6"/>
          <p:cNvSpPr>
            <a:spLocks/>
          </p:cNvSpPr>
          <p:nvPr/>
        </p:nvSpPr>
        <p:spPr bwMode="auto">
          <a:xfrm>
            <a:off x="6096000" y="3505200"/>
            <a:ext cx="2743200" cy="685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2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</p:txBody>
      </p:sp>
      <p:sp>
        <p:nvSpPr>
          <p:cNvPr id="18" name="Rectangle 6"/>
          <p:cNvSpPr>
            <a:spLocks/>
          </p:cNvSpPr>
          <p:nvPr/>
        </p:nvSpPr>
        <p:spPr bwMode="auto">
          <a:xfrm>
            <a:off x="6096000" y="4191000"/>
            <a:ext cx="2743200" cy="685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merge: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</p:txBody>
      </p:sp>
      <p:cxnSp>
        <p:nvCxnSpPr>
          <p:cNvPr id="20" name="Straight Arrow Connector 19"/>
          <p:cNvCxnSpPr/>
          <p:nvPr/>
        </p:nvCxnSpPr>
        <p:spPr bwMode="auto">
          <a:xfrm>
            <a:off x="1981200" y="2743200"/>
            <a:ext cx="4114800" cy="9144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/>
          <p:nvPr/>
        </p:nvCxnSpPr>
        <p:spPr bwMode="auto">
          <a:xfrm flipV="1">
            <a:off x="1905000" y="1828800"/>
            <a:ext cx="2667000" cy="17526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6" name="Straight Arrow Connector 25"/>
          <p:cNvCxnSpPr/>
          <p:nvPr/>
        </p:nvCxnSpPr>
        <p:spPr bwMode="auto">
          <a:xfrm rot="16200000" flipH="1">
            <a:off x="4533900" y="2857500"/>
            <a:ext cx="1752600" cy="13716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7030A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itle Slid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Slide">
      <a:majorFont>
        <a:latin typeface="Calibri Bold"/>
        <a:ea typeface="ヒラギノ角ゴ ProN W6"/>
        <a:cs typeface="ヒラギノ角ゴ ProN W6"/>
      </a:majorFont>
      <a:minorFont>
        <a:latin typeface="Calibri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and Content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and Cont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 Only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Only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Onl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itle Only: Build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FFFFFF"/>
      </a:accent1>
      <a:accent2>
        <a:srgbClr val="333399"/>
      </a:accent2>
      <a:accent3>
        <a:srgbClr val="FFFFFF"/>
      </a:accent3>
      <a:accent4>
        <a:srgbClr val="000000"/>
      </a:accent4>
      <a:accent5>
        <a:srgbClr val="FFFFF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Only: Build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Only: Buil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wo Columns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wo Columns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wo Column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Title and Content: Build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: Build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and Content: Buil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6400</TotalTime>
  <Pages>0</Pages>
  <Words>6523</Words>
  <Characters>0</Characters>
  <Application>Microsoft Macintosh PowerPoint</Application>
  <PresentationFormat>On-screen Show (4:3)</PresentationFormat>
  <Lines>0</Lines>
  <Paragraphs>1653</Paragraphs>
  <Slides>66</Slides>
  <Notes>0</Notes>
  <HiddenSlides>1</HiddenSlides>
  <MMClips>0</MMClips>
  <ScaleCrop>false</ScaleCrop>
  <HeadingPairs>
    <vt:vector size="4" baseType="variant">
      <vt:variant>
        <vt:lpstr>Design Template</vt:lpstr>
      </vt:variant>
      <vt:variant>
        <vt:i4>6</vt:i4>
      </vt:variant>
      <vt:variant>
        <vt:lpstr>Slide Titles</vt:lpstr>
      </vt:variant>
      <vt:variant>
        <vt:i4>66</vt:i4>
      </vt:variant>
    </vt:vector>
  </HeadingPairs>
  <TitlesOfParts>
    <vt:vector size="72" baseType="lpstr">
      <vt:lpstr>Title Slide</vt:lpstr>
      <vt:lpstr>Title and Content</vt:lpstr>
      <vt:lpstr>Title Only</vt:lpstr>
      <vt:lpstr>Title Only: Build</vt:lpstr>
      <vt:lpstr>Two Columns</vt:lpstr>
      <vt:lpstr>Title and Content: Build</vt:lpstr>
      <vt:lpstr>Machine-Level Programming III: Switch Statements  and IA32 Procedures  15-213 / 18-213: Introduction to Computer Systems 7th Lecture, Sep. 20, 2011</vt:lpstr>
      <vt:lpstr>Today</vt:lpstr>
      <vt:lpstr>Switch Statement Example</vt:lpstr>
      <vt:lpstr>Jump Table Structure</vt:lpstr>
      <vt:lpstr>Switch Statement Example (IA32)</vt:lpstr>
      <vt:lpstr>Switch Statement Example (IA32)</vt:lpstr>
      <vt:lpstr>Assembly Setup Explanation</vt:lpstr>
      <vt:lpstr>Jump Table</vt:lpstr>
      <vt:lpstr>Handling Fall-Through</vt:lpstr>
      <vt:lpstr>Code Blocks (Partial)</vt:lpstr>
      <vt:lpstr>Code Blocks (Rest)</vt:lpstr>
      <vt:lpstr>Switch Code (Finish)</vt:lpstr>
      <vt:lpstr>x86-64 Switch Implementation</vt:lpstr>
      <vt:lpstr>IA32 Object Code</vt:lpstr>
      <vt:lpstr>IA32 Object Code (cont.)</vt:lpstr>
      <vt:lpstr>IA32 Object Code (cont.)</vt:lpstr>
      <vt:lpstr>Disassembled Targets</vt:lpstr>
      <vt:lpstr>Matching Disassembled Targets</vt:lpstr>
      <vt:lpstr>Summarizing</vt:lpstr>
      <vt:lpstr>Today</vt:lpstr>
      <vt:lpstr>IA32 Stack</vt:lpstr>
      <vt:lpstr>IA32 Stack: Push</vt:lpstr>
      <vt:lpstr>IA32 Stack: Pop</vt:lpstr>
      <vt:lpstr>Procedure Control Flow</vt:lpstr>
      <vt:lpstr>Procedure Call Example</vt:lpstr>
      <vt:lpstr>Procedure Return Example</vt:lpstr>
      <vt:lpstr>Stack-Based Languages</vt:lpstr>
      <vt:lpstr>Call Chain Example</vt:lpstr>
      <vt:lpstr>Stack Frames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IA32/Linux Stack Frame</vt:lpstr>
      <vt:lpstr>Revisiting swap</vt:lpstr>
      <vt:lpstr>Revisiting swap</vt:lpstr>
      <vt:lpstr>swap Setup #1</vt:lpstr>
      <vt:lpstr>swap Setup #2</vt:lpstr>
      <vt:lpstr>swap Setup #3</vt:lpstr>
      <vt:lpstr>swap Body</vt:lpstr>
      <vt:lpstr>swap Finish</vt:lpstr>
      <vt:lpstr>Disassembled swap</vt:lpstr>
      <vt:lpstr>Today</vt:lpstr>
      <vt:lpstr>Register Saving Conventions</vt:lpstr>
      <vt:lpstr>Register Saving Conventions</vt:lpstr>
      <vt:lpstr>IA32/Linux+Windows Register Usage</vt:lpstr>
      <vt:lpstr>Today</vt:lpstr>
      <vt:lpstr>Recursive Function</vt:lpstr>
      <vt:lpstr>Recursive Call #1</vt:lpstr>
      <vt:lpstr>Recursive Call #2</vt:lpstr>
      <vt:lpstr>Recursive Call #3</vt:lpstr>
      <vt:lpstr>Recursive Call #4</vt:lpstr>
      <vt:lpstr>Recursive Call #5</vt:lpstr>
      <vt:lpstr>Observations About Recursion</vt:lpstr>
      <vt:lpstr>Pointer Code</vt:lpstr>
      <vt:lpstr>Creating and Initializing Local Variable</vt:lpstr>
      <vt:lpstr>Creating Pointer as Argument</vt:lpstr>
      <vt:lpstr>Retrieving local variable</vt:lpstr>
      <vt:lpstr>IA 32 Procedure 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David O'Hallaron</cp:lastModifiedBy>
  <cp:revision>327</cp:revision>
  <dcterms:created xsi:type="dcterms:W3CDTF">2011-08-30T19:32:20Z</dcterms:created>
  <dcterms:modified xsi:type="dcterms:W3CDTF">2011-08-30T20:09:00Z</dcterms:modified>
</cp:coreProperties>
</file>