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Default Extension="bin" ContentType="application/vnd.openxmlformats-officedocument.presentationml.printerSettings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slideLayouts/slideLayout24.xml" ContentType="application/vnd.openxmlformats-officedocument.presentationml.slideLayout+xml"/>
  <Override PartName="/ppt/theme/theme1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Layouts/slideLayout2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s/slide46.xml" ContentType="application/vnd.openxmlformats-officedocument.presentationml.slide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4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28.xml" ContentType="application/vnd.openxmlformats-officedocument.presentationml.slide+xml"/>
  <Override PartName="/ppt/slides/slide47.xml" ContentType="application/vnd.openxmlformats-officedocument.presentationml.slide+xml"/>
  <Override PartName="/ppt/slideLayouts/slideLayout2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theme/theme6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s/slide39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Masters/slideMaster5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4.xml" ContentType="application/vnd.openxmlformats-officedocument.presentationml.slideLayout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slideLayouts/slideLayout2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s/slide6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2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</p:sldMasterIdLst>
  <p:notesMasterIdLst>
    <p:notesMasterId r:id="rId53"/>
  </p:notesMasterIdLst>
  <p:sldIdLst>
    <p:sldId id="317" r:id="rId6"/>
    <p:sldId id="344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318" r:id="rId16"/>
    <p:sldId id="325" r:id="rId17"/>
    <p:sldId id="272" r:id="rId18"/>
    <p:sldId id="326" r:id="rId19"/>
    <p:sldId id="327" r:id="rId20"/>
    <p:sldId id="328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1" r:id="rId29"/>
    <p:sldId id="294" r:id="rId30"/>
    <p:sldId id="293" r:id="rId31"/>
    <p:sldId id="295" r:id="rId32"/>
    <p:sldId id="296" r:id="rId33"/>
    <p:sldId id="297" r:id="rId34"/>
    <p:sldId id="329" r:id="rId35"/>
    <p:sldId id="330" r:id="rId36"/>
    <p:sldId id="301" r:id="rId37"/>
    <p:sldId id="332" r:id="rId38"/>
    <p:sldId id="302" r:id="rId39"/>
    <p:sldId id="304" r:id="rId40"/>
    <p:sldId id="305" r:id="rId41"/>
    <p:sldId id="306" r:id="rId42"/>
    <p:sldId id="307" r:id="rId43"/>
    <p:sldId id="309" r:id="rId44"/>
    <p:sldId id="310" r:id="rId45"/>
    <p:sldId id="312" r:id="rId46"/>
    <p:sldId id="335" r:id="rId47"/>
    <p:sldId id="336" r:id="rId48"/>
    <p:sldId id="338" r:id="rId49"/>
    <p:sldId id="337" r:id="rId50"/>
    <p:sldId id="339" r:id="rId51"/>
    <p:sldId id="324" r:id="rId5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663300"/>
    <a:srgbClr val="008000"/>
    <a:srgbClr val="CC0000"/>
    <a:srgbClr val="CCFFCC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6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notesMaster" Target="notesMasters/notes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8/30/11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0xf000 + 0x8 =</a:t>
            </a:r>
            <a:r>
              <a:rPr lang="en-US" baseline="0" dirty="0" smtClean="0"/>
              <a:t> 0xf008</a:t>
            </a:r>
          </a:p>
          <a:p>
            <a:r>
              <a:rPr lang="en-US" baseline="0" dirty="0" smtClean="0"/>
              <a:t>0xf000 + 0x0100 = 0xf100</a:t>
            </a:r>
          </a:p>
          <a:p>
            <a:r>
              <a:rPr lang="en-US" baseline="0" dirty="0" smtClean="0"/>
              <a:t>0xf000 + 4*0x0100 = 0xf400</a:t>
            </a:r>
          </a:p>
          <a:p>
            <a:r>
              <a:rPr lang="en-US" baseline="0" dirty="0" smtClean="0"/>
              <a:t>2*0xf000 + 0x80 = 0x1d080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hyperlink" Target="http://www.jegerlehner.ch/intel/IntelCodeTable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2590800"/>
          </a:xfrm>
        </p:spPr>
        <p:txBody>
          <a:bodyPr/>
          <a:lstStyle/>
          <a:p>
            <a:pPr lvl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Machine-Level Programming II: Arithmetic &amp; Control</a:t>
            </a:r>
            <a: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15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-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213 / 18-213: 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Introduction to Computer Systems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2000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6</a:t>
            </a:r>
            <a:r>
              <a:rPr lang="en-US" sz="2000" baseline="30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th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Lecture,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Sep.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15, 2011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sz="2000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endParaRPr lang="en-US" dirty="0"/>
          </a:p>
        </p:txBody>
      </p:sp>
      <p:sp>
        <p:nvSpPr>
          <p:cNvPr id="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685800" y="4419600"/>
            <a:ext cx="7678738" cy="14478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Instructors: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 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David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 O’Hallaron, Greg Ganger, and Greg </a:t>
            </a:r>
            <a:r>
              <a:rPr kumimoji="0" lang="en-US" sz="2000" b="0" i="0" u="none" strike="noStrike" kern="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Kesden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3" name="Group 1"/>
          <p:cNvGraphicFramePr>
            <a:graphicFrameLocks noGrp="1"/>
          </p:cNvGraphicFramePr>
          <p:nvPr/>
        </p:nvGraphicFramePr>
        <p:xfrm>
          <a:off x="5930900" y="558800"/>
          <a:ext cx="1905000" cy="3556000"/>
        </p:xfrm>
        <a:graphic>
          <a:graphicData uri="http://schemas.openxmlformats.org/drawingml/2006/table">
            <a:tbl>
              <a:tblPr/>
              <a:tblGrid>
                <a:gridCol w="635000"/>
                <a:gridCol w="12700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3" charset="0"/>
                        <a:cs typeface="Courier New" pitchFamily="49" charset="0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z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12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Rtn Addr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Old 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8492" name="Rectangle 60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8493" name="Rectangle 61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98" name="Rectangle 6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Understanding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18499" name="Rectangle 67"/>
          <p:cNvSpPr>
            <a:spLocks/>
          </p:cNvSpPr>
          <p:nvPr/>
        </p:nvSpPr>
        <p:spPr bwMode="auto">
          <a:xfrm>
            <a:off x="304800" y="4419600"/>
            <a:ext cx="67945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8500" name="Line 68"/>
          <p:cNvSpPr>
            <a:spLocks noChangeShapeType="1"/>
          </p:cNvSpPr>
          <p:nvPr/>
        </p:nvSpPr>
        <p:spPr bwMode="auto">
          <a:xfrm flipH="1">
            <a:off x="7897813" y="3898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501" name="Rectangle 69"/>
          <p:cNvSpPr>
            <a:spLocks/>
          </p:cNvSpPr>
          <p:nvPr/>
        </p:nvSpPr>
        <p:spPr bwMode="auto">
          <a:xfrm>
            <a:off x="8351838" y="3727450"/>
            <a:ext cx="638175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502" name="Rectangle 70"/>
          <p:cNvSpPr>
            <a:spLocks/>
          </p:cNvSpPr>
          <p:nvPr/>
        </p:nvSpPr>
        <p:spPr bwMode="auto">
          <a:xfrm>
            <a:off x="5802313" y="1498600"/>
            <a:ext cx="66516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Offset</a:t>
            </a:r>
          </a:p>
        </p:txBody>
      </p:sp>
      <p:sp>
        <p:nvSpPr>
          <p:cNvPr id="18504" name="Rectangle 72"/>
          <p:cNvSpPr>
            <a:spLocks/>
          </p:cNvSpPr>
          <p:nvPr/>
        </p:nvSpPr>
        <p:spPr bwMode="auto">
          <a:xfrm>
            <a:off x="381000" y="13716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 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" name="Group 1"/>
          <p:cNvGraphicFramePr>
            <a:graphicFrameLocks noGrp="1"/>
          </p:cNvGraphicFramePr>
          <p:nvPr/>
        </p:nvGraphicFramePr>
        <p:xfrm>
          <a:off x="5930900" y="558800"/>
          <a:ext cx="1905000" cy="3556000"/>
        </p:xfrm>
        <a:graphic>
          <a:graphicData uri="http://schemas.openxmlformats.org/drawingml/2006/table">
            <a:tbl>
              <a:tblPr/>
              <a:tblGrid>
                <a:gridCol w="635000"/>
                <a:gridCol w="12700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3" charset="0"/>
                        <a:cs typeface="Courier New" pitchFamily="49" charset="0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z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12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Rtn Addr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Old 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9516" name="Rectangle 60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9517" name="Rectangle 61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518" name="Rectangle 6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19520" name="Line 64"/>
          <p:cNvSpPr>
            <a:spLocks noChangeShapeType="1"/>
          </p:cNvSpPr>
          <p:nvPr/>
        </p:nvSpPr>
        <p:spPr bwMode="auto">
          <a:xfrm flipH="1">
            <a:off x="7897813" y="3898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521" name="Rectangle 65"/>
          <p:cNvSpPr>
            <a:spLocks/>
          </p:cNvSpPr>
          <p:nvPr/>
        </p:nvSpPr>
        <p:spPr bwMode="auto">
          <a:xfrm>
            <a:off x="8351838" y="3727450"/>
            <a:ext cx="638175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19522" name="Rectangle 66"/>
          <p:cNvSpPr>
            <a:spLocks/>
          </p:cNvSpPr>
          <p:nvPr/>
        </p:nvSpPr>
        <p:spPr bwMode="auto">
          <a:xfrm>
            <a:off x="5802313" y="1498600"/>
            <a:ext cx="66516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Offset</a:t>
            </a:r>
          </a:p>
        </p:txBody>
      </p:sp>
      <p:sp>
        <p:nvSpPr>
          <p:cNvPr id="19523" name="Rectangle 67"/>
          <p:cNvSpPr>
            <a:spLocks/>
          </p:cNvSpPr>
          <p:nvPr/>
        </p:nvSpPr>
        <p:spPr bwMode="auto">
          <a:xfrm>
            <a:off x="7897813" y="546100"/>
            <a:ext cx="593725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sp>
        <p:nvSpPr>
          <p:cNvPr id="19524" name="Rectangle 68"/>
          <p:cNvSpPr>
            <a:spLocks/>
          </p:cNvSpPr>
          <p:nvPr/>
        </p:nvSpPr>
        <p:spPr bwMode="auto">
          <a:xfrm>
            <a:off x="381000" y="14478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0" name="Rectangle 67"/>
          <p:cNvSpPr>
            <a:spLocks/>
          </p:cNvSpPr>
          <p:nvPr/>
        </p:nvSpPr>
        <p:spPr bwMode="auto">
          <a:xfrm>
            <a:off x="304800" y="4419600"/>
            <a:ext cx="72390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y*3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*= 16 (t4)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t4 +x+4 (t5)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(t1)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z (t2)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16" name="Rectangle 60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9517" name="Rectangle 61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518" name="Rectangle 6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953000" y="1219200"/>
            <a:ext cx="3962400" cy="3124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lvl="1"/>
            <a:r>
              <a:rPr lang="en-US" dirty="0" smtClean="0"/>
              <a:t>Instructions in different order from C code</a:t>
            </a:r>
          </a:p>
          <a:p>
            <a:pPr lvl="1"/>
            <a:r>
              <a:rPr lang="en-US" dirty="0" smtClean="0"/>
              <a:t>Some expressions require multiple instructions</a:t>
            </a:r>
          </a:p>
          <a:p>
            <a:pPr lvl="1"/>
            <a:r>
              <a:rPr lang="en-US" dirty="0" smtClean="0"/>
              <a:t>Some instructions cover multiple expressions</a:t>
            </a:r>
          </a:p>
          <a:p>
            <a:pPr lvl="1"/>
            <a:r>
              <a:rPr lang="en-US" dirty="0" smtClean="0"/>
              <a:t>Get exact same code when compile: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x+y+z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)*(x+4+48*y)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0" name="Rectangle 67"/>
          <p:cNvSpPr>
            <a:spLocks/>
          </p:cNvSpPr>
          <p:nvPr/>
        </p:nvSpPr>
        <p:spPr bwMode="auto">
          <a:xfrm>
            <a:off x="304800" y="4419600"/>
            <a:ext cx="72390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y*3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*= 16 (t4)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t4 +x+4 (t5)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(t1)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z (t2)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</a:p>
        </p:txBody>
      </p:sp>
      <p:sp>
        <p:nvSpPr>
          <p:cNvPr id="8" name="Rectangle 68"/>
          <p:cNvSpPr>
            <a:spLocks/>
          </p:cNvSpPr>
          <p:nvPr/>
        </p:nvSpPr>
        <p:spPr bwMode="auto">
          <a:xfrm>
            <a:off x="381000" y="14478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683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196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533400" y="4267200"/>
            <a:ext cx="3124200" cy="276999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wrap="squar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1800" baseline="30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13</a:t>
            </a:r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= 8192, 2</a:t>
            </a:r>
            <a:r>
              <a:rPr lang="en-US" sz="1800" baseline="30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13</a:t>
            </a:r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– 7 = 8185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branches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Loops</a:t>
            </a:r>
            <a:endParaRPr lang="en-US" dirty="0">
              <a:solidFill>
                <a:srgbClr val="B3B3B3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Processor State (IA32,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  <a:ln/>
        </p:spPr>
        <p:txBody>
          <a:bodyPr/>
          <a:lstStyle/>
          <a:p>
            <a:r>
              <a:rPr lang="en-US"/>
              <a:t>Information about currently executing program</a:t>
            </a:r>
          </a:p>
          <a:p>
            <a:pPr marL="552450" lvl="1"/>
            <a:r>
              <a:rPr lang="en-US"/>
              <a:t>Temporary data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  <a:r>
              <a:rPr lang="en-US"/>
              <a:t>, … )</a:t>
            </a:r>
          </a:p>
          <a:p>
            <a:pPr marL="552450" lvl="1"/>
            <a:r>
              <a:rPr lang="en-US"/>
              <a:t>Location of runtime stack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/>
              <a:t>,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)</a:t>
            </a:r>
          </a:p>
          <a:p>
            <a:pPr marL="552450" lvl="1"/>
            <a:r>
              <a:rPr lang="en-US"/>
              <a:t>Location of current code control point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  <a:r>
              <a:rPr lang="en-US"/>
              <a:t>, … )</a:t>
            </a:r>
          </a:p>
          <a:p>
            <a:pPr marL="552450" lvl="1"/>
            <a:r>
              <a:rPr lang="en-US"/>
              <a:t>Status of recent tests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3911600" y="5334000"/>
            <a:ext cx="2540000" cy="38100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6996113" y="2362200"/>
            <a:ext cx="1836737" cy="6858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General purpose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6554788" y="41021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0" name="Rectangle 8"/>
          <p:cNvSpPr>
            <a:spLocks/>
          </p:cNvSpPr>
          <p:nvPr/>
        </p:nvSpPr>
        <p:spPr bwMode="auto">
          <a:xfrm>
            <a:off x="6572250" y="4554538"/>
            <a:ext cx="2163763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frame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570663" y="5313363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39052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45783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2514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59245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6580188" y="6019800"/>
            <a:ext cx="26543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40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33807" name="Group 15"/>
          <p:cNvGrpSpPr>
            <a:grpSpLocks/>
          </p:cNvGrpSpPr>
          <p:nvPr/>
        </p:nvGrpSpPr>
        <p:grpSpPr bwMode="auto">
          <a:xfrm>
            <a:off x="3911600" y="1370013"/>
            <a:ext cx="2540000" cy="3581400"/>
            <a:chOff x="0" y="0"/>
            <a:chExt cx="1600" cy="2255"/>
          </a:xfrm>
        </p:grpSpPr>
        <p:sp>
          <p:nvSpPr>
            <p:cNvPr id="33808" name="Rectangle 16"/>
            <p:cNvSpPr>
              <a:spLocks/>
            </p:cNvSpPr>
            <p:nvPr/>
          </p:nvSpPr>
          <p:spPr bwMode="auto">
            <a:xfrm>
              <a:off x="0" y="0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%eax</a:t>
              </a:r>
            </a:p>
          </p:txBody>
        </p:sp>
        <p:sp>
          <p:nvSpPr>
            <p:cNvPr id="33809" name="Rectangle 17"/>
            <p:cNvSpPr>
              <a:spLocks/>
            </p:cNvSpPr>
            <p:nvPr/>
          </p:nvSpPr>
          <p:spPr bwMode="auto">
            <a:xfrm>
              <a:off x="0" y="288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%ecx</a:t>
              </a:r>
            </a:p>
          </p:txBody>
        </p:sp>
        <p:sp>
          <p:nvSpPr>
            <p:cNvPr id="33810" name="Rectangle 18"/>
            <p:cNvSpPr>
              <a:spLocks/>
            </p:cNvSpPr>
            <p:nvPr/>
          </p:nvSpPr>
          <p:spPr bwMode="auto">
            <a:xfrm>
              <a:off x="0" y="576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%edx</a:t>
              </a:r>
            </a:p>
          </p:txBody>
        </p:sp>
        <p:sp>
          <p:nvSpPr>
            <p:cNvPr id="33811" name="Rectangle 19"/>
            <p:cNvSpPr>
              <a:spLocks/>
            </p:cNvSpPr>
            <p:nvPr/>
          </p:nvSpPr>
          <p:spPr bwMode="auto">
            <a:xfrm>
              <a:off x="0" y="864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  <p:sp>
          <p:nvSpPr>
            <p:cNvPr id="33812" name="Rectangle 20"/>
            <p:cNvSpPr>
              <a:spLocks/>
            </p:cNvSpPr>
            <p:nvPr/>
          </p:nvSpPr>
          <p:spPr bwMode="auto">
            <a:xfrm>
              <a:off x="0" y="1152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%esi</a:t>
              </a:r>
            </a:p>
          </p:txBody>
        </p:sp>
        <p:sp>
          <p:nvSpPr>
            <p:cNvPr id="33813" name="Rectangle 21"/>
            <p:cNvSpPr>
              <a:spLocks/>
            </p:cNvSpPr>
            <p:nvPr/>
          </p:nvSpPr>
          <p:spPr bwMode="auto">
            <a:xfrm>
              <a:off x="0" y="1440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%edi</a:t>
              </a:r>
            </a:p>
          </p:txBody>
        </p:sp>
        <p:sp>
          <p:nvSpPr>
            <p:cNvPr id="33814" name="Rectangle 22"/>
            <p:cNvSpPr>
              <a:spLocks/>
            </p:cNvSpPr>
            <p:nvPr/>
          </p:nvSpPr>
          <p:spPr bwMode="auto">
            <a:xfrm>
              <a:off x="0" y="1728"/>
              <a:ext cx="1600" cy="24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33815" name="Rectangle 23"/>
            <p:cNvSpPr>
              <a:spLocks/>
            </p:cNvSpPr>
            <p:nvPr/>
          </p:nvSpPr>
          <p:spPr bwMode="auto">
            <a:xfrm>
              <a:off x="0" y="2015"/>
              <a:ext cx="1600" cy="24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</p:grpSp>
      <p:sp>
        <p:nvSpPr>
          <p:cNvPr id="33816" name="AutoShape 24"/>
          <p:cNvSpPr>
            <a:spLocks/>
          </p:cNvSpPr>
          <p:nvPr/>
        </p:nvSpPr>
        <p:spPr bwMode="auto">
          <a:xfrm>
            <a:off x="6553200" y="1371600"/>
            <a:ext cx="269875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576"/>
                  <a:pt x="10800" y="1286"/>
                </a:cubicBezTo>
                <a:lnTo>
                  <a:pt x="10800" y="9514"/>
                </a:lnTo>
                <a:cubicBezTo>
                  <a:pt x="10800" y="10224"/>
                  <a:pt x="15635" y="10800"/>
                  <a:pt x="21600" y="10800"/>
                </a:cubicBezTo>
                <a:cubicBezTo>
                  <a:pt x="15635" y="10800"/>
                  <a:pt x="10800" y="11376"/>
                  <a:pt x="10800" y="12086"/>
                </a:cubicBezTo>
                <a:lnTo>
                  <a:pt x="10800" y="20314"/>
                </a:lnTo>
                <a:cubicBezTo>
                  <a:pt x="10800" y="2102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</a:t>
            </a:r>
            <a:r>
              <a:rPr lang="en-US" dirty="0" smtClean="0"/>
              <a:t>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(think of it as side effect) by arithmetic 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/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↔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Not set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lea</a:t>
            </a:r>
            <a:r>
              <a:rPr lang="en-US" dirty="0"/>
              <a:t> instruction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hlinkClick r:id="rId2"/>
              </a:rPr>
              <a:t>Full documentation </a:t>
            </a:r>
            <a:r>
              <a:rPr lang="en-US" dirty="0"/>
              <a:t>(IA32), link on course website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Complete addressing mode, address computation (</a:t>
            </a:r>
            <a:r>
              <a:rPr lang="en-US" dirty="0" err="1"/>
              <a:t>leal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operations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Control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While loops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Explicit Setting by Compare Instruction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cmpl/cmpq</a:t>
            </a:r>
            <a:r>
              <a:rPr lang="en-US"/>
              <a:t>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/>
              <a:t>,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/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cmpl b,a</a:t>
            </a:r>
            <a:r>
              <a:rPr lang="en-US"/>
              <a:t> like computing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/>
              <a:t> without setting destination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/>
              <a:t> if carry out from most significant bit (used for unsigned comparisons)</a:t>
            </a:r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/>
              <a:t> if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/>
              <a:t> if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/>
              <a:t> (as signed)</a:t>
            </a:r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/>
              <a:t> if two’s-complement (signed) overflow</a:t>
            </a:r>
            <a:br>
              <a:rPr lang="en-US"/>
            </a:b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Explicit Setting by Test instruction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testl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/>
              <a:t>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/>
              <a:t>,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/>
              <a:t/>
            </a:r>
            <a:br>
              <a:rPr lang="en-US"/>
            </a:b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testl b,a</a:t>
            </a:r>
            <a:r>
              <a:rPr lang="en-US"/>
              <a:t> like computing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/>
              <a:t> without setting destination 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/>
              <a:t>Sets condition codes based on value of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/>
              <a:t> &amp;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/>
          </a:p>
          <a:p>
            <a:pPr marL="317500" lvl="1" indent="0"/>
            <a:r>
              <a:rPr lang="en-US"/>
              <a:t>Useful to have one of the operands be a mask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/>
              <a:t> when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 == 0</a:t>
            </a:r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/>
              <a:t> when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 &lt; 0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SetX Instructions</a:t>
            </a:r>
          </a:p>
          <a:p>
            <a:pPr marL="552450" lvl="1"/>
            <a:r>
              <a:rPr lang="en-US"/>
              <a:t>Set single byte based on combinations of condition codes</a:t>
            </a:r>
          </a:p>
        </p:txBody>
      </p:sp>
      <p:graphicFrame>
        <p:nvGraphicFramePr>
          <p:cNvPr id="37893" name="Group 5"/>
          <p:cNvGraphicFramePr>
            <a:graphicFrameLocks noGrp="1"/>
          </p:cNvGraphicFramePr>
          <p:nvPr/>
        </p:nvGraphicFramePr>
        <p:xfrm>
          <a:off x="1295400" y="2493963"/>
          <a:ext cx="6096000" cy="3576320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57912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Compare x :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	# al = x &gt;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al,%eax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Zero rest of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8915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5880100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8 addressable byte registers</a:t>
            </a:r>
          </a:p>
          <a:p>
            <a:pPr marL="552450" lvl="1"/>
            <a:r>
              <a:rPr lang="en-US" dirty="0"/>
              <a:t>Does not alter remaining 3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763588" y="3505200"/>
            <a:ext cx="31242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8923" name="Rectangle 11"/>
          <p:cNvSpPr>
            <a:spLocks/>
          </p:cNvSpPr>
          <p:nvPr/>
        </p:nvSpPr>
        <p:spPr bwMode="auto">
          <a:xfrm>
            <a:off x="277813" y="4795838"/>
            <a:ext cx="116840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Body</a:t>
            </a:r>
          </a:p>
        </p:txBody>
      </p:sp>
      <p:graphicFrame>
        <p:nvGraphicFramePr>
          <p:cNvPr id="38924" name="Group 12"/>
          <p:cNvGraphicFramePr>
            <a:graphicFrameLocks noGrp="1"/>
          </p:cNvGraphicFramePr>
          <p:nvPr/>
        </p:nvGraphicFramePr>
        <p:xfrm>
          <a:off x="6388100" y="1143000"/>
          <a:ext cx="2540000" cy="5638800"/>
        </p:xfrm>
        <a:graphic>
          <a:graphicData uri="http://schemas.openxmlformats.org/drawingml/2006/table">
            <a:tbl>
              <a:tblPr/>
              <a:tblGrid>
                <a:gridCol w="1270000"/>
                <a:gridCol w="635000"/>
                <a:gridCol w="635000"/>
              </a:tblGrid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%eax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%ah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%al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%ecx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%ch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%cl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%dh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%dl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%ebx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%bh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%bl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%esi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%esp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Codes: x86-64</a:t>
            </a:r>
          </a:p>
        </p:txBody>
      </p:sp>
      <p:sp>
        <p:nvSpPr>
          <p:cNvPr id="39944" name="Rectangle 8"/>
          <p:cNvSpPr>
            <a:spLocks/>
          </p:cNvSpPr>
          <p:nvPr/>
        </p:nvSpPr>
        <p:spPr bwMode="auto">
          <a:xfrm>
            <a:off x="611188" y="2762250"/>
            <a:ext cx="3822700" cy="127635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9945" name="Rectangle 9"/>
          <p:cNvSpPr>
            <a:spLocks/>
          </p:cNvSpPr>
          <p:nvPr/>
        </p:nvSpPr>
        <p:spPr bwMode="auto">
          <a:xfrm>
            <a:off x="457200" y="4800600"/>
            <a:ext cx="2357437" cy="863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di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</a:t>
            </a: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500062" y="4279900"/>
            <a:ext cx="5367337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Bodies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573588" y="2762250"/>
            <a:ext cx="4051300" cy="12763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244600"/>
          </a:xfrm>
          <a:ln/>
        </p:spPr>
        <p:txBody>
          <a:bodyPr/>
          <a:lstStyle/>
          <a:p>
            <a:r>
              <a:rPr lang="en-US"/>
              <a:t>SetX Instructions: </a:t>
            </a:r>
          </a:p>
          <a:p>
            <a:pPr marL="552450" lvl="1"/>
            <a:r>
              <a:rPr lang="en-US"/>
              <a:t>Set single byte based on combination of condition codes</a:t>
            </a:r>
          </a:p>
          <a:p>
            <a:pPr marL="552450" lvl="1"/>
            <a:r>
              <a:rPr lang="en-US"/>
              <a:t>Does not alter remaining 3 bytes</a:t>
            </a:r>
          </a:p>
        </p:txBody>
      </p:sp>
      <p:sp>
        <p:nvSpPr>
          <p:cNvPr id="39950" name="Rectangle 14"/>
          <p:cNvSpPr>
            <a:spLocks/>
          </p:cNvSpPr>
          <p:nvPr/>
        </p:nvSpPr>
        <p:spPr bwMode="auto">
          <a:xfrm>
            <a:off x="569913" y="5794375"/>
            <a:ext cx="5211762" cy="698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Is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%rax</a:t>
            </a: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zero?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Yes: 32-bit instructions set high order 32 bits to 0!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3128963" y="4800600"/>
            <a:ext cx="2357437" cy="863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</a:t>
            </a: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0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>
                <a:solidFill>
                  <a:srgbClr val="B3B3B3"/>
                </a:solidFill>
              </a:rPr>
              <a:t>x86-64</a:t>
            </a:r>
          </a:p>
          <a:p>
            <a:r>
              <a:rPr lang="en-US" dirty="0">
                <a:solidFill>
                  <a:srgbClr val="B3B3B3"/>
                </a:solidFill>
              </a:rPr>
              <a:t>Control: Condition codes</a:t>
            </a:r>
          </a:p>
          <a:p>
            <a:r>
              <a:rPr lang="en-US" dirty="0"/>
              <a:t>Conditional </a:t>
            </a:r>
            <a:r>
              <a:rPr lang="en-US" dirty="0" smtClean="0"/>
              <a:t>branches &amp; Moves</a:t>
            </a:r>
            <a:endParaRPr lang="en-US" dirty="0"/>
          </a:p>
          <a:p>
            <a:r>
              <a:rPr lang="en-US" dirty="0" smtClean="0">
                <a:solidFill>
                  <a:srgbClr val="B3B3B3"/>
                </a:solidFill>
              </a:rPr>
              <a:t>Loops</a:t>
            </a:r>
            <a:endParaRPr lang="en-US" dirty="0">
              <a:solidFill>
                <a:srgbClr val="B3B3B3"/>
              </a:solidFill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863600"/>
          </a:xfrm>
          <a:ln/>
        </p:spPr>
        <p:txBody>
          <a:bodyPr/>
          <a:lstStyle/>
          <a:p>
            <a:r>
              <a:rPr lang="en-US"/>
              <a:t>jX Instructions</a:t>
            </a:r>
          </a:p>
          <a:p>
            <a:pPr marL="552450" lvl="1"/>
            <a:r>
              <a:rPr lang="en-US"/>
              <a:t>Jump to different part of code depending on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/>
        </p:nvGraphicFramePr>
        <p:xfrm>
          <a:off x="1511300" y="2433638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13970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result = x-y;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else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3970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.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L6</a:t>
            </a:r>
            <a:endParaRPr lang="en-US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jmp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.L7</a:t>
            </a:r>
            <a:endParaRPr lang="en-US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L6:</a:t>
            </a:r>
            <a:endParaRPr lang="en-US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L7:</a:t>
            </a:r>
            <a:endParaRPr lang="en-US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43014" name="AutoShape 6"/>
          <p:cNvSpPr>
            <a:spLocks/>
          </p:cNvSpPr>
          <p:nvPr/>
        </p:nvSpPr>
        <p:spPr bwMode="auto">
          <a:xfrm>
            <a:off x="7848600" y="2362200"/>
            <a:ext cx="304800" cy="914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04"/>
                  <a:pt x="10800" y="1350"/>
                </a:cubicBezTo>
                <a:lnTo>
                  <a:pt x="10800" y="9450"/>
                </a:lnTo>
                <a:cubicBezTo>
                  <a:pt x="10800" y="10196"/>
                  <a:pt x="15635" y="10800"/>
                  <a:pt x="21600" y="10800"/>
                </a:cubicBezTo>
                <a:cubicBezTo>
                  <a:pt x="15635" y="10800"/>
                  <a:pt x="10800" y="11404"/>
                  <a:pt x="10800" y="12150"/>
                </a:cubicBezTo>
                <a:lnTo>
                  <a:pt x="10800" y="20250"/>
                </a:lnTo>
                <a:cubicBezTo>
                  <a:pt x="10800" y="20996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5" name="Rectangle 7"/>
          <p:cNvSpPr>
            <a:spLocks/>
          </p:cNvSpPr>
          <p:nvPr/>
        </p:nvSpPr>
        <p:spPr bwMode="auto">
          <a:xfrm>
            <a:off x="8215313" y="2941638"/>
            <a:ext cx="674687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Body1</a:t>
            </a:r>
          </a:p>
        </p:txBody>
      </p:sp>
      <p:sp>
        <p:nvSpPr>
          <p:cNvPr id="43016" name="AutoShape 8"/>
          <p:cNvSpPr>
            <a:spLocks/>
          </p:cNvSpPr>
          <p:nvPr/>
        </p:nvSpPr>
        <p:spPr bwMode="auto">
          <a:xfrm>
            <a:off x="7848600" y="1752600"/>
            <a:ext cx="228600" cy="533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957"/>
                  <a:pt x="10800" y="4371"/>
                </a:cubicBezTo>
                <a:lnTo>
                  <a:pt x="10800" y="6429"/>
                </a:lnTo>
                <a:cubicBezTo>
                  <a:pt x="10800" y="8843"/>
                  <a:pt x="15635" y="10800"/>
                  <a:pt x="21600" y="10800"/>
                </a:cubicBezTo>
                <a:cubicBezTo>
                  <a:pt x="15635" y="10800"/>
                  <a:pt x="10800" y="12757"/>
                  <a:pt x="10800" y="15171"/>
                </a:cubicBezTo>
                <a:lnTo>
                  <a:pt x="10800" y="17229"/>
                </a:lnTo>
                <a:cubicBezTo>
                  <a:pt x="10800" y="19643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7" name="Rectangle 9"/>
          <p:cNvSpPr>
            <a:spLocks/>
          </p:cNvSpPr>
          <p:nvPr/>
        </p:nvSpPr>
        <p:spPr bwMode="auto">
          <a:xfrm>
            <a:off x="8215313" y="1828800"/>
            <a:ext cx="62230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Setup</a:t>
            </a:r>
          </a:p>
        </p:txBody>
      </p:sp>
      <p:sp>
        <p:nvSpPr>
          <p:cNvPr id="43018" name="AutoShape 10"/>
          <p:cNvSpPr>
            <a:spLocks/>
          </p:cNvSpPr>
          <p:nvPr/>
        </p:nvSpPr>
        <p:spPr bwMode="auto">
          <a:xfrm>
            <a:off x="7848600" y="4419600"/>
            <a:ext cx="3048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612"/>
                  <a:pt x="10800" y="3600"/>
                </a:cubicBezTo>
                <a:lnTo>
                  <a:pt x="10800" y="7200"/>
                </a:lnTo>
                <a:cubicBezTo>
                  <a:pt x="10800" y="9188"/>
                  <a:pt x="15635" y="10800"/>
                  <a:pt x="21600" y="10800"/>
                </a:cubicBezTo>
                <a:cubicBezTo>
                  <a:pt x="15635" y="10800"/>
                  <a:pt x="10800" y="12412"/>
                  <a:pt x="10800" y="14400"/>
                </a:cubicBezTo>
                <a:lnTo>
                  <a:pt x="10800" y="18000"/>
                </a:lnTo>
                <a:cubicBezTo>
                  <a:pt x="10800" y="19988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9" name="Rectangle 11"/>
          <p:cNvSpPr>
            <a:spLocks/>
          </p:cNvSpPr>
          <p:nvPr/>
        </p:nvSpPr>
        <p:spPr bwMode="auto">
          <a:xfrm>
            <a:off x="8215313" y="5207000"/>
            <a:ext cx="628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43020" name="AutoShape 12"/>
          <p:cNvSpPr>
            <a:spLocks/>
          </p:cNvSpPr>
          <p:nvPr/>
        </p:nvSpPr>
        <p:spPr bwMode="auto">
          <a:xfrm>
            <a:off x="7848600" y="5105400"/>
            <a:ext cx="3048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612"/>
                  <a:pt x="10800" y="3600"/>
                </a:cubicBezTo>
                <a:lnTo>
                  <a:pt x="10800" y="7200"/>
                </a:lnTo>
                <a:cubicBezTo>
                  <a:pt x="10800" y="9188"/>
                  <a:pt x="15635" y="10800"/>
                  <a:pt x="21600" y="10800"/>
                </a:cubicBezTo>
                <a:cubicBezTo>
                  <a:pt x="15635" y="10800"/>
                  <a:pt x="10800" y="12412"/>
                  <a:pt x="10800" y="14400"/>
                </a:cubicBezTo>
                <a:lnTo>
                  <a:pt x="10800" y="18000"/>
                </a:lnTo>
                <a:cubicBezTo>
                  <a:pt x="10800" y="19988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1" name="Rectangle 13"/>
          <p:cNvSpPr>
            <a:spLocks/>
          </p:cNvSpPr>
          <p:nvPr/>
        </p:nvSpPr>
        <p:spPr bwMode="auto">
          <a:xfrm>
            <a:off x="8215313" y="4495800"/>
            <a:ext cx="7886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Body2b</a:t>
            </a:r>
            <a:endParaRPr lang="en-US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15" name="AutoShape 6"/>
          <p:cNvSpPr>
            <a:spLocks/>
          </p:cNvSpPr>
          <p:nvPr/>
        </p:nvSpPr>
        <p:spPr bwMode="auto">
          <a:xfrm>
            <a:off x="7848600" y="3276600"/>
            <a:ext cx="304800" cy="914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04"/>
                  <a:pt x="10800" y="1350"/>
                </a:cubicBezTo>
                <a:lnTo>
                  <a:pt x="10800" y="9450"/>
                </a:lnTo>
                <a:cubicBezTo>
                  <a:pt x="10800" y="10196"/>
                  <a:pt x="15635" y="10800"/>
                  <a:pt x="21600" y="10800"/>
                </a:cubicBezTo>
                <a:cubicBezTo>
                  <a:pt x="15635" y="10800"/>
                  <a:pt x="10800" y="11404"/>
                  <a:pt x="10800" y="12150"/>
                </a:cubicBezTo>
                <a:lnTo>
                  <a:pt x="10800" y="20250"/>
                </a:lnTo>
                <a:cubicBezTo>
                  <a:pt x="10800" y="20996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" name="Rectangle 13"/>
          <p:cNvSpPr>
            <a:spLocks/>
          </p:cNvSpPr>
          <p:nvPr/>
        </p:nvSpPr>
        <p:spPr bwMode="auto">
          <a:xfrm>
            <a:off x="8229600" y="3530600"/>
            <a:ext cx="77745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Body2a</a:t>
            </a:r>
            <a:endParaRPr lang="en-US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x-y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4343400"/>
            <a:ext cx="3975100" cy="2273300"/>
          </a:xfrm>
          <a:ln/>
        </p:spPr>
        <p:txBody>
          <a:bodyPr/>
          <a:lstStyle/>
          <a:p>
            <a:r>
              <a:rPr lang="en-US"/>
              <a:t>C allows “goto” as means of transferring control</a:t>
            </a:r>
          </a:p>
          <a:p>
            <a:pPr marL="552450" lvl="1"/>
            <a:r>
              <a:rPr lang="en-US"/>
              <a:t>Closer to machine-level programming style</a:t>
            </a:r>
          </a:p>
          <a:p>
            <a:r>
              <a:rPr lang="en-US"/>
              <a:t>Generally considered bad coding style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4445000" y="1397000"/>
            <a:ext cx="4562057" cy="4813300"/>
            <a:chOff x="4445000" y="1397000"/>
            <a:chExt cx="4562057" cy="4813300"/>
          </a:xfrm>
        </p:grpSpPr>
        <p:sp>
          <p:nvSpPr>
            <p:cNvPr id="18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9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21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23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25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" name="Rectangle 13"/>
            <p:cNvSpPr>
              <a:spLocks/>
            </p:cNvSpPr>
            <p:nvPr/>
          </p:nvSpPr>
          <p:spPr bwMode="auto">
            <a:xfrm>
              <a:off x="8215313" y="4495800"/>
              <a:ext cx="7886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27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Rectangle 13"/>
            <p:cNvSpPr>
              <a:spLocks/>
            </p:cNvSpPr>
            <p:nvPr/>
          </p:nvSpPr>
          <p:spPr bwMode="auto">
            <a:xfrm>
              <a:off x="8229600" y="3530600"/>
              <a:ext cx="77745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x-y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12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Complete Memory Addressing Modes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Most General Form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D(Rb,Ri,S)	Mem[Reg[Rb]+S*Reg[Ri]+ D]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D: 	Constant “displacement” 1, 2, or 4 bytes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Rb: 	Base register: Any of 8 integer registers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Ri:	Index register: Any, except for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endParaRPr lang="en-US"/>
          </a:p>
          <a:p>
            <a:pPr marL="838200" lvl="2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Unlikely you’d use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/>
              <a:t>, either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S: 	Scale: 1, 2, 4, or 8 (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why these numbers?</a:t>
            </a:r>
            <a:r>
              <a:rPr lang="en-US"/>
              <a:t>)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endParaRPr lang="en-US"/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Special Cases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(Rb,Ri)	Mem[Reg[Rb]+Reg[Ri]]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D(Rb,Ri)	Mem[Reg[Rb]+Reg[Ri]+D]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/>
              <a:t>(Rb,Ri,S)	Mem[Reg[Rb]+S*Reg[Ri]]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Conditional Expression Translation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2794000"/>
            <a:ext cx="4432300" cy="4038600"/>
          </a:xfrm>
          <a:ln/>
        </p:spPr>
        <p:txBody>
          <a:bodyPr/>
          <a:lstStyle/>
          <a:p>
            <a:pPr marL="552450" lvl="1"/>
            <a:r>
              <a:rPr lang="en-US" dirty="0"/>
              <a:t>Test is expression returning integer</a:t>
            </a:r>
          </a:p>
          <a:p>
            <a:pPr marL="838200" lvl="2"/>
            <a:r>
              <a:rPr lang="en-US" dirty="0"/>
              <a:t>= 0 interpreted as false</a:t>
            </a:r>
          </a:p>
          <a:p>
            <a:pPr marL="838200" lvl="2"/>
            <a:r>
              <a:rPr lang="en-US" dirty="0"/>
              <a:t>≠ 0 interpreted as true</a:t>
            </a:r>
          </a:p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: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Then_Expr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Else_Expr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 = Test;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(t) result =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return result;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Using Conditional Moves</a:t>
            </a:r>
            <a:endParaRPr lang="en-US" dirty="0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3500" y="12192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 smtClean="0"/>
              <a:t>Conditional Move Instructions</a:t>
            </a:r>
          </a:p>
          <a:p>
            <a:pPr marL="552450" lvl="1"/>
            <a:r>
              <a:rPr lang="en-US" dirty="0" smtClean="0"/>
              <a:t>Instruction supports:</a:t>
            </a:r>
          </a:p>
          <a:p>
            <a:pPr marL="838200" lvl="2">
              <a:buNone/>
            </a:pPr>
            <a:r>
              <a:rPr lang="en-US" dirty="0" smtClean="0"/>
              <a:t>if (Test) </a:t>
            </a:r>
            <a:r>
              <a:rPr lang="en-US" dirty="0" err="1" smtClean="0"/>
              <a:t>Dest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Src</a:t>
            </a:r>
            <a:endParaRPr lang="en-US" dirty="0" smtClean="0"/>
          </a:p>
          <a:p>
            <a:pPr marL="552450" lvl="1"/>
            <a:r>
              <a:rPr lang="en-US" dirty="0" smtClean="0"/>
              <a:t>Supported in post-1995 x86 processors</a:t>
            </a:r>
          </a:p>
          <a:p>
            <a:pPr marL="552450" lvl="1"/>
            <a:r>
              <a:rPr lang="en-US" dirty="0" smtClean="0"/>
              <a:t>GCC does not always use them</a:t>
            </a:r>
          </a:p>
          <a:p>
            <a:pPr marL="838200" lvl="2"/>
            <a:r>
              <a:rPr lang="en-US" dirty="0" smtClean="0"/>
              <a:t>Wants to preserve compatibility with ancient processors</a:t>
            </a:r>
          </a:p>
          <a:p>
            <a:pPr marL="838200" lvl="2"/>
            <a:r>
              <a:rPr lang="en-US" dirty="0" smtClean="0"/>
              <a:t>Enabled for x86-64</a:t>
            </a:r>
          </a:p>
          <a:p>
            <a:pPr marL="838200" lvl="2"/>
            <a:r>
              <a:rPr lang="en-US" dirty="0" smtClean="0"/>
              <a:t>Use switch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–march=686</a:t>
            </a:r>
            <a:r>
              <a:rPr lang="en-US" dirty="0" smtClean="0"/>
              <a:t> for IA32</a:t>
            </a:r>
          </a:p>
          <a:p>
            <a:pPr marL="292100"/>
            <a:r>
              <a:rPr lang="en-US" dirty="0" smtClean="0"/>
              <a:t>Why?</a:t>
            </a:r>
          </a:p>
          <a:p>
            <a:pPr marL="552450" lvl="1"/>
            <a:r>
              <a:rPr lang="en-US" dirty="0" smtClean="0"/>
              <a:t>Branches are very disruptive to instruction flow through pipelines</a:t>
            </a:r>
          </a:p>
          <a:p>
            <a:pPr marL="552450" lvl="1"/>
            <a:r>
              <a:rPr lang="en-US" dirty="0" smtClean="0"/>
              <a:t>Conditional move do not require control transfer</a:t>
            </a:r>
            <a:endParaRPr lang="en-US" dirty="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Conditional Move Example: </a:t>
            </a:r>
            <a:r>
              <a:rPr lang="en-US" dirty="0"/>
              <a:t>x86-64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228600" y="1219200"/>
            <a:ext cx="3835400" cy="271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result = x-y;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else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3048000" y="4038600"/>
            <a:ext cx="5880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  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result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Compare x:y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cmovg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# If &gt;, result =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tval</a:t>
            </a:r>
            <a:endParaRPr lang="en-US" sz="1800" b="1" dirty="0" smtClean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304800" y="4279900"/>
            <a:ext cx="1295400" cy="977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 in %</a:t>
            </a:r>
            <a:r>
              <a:rPr lang="en-US" sz="20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edi</a:t>
            </a:r>
            <a:endParaRPr lang="en-US" sz="2000" dirty="0" smtClean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marL="185738" indent="-185738" algn="l">
              <a:spcBef>
                <a:spcPts val="863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 in %</a:t>
            </a:r>
            <a:r>
              <a:rPr lang="en-US" sz="20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esi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/>
          </p:cNvSpPr>
          <p:nvPr/>
        </p:nvSpPr>
        <p:spPr bwMode="auto">
          <a:xfrm>
            <a:off x="457200" y="11430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Bad Cases for </a:t>
            </a:r>
            <a:r>
              <a:rPr lang="en-US" dirty="0"/>
              <a:t>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151062"/>
            <a:ext cx="4724400" cy="609600"/>
          </a:xfrm>
          <a:ln/>
        </p:spPr>
        <p:txBody>
          <a:bodyPr/>
          <a:lstStyle/>
          <a:p>
            <a:r>
              <a:rPr lang="en-US" sz="2000" dirty="0"/>
              <a:t>Both values get </a:t>
            </a:r>
            <a:r>
              <a:rPr lang="en-US" sz="2000" dirty="0" smtClean="0"/>
              <a:t>computed</a:t>
            </a:r>
          </a:p>
          <a:p>
            <a:r>
              <a:rPr lang="en-US" sz="2000" dirty="0" smtClean="0"/>
              <a:t>Only makes sense when computations are very simple</a:t>
            </a:r>
            <a:endParaRPr lang="en-US" sz="2000" dirty="0"/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6176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457200" y="3276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685800" y="42846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May have undesirable effects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533400" y="3751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457200" y="50292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685800" y="60372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Must be side-effect free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33400" y="55038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x*=7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x+=3;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>
                <a:solidFill>
                  <a:srgbClr val="B3B3B3"/>
                </a:solidFill>
              </a:rPr>
              <a:t>x86-64</a:t>
            </a:r>
          </a:p>
          <a:p>
            <a:r>
              <a:rPr lang="en-US" dirty="0">
                <a:solidFill>
                  <a:srgbClr val="B3B3B3"/>
                </a:solidFill>
              </a:rPr>
              <a:t>Control: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</a:t>
            </a:r>
            <a:r>
              <a:rPr lang="en-US" dirty="0" smtClean="0">
                <a:solidFill>
                  <a:srgbClr val="B3B3B3"/>
                </a:solidFill>
              </a:rPr>
              <a:t>branches and moves</a:t>
            </a:r>
            <a:endParaRPr lang="en-US" dirty="0">
              <a:solidFill>
                <a:srgbClr val="B3B3B3"/>
              </a:solidFill>
            </a:endParaRPr>
          </a:p>
          <a:p>
            <a:r>
              <a:rPr lang="en-US" dirty="0"/>
              <a:t>L</a:t>
            </a:r>
            <a:r>
              <a:rPr lang="en-US" dirty="0" smtClean="0"/>
              <a:t>oops</a:t>
            </a:r>
            <a:endParaRPr lang="en-US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while (x);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8382000" cy="1282700"/>
          </a:xfrm>
          <a:ln/>
        </p:spPr>
        <p:txBody>
          <a:bodyPr/>
          <a:lstStyle/>
          <a:p>
            <a:r>
              <a:rPr lang="en-US" dirty="0" smtClean="0"/>
              <a:t>Count number of 1’s in argument x (“</a:t>
            </a:r>
            <a:r>
              <a:rPr lang="en-US" dirty="0" err="1" smtClean="0"/>
              <a:t>popcount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Use conditional branch to either continue looping or to exit loop</a:t>
            </a:r>
            <a:endParaRPr lang="en-US" dirty="0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52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290513" y="1066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6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52400" y="5029200"/>
            <a:ext cx="2286000" cy="850900"/>
          </a:xfrm>
          <a:solidFill>
            <a:srgbClr val="D6D6F4"/>
          </a:solidFill>
          <a:ln/>
        </p:spPr>
        <p:txBody>
          <a:bodyPr/>
          <a:lstStyle/>
          <a:p>
            <a:pPr>
              <a:spcBef>
                <a:spcPct val="0"/>
              </a:spcBef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ea typeface="Calibri" charset="0"/>
                <a:cs typeface="Calibri" charset="0"/>
              </a:rPr>
              <a:t>Registers:</a:t>
            </a:r>
            <a:endParaRPr lang="en-US" dirty="0"/>
          </a:p>
          <a:p>
            <a:pPr marL="76200" lvl="1" indent="0">
              <a:spcBef>
                <a:spcPct val="0"/>
              </a:spcBef>
              <a:buNone/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sz="1800" dirty="0">
                <a:latin typeface="Courier New Bold" charset="0"/>
                <a:ea typeface="ヒラギノ角ゴ ProN W6" charset="0"/>
                <a:cs typeface="ヒラギノ角ゴ ProN W6" charset="0"/>
                <a:sym typeface="Courier New Bold" charset="0"/>
              </a:rPr>
              <a:t>	</a:t>
            </a: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dirty="0"/>
          </a:p>
          <a:p>
            <a:pPr marL="76200" lvl="1" indent="0">
              <a:spcBef>
                <a:spcPct val="0"/>
              </a:spcBef>
              <a:buNone/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latin typeface="Courier New Bold" charset="0"/>
                <a:cs typeface="Courier New Bold" charset="0"/>
                <a:sym typeface="Courier New Bold" charset="0"/>
              </a:rPr>
              <a:t>ecx</a:t>
            </a:r>
            <a:r>
              <a:rPr lang="en-US" sz="1800" dirty="0">
                <a:latin typeface="Courier New Bold" charset="0"/>
                <a:ea typeface="ヒラギノ角ゴ ProN W6" charset="0"/>
                <a:cs typeface="ヒラギノ角ゴ ProN W6" charset="0"/>
                <a:sym typeface="Courier New Bold" charset="0"/>
              </a:rPr>
              <a:t>	</a:t>
            </a: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result</a:t>
            </a:r>
            <a:endParaRPr lang="en-US" sz="18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743200" y="4648200"/>
            <a:ext cx="57912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result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loop: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t = x &amp;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result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x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If !0,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loop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5" name="Rectangle 6"/>
          <p:cNvSpPr>
            <a:spLocks/>
          </p:cNvSpPr>
          <p:nvPr/>
        </p:nvSpPr>
        <p:spPr bwMode="auto">
          <a:xfrm>
            <a:off x="228600" y="1612901"/>
            <a:ext cx="4041775" cy="2667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/>
          </p:cNvSpPr>
          <p:nvPr/>
        </p:nvSpPr>
        <p:spPr bwMode="auto">
          <a:xfrm>
            <a:off x="444500" y="1228725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2192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631949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035300"/>
            <a:ext cx="8382000" cy="3797300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  <a:p>
            <a:r>
              <a:rPr lang="en-US" dirty="0"/>
              <a:t>Test returns integer</a:t>
            </a:r>
          </a:p>
          <a:p>
            <a:pPr marL="234950" lvl="1"/>
            <a:r>
              <a:rPr lang="en-US" dirty="0"/>
              <a:t>= 0 interpreted as false	</a:t>
            </a:r>
          </a:p>
          <a:p>
            <a:pPr marL="234950" lvl="1"/>
            <a:r>
              <a:rPr lang="en-US" dirty="0"/>
              <a:t>≠ 0 interpreted as true</a:t>
            </a:r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146425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{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Statement</a:t>
            </a:r>
            <a:r>
              <a:rPr lang="en-US" sz="2000" baseline="-25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Statement</a:t>
            </a:r>
            <a:r>
              <a:rPr lang="en-US" sz="2000" baseline="-25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…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Statement</a:t>
            </a:r>
            <a:r>
              <a:rPr lang="en-US" sz="2000" baseline="-250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Address Computation Examples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graphicFrame>
        <p:nvGraphicFramePr>
          <p:cNvPr id="12296" name="Group 8"/>
          <p:cNvGraphicFramePr>
            <a:graphicFrameLocks noGrp="1"/>
          </p:cNvGraphicFramePr>
          <p:nvPr/>
        </p:nvGraphicFramePr>
        <p:xfrm>
          <a:off x="1066800" y="3124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0x8(%edx)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+ 4*0x100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0xf400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0x80(,%edx,2)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2*0xf000 + 0x80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0x1e080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50" name="Group 62"/>
          <p:cNvGraphicFramePr>
            <a:graphicFrameLocks noGrp="1"/>
          </p:cNvGraphicFramePr>
          <p:nvPr/>
        </p:nvGraphicFramePr>
        <p:xfrm>
          <a:off x="1066800" y="1511300"/>
          <a:ext cx="2362200" cy="1016000"/>
        </p:xfrm>
        <a:graphic>
          <a:graphicData uri="http://schemas.openxmlformats.org/drawingml/2006/table">
            <a:tbl>
              <a:tblPr/>
              <a:tblGrid>
                <a:gridCol w="1041400"/>
                <a:gridCol w="13208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%edx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%ecx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0x0100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367" name="Group 79"/>
          <p:cNvGraphicFramePr>
            <a:graphicFrameLocks noGrp="1"/>
          </p:cNvGraphicFramePr>
          <p:nvPr/>
        </p:nvGraphicFramePr>
        <p:xfrm>
          <a:off x="1066800" y="3124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0x8(%edx)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0x80(,%edx,2)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3" name="Rectangle 9"/>
          <p:cNvSpPr>
            <a:spLocks/>
          </p:cNvSpPr>
          <p:nvPr/>
        </p:nvSpPr>
        <p:spPr bwMode="auto">
          <a:xfrm>
            <a:off x="4572000" y="1354138"/>
            <a:ext cx="31369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“While” Loop Example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295900"/>
            <a:ext cx="8382000" cy="1536700"/>
          </a:xfrm>
          <a:ln/>
        </p:spPr>
        <p:txBody>
          <a:bodyPr/>
          <a:lstStyle/>
          <a:p>
            <a:r>
              <a:rPr lang="en-US"/>
              <a:t>Is this code equivalent to the do-while version?</a:t>
            </a:r>
          </a:p>
          <a:p>
            <a:pPr marL="552450" lvl="1"/>
            <a:r>
              <a:rPr lang="en-US"/>
              <a:t>Must jump out of loop if test fails</a:t>
            </a:r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685800" y="5727700"/>
            <a:ext cx="4127500" cy="4191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863724"/>
            <a:ext cx="4267199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4797424" y="1863724"/>
            <a:ext cx="4041776" cy="32416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if (!x)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done: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19431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24263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043362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“While” Translation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14637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148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Example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295900"/>
            <a:ext cx="4191000" cy="876300"/>
          </a:xfrm>
          <a:ln/>
        </p:spPr>
        <p:txBody>
          <a:bodyPr/>
          <a:lstStyle/>
          <a:p>
            <a:r>
              <a:rPr lang="en-US" dirty="0"/>
              <a:t>Is this code equivalent </a:t>
            </a:r>
            <a:r>
              <a:rPr lang="en-US" dirty="0" smtClean="0"/>
              <a:t>to other versions?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1447800" y="1828800"/>
            <a:ext cx="5334000" cy="30892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Form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9050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3716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3429000"/>
            <a:ext cx="4343400" cy="1143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181600" y="4191000"/>
            <a:ext cx="3962400" cy="1143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(x &amp; mask) !=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Init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Test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Update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Body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572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 smtClean="0">
                <a:latin typeface="+mj-lt"/>
              </a:rPr>
              <a:t>Init</a:t>
            </a:r>
            <a:r>
              <a:rPr lang="en-US" sz="2400" i="1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 smtClean="0">
                <a:latin typeface="Courier New" charset="0"/>
              </a:rPr>
              <a:t>while (</a:t>
            </a:r>
            <a:r>
              <a:rPr lang="en-US" sz="2400" i="1" dirty="0" smtClean="0">
                <a:latin typeface="+mj-lt"/>
              </a:rPr>
              <a:t>Test </a:t>
            </a:r>
            <a:r>
              <a:rPr lang="en-US" sz="2400" dirty="0" smtClean="0">
                <a:latin typeface="Courier New" charset="0"/>
              </a:rPr>
              <a:t>) {</a:t>
            </a:r>
            <a:endParaRPr lang="en-US" sz="24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 smtClean="0">
                <a:latin typeface="+mj-lt"/>
              </a:rPr>
              <a:t>Body</a:t>
            </a:r>
            <a:endParaRPr lang="en-US" sz="2400" i="1" dirty="0" smtClean="0"/>
          </a:p>
          <a:p>
            <a:pPr algn="l">
              <a:spcBef>
                <a:spcPct val="50000"/>
              </a:spcBef>
            </a:pP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 smtClean="0">
                <a:latin typeface="+mj-lt"/>
              </a:rPr>
              <a:t>Update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381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…  </a:t>
            </a:r>
            <a:r>
              <a:rPr lang="en-US" dirty="0" err="1" smtClean="0">
                <a:sym typeface="Wingdings" pitchFamily="2" charset="2"/>
              </a:rPr>
              <a:t>Goto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3429000" cy="8592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for (</a:t>
            </a:r>
            <a:r>
              <a:rPr lang="en-US" sz="2000" i="1" dirty="0">
                <a:latin typeface="+mj-lt"/>
              </a:rPr>
              <a:t>Init</a:t>
            </a:r>
            <a:r>
              <a:rPr lang="en-US" sz="2000" dirty="0">
                <a:latin typeface="Courier New" charset="0"/>
              </a:rPr>
              <a:t>; </a:t>
            </a:r>
            <a:r>
              <a:rPr lang="en-US" sz="2000" i="1" dirty="0">
                <a:latin typeface="+mj-lt"/>
              </a:rPr>
              <a:t>Test</a:t>
            </a:r>
            <a:r>
              <a:rPr lang="en-US" sz="2000" dirty="0">
                <a:latin typeface="Courier New" charset="0"/>
              </a:rPr>
              <a:t>; </a:t>
            </a:r>
            <a:r>
              <a:rPr lang="en-US" sz="2000" i="1" dirty="0">
                <a:latin typeface="+mj-lt"/>
              </a:rPr>
              <a:t>Update</a:t>
            </a:r>
            <a:r>
              <a:rPr lang="en-US" sz="2000" i="1" dirty="0"/>
              <a:t> </a:t>
            </a:r>
            <a:r>
              <a:rPr lang="en-US" sz="2000" dirty="0">
                <a:latin typeface="Courier New" charset="0"/>
              </a:rPr>
              <a:t>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    </a:t>
            </a:r>
            <a:r>
              <a:rPr lang="en-US" sz="20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57200" y="3962400"/>
            <a:ext cx="2362200" cy="22442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i="1" dirty="0" smtClean="0">
                <a:latin typeface="+mj-lt"/>
              </a:rPr>
              <a:t>Init</a:t>
            </a:r>
            <a:r>
              <a:rPr lang="en-US" sz="2000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 smtClean="0">
                <a:latin typeface="Courier New" charset="0"/>
              </a:rPr>
              <a:t>while (</a:t>
            </a:r>
            <a:r>
              <a:rPr lang="en-US" sz="2000" i="1" dirty="0" smtClean="0">
                <a:latin typeface="+mj-lt"/>
              </a:rPr>
              <a:t>Test </a:t>
            </a:r>
            <a:r>
              <a:rPr lang="en-US" sz="2000" dirty="0" smtClean="0">
                <a:latin typeface="Courier New" charset="0"/>
              </a:rPr>
              <a:t>) {</a:t>
            </a:r>
            <a:endParaRPr lang="en-US" sz="20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    </a:t>
            </a:r>
            <a:r>
              <a:rPr lang="en-US" sz="2000" i="1" dirty="0" smtClean="0">
                <a:latin typeface="+mj-lt"/>
              </a:rPr>
              <a:t>Body</a:t>
            </a:r>
            <a:endParaRPr lang="en-US" sz="2000" i="1" dirty="0" smtClean="0"/>
          </a:p>
          <a:p>
            <a:pPr algn="l">
              <a:spcBef>
                <a:spcPct val="50000"/>
              </a:spcBef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i="1" dirty="0" smtClean="0">
                <a:latin typeface="+mj-lt"/>
              </a:rPr>
              <a:t>Update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381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1447800" y="26670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6"/>
          <p:cNvSpPr>
            <a:spLocks/>
          </p:cNvSpPr>
          <p:nvPr/>
        </p:nvSpPr>
        <p:spPr bwMode="auto">
          <a:xfrm>
            <a:off x="4495800" y="4114800"/>
            <a:ext cx="2743200" cy="259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/>
              <a:t>Init</a:t>
            </a:r>
            <a:r>
              <a:rPr lang="en-US" sz="2000" dirty="0" smtClean="0">
                <a:latin typeface="Courier New" charset="0"/>
              </a:rPr>
              <a:t>;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(!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8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i="1" dirty="0" smtClean="0">
                <a:solidFill>
                  <a:schemeClr val="tx1"/>
                </a:solidFill>
                <a:ea typeface="Calibri Bold Italic" charset="0"/>
                <a:cs typeface="Courier New" pitchFamily="49" charset="0"/>
                <a:sym typeface="Calibri Bold Italic" charset="0"/>
              </a:rPr>
              <a:t>Update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while(</a:t>
            </a:r>
            <a:r>
              <a:rPr lang="en-US" sz="2000" i="1" dirty="0" smtClean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21" name="Rectangle 9"/>
          <p:cNvSpPr>
            <a:spLocks/>
          </p:cNvSpPr>
          <p:nvPr/>
        </p:nvSpPr>
        <p:spPr bwMode="auto">
          <a:xfrm>
            <a:off x="6400800" y="685800"/>
            <a:ext cx="2514600" cy="2895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/>
              <a:t>Init</a:t>
            </a:r>
            <a:r>
              <a:rPr lang="en-US" sz="2000" dirty="0" smtClean="0">
                <a:latin typeface="Courier New" charset="0"/>
              </a:rPr>
              <a:t>;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(!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8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>
                <a:solidFill>
                  <a:schemeClr val="tx1"/>
                </a:solidFill>
                <a:ea typeface="Calibri Bold Italic" charset="0"/>
                <a:cs typeface="Courier New" pitchFamily="49" charset="0"/>
                <a:sym typeface="Calibri Bold Italic" charset="0"/>
              </a:rPr>
              <a:t>Update</a:t>
            </a:r>
            <a:endParaRPr lang="en-US" sz="2000" i="1" dirty="0">
              <a:solidFill>
                <a:schemeClr val="tx1"/>
              </a:solidFill>
              <a:latin typeface="Courier New" pitchFamily="49" charset="0"/>
              <a:ea typeface="Calibri Bold Italic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22" name="AutoShape 11"/>
          <p:cNvSpPr>
            <a:spLocks/>
          </p:cNvSpPr>
          <p:nvPr/>
        </p:nvSpPr>
        <p:spPr bwMode="auto">
          <a:xfrm rot="16200000">
            <a:off x="3276600" y="4191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Bent-Up Arrow 32"/>
          <p:cNvSpPr/>
          <p:nvPr/>
        </p:nvSpPr>
        <p:spPr bwMode="auto">
          <a:xfrm>
            <a:off x="7391400" y="3657600"/>
            <a:ext cx="1219200" cy="1524000"/>
          </a:xfrm>
          <a:prstGeom prst="bentUpArrow">
            <a:avLst>
              <a:gd name="adj1" fmla="val 25000"/>
              <a:gd name="adj2" fmla="val 33991"/>
              <a:gd name="adj3" fmla="val 27398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Conversion Example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295900"/>
            <a:ext cx="4191000" cy="876300"/>
          </a:xfrm>
          <a:ln/>
        </p:spPr>
        <p:txBody>
          <a:bodyPr/>
          <a:lstStyle/>
          <a:p>
            <a:r>
              <a:rPr lang="en-US" dirty="0" smtClean="0"/>
              <a:t>Initial test can be optimized away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419600" cy="30892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47244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600200"/>
            <a:ext cx="4343400" cy="480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{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1800" b="1" dirty="0" err="1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39000" y="22860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Init</a:t>
            </a:r>
            <a:endParaRPr lang="en-US" sz="1800" i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27432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91400" y="3440668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Body</a:t>
            </a:r>
            <a:endParaRPr lang="en-US" sz="1800" i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38800" y="45720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Update</a:t>
            </a:r>
            <a:endParaRPr lang="en-US" sz="1800" i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34200" y="48768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7432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/>
              <a:t>Complete addressing mode, address computation (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leal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Arithmetic </a:t>
            </a:r>
            <a:r>
              <a:rPr lang="en-US" dirty="0" smtClean="0"/>
              <a:t>operations</a:t>
            </a:r>
          </a:p>
          <a:p>
            <a:pPr marL="552450" lvl="1"/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pPr marL="552450" lvl="1"/>
            <a:r>
              <a:rPr lang="en-US" dirty="0"/>
              <a:t>Conditional </a:t>
            </a:r>
            <a:r>
              <a:rPr lang="en-US" dirty="0" smtClean="0"/>
              <a:t>branches &amp; conditional moves</a:t>
            </a:r>
            <a:endParaRPr lang="en-US" dirty="0"/>
          </a:p>
          <a:p>
            <a:pPr marL="552450" lvl="1"/>
            <a:r>
              <a:rPr lang="en-US" dirty="0"/>
              <a:t>L</a:t>
            </a:r>
            <a:r>
              <a:rPr lang="en-US" dirty="0" smtClean="0"/>
              <a:t>oops</a:t>
            </a:r>
            <a:endParaRPr lang="en-US" dirty="0"/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smtClean="0"/>
              <a:t>Switch statements</a:t>
            </a:r>
            <a:endParaRPr lang="en-US" dirty="0"/>
          </a:p>
          <a:p>
            <a:pPr marL="552450" lvl="1"/>
            <a:r>
              <a:rPr lang="en-US" dirty="0"/>
              <a:t>Stack</a:t>
            </a:r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33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Address Computation Instruction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leal</a:t>
            </a:r>
            <a:r>
              <a:rPr lang="en-US" dirty="0" smtClean="0"/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/>
          </a:p>
          <a:p>
            <a:pPr marL="552450" lvl="1"/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/>
              <a:t> is address mode expression</a:t>
            </a:r>
          </a:p>
          <a:p>
            <a:pPr marL="552450" lvl="1"/>
            <a:r>
              <a:rPr lang="en-US" dirty="0"/>
              <a:t>Set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to address denoted by expression</a:t>
            </a:r>
          </a:p>
          <a:p>
            <a:pPr>
              <a:spcBef>
                <a:spcPts val="2800"/>
              </a:spcBef>
            </a:pPr>
            <a:r>
              <a:rPr lang="en-US" dirty="0"/>
              <a:t>Uses</a:t>
            </a:r>
          </a:p>
          <a:p>
            <a:pPr marL="552450" lvl="1"/>
            <a:r>
              <a:rPr lang="en-US" dirty="0"/>
              <a:t>Computing addresses without a memory reference</a:t>
            </a:r>
          </a:p>
          <a:p>
            <a:pPr marL="838200" lvl="2"/>
            <a:r>
              <a:rPr lang="en-US" dirty="0"/>
              <a:t>E.g., translation of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p = &amp;x[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];</a:t>
            </a:r>
            <a:endParaRPr lang="en-US" dirty="0"/>
          </a:p>
          <a:p>
            <a:pPr marL="552450" lvl="1"/>
            <a:r>
              <a:rPr lang="en-US" dirty="0"/>
              <a:t>Computing arithmetic expressions of the form x + k*y</a:t>
            </a:r>
          </a:p>
          <a:p>
            <a:pPr marL="838200" lvl="2"/>
            <a:r>
              <a:rPr lang="en-US" dirty="0"/>
              <a:t>k = 1, 2, 4, or 8</a:t>
            </a:r>
          </a:p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304800" y="5219700"/>
            <a:ext cx="2514600" cy="1346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82880" tIns="0" rIns="0" bIns="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mul12(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x)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x*12;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3340100" y="5740400"/>
            <a:ext cx="5524500" cy="6858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leal (%eax,%eax,2), %eax  ;t &lt;- x+x*2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sall $2, %eax             ;return t&lt;&lt;2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3297238" y="5295900"/>
            <a:ext cx="3949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Converted to ASM by compiler: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/>
              <a:t>Arithmetic operations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Control</a:t>
            </a:r>
            <a:r>
              <a:rPr lang="en-US" dirty="0">
                <a:solidFill>
                  <a:srgbClr val="B3B3B3"/>
                </a:solidFill>
              </a:rPr>
              <a:t>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branches</a:t>
            </a:r>
          </a:p>
          <a:p>
            <a:r>
              <a:rPr lang="en-US" dirty="0">
                <a:solidFill>
                  <a:srgbClr val="B3B3B3"/>
                </a:solidFill>
              </a:rPr>
              <a:t>While loops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Two Operand 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sall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xorl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orl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No </a:t>
            </a:r>
            <a:r>
              <a:rPr lang="en-US" dirty="0"/>
              <a:t>distinction between signed and unsigned </a:t>
            </a:r>
            <a:r>
              <a:rPr lang="en-US" dirty="0" err="1"/>
              <a:t>int</a:t>
            </a:r>
            <a:r>
              <a:rPr lang="en-US" dirty="0"/>
              <a:t> (why?)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One Operand 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decl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negl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notl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See book for more instructions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Arithmetic Expression Example</a:t>
            </a:r>
            <a:endParaRPr lang="en-US" dirty="0"/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41910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arith(int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y,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z)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t1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t2 = z+t1;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t3 = x+4;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t4 = y * 48; 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t5 = t3 + t4;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4249737" y="1193800"/>
            <a:ext cx="4127500" cy="513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17414" name="AutoShape 6"/>
          <p:cNvSpPr>
            <a:spLocks/>
          </p:cNvSpPr>
          <p:nvPr/>
        </p:nvSpPr>
        <p:spPr bwMode="auto">
          <a:xfrm>
            <a:off x="8072437" y="2476500"/>
            <a:ext cx="304800" cy="2095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5" name="Rectangle 7"/>
          <p:cNvSpPr>
            <a:spLocks/>
          </p:cNvSpPr>
          <p:nvPr/>
        </p:nvSpPr>
        <p:spPr bwMode="auto">
          <a:xfrm>
            <a:off x="8478837" y="33528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17416" name="AutoShape 8"/>
          <p:cNvSpPr>
            <a:spLocks/>
          </p:cNvSpPr>
          <p:nvPr/>
        </p:nvSpPr>
        <p:spPr bwMode="auto">
          <a:xfrm>
            <a:off x="8072437" y="16129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7" name="Rectangle 9"/>
          <p:cNvSpPr>
            <a:spLocks/>
          </p:cNvSpPr>
          <p:nvPr/>
        </p:nvSpPr>
        <p:spPr bwMode="auto">
          <a:xfrm>
            <a:off x="8377237" y="15240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17418" name="AutoShape 10"/>
          <p:cNvSpPr>
            <a:spLocks/>
          </p:cNvSpPr>
          <p:nvPr/>
        </p:nvSpPr>
        <p:spPr bwMode="auto">
          <a:xfrm>
            <a:off x="8072437" y="4953000"/>
            <a:ext cx="304800" cy="533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9" name="Rectangle 11"/>
          <p:cNvSpPr>
            <a:spLocks/>
          </p:cNvSpPr>
          <p:nvPr/>
        </p:nvSpPr>
        <p:spPr bwMode="auto">
          <a:xfrm>
            <a:off x="8440737" y="50292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10125</TotalTime>
  <Pages>0</Pages>
  <Words>5519</Words>
  <Characters>0</Characters>
  <Application>Microsoft Macintosh PowerPoint</Application>
  <PresentationFormat>On-screen Show (4:3)</PresentationFormat>
  <Lines>0</Lines>
  <Paragraphs>1048</Paragraphs>
  <Slides>47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5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Title Slide</vt:lpstr>
      <vt:lpstr>Title and Content: Build</vt:lpstr>
      <vt:lpstr>Title and Content</vt:lpstr>
      <vt:lpstr>Title Only: Build</vt:lpstr>
      <vt:lpstr>Title Only</vt:lpstr>
      <vt:lpstr>Machine-Level Programming II: Arithmetic &amp; Control  15-213 / 18-213: Introduction to Computer Systems 6th Lecture, Sep. 15, 2011 </vt:lpstr>
      <vt:lpstr>Today</vt:lpstr>
      <vt:lpstr>Complete Memory Addressing Modes</vt:lpstr>
      <vt:lpstr>Address Computation Examples</vt:lpstr>
      <vt:lpstr>Address Computation Instruction</vt:lpstr>
      <vt:lpstr>Today</vt:lpstr>
      <vt:lpstr>Some Arithmetic Operations</vt:lpstr>
      <vt:lpstr>Some Arithmetic Operations</vt:lpstr>
      <vt:lpstr>Arithmetic Expression Example</vt:lpstr>
      <vt:lpstr>Understanding arith</vt:lpstr>
      <vt:lpstr>Understanding arith</vt:lpstr>
      <vt:lpstr>Observations about arith</vt:lpstr>
      <vt:lpstr>Another Example</vt:lpstr>
      <vt:lpstr>Another Example</vt:lpstr>
      <vt:lpstr>Another Example</vt:lpstr>
      <vt:lpstr>Another Example</vt:lpstr>
      <vt:lpstr>Today</vt:lpstr>
      <vt:lpstr>Processor State (IA32, Partial)</vt:lpstr>
      <vt:lpstr>Condition Codes (Implicit Setting)</vt:lpstr>
      <vt:lpstr>Condition Codes (Explicit Setting: Compare)</vt:lpstr>
      <vt:lpstr>Condition Codes (Explicit Setting: Test)</vt:lpstr>
      <vt:lpstr>Reading Condition Codes</vt:lpstr>
      <vt:lpstr>Reading Condition Codes (Cont.)</vt:lpstr>
      <vt:lpstr>Reading Condition Codes: x86-64</vt:lpstr>
      <vt:lpstr>Today</vt:lpstr>
      <vt:lpstr>Jumping</vt:lpstr>
      <vt:lpstr>Conditional Branch Example</vt:lpstr>
      <vt:lpstr>Conditional Branch Example (Cont.)</vt:lpstr>
      <vt:lpstr>Conditional Branch Example (Cont.)</vt:lpstr>
      <vt:lpstr>Conditional Branch Example (Cont.)</vt:lpstr>
      <vt:lpstr>Conditional Branch Example (Cont.)</vt:lpstr>
      <vt:lpstr>General Conditional Expression Translation</vt:lpstr>
      <vt:lpstr>Using Conditional Moves</vt:lpstr>
      <vt:lpstr>Conditional Move Example: x86-64</vt:lpstr>
      <vt:lpstr>Bad Cases for Conditional Move</vt:lpstr>
      <vt:lpstr>Today</vt:lpstr>
      <vt:lpstr>“Do-While” Loop Example</vt:lpstr>
      <vt:lpstr>“Do-While” Loop Compilation</vt:lpstr>
      <vt:lpstr>General “Do-While” Translation</vt:lpstr>
      <vt:lpstr>“While” Loop Example</vt:lpstr>
      <vt:lpstr>General “While” Translation</vt:lpstr>
      <vt:lpstr>“For” Loop Example</vt:lpstr>
      <vt:lpstr>“For” Loop Form</vt:lpstr>
      <vt:lpstr>“For” Loop  While Loop</vt:lpstr>
      <vt:lpstr>“For” Loop  …  Goto</vt:lpstr>
      <vt:lpstr>“For” Loop Conversion Example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1003</cp:revision>
  <dcterms:created xsi:type="dcterms:W3CDTF">2011-08-30T19:29:51Z</dcterms:created>
  <dcterms:modified xsi:type="dcterms:W3CDTF">2011-08-30T19:32:14Z</dcterms:modified>
</cp:coreProperties>
</file>