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68" r:id="rId4"/>
    <p:sldId id="267" r:id="rId5"/>
    <p:sldId id="269" r:id="rId6"/>
    <p:sldId id="258" r:id="rId7"/>
    <p:sldId id="263" r:id="rId8"/>
    <p:sldId id="259" r:id="rId9"/>
    <p:sldId id="261" r:id="rId10"/>
    <p:sldId id="260" r:id="rId11"/>
    <p:sldId id="273" r:id="rId12"/>
    <p:sldId id="262" r:id="rId13"/>
    <p:sldId id="264" r:id="rId14"/>
    <p:sldId id="274" r:id="rId15"/>
    <p:sldId id="270" r:id="rId16"/>
    <p:sldId id="271" r:id="rId17"/>
    <p:sldId id="272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43C50-13D5-4BDB-947E-DFFC3260B0E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4E4B4-258F-4618-BB49-DB50D96CC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E33FD-0AFF-407B-8AD1-062C91894520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BF432-B2A8-4447-9D2D-52A7C4CA9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 &amp; VM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sseshadr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Anatomy of addresses (using 14-bit VA, 12-bit PA, 64 byte page size)</a:t>
            </a:r>
          </a:p>
          <a:p>
            <a:pPr lvl="1"/>
            <a:r>
              <a:rPr lang="en-US" sz="1800" dirty="0" smtClean="0"/>
              <a:t>The VPN needs to have enough information so that the TLB can look up a PPN for it.</a:t>
            </a:r>
          </a:p>
          <a:p>
            <a:pPr lvl="1"/>
            <a:r>
              <a:rPr lang="en-US" sz="1800" dirty="0" smtClean="0"/>
              <a:t>The PPN needs to have enough information so that the cache can look up the DATA at the given address.</a:t>
            </a:r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971800"/>
            <a:ext cx="738098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addresses are stored as </a:t>
            </a:r>
            <a:r>
              <a:rPr lang="en-US" b="1" dirty="0" smtClean="0"/>
              <a:t>Page Table Entries </a:t>
            </a:r>
            <a:r>
              <a:rPr lang="en-US" dirty="0" smtClean="0"/>
              <a:t>in a </a:t>
            </a:r>
            <a:r>
              <a:rPr lang="en-US" b="1" dirty="0" smtClean="0"/>
              <a:t>Page Table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Just a listing of conversions from VPN -&gt; PPN</a:t>
            </a:r>
          </a:p>
          <a:p>
            <a:pPr lvl="2"/>
            <a:r>
              <a:rPr lang="en-US" dirty="0" smtClean="0"/>
              <a:t>And whether it’s valid</a:t>
            </a:r>
          </a:p>
          <a:p>
            <a:endParaRPr lang="en-US" dirty="0"/>
          </a:p>
          <a:p>
            <a:r>
              <a:rPr lang="en-US" dirty="0" smtClean="0"/>
              <a:t>Since memory translations happen very often, modern architectures speed this up with a TLB.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Translation </a:t>
            </a:r>
            <a:r>
              <a:rPr lang="en-US" dirty="0" err="1" smtClean="0"/>
              <a:t>Lookaside</a:t>
            </a:r>
            <a:r>
              <a:rPr lang="en-US" dirty="0" smtClean="0"/>
              <a:t> Buffer</a:t>
            </a:r>
          </a:p>
          <a:p>
            <a:pPr lvl="1"/>
            <a:r>
              <a:rPr lang="en-US" b="1" u="sng" dirty="0" smtClean="0"/>
              <a:t>Hardware!</a:t>
            </a:r>
          </a:p>
          <a:p>
            <a:pPr lvl="1"/>
            <a:r>
              <a:rPr lang="en-US" dirty="0" smtClean="0"/>
              <a:t>Is like a cache from VPNs to PPNs</a:t>
            </a:r>
          </a:p>
          <a:p>
            <a:pPr lvl="1"/>
            <a:r>
              <a:rPr lang="en-US" dirty="0" smtClean="0"/>
              <a:t>During a translation, ask the TLB first by giving it an INDEX and TAG</a:t>
            </a:r>
          </a:p>
          <a:p>
            <a:r>
              <a:rPr lang="en-US" dirty="0" smtClean="0"/>
              <a:t>How big is…</a:t>
            </a:r>
          </a:p>
          <a:p>
            <a:pPr lvl="1"/>
            <a:r>
              <a:rPr lang="en-US" dirty="0" smtClean="0"/>
              <a:t>The index?</a:t>
            </a:r>
          </a:p>
          <a:p>
            <a:pPr lvl="1"/>
            <a:r>
              <a:rPr lang="en-US" dirty="0" smtClean="0"/>
              <a:t>The tag?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Translation </a:t>
            </a:r>
            <a:r>
              <a:rPr lang="en-US" dirty="0" err="1" smtClean="0"/>
              <a:t>Lookaside</a:t>
            </a:r>
            <a:r>
              <a:rPr lang="en-US" dirty="0" smtClean="0"/>
              <a:t> Buffer</a:t>
            </a:r>
          </a:p>
          <a:p>
            <a:pPr lvl="1"/>
            <a:r>
              <a:rPr lang="en-US" dirty="0" smtClean="0"/>
              <a:t>Hardware!</a:t>
            </a:r>
          </a:p>
          <a:p>
            <a:pPr lvl="1"/>
            <a:r>
              <a:rPr lang="en-US" dirty="0" smtClean="0"/>
              <a:t>Is like a cache from VPNs to PPNs</a:t>
            </a:r>
          </a:p>
          <a:p>
            <a:pPr lvl="1"/>
            <a:r>
              <a:rPr lang="en-US" dirty="0" smtClean="0"/>
              <a:t>During a translation, ask the TLB first by giving it an INDEX and TAG</a:t>
            </a:r>
          </a:p>
          <a:p>
            <a:r>
              <a:rPr lang="en-US" dirty="0" smtClean="0"/>
              <a:t>How big is…</a:t>
            </a:r>
          </a:p>
          <a:p>
            <a:pPr lvl="1"/>
            <a:r>
              <a:rPr lang="en-US" dirty="0" smtClean="0"/>
              <a:t>The index?		</a:t>
            </a:r>
            <a:r>
              <a:rPr lang="en-US" b="1" dirty="0" smtClean="0">
                <a:solidFill>
                  <a:srgbClr val="FF0000"/>
                </a:solidFill>
              </a:rPr>
              <a:t>log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(# of sets)</a:t>
            </a:r>
          </a:p>
          <a:p>
            <a:pPr lvl="1"/>
            <a:r>
              <a:rPr lang="en-US" dirty="0" smtClean="0"/>
              <a:t>The tag?		</a:t>
            </a:r>
            <a:r>
              <a:rPr lang="en-US" b="1" dirty="0" smtClean="0">
                <a:solidFill>
                  <a:srgbClr val="FF0000"/>
                </a:solidFill>
              </a:rPr>
              <a:t>(n - p - </a:t>
            </a:r>
            <a:r>
              <a:rPr lang="en-US" b="1" dirty="0" err="1" smtClean="0">
                <a:solidFill>
                  <a:srgbClr val="FF0000"/>
                </a:solidFill>
              </a:rPr>
              <a:t>index_size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TLB Hit</a:t>
            </a:r>
          </a:p>
          <a:p>
            <a:pPr lvl="1"/>
            <a:r>
              <a:rPr lang="en-US" dirty="0" smtClean="0"/>
              <a:t>Got away with the shortcut!</a:t>
            </a:r>
          </a:p>
          <a:p>
            <a:r>
              <a:rPr lang="en-US" dirty="0" smtClean="0"/>
              <a:t>TLB Miss</a:t>
            </a:r>
          </a:p>
          <a:p>
            <a:pPr lvl="1"/>
            <a:r>
              <a:rPr lang="en-US" b="1" dirty="0" smtClean="0"/>
              <a:t>Not necessarily a page fault!</a:t>
            </a:r>
            <a:endParaRPr lang="en-US" dirty="0" smtClean="0"/>
          </a:p>
          <a:p>
            <a:pPr lvl="1"/>
            <a:r>
              <a:rPr lang="en-US" dirty="0" smtClean="0"/>
              <a:t>Go check the page table, and then come back and fill in the missing spot in TLB.</a:t>
            </a:r>
          </a:p>
          <a:p>
            <a:r>
              <a:rPr lang="en-US" dirty="0" smtClean="0"/>
              <a:t>TLB Miss and not in the page table</a:t>
            </a:r>
          </a:p>
          <a:p>
            <a:pPr lvl="1"/>
            <a:r>
              <a:rPr lang="en-US" dirty="0" smtClean="0"/>
              <a:t>Page fault. What does the OS do?</a:t>
            </a:r>
          </a:p>
          <a:p>
            <a:pPr lvl="2"/>
            <a:r>
              <a:rPr lang="en-US" dirty="0" smtClean="0"/>
              <a:t>Make some mappings?</a:t>
            </a:r>
          </a:p>
          <a:p>
            <a:pPr lvl="2"/>
            <a:r>
              <a:rPr lang="en-US" dirty="0" smtClean="0"/>
              <a:t>Throw a SIGSEGV?</a:t>
            </a:r>
          </a:p>
          <a:p>
            <a:pPr lvl="2"/>
            <a:r>
              <a:rPr lang="en-US" dirty="0" smtClean="0"/>
              <a:t>Kill the process?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Address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TLB has 4 sets, 14-bit VA, 64 byte pages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590800"/>
            <a:ext cx="784497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Address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Direct-mapped cache has 16 lines, each block has 4-bytes. 12-bit PA, 64 byte pages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908" y="2743200"/>
            <a:ext cx="8285892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End-to-end translation in the book from pages 794 to 798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VM questions in past Exam 2s</a:t>
            </a:r>
          </a:p>
          <a:p>
            <a:pPr lvl="1"/>
            <a:r>
              <a:rPr lang="en-US" dirty="0" smtClean="0"/>
              <a:t>Means you’re likely to see one on this test!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Administration</a:t>
            </a:r>
          </a:p>
          <a:p>
            <a:pPr lvl="1"/>
            <a:r>
              <a:rPr lang="en-US" dirty="0" smtClean="0"/>
              <a:t>Process lab code will be inked by Thursday (pick up in ECE hub)</a:t>
            </a:r>
          </a:p>
          <a:p>
            <a:pPr lvl="1"/>
            <a:r>
              <a:rPr lang="en-US" dirty="0" err="1" smtClean="0"/>
              <a:t>Malloc</a:t>
            </a:r>
            <a:r>
              <a:rPr lang="en-US" dirty="0" smtClean="0"/>
              <a:t> due soon (Thursday, November 4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 2 in a week (Tuesday, November 9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Proxy Lab out in a week (Tuesday, November 9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Plan for today</a:t>
            </a:r>
          </a:p>
          <a:p>
            <a:pPr lvl="1"/>
            <a:r>
              <a:rPr lang="en-US" dirty="0" smtClean="0"/>
              <a:t>Finish </a:t>
            </a:r>
            <a:r>
              <a:rPr lang="en-US" dirty="0" err="1" smtClean="0"/>
              <a:t>malloc</a:t>
            </a:r>
            <a:r>
              <a:rPr lang="en-US" dirty="0" smtClean="0"/>
              <a:t> questions</a:t>
            </a:r>
          </a:p>
          <a:p>
            <a:pPr lvl="1"/>
            <a:r>
              <a:rPr lang="en-US" dirty="0" err="1" smtClean="0"/>
              <a:t>mm_checkheap</a:t>
            </a:r>
            <a:endParaRPr lang="en-US" dirty="0" smtClean="0"/>
          </a:p>
          <a:p>
            <a:pPr lvl="1"/>
            <a:r>
              <a:rPr lang="en-US" dirty="0" smtClean="0"/>
              <a:t>VM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mm_checkheap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for YOU than for US.</a:t>
            </a:r>
          </a:p>
          <a:p>
            <a:pPr lvl="1"/>
            <a:r>
              <a:rPr lang="en-US" dirty="0" smtClean="0"/>
              <a:t>But we’ll grade it.</a:t>
            </a:r>
          </a:p>
          <a:p>
            <a:r>
              <a:rPr lang="en-US" dirty="0" smtClean="0"/>
              <a:t>Checks consistency of data structure</a:t>
            </a:r>
          </a:p>
          <a:p>
            <a:pPr lvl="1"/>
            <a:r>
              <a:rPr lang="en-US" dirty="0" smtClean="0"/>
              <a:t>(Doubly) linked lists are pointed correctly?</a:t>
            </a:r>
          </a:p>
          <a:p>
            <a:pPr lvl="1"/>
            <a:r>
              <a:rPr lang="en-US" dirty="0" smtClean="0"/>
              <a:t>Headers and footers match up?</a:t>
            </a:r>
          </a:p>
          <a:p>
            <a:pPr lvl="1"/>
            <a:r>
              <a:rPr lang="en-US" dirty="0" smtClean="0"/>
              <a:t>No allocated blocks in your explicit list?</a:t>
            </a:r>
          </a:p>
          <a:p>
            <a:pPr lvl="1"/>
            <a:r>
              <a:rPr lang="en-US" dirty="0" smtClean="0"/>
              <a:t>No free blocks NOT in your explicit list?</a:t>
            </a:r>
          </a:p>
          <a:p>
            <a:pPr lvl="1"/>
            <a:r>
              <a:rPr lang="en-US" dirty="0" smtClean="0"/>
              <a:t>Any of YOUR OWN invariants! (address-ordering?)</a:t>
            </a:r>
          </a:p>
          <a:p>
            <a:pPr lvl="1"/>
            <a:r>
              <a:rPr lang="en-US" dirty="0" err="1" smtClean="0"/>
              <a:t>Seg</a:t>
            </a:r>
            <a:r>
              <a:rPr lang="en-US" dirty="0" smtClean="0"/>
              <a:t> lists: no big chunks in small lists / vice versa?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956" y="1143000"/>
            <a:ext cx="7806644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19200"/>
            <a:ext cx="736882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n-bit virtual address</a:t>
            </a:r>
          </a:p>
          <a:p>
            <a:pPr lvl="1"/>
            <a:r>
              <a:rPr lang="en-US" dirty="0" smtClean="0"/>
              <a:t>m-bit physical address</a:t>
            </a:r>
          </a:p>
          <a:p>
            <a:pPr lvl="1"/>
            <a:r>
              <a:rPr lang="en-US" dirty="0" smtClean="0"/>
              <a:t>P = 2</a:t>
            </a:r>
            <a:r>
              <a:rPr lang="en-US" baseline="30000" dirty="0" smtClean="0"/>
              <a:t>p</a:t>
            </a:r>
            <a:r>
              <a:rPr lang="en-US" dirty="0" smtClean="0"/>
              <a:t> = Page size</a:t>
            </a:r>
          </a:p>
          <a:p>
            <a:r>
              <a:rPr lang="en-US" dirty="0" smtClean="0"/>
              <a:t>How big is…</a:t>
            </a:r>
            <a:endParaRPr lang="en-US" baseline="30000" dirty="0" smtClean="0"/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virtual page number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physical page number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virtual page offset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physical page offset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n-bit virtual address</a:t>
            </a:r>
          </a:p>
          <a:p>
            <a:pPr lvl="1"/>
            <a:r>
              <a:rPr lang="en-US" dirty="0" smtClean="0"/>
              <a:t>m-bit physical address</a:t>
            </a:r>
          </a:p>
          <a:p>
            <a:pPr lvl="1"/>
            <a:r>
              <a:rPr lang="en-US" dirty="0" smtClean="0"/>
              <a:t>P = 2</a:t>
            </a:r>
            <a:r>
              <a:rPr lang="en-US" baseline="30000" dirty="0" smtClean="0"/>
              <a:t>p</a:t>
            </a:r>
            <a:r>
              <a:rPr lang="en-US" dirty="0" smtClean="0"/>
              <a:t> = Page size</a:t>
            </a:r>
          </a:p>
          <a:p>
            <a:r>
              <a:rPr lang="en-US" dirty="0" smtClean="0"/>
              <a:t>How big is…</a:t>
            </a:r>
            <a:endParaRPr lang="en-US" baseline="30000" dirty="0" smtClean="0"/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virtual page number</a:t>
            </a:r>
            <a:r>
              <a:rPr lang="en-US" dirty="0" smtClean="0"/>
              <a:t>?		</a:t>
            </a:r>
            <a:r>
              <a:rPr lang="en-US" b="1" dirty="0" smtClean="0">
                <a:solidFill>
                  <a:srgbClr val="FF0000"/>
                </a:solidFill>
              </a:rPr>
              <a:t>(n-p) bits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physical page number</a:t>
            </a:r>
            <a:r>
              <a:rPr lang="en-US" dirty="0" smtClean="0"/>
              <a:t>?	</a:t>
            </a:r>
            <a:r>
              <a:rPr lang="en-US" b="1" dirty="0" smtClean="0">
                <a:solidFill>
                  <a:srgbClr val="FF0000"/>
                </a:solidFill>
              </a:rPr>
              <a:t>(m-p) bits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virtual page offset</a:t>
            </a:r>
            <a:r>
              <a:rPr lang="en-US" dirty="0" smtClean="0"/>
              <a:t>?		</a:t>
            </a:r>
            <a:r>
              <a:rPr lang="en-US" b="1" dirty="0" smtClean="0">
                <a:solidFill>
                  <a:srgbClr val="FF0000"/>
                </a:solidFill>
              </a:rPr>
              <a:t>p bits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physical page offset</a:t>
            </a:r>
            <a:r>
              <a:rPr lang="en-US" dirty="0" smtClean="0"/>
              <a:t>?		</a:t>
            </a:r>
            <a:r>
              <a:rPr lang="en-US" b="1" dirty="0" smtClean="0">
                <a:solidFill>
                  <a:srgbClr val="FF0000"/>
                </a:solidFill>
              </a:rPr>
              <a:t>p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515</Words>
  <Application>Microsoft Office PowerPoint</Application>
  <PresentationFormat>On-screen Show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Malloc &amp; VM</vt:lpstr>
      <vt:lpstr>Agenda</vt:lpstr>
      <vt:lpstr>Malloc</vt:lpstr>
      <vt:lpstr>mm_checkheap</vt:lpstr>
      <vt:lpstr>Virtual Memory</vt:lpstr>
      <vt:lpstr>Basic Concepts</vt:lpstr>
      <vt:lpstr>Basic Concepts</vt:lpstr>
      <vt:lpstr>Basic Concepts</vt:lpstr>
      <vt:lpstr>Basic Concepts</vt:lpstr>
      <vt:lpstr>Basic Concepts</vt:lpstr>
      <vt:lpstr>Basic Concepts</vt:lpstr>
      <vt:lpstr>Basic Concepts</vt:lpstr>
      <vt:lpstr>TLB</vt:lpstr>
      <vt:lpstr>TLB</vt:lpstr>
      <vt:lpstr>Virtual Address Anatomy</vt:lpstr>
      <vt:lpstr>Physical Address Anatomy</vt:lpstr>
      <vt:lpstr>Translation!</vt:lpstr>
      <vt:lpstr>Practice!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Malloc &amp; VM</dc:title>
  <dc:creator>Hari Seshadri</dc:creator>
  <cp:lastModifiedBy>Hari Seshadri</cp:lastModifiedBy>
  <cp:revision>6</cp:revision>
  <dcterms:created xsi:type="dcterms:W3CDTF">2010-11-01T03:30:22Z</dcterms:created>
  <dcterms:modified xsi:type="dcterms:W3CDTF">2010-11-04T03:33:56Z</dcterms:modified>
</cp:coreProperties>
</file>