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71" r:id="rId12"/>
    <p:sldId id="268" r:id="rId13"/>
    <p:sldId id="269" r:id="rId14"/>
    <p:sldId id="270" r:id="rId15"/>
    <p:sldId id="272" r:id="rId16"/>
    <p:sldId id="273" r:id="rId17"/>
    <p:sldId id="275" r:id="rId18"/>
    <p:sldId id="276" r:id="rId19"/>
    <p:sldId id="277" r:id="rId20"/>
    <p:sldId id="278" r:id="rId21"/>
    <p:sldId id="279" r:id="rId22"/>
    <p:sldId id="280" r:id="rId23"/>
    <p:sldId id="282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8C96F67-4CA9-4685-B459-70EA4B38D1C8}" type="datetimeFigureOut">
              <a:rPr lang="en-US" smtClean="0"/>
              <a:pPr/>
              <a:t>8/30/2010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5B1775D-D068-4220-988E-FA123CBD3E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C96F67-4CA9-4685-B459-70EA4B38D1C8}" type="datetimeFigureOut">
              <a:rPr lang="en-US" smtClean="0"/>
              <a:pPr/>
              <a:t>8/30/2010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B1775D-D068-4220-988E-FA123CBD3E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C96F67-4CA9-4685-B459-70EA4B38D1C8}" type="datetimeFigureOut">
              <a:rPr lang="en-US" smtClean="0"/>
              <a:pPr/>
              <a:t>8/30/2010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B1775D-D068-4220-988E-FA123CBD3E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C96F67-4CA9-4685-B459-70EA4B38D1C8}" type="datetimeFigureOut">
              <a:rPr lang="en-US" smtClean="0"/>
              <a:pPr/>
              <a:t>8/30/2010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B1775D-D068-4220-988E-FA123CBD3E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E8C96F67-4CA9-4685-B459-70EA4B38D1C8}" type="datetimeFigureOut">
              <a:rPr lang="en-US" smtClean="0"/>
              <a:pPr/>
              <a:t>8/30/2010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5B1775D-D068-4220-988E-FA123CBD3E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C96F67-4CA9-4685-B459-70EA4B38D1C8}" type="datetimeFigureOut">
              <a:rPr lang="en-US" smtClean="0"/>
              <a:pPr/>
              <a:t>8/30/2010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5B1775D-D068-4220-988E-FA123CBD3E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C96F67-4CA9-4685-B459-70EA4B38D1C8}" type="datetimeFigureOut">
              <a:rPr lang="en-US" smtClean="0"/>
              <a:pPr/>
              <a:t>8/30/2010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5B1775D-D068-4220-988E-FA123CBD3E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C96F67-4CA9-4685-B459-70EA4B38D1C8}" type="datetimeFigureOut">
              <a:rPr lang="en-US" smtClean="0"/>
              <a:pPr/>
              <a:t>8/30/2010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B1775D-D068-4220-988E-FA123CBD3E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C96F67-4CA9-4685-B459-70EA4B38D1C8}" type="datetimeFigureOut">
              <a:rPr lang="en-US" smtClean="0"/>
              <a:pPr/>
              <a:t>8/30/2010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B1775D-D068-4220-988E-FA123CBD3E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E8C96F67-4CA9-4685-B459-70EA4B38D1C8}" type="datetimeFigureOut">
              <a:rPr lang="en-US" smtClean="0"/>
              <a:pPr/>
              <a:t>8/30/2010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5B1775D-D068-4220-988E-FA123CBD3E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8C96F67-4CA9-4685-B459-70EA4B38D1C8}" type="datetimeFigureOut">
              <a:rPr lang="en-US" smtClean="0"/>
              <a:pPr/>
              <a:t>8/30/2010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5B1775D-D068-4220-988E-FA123CBD3E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E8C96F67-4CA9-4685-B459-70EA4B38D1C8}" type="datetimeFigureOut">
              <a:rPr lang="en-US" smtClean="0"/>
              <a:pPr/>
              <a:t>8/30/2010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85B1775D-D068-4220-988E-FA123CBD3E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cmu.edu/~213/codeStyle.htm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15-213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 to Computer Systems</a:t>
            </a:r>
          </a:p>
          <a:p>
            <a:r>
              <a:rPr lang="en-US" dirty="0" smtClean="0"/>
              <a:t>Recitation #1</a:t>
            </a:r>
          </a:p>
          <a:p>
            <a:r>
              <a:rPr lang="en-US" dirty="0" smtClean="0"/>
              <a:t>By </a:t>
            </a:r>
            <a:r>
              <a:rPr lang="en-US" dirty="0" err="1" smtClean="0"/>
              <a:t>sseshadr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Datalab</a:t>
            </a:r>
            <a:r>
              <a:rPr lang="en-US" dirty="0" smtClean="0"/>
              <a:t> Tricks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983163"/>
          </a:xfrm>
        </p:spPr>
        <p:txBody>
          <a:bodyPr>
            <a:normAutofit/>
          </a:bodyPr>
          <a:lstStyle/>
          <a:p>
            <a:r>
              <a:rPr lang="en-US" dirty="0" smtClean="0"/>
              <a:t>Trick #3: Negation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In general</a:t>
            </a:r>
            <a:br>
              <a:rPr lang="en-US" dirty="0" smtClean="0"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-x == (~x + 1)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Does this always work?</a:t>
            </a:r>
          </a:p>
          <a:p>
            <a:pPr lvl="2"/>
            <a:r>
              <a:rPr lang="en-US" dirty="0" err="1" smtClean="0">
                <a:cs typeface="Courier New" pitchFamily="49" charset="0"/>
              </a:rPr>
              <a:t>Tmin</a:t>
            </a:r>
            <a:r>
              <a:rPr lang="en-US" dirty="0" smtClean="0">
                <a:cs typeface="Courier New" pitchFamily="49" charset="0"/>
              </a:rPr>
              <a:t>?</a:t>
            </a:r>
          </a:p>
          <a:p>
            <a:pPr lvl="3"/>
            <a:r>
              <a:rPr lang="en-US" dirty="0" smtClean="0">
                <a:cs typeface="Courier New" pitchFamily="49" charset="0"/>
              </a:rPr>
              <a:t>No!</a:t>
            </a:r>
          </a:p>
          <a:p>
            <a:pPr lvl="2"/>
            <a:r>
              <a:rPr lang="en-US" dirty="0" err="1" smtClean="0">
                <a:cs typeface="Courier New" pitchFamily="49" charset="0"/>
              </a:rPr>
              <a:t>Tmax</a:t>
            </a:r>
            <a:r>
              <a:rPr lang="en-US" dirty="0" smtClean="0">
                <a:cs typeface="Courier New" pitchFamily="49" charset="0"/>
              </a:rPr>
              <a:t>?</a:t>
            </a:r>
          </a:p>
          <a:p>
            <a:pPr lvl="3"/>
            <a:r>
              <a:rPr lang="en-US" dirty="0" smtClean="0">
                <a:cs typeface="Courier New" pitchFamily="49" charset="0"/>
              </a:rPr>
              <a:t>Yes!</a:t>
            </a:r>
          </a:p>
          <a:p>
            <a:pPr lvl="2"/>
            <a:r>
              <a:rPr lang="en-US" dirty="0" smtClean="0">
                <a:cs typeface="Courier New" pitchFamily="49" charset="0"/>
              </a:rPr>
              <a:t>Zero?</a:t>
            </a:r>
          </a:p>
          <a:p>
            <a:pPr lvl="3"/>
            <a:r>
              <a:rPr lang="en-US" dirty="0" smtClean="0">
                <a:cs typeface="Courier New" pitchFamily="49" charset="0"/>
              </a:rPr>
              <a:t>Yes!</a:t>
            </a:r>
          </a:p>
          <a:p>
            <a:pPr lvl="2"/>
            <a:r>
              <a:rPr lang="en-US" dirty="0" smtClean="0">
                <a:cs typeface="Courier New" pitchFamily="49" charset="0"/>
              </a:rPr>
              <a:t>Everything else?</a:t>
            </a:r>
          </a:p>
          <a:p>
            <a:pPr lvl="3"/>
            <a:r>
              <a:rPr lang="en-US" dirty="0" smtClean="0">
                <a:cs typeface="Courier New" pitchFamily="49" charset="0"/>
              </a:rPr>
              <a:t>Yes!</a:t>
            </a:r>
          </a:p>
          <a:p>
            <a:pPr lvl="1"/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Integer Puzzles</a:t>
            </a:r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1" y="1676400"/>
            <a:ext cx="5943600" cy="4654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Integer Puzzles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46236"/>
            <a:ext cx="8686800" cy="49831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(x &lt; 0) =&gt; ((x*2) &lt; 0)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Nope. </a:t>
            </a:r>
            <a:r>
              <a:rPr lang="en-US" dirty="0" err="1" smtClean="0">
                <a:cs typeface="Courier New" pitchFamily="49" charset="0"/>
              </a:rPr>
              <a:t>Tmin</a:t>
            </a:r>
            <a:r>
              <a:rPr lang="en-US" dirty="0" smtClean="0">
                <a:cs typeface="Courier New" pitchFamily="49" charset="0"/>
              </a:rPr>
              <a:t>?</a:t>
            </a:r>
          </a:p>
          <a:p>
            <a:pPr lvl="1"/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&gt;= 0)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Yup!</a:t>
            </a:r>
          </a:p>
          <a:p>
            <a:pPr lvl="1"/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(x&amp;7 == 7) =&gt; ((x &lt;&lt; 30) &lt; 0)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Yup!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(x&amp;7 == 7) means last 3 bits are 1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Examine the “negative bit” of (x&lt;&lt;30)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Integer Puzzles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46236"/>
            <a:ext cx="8686800" cy="49831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&gt; -1)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Nope. Unsigned comparison means -1 is </a:t>
            </a:r>
            <a:r>
              <a:rPr lang="en-US" dirty="0" err="1" smtClean="0">
                <a:cs typeface="Courier New" pitchFamily="49" charset="0"/>
              </a:rPr>
              <a:t>U</a:t>
            </a:r>
            <a:r>
              <a:rPr lang="en-US" dirty="0" err="1" smtClean="0">
                <a:cs typeface="Courier New" pitchFamily="49" charset="0"/>
              </a:rPr>
              <a:t>max</a:t>
            </a:r>
            <a:r>
              <a:rPr lang="en-US" dirty="0" smtClean="0">
                <a:cs typeface="Courier New" pitchFamily="49" charset="0"/>
              </a:rPr>
              <a:t>!</a:t>
            </a:r>
          </a:p>
          <a:p>
            <a:pPr lvl="1"/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(x &gt; y) =&gt; (-x &lt; -y)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Nope. Boundary cases.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x = 0, y = </a:t>
            </a:r>
            <a:r>
              <a:rPr lang="en-US" dirty="0" err="1" smtClean="0">
                <a:cs typeface="Courier New" pitchFamily="49" charset="0"/>
              </a:rPr>
              <a:t>Tmin</a:t>
            </a:r>
            <a:r>
              <a:rPr lang="en-US" dirty="0" smtClean="0">
                <a:cs typeface="Courier New" pitchFamily="49" charset="0"/>
              </a:rPr>
              <a:t> (what is -</a:t>
            </a:r>
            <a:r>
              <a:rPr lang="en-US" dirty="0" err="1" smtClean="0">
                <a:cs typeface="Courier New" pitchFamily="49" charset="0"/>
              </a:rPr>
              <a:t>Tmin</a:t>
            </a:r>
            <a:r>
              <a:rPr lang="en-US" dirty="0" smtClean="0">
                <a:cs typeface="Courier New" pitchFamily="49" charset="0"/>
              </a:rPr>
              <a:t>?)</a:t>
            </a:r>
          </a:p>
          <a:p>
            <a:pPr lvl="1"/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(x*x &gt;= 0)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Nope. Overflow into “negative bit”</a:t>
            </a:r>
          </a:p>
          <a:p>
            <a:pPr lvl="1"/>
            <a:r>
              <a:rPr lang="en-US" dirty="0" err="1" smtClean="0">
                <a:cs typeface="Courier New" pitchFamily="49" charset="0"/>
              </a:rPr>
              <a:t>int</a:t>
            </a:r>
            <a:r>
              <a:rPr lang="en-US" dirty="0" smtClean="0">
                <a:cs typeface="Courier New" pitchFamily="49" charset="0"/>
              </a:rPr>
              <a:t> x = 65535; // 2^16 - 1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Integer Puzzles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46236"/>
            <a:ext cx="8686800" cy="49831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(x &gt; 0 &amp;&amp; y &gt; 0) =&gt; (x + y &gt; 0)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Nope. Overflow into “negative bit”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x, y = </a:t>
            </a:r>
            <a:r>
              <a:rPr lang="en-US" dirty="0" err="1" smtClean="0">
                <a:cs typeface="Courier New" pitchFamily="49" charset="0"/>
              </a:rPr>
              <a:t>Tmax</a:t>
            </a:r>
            <a:endParaRPr lang="en-US" dirty="0" smtClean="0">
              <a:cs typeface="Courier New" pitchFamily="49" charset="0"/>
            </a:endParaRPr>
          </a:p>
          <a:p>
            <a:pPr lvl="1"/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(x &gt;= 0) =&gt; (-x &lt;= 0)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Yup! Why doesn’t break for </a:t>
            </a:r>
            <a:r>
              <a:rPr lang="en-US" dirty="0" err="1" smtClean="0">
                <a:cs typeface="Courier New" pitchFamily="49" charset="0"/>
              </a:rPr>
              <a:t>Tmax</a:t>
            </a:r>
            <a:r>
              <a:rPr lang="en-US" dirty="0" smtClean="0">
                <a:cs typeface="Courier New" pitchFamily="49" charset="0"/>
              </a:rPr>
              <a:t>?</a:t>
            </a:r>
          </a:p>
          <a:p>
            <a:pPr lvl="1"/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(x &lt;= 0) =&gt; (-x &gt;= 0)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Nope. What is –</a:t>
            </a:r>
            <a:r>
              <a:rPr lang="en-US" dirty="0" err="1" smtClean="0">
                <a:cs typeface="Courier New" pitchFamily="49" charset="0"/>
              </a:rPr>
              <a:t>Tmin</a:t>
            </a:r>
            <a:r>
              <a:rPr lang="en-US" dirty="0" smtClean="0">
                <a:cs typeface="Courier New" pitchFamily="49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Integer Puzzles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46236"/>
            <a:ext cx="8686800" cy="4983163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(x|-x) &gt;&gt; 31 == -1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Nope.  x = 0</a:t>
            </a:r>
          </a:p>
          <a:p>
            <a:pPr lvl="1"/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&gt;&gt; 3) ==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 8)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Yup! </a:t>
            </a:r>
          </a:p>
          <a:p>
            <a:pPr lvl="1"/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(x &gt;&gt; 3) == (x / 8)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Nope. Careful on rounding!</a:t>
            </a:r>
          </a:p>
          <a:p>
            <a:pPr lvl="1"/>
            <a:r>
              <a:rPr lang="en-US" dirty="0" err="1" smtClean="0">
                <a:cs typeface="Courier New" pitchFamily="49" charset="0"/>
              </a:rPr>
              <a:t>int</a:t>
            </a:r>
            <a:r>
              <a:rPr lang="en-US" dirty="0" smtClean="0">
                <a:cs typeface="Courier New" pitchFamily="49" charset="0"/>
              </a:rPr>
              <a:t> x = -19;</a:t>
            </a:r>
          </a:p>
          <a:p>
            <a:pPr lvl="1"/>
            <a:r>
              <a:rPr lang="en-US" dirty="0" err="1" smtClean="0">
                <a:cs typeface="Courier New" pitchFamily="49" charset="0"/>
              </a:rPr>
              <a:t>int</a:t>
            </a:r>
            <a:r>
              <a:rPr lang="en-US" dirty="0" smtClean="0">
                <a:cs typeface="Courier New" pitchFamily="49" charset="0"/>
              </a:rPr>
              <a:t> y = x &gt;&gt; 3;		// y = -3</a:t>
            </a:r>
          </a:p>
          <a:p>
            <a:pPr lvl="1"/>
            <a:r>
              <a:rPr lang="en-US" dirty="0" err="1" smtClean="0">
                <a:cs typeface="Courier New" pitchFamily="49" charset="0"/>
              </a:rPr>
              <a:t>int</a:t>
            </a:r>
            <a:r>
              <a:rPr lang="en-US" dirty="0" smtClean="0">
                <a:cs typeface="Courier New" pitchFamily="49" charset="0"/>
              </a:rPr>
              <a:t> z = x / 8;			// z = -2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Integer Puzzles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46236"/>
            <a:ext cx="8686800" cy="49831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(x &amp; (x-1)) != 0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Nope. x = 0, x = 1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Parity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46236"/>
            <a:ext cx="8686800" cy="4983163"/>
          </a:xfrm>
        </p:spPr>
        <p:txBody>
          <a:bodyPr>
            <a:normAutofit/>
          </a:bodyPr>
          <a:lstStyle/>
          <a:p>
            <a:r>
              <a:rPr lang="en-US" dirty="0" smtClean="0">
                <a:cs typeface="Courier New" pitchFamily="49" charset="0"/>
              </a:rPr>
              <a:t>Write a function which takes an integer and returns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1 if there are an odd number of ‘1’ bits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0 if there are an even number of ‘1’ bits</a:t>
            </a:r>
          </a:p>
          <a:p>
            <a:pPr lvl="1"/>
            <a:endParaRPr lang="en-US" dirty="0" smtClean="0">
              <a:cs typeface="Courier New" pitchFamily="49" charset="0"/>
            </a:endParaRPr>
          </a:p>
          <a:p>
            <a:pPr lvl="1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parity_check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x){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Any ideas?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Parity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46237"/>
            <a:ext cx="8686800" cy="1782764"/>
          </a:xfrm>
        </p:spPr>
        <p:txBody>
          <a:bodyPr>
            <a:normAutofit/>
          </a:bodyPr>
          <a:lstStyle/>
          <a:p>
            <a:r>
              <a:rPr lang="en-US" dirty="0" smtClean="0">
                <a:cs typeface="Courier New" pitchFamily="49" charset="0"/>
              </a:rPr>
              <a:t>Inspiration: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If we could XOR all of the bits in the argument… we would get the answer!</a:t>
            </a:r>
          </a:p>
          <a:p>
            <a:pPr lvl="1"/>
            <a:endParaRPr lang="en-US" dirty="0" smtClean="0"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3429000"/>
            <a:ext cx="8001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11011001011000111110010100101101</a:t>
            </a:r>
            <a:endParaRPr lang="en-US" sz="30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4114800"/>
            <a:ext cx="8001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rgbClr val="00B0F0"/>
                </a:solidFill>
              </a:rPr>
              <a:t>1101100101100011</a:t>
            </a:r>
            <a:r>
              <a:rPr lang="en-US" sz="3000" dirty="0" smtClean="0">
                <a:solidFill>
                  <a:srgbClr val="FF0000"/>
                </a:solidFill>
              </a:rPr>
              <a:t>1110010100101101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95400" y="4876800"/>
            <a:ext cx="7239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rgbClr val="00B0F0"/>
                </a:solidFill>
              </a:rPr>
              <a:t>1101100101100011</a:t>
            </a:r>
            <a:br>
              <a:rPr lang="en-US" sz="3000" dirty="0" smtClean="0">
                <a:solidFill>
                  <a:srgbClr val="00B0F0"/>
                </a:solidFill>
              </a:rPr>
            </a:br>
            <a:r>
              <a:rPr lang="en-US" sz="3000" dirty="0" smtClean="0">
                <a:solidFill>
                  <a:srgbClr val="FF0000"/>
                </a:solidFill>
              </a:rPr>
              <a:t>1110010100101101</a:t>
            </a:r>
            <a:endParaRPr lang="en-US" sz="3000" dirty="0">
              <a:solidFill>
                <a:srgbClr val="FF00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447800" y="5867400"/>
            <a:ext cx="3200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09600" y="5257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XOR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95400" y="5943600"/>
            <a:ext cx="6781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0011110001001110		</a:t>
            </a:r>
            <a:r>
              <a:rPr lang="en-US" dirty="0" smtClean="0"/>
              <a:t>(down to 16 bits)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Parity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46237"/>
            <a:ext cx="8686800" cy="868363"/>
          </a:xfrm>
        </p:spPr>
        <p:txBody>
          <a:bodyPr>
            <a:normAutofit/>
          </a:bodyPr>
          <a:lstStyle/>
          <a:p>
            <a:r>
              <a:rPr lang="en-US" dirty="0" smtClean="0">
                <a:cs typeface="Courier New" pitchFamily="49" charset="0"/>
              </a:rPr>
              <a:t>Just keep going!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2362200"/>
            <a:ext cx="8001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0011110001001110</a:t>
            </a:r>
            <a:endParaRPr lang="en-US" sz="30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048000"/>
            <a:ext cx="8001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rgbClr val="00B0F0"/>
                </a:solidFill>
              </a:rPr>
              <a:t>00111100</a:t>
            </a:r>
            <a:r>
              <a:rPr lang="en-US" sz="3000" dirty="0" smtClean="0">
                <a:solidFill>
                  <a:srgbClr val="FF0000"/>
                </a:solidFill>
              </a:rPr>
              <a:t>01001110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95400" y="3810000"/>
            <a:ext cx="7239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rgbClr val="00B0F0"/>
                </a:solidFill>
              </a:rPr>
              <a:t>00111100</a:t>
            </a:r>
            <a:br>
              <a:rPr lang="en-US" sz="3000" dirty="0" smtClean="0">
                <a:solidFill>
                  <a:srgbClr val="00B0F0"/>
                </a:solidFill>
              </a:rPr>
            </a:br>
            <a:r>
              <a:rPr lang="en-US" sz="3000" dirty="0" smtClean="0">
                <a:solidFill>
                  <a:srgbClr val="FF0000"/>
                </a:solidFill>
              </a:rPr>
              <a:t>01001110</a:t>
            </a:r>
            <a:endParaRPr lang="en-US" sz="3000" dirty="0">
              <a:solidFill>
                <a:srgbClr val="FF00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447800" y="4800600"/>
            <a:ext cx="3200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09600" y="41910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XOR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95400" y="4876800"/>
            <a:ext cx="6781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01110010		</a:t>
            </a:r>
            <a:r>
              <a:rPr lang="en-US" dirty="0" smtClean="0"/>
              <a:t>(down to 8 bits)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Introductions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err="1" smtClean="0"/>
              <a:t>Datalab</a:t>
            </a:r>
            <a:r>
              <a:rPr lang="en-US" dirty="0" smtClean="0"/>
              <a:t> Tricks</a:t>
            </a:r>
          </a:p>
          <a:p>
            <a:pPr lvl="1"/>
            <a:r>
              <a:rPr lang="en-US" dirty="0" smtClean="0"/>
              <a:t>Floating point questions? Go to Office Hours.</a:t>
            </a:r>
          </a:p>
          <a:p>
            <a:endParaRPr lang="en-US" dirty="0" smtClean="0"/>
          </a:p>
          <a:p>
            <a:r>
              <a:rPr lang="en-US" dirty="0" smtClean="0"/>
              <a:t>Integer Puzzles</a:t>
            </a:r>
          </a:p>
          <a:p>
            <a:endParaRPr lang="en-US" dirty="0" smtClean="0"/>
          </a:p>
          <a:p>
            <a:r>
              <a:rPr lang="en-US" dirty="0" smtClean="0"/>
              <a:t>Parity Example</a:t>
            </a:r>
          </a:p>
          <a:p>
            <a:endParaRPr lang="en-US" dirty="0" smtClean="0"/>
          </a:p>
          <a:p>
            <a:r>
              <a:rPr lang="en-US" dirty="0" smtClean="0"/>
              <a:t>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Parity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46237"/>
            <a:ext cx="8686800" cy="868363"/>
          </a:xfrm>
        </p:spPr>
        <p:txBody>
          <a:bodyPr>
            <a:normAutofit/>
          </a:bodyPr>
          <a:lstStyle/>
          <a:p>
            <a:r>
              <a:rPr lang="en-US" dirty="0" smtClean="0">
                <a:cs typeface="Courier New" pitchFamily="49" charset="0"/>
              </a:rPr>
              <a:t>Just keep going!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2362200"/>
            <a:ext cx="8001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01110010</a:t>
            </a:r>
            <a:endParaRPr lang="en-US" sz="30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048000"/>
            <a:ext cx="8001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rgbClr val="00B0F0"/>
                </a:solidFill>
              </a:rPr>
              <a:t>0111</a:t>
            </a:r>
            <a:r>
              <a:rPr lang="en-US" sz="3000" dirty="0" smtClean="0">
                <a:solidFill>
                  <a:srgbClr val="FF0000"/>
                </a:solidFill>
              </a:rPr>
              <a:t>0010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95400" y="3810000"/>
            <a:ext cx="7239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rgbClr val="00B0F0"/>
                </a:solidFill>
              </a:rPr>
              <a:t>0111</a:t>
            </a:r>
          </a:p>
          <a:p>
            <a:r>
              <a:rPr lang="en-US" sz="3000" dirty="0" smtClean="0">
                <a:solidFill>
                  <a:srgbClr val="FF0000"/>
                </a:solidFill>
              </a:rPr>
              <a:t>0010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447800" y="4800600"/>
            <a:ext cx="3200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09600" y="41910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XOR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95400" y="4876800"/>
            <a:ext cx="6781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0101		</a:t>
            </a:r>
            <a:r>
              <a:rPr lang="en-US" dirty="0" smtClean="0"/>
              <a:t>(down to 4 bits)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Parity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46237"/>
            <a:ext cx="8686800" cy="4983163"/>
          </a:xfrm>
        </p:spPr>
        <p:txBody>
          <a:bodyPr>
            <a:normAutofit/>
          </a:bodyPr>
          <a:lstStyle/>
          <a:p>
            <a:r>
              <a:rPr lang="en-US" dirty="0" smtClean="0">
                <a:cs typeface="Courier New" pitchFamily="49" charset="0"/>
              </a:rPr>
              <a:t>You can take it from there.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Still confused on high-level algorithm? Can’t write the C code for the Parity Problem? Office Hours.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46237"/>
            <a:ext cx="8686800" cy="4983163"/>
          </a:xfrm>
        </p:spPr>
        <p:txBody>
          <a:bodyPr>
            <a:normAutofit/>
          </a:bodyPr>
          <a:lstStyle/>
          <a:p>
            <a:r>
              <a:rPr lang="en-US" dirty="0" smtClean="0">
                <a:cs typeface="Courier New" pitchFamily="49" charset="0"/>
              </a:rPr>
              <a:t>Here is what we grade on:</a:t>
            </a:r>
          </a:p>
          <a:p>
            <a:pPr lvl="1"/>
            <a:r>
              <a:rPr lang="en-US" dirty="0" smtClean="0">
                <a:cs typeface="Courier New" pitchFamily="49" charset="0"/>
                <a:hlinkClick r:id="rId2"/>
              </a:rPr>
              <a:t>http://www.cs.cmu.edu/~213/codeStyle.html</a:t>
            </a:r>
            <a:endParaRPr lang="en-US" dirty="0" smtClean="0">
              <a:cs typeface="Courier New" pitchFamily="49" charset="0"/>
            </a:endParaRPr>
          </a:p>
          <a:p>
            <a:pPr lvl="1"/>
            <a:endParaRPr lang="en-US" dirty="0" smtClean="0"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It is in your best interest to read it ASAP!</a:t>
            </a:r>
          </a:p>
          <a:p>
            <a:endParaRPr lang="en-US" dirty="0" smtClean="0">
              <a:cs typeface="Courier New" pitchFamily="49" charset="0"/>
            </a:endParaRPr>
          </a:p>
          <a:p>
            <a:r>
              <a:rPr lang="en-US" dirty="0" err="1" smtClean="0">
                <a:cs typeface="Courier New" pitchFamily="49" charset="0"/>
              </a:rPr>
              <a:t>Autolab</a:t>
            </a:r>
            <a:r>
              <a:rPr lang="en-US" dirty="0" smtClean="0">
                <a:cs typeface="Courier New" pitchFamily="49" charset="0"/>
              </a:rPr>
              <a:t> isn’t the whole grade. We read your code.</a:t>
            </a:r>
          </a:p>
          <a:p>
            <a:pPr>
              <a:buNone/>
            </a:pPr>
            <a:endParaRPr lang="en-US" dirty="0" smtClean="0"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46237"/>
            <a:ext cx="8686800" cy="4983163"/>
          </a:xfrm>
        </p:spPr>
        <p:txBody>
          <a:bodyPr>
            <a:normAutofit/>
          </a:bodyPr>
          <a:lstStyle/>
          <a:p>
            <a:r>
              <a:rPr lang="en-US" dirty="0" smtClean="0">
                <a:cs typeface="Courier New" pitchFamily="49" charset="0"/>
              </a:rPr>
              <a:t>Documentation</a:t>
            </a:r>
          </a:p>
          <a:p>
            <a:r>
              <a:rPr lang="en-US" dirty="0" smtClean="0">
                <a:cs typeface="Courier New" pitchFamily="49" charset="0"/>
              </a:rPr>
              <a:t>Whitespace</a:t>
            </a:r>
          </a:p>
          <a:p>
            <a:r>
              <a:rPr lang="en-US" dirty="0" smtClean="0">
                <a:cs typeface="Courier New" pitchFamily="49" charset="0"/>
              </a:rPr>
              <a:t>Line length</a:t>
            </a:r>
          </a:p>
          <a:p>
            <a:r>
              <a:rPr lang="en-US" dirty="0" smtClean="0">
                <a:cs typeface="Courier New" pitchFamily="49" charset="0"/>
              </a:rPr>
              <a:t>Variable names</a:t>
            </a:r>
          </a:p>
          <a:p>
            <a:r>
              <a:rPr lang="en-US" dirty="0" smtClean="0">
                <a:cs typeface="Courier New" pitchFamily="49" charset="0"/>
              </a:rPr>
              <a:t>Magic Numbers</a:t>
            </a:r>
          </a:p>
          <a:p>
            <a:r>
              <a:rPr lang="en-US" dirty="0" smtClean="0">
                <a:cs typeface="Courier New" pitchFamily="49" charset="0"/>
              </a:rPr>
              <a:t>Dead Code</a:t>
            </a:r>
          </a:p>
          <a:p>
            <a:r>
              <a:rPr lang="en-US" dirty="0" smtClean="0">
                <a:cs typeface="Courier New" pitchFamily="49" charset="0"/>
              </a:rPr>
              <a:t>Modularity</a:t>
            </a:r>
          </a:p>
          <a:p>
            <a:r>
              <a:rPr lang="en-US" dirty="0" smtClean="0">
                <a:cs typeface="Courier New" pitchFamily="49" charset="0"/>
              </a:rPr>
              <a:t>Error checking</a:t>
            </a:r>
          </a:p>
          <a:p>
            <a:r>
              <a:rPr lang="en-US" dirty="0" smtClean="0">
                <a:cs typeface="Courier New" pitchFamily="49" charset="0"/>
              </a:rPr>
              <a:t>Consistency</a:t>
            </a:r>
          </a:p>
          <a:p>
            <a:endParaRPr lang="en-US" dirty="0" smtClean="0"/>
          </a:p>
          <a:p>
            <a:pPr lvl="1"/>
            <a:endParaRPr lang="en-US" dirty="0" smtClean="0">
              <a:cs typeface="Courier New" pitchFamily="49" charset="0"/>
            </a:endParaRPr>
          </a:p>
          <a:p>
            <a:pPr>
              <a:buNone/>
            </a:pPr>
            <a:endParaRPr lang="en-US" dirty="0" smtClean="0"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Introductions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Datalab</a:t>
            </a:r>
            <a:r>
              <a:rPr lang="en-US" dirty="0" smtClean="0"/>
              <a:t> Tricks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Basics</a:t>
            </a:r>
          </a:p>
          <a:p>
            <a:pPr lvl="1"/>
            <a:r>
              <a:rPr lang="en-US" dirty="0" smtClean="0"/>
              <a:t>&gt;&gt;, &lt;&lt;</a:t>
            </a:r>
          </a:p>
          <a:p>
            <a:pPr lvl="1"/>
            <a:r>
              <a:rPr lang="en-US" dirty="0" smtClean="0"/>
              <a:t>|   vs.  ||</a:t>
            </a:r>
          </a:p>
          <a:p>
            <a:pPr lvl="1"/>
            <a:r>
              <a:rPr lang="en-US" dirty="0" smtClean="0"/>
              <a:t>&amp;  vs.  &amp;&amp;</a:t>
            </a:r>
          </a:p>
          <a:p>
            <a:pPr lvl="1"/>
            <a:r>
              <a:rPr lang="en-US" dirty="0" smtClean="0"/>
              <a:t>!   vs.   ~</a:t>
            </a:r>
          </a:p>
          <a:p>
            <a:endParaRPr lang="en-US" dirty="0" smtClean="0"/>
          </a:p>
          <a:p>
            <a:r>
              <a:rPr lang="en-US" dirty="0" smtClean="0"/>
              <a:t>What is x?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 = (9 | 12) &lt;&lt; 1;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x = 26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Datalab</a:t>
            </a:r>
            <a:r>
              <a:rPr lang="en-US" dirty="0" smtClean="0"/>
              <a:t> Tricks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9831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Trick #1: Signed-</a:t>
            </a:r>
            <a:r>
              <a:rPr lang="en-US" dirty="0" err="1" smtClean="0"/>
              <a:t>ness</a:t>
            </a:r>
            <a:endParaRPr lang="en-US" dirty="0" smtClean="0"/>
          </a:p>
          <a:p>
            <a:pPr lvl="1"/>
            <a:r>
              <a:rPr lang="en-US" dirty="0" smtClean="0">
                <a:cs typeface="Courier New" pitchFamily="49" charset="0"/>
              </a:rPr>
              <a:t>The MOST significant bit</a:t>
            </a:r>
          </a:p>
          <a:p>
            <a:pPr lvl="2"/>
            <a:r>
              <a:rPr lang="en-US" dirty="0" smtClean="0">
                <a:cs typeface="Courier New" pitchFamily="49" charset="0"/>
              </a:rPr>
              <a:t>0 -&gt; positive or zero</a:t>
            </a:r>
          </a:p>
          <a:p>
            <a:pPr lvl="2"/>
            <a:r>
              <a:rPr lang="en-US" dirty="0" smtClean="0">
                <a:cs typeface="Courier New" pitchFamily="49" charset="0"/>
              </a:rPr>
              <a:t>1 -&gt; negative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>
                <a:cs typeface="Courier New" pitchFamily="49" charset="0"/>
              </a:rPr>
              <a:t>What is…</a:t>
            </a:r>
          </a:p>
          <a:p>
            <a:pPr lvl="2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 = (10 &gt;&gt; 31);</a:t>
            </a:r>
          </a:p>
          <a:p>
            <a:pPr lvl="2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 = (-10 &gt;&gt; 31);</a:t>
            </a:r>
          </a:p>
          <a:p>
            <a:pPr lvl="3"/>
            <a:r>
              <a:rPr lang="en-US" u="sng" dirty="0" smtClean="0">
                <a:cs typeface="Courier New" pitchFamily="49" charset="0"/>
              </a:rPr>
              <a:t>It’s NOT 1</a:t>
            </a:r>
            <a:r>
              <a:rPr lang="en-US" dirty="0" smtClean="0">
                <a:cs typeface="Courier New" pitchFamily="49" charset="0"/>
              </a:rPr>
              <a:t> (what is arithmetic shifting?)</a:t>
            </a:r>
            <a:endParaRPr lang="en-US" u="sng" dirty="0" smtClean="0">
              <a:cs typeface="Courier New" pitchFamily="49" charset="0"/>
            </a:endParaRPr>
          </a:p>
          <a:p>
            <a:pPr lvl="3"/>
            <a:r>
              <a:rPr lang="en-US" dirty="0" smtClean="0">
                <a:cs typeface="Courier New" pitchFamily="49" charset="0"/>
              </a:rPr>
              <a:t>How do we fix that?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>
                <a:cs typeface="Courier New" pitchFamily="49" charset="0"/>
              </a:rPr>
              <a:t>Answers: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x = 0 and y = -1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Datalab</a:t>
            </a:r>
            <a:r>
              <a:rPr lang="en-US" dirty="0" smtClean="0"/>
              <a:t> Tricks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983163"/>
          </a:xfrm>
        </p:spPr>
        <p:txBody>
          <a:bodyPr>
            <a:normAutofit/>
          </a:bodyPr>
          <a:lstStyle/>
          <a:p>
            <a:r>
              <a:rPr lang="en-US" dirty="0" smtClean="0"/>
              <a:t>Trick #2: Properties of Zero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Masking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0 &amp; (something) == 0               [why?]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(0-1) &amp; (something) == something   [why?]</a:t>
            </a:r>
          </a:p>
          <a:p>
            <a:pPr lvl="2"/>
            <a:r>
              <a:rPr lang="en-US" dirty="0" smtClean="0">
                <a:cs typeface="Courier New" pitchFamily="49" charset="0"/>
              </a:rPr>
              <a:t>Why is this useful?</a:t>
            </a:r>
          </a:p>
          <a:p>
            <a:pPr lvl="2"/>
            <a:endParaRPr lang="en-US" dirty="0" smtClean="0">
              <a:cs typeface="Courier New" pitchFamily="49" charset="0"/>
            </a:endParaRPr>
          </a:p>
          <a:p>
            <a:pPr lvl="1"/>
            <a:r>
              <a:rPr lang="en-US" dirty="0" smtClean="0">
                <a:cs typeface="Courier New" pitchFamily="49" charset="0"/>
              </a:rPr>
              <a:t>Positive zero vs. negative zero</a:t>
            </a:r>
          </a:p>
          <a:p>
            <a:pPr lvl="2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 = 0;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 = -x;</a:t>
            </a:r>
          </a:p>
          <a:p>
            <a:pPr lvl="2"/>
            <a:r>
              <a:rPr lang="en-US" dirty="0" smtClean="0">
                <a:cs typeface="Courier New" pitchFamily="49" charset="0"/>
              </a:rPr>
              <a:t>Neither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>
                <a:cs typeface="Courier New" pitchFamily="49" charset="0"/>
              </a:rPr>
              <a:t> nor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>
                <a:cs typeface="Courier New" pitchFamily="49" charset="0"/>
              </a:rPr>
              <a:t> is negative (MSB is 0 for both)</a:t>
            </a:r>
          </a:p>
          <a:p>
            <a:pPr lvl="2"/>
            <a:r>
              <a:rPr lang="en-US" dirty="0" smtClean="0">
                <a:cs typeface="Courier New" pitchFamily="49" charset="0"/>
              </a:rPr>
              <a:t>Why is this useful?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Datalab</a:t>
            </a:r>
            <a:r>
              <a:rPr lang="en-US" dirty="0" smtClean="0"/>
              <a:t> Tricks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983163"/>
          </a:xfrm>
        </p:spPr>
        <p:txBody>
          <a:bodyPr>
            <a:normAutofit/>
          </a:bodyPr>
          <a:lstStyle/>
          <a:p>
            <a:r>
              <a:rPr lang="en-US" dirty="0" smtClean="0"/>
              <a:t>Trick #3: Negation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Review: take a 5-bit twos compliment system</a:t>
            </a:r>
          </a:p>
          <a:p>
            <a:pPr lvl="1"/>
            <a:endParaRPr lang="en-US" dirty="0" smtClean="0"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2743200"/>
            <a:ext cx="71628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0" dirty="0" smtClean="0">
                <a:latin typeface="Courier New" pitchFamily="49" charset="0"/>
                <a:cs typeface="Courier New" pitchFamily="49" charset="0"/>
              </a:rPr>
              <a:t>1 0 0 1 0</a:t>
            </a:r>
            <a:endParaRPr lang="en-US" sz="100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rot="5400000">
            <a:off x="1181894" y="4457700"/>
            <a:ext cx="685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2704306" y="4457700"/>
            <a:ext cx="685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>
            <a:off x="4229894" y="4456906"/>
            <a:ext cx="685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5752306" y="4456906"/>
            <a:ext cx="685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7277894" y="4456906"/>
            <a:ext cx="685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143000" y="49530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-2</a:t>
            </a:r>
            <a:r>
              <a:rPr lang="en-US" sz="3600" baseline="30000" dirty="0" smtClean="0"/>
              <a:t>4</a:t>
            </a:r>
            <a:endParaRPr lang="en-US" sz="3600" baseline="30000" dirty="0"/>
          </a:p>
        </p:txBody>
      </p:sp>
      <p:sp>
        <p:nvSpPr>
          <p:cNvPr id="12" name="TextBox 11"/>
          <p:cNvSpPr txBox="1"/>
          <p:nvPr/>
        </p:nvSpPr>
        <p:spPr>
          <a:xfrm>
            <a:off x="2667000" y="49530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2</a:t>
            </a:r>
            <a:r>
              <a:rPr lang="en-US" sz="3600" baseline="30000" dirty="0" smtClean="0"/>
              <a:t>3</a:t>
            </a:r>
            <a:endParaRPr lang="en-US" sz="3600" baseline="30000" dirty="0"/>
          </a:p>
        </p:txBody>
      </p:sp>
      <p:sp>
        <p:nvSpPr>
          <p:cNvPr id="13" name="TextBox 12"/>
          <p:cNvSpPr txBox="1"/>
          <p:nvPr/>
        </p:nvSpPr>
        <p:spPr>
          <a:xfrm>
            <a:off x="5715000" y="49530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2</a:t>
            </a:r>
            <a:r>
              <a:rPr lang="en-US" sz="3600" baseline="30000" dirty="0" smtClean="0"/>
              <a:t>1</a:t>
            </a:r>
            <a:endParaRPr lang="en-US" sz="3600" baseline="30000" dirty="0"/>
          </a:p>
        </p:txBody>
      </p:sp>
      <p:sp>
        <p:nvSpPr>
          <p:cNvPr id="14" name="TextBox 13"/>
          <p:cNvSpPr txBox="1"/>
          <p:nvPr/>
        </p:nvSpPr>
        <p:spPr>
          <a:xfrm>
            <a:off x="4191000" y="49530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2</a:t>
            </a:r>
            <a:r>
              <a:rPr lang="en-US" sz="3600" baseline="30000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239000" y="4916269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2</a:t>
            </a:r>
            <a:r>
              <a:rPr lang="en-US" sz="3600" baseline="30000" dirty="0" smtClean="0"/>
              <a:t>0</a:t>
            </a:r>
            <a:endParaRPr lang="en-US" sz="3600" baseline="30000" dirty="0"/>
          </a:p>
        </p:txBody>
      </p:sp>
      <p:sp>
        <p:nvSpPr>
          <p:cNvPr id="16" name="TextBox 15"/>
          <p:cNvSpPr txBox="1"/>
          <p:nvPr/>
        </p:nvSpPr>
        <p:spPr>
          <a:xfrm>
            <a:off x="1371600" y="6019800"/>
            <a:ext cx="533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-16 + 2 = </a:t>
            </a:r>
            <a:r>
              <a:rPr lang="en-US" sz="4000" u="sng" dirty="0" smtClean="0"/>
              <a:t>-14</a:t>
            </a:r>
            <a:endParaRPr lang="en-US" sz="40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Datalab</a:t>
            </a:r>
            <a:r>
              <a:rPr lang="en-US" dirty="0" smtClean="0"/>
              <a:t> Tricks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983163"/>
          </a:xfrm>
        </p:spPr>
        <p:txBody>
          <a:bodyPr>
            <a:normAutofit/>
          </a:bodyPr>
          <a:lstStyle/>
          <a:p>
            <a:r>
              <a:rPr lang="en-US" dirty="0" smtClean="0"/>
              <a:t>Trick #3: Negation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Review: take a 5-bit twos compliment system</a:t>
            </a:r>
          </a:p>
          <a:p>
            <a:pPr lvl="1"/>
            <a:endParaRPr lang="en-US" dirty="0" smtClean="0"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2743200"/>
            <a:ext cx="71628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0" dirty="0" smtClean="0">
                <a:latin typeface="Courier New" pitchFamily="49" charset="0"/>
                <a:cs typeface="Courier New" pitchFamily="49" charset="0"/>
              </a:rPr>
              <a:t>0 1 1 1 0</a:t>
            </a:r>
            <a:endParaRPr lang="en-US" sz="100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rot="5400000">
            <a:off x="1181894" y="4457700"/>
            <a:ext cx="685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2704306" y="4457700"/>
            <a:ext cx="685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>
            <a:off x="4229894" y="4456906"/>
            <a:ext cx="685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5752306" y="4456906"/>
            <a:ext cx="685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7277894" y="4456906"/>
            <a:ext cx="685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143000" y="49530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-2</a:t>
            </a:r>
            <a:r>
              <a:rPr lang="en-US" sz="3600" baseline="30000" dirty="0" smtClean="0"/>
              <a:t>4</a:t>
            </a:r>
            <a:endParaRPr lang="en-US" sz="3600" baseline="30000" dirty="0"/>
          </a:p>
        </p:txBody>
      </p:sp>
      <p:sp>
        <p:nvSpPr>
          <p:cNvPr id="12" name="TextBox 11"/>
          <p:cNvSpPr txBox="1"/>
          <p:nvPr/>
        </p:nvSpPr>
        <p:spPr>
          <a:xfrm>
            <a:off x="2667000" y="49530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2</a:t>
            </a:r>
            <a:r>
              <a:rPr lang="en-US" sz="3600" baseline="30000" dirty="0" smtClean="0"/>
              <a:t>3</a:t>
            </a:r>
            <a:endParaRPr lang="en-US" sz="3600" baseline="30000" dirty="0"/>
          </a:p>
        </p:txBody>
      </p:sp>
      <p:sp>
        <p:nvSpPr>
          <p:cNvPr id="13" name="TextBox 12"/>
          <p:cNvSpPr txBox="1"/>
          <p:nvPr/>
        </p:nvSpPr>
        <p:spPr>
          <a:xfrm>
            <a:off x="5715000" y="49530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2</a:t>
            </a:r>
            <a:r>
              <a:rPr lang="en-US" sz="3600" baseline="30000" dirty="0" smtClean="0"/>
              <a:t>1</a:t>
            </a:r>
            <a:endParaRPr lang="en-US" sz="3600" baseline="30000" dirty="0"/>
          </a:p>
        </p:txBody>
      </p:sp>
      <p:sp>
        <p:nvSpPr>
          <p:cNvPr id="14" name="TextBox 13"/>
          <p:cNvSpPr txBox="1"/>
          <p:nvPr/>
        </p:nvSpPr>
        <p:spPr>
          <a:xfrm>
            <a:off x="4191000" y="49530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2</a:t>
            </a:r>
            <a:r>
              <a:rPr lang="en-US" sz="3600" baseline="30000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239000" y="4916269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2</a:t>
            </a:r>
            <a:r>
              <a:rPr lang="en-US" sz="3600" baseline="30000" dirty="0" smtClean="0"/>
              <a:t>0</a:t>
            </a:r>
            <a:endParaRPr lang="en-US" sz="3600" baseline="30000" dirty="0"/>
          </a:p>
        </p:txBody>
      </p:sp>
      <p:sp>
        <p:nvSpPr>
          <p:cNvPr id="16" name="TextBox 15"/>
          <p:cNvSpPr txBox="1"/>
          <p:nvPr/>
        </p:nvSpPr>
        <p:spPr>
          <a:xfrm>
            <a:off x="1371600" y="6019800"/>
            <a:ext cx="533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8+ 4 + 2 = </a:t>
            </a:r>
            <a:r>
              <a:rPr lang="en-US" sz="4000" u="sng" dirty="0" smtClean="0"/>
              <a:t>14</a:t>
            </a:r>
            <a:endParaRPr lang="en-US" sz="40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Datalab</a:t>
            </a:r>
            <a:r>
              <a:rPr lang="en-US" dirty="0" smtClean="0"/>
              <a:t> Tricks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983163"/>
          </a:xfrm>
        </p:spPr>
        <p:txBody>
          <a:bodyPr>
            <a:normAutofit/>
          </a:bodyPr>
          <a:lstStyle/>
          <a:p>
            <a:r>
              <a:rPr lang="en-US" dirty="0" smtClean="0"/>
              <a:t>Trick #3: Negation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Example: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57200" y="2743200"/>
            <a:ext cx="838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Courier New" pitchFamily="49" charset="0"/>
                <a:cs typeface="Courier New" pitchFamily="49" charset="0"/>
              </a:rPr>
              <a:t>1 0 0 1 0	</a:t>
            </a:r>
            <a:r>
              <a:rPr lang="en-US" sz="2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500" dirty="0" smtClean="0">
                <a:latin typeface="Courier New" pitchFamily="49" charset="0"/>
                <a:cs typeface="Courier New" pitchFamily="49" charset="0"/>
              </a:rPr>
              <a:t> x = -14; // -14</a:t>
            </a:r>
            <a:endParaRPr lang="en-US" sz="2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7200" y="3733801"/>
            <a:ext cx="8382000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Courier New" pitchFamily="49" charset="0"/>
                <a:cs typeface="Courier New" pitchFamily="49" charset="0"/>
              </a:rPr>
              <a:t>0 1 1 0 1	</a:t>
            </a:r>
            <a:r>
              <a:rPr lang="en-US" sz="2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500" dirty="0" smtClean="0">
                <a:latin typeface="Courier New" pitchFamily="49" charset="0"/>
                <a:cs typeface="Courier New" pitchFamily="49" charset="0"/>
              </a:rPr>
              <a:t> y = ~x; // 13		</a:t>
            </a:r>
            <a:endParaRPr lang="en-US" sz="2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7200" y="4775537"/>
            <a:ext cx="838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Courier New" pitchFamily="49" charset="0"/>
                <a:cs typeface="Courier New" pitchFamily="49" charset="0"/>
              </a:rPr>
              <a:t>0 1 1 1 0 </a:t>
            </a:r>
            <a:r>
              <a:rPr lang="en-US" sz="2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500" dirty="0" smtClean="0">
                <a:latin typeface="Courier New" pitchFamily="49" charset="0"/>
                <a:cs typeface="Courier New" pitchFamily="49" charset="0"/>
              </a:rPr>
              <a:t> z = ~x+1; // 14</a:t>
            </a:r>
            <a:endParaRPr lang="en-US" sz="25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1681</TotalTime>
  <Words>697</Words>
  <Application>Microsoft Office PowerPoint</Application>
  <PresentationFormat>On-screen Show (4:3)</PresentationFormat>
  <Paragraphs>188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Foundry</vt:lpstr>
      <vt:lpstr>15-213</vt:lpstr>
      <vt:lpstr>Today</vt:lpstr>
      <vt:lpstr>Introductions</vt:lpstr>
      <vt:lpstr>Datalab Tricks</vt:lpstr>
      <vt:lpstr>Datalab Tricks</vt:lpstr>
      <vt:lpstr>Datalab Tricks</vt:lpstr>
      <vt:lpstr>Datalab Tricks</vt:lpstr>
      <vt:lpstr>Datalab Tricks</vt:lpstr>
      <vt:lpstr>Datalab Tricks</vt:lpstr>
      <vt:lpstr>Datalab Tricks</vt:lpstr>
      <vt:lpstr>Integer Puzzles</vt:lpstr>
      <vt:lpstr>Integer Puzzles</vt:lpstr>
      <vt:lpstr>Integer Puzzles</vt:lpstr>
      <vt:lpstr>Integer Puzzles</vt:lpstr>
      <vt:lpstr>Integer Puzzles</vt:lpstr>
      <vt:lpstr>Integer Puzzles</vt:lpstr>
      <vt:lpstr>Parity Example</vt:lpstr>
      <vt:lpstr>Parity Example</vt:lpstr>
      <vt:lpstr>Parity Example</vt:lpstr>
      <vt:lpstr>Parity Example</vt:lpstr>
      <vt:lpstr>Parity Example</vt:lpstr>
      <vt:lpstr>Style</vt:lpstr>
      <vt:lpstr>Style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15-213</dc:title>
  <dc:creator>Hari Seshadri</dc:creator>
  <cp:lastModifiedBy>Teddy</cp:lastModifiedBy>
  <cp:revision>46</cp:revision>
  <dcterms:created xsi:type="dcterms:W3CDTF">2010-08-27T20:41:15Z</dcterms:created>
  <dcterms:modified xsi:type="dcterms:W3CDTF">2010-08-30T22:42:14Z</dcterms:modified>
</cp:coreProperties>
</file>