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bin" ContentType="application/vnd.openxmlformats-officedocument.oleObject"/>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7" r:id="rId1"/>
    <p:sldMasterId id="2147483683" r:id="rId2"/>
  </p:sldMasterIdLst>
  <p:notesMasterIdLst>
    <p:notesMasterId r:id="rId67"/>
  </p:notesMasterIdLst>
  <p:sldIdLst>
    <p:sldId id="257" r:id="rId3"/>
    <p:sldId id="307" r:id="rId4"/>
    <p:sldId id="297" r:id="rId5"/>
    <p:sldId id="298" r:id="rId6"/>
    <p:sldId id="299" r:id="rId7"/>
    <p:sldId id="300" r:id="rId8"/>
    <p:sldId id="301" r:id="rId9"/>
    <p:sldId id="302" r:id="rId10"/>
    <p:sldId id="303" r:id="rId11"/>
    <p:sldId id="305" r:id="rId12"/>
    <p:sldId id="313" r:id="rId13"/>
    <p:sldId id="314" r:id="rId14"/>
    <p:sldId id="315" r:id="rId15"/>
    <p:sldId id="394" r:id="rId16"/>
    <p:sldId id="395" r:id="rId17"/>
    <p:sldId id="399" r:id="rId18"/>
    <p:sldId id="402" r:id="rId19"/>
    <p:sldId id="403" r:id="rId20"/>
    <p:sldId id="327" r:id="rId21"/>
    <p:sldId id="329" r:id="rId22"/>
    <p:sldId id="338" r:id="rId23"/>
    <p:sldId id="340" r:id="rId24"/>
    <p:sldId id="343" r:id="rId25"/>
    <p:sldId id="393" r:id="rId26"/>
    <p:sldId id="413" r:id="rId27"/>
    <p:sldId id="448" r:id="rId28"/>
    <p:sldId id="350" r:id="rId29"/>
    <p:sldId id="447" r:id="rId30"/>
    <p:sldId id="449" r:id="rId31"/>
    <p:sldId id="446" r:id="rId32"/>
    <p:sldId id="436" r:id="rId33"/>
    <p:sldId id="437" r:id="rId34"/>
    <p:sldId id="438" r:id="rId35"/>
    <p:sldId id="407" r:id="rId36"/>
    <p:sldId id="408" r:id="rId37"/>
    <p:sldId id="409" r:id="rId38"/>
    <p:sldId id="410" r:id="rId39"/>
    <p:sldId id="439" r:id="rId40"/>
    <p:sldId id="440" r:id="rId41"/>
    <p:sldId id="441" r:id="rId42"/>
    <p:sldId id="442" r:id="rId43"/>
    <p:sldId id="443" r:id="rId44"/>
    <p:sldId id="444" r:id="rId45"/>
    <p:sldId id="445" r:id="rId46"/>
    <p:sldId id="414" r:id="rId47"/>
    <p:sldId id="415" r:id="rId48"/>
    <p:sldId id="416" r:id="rId49"/>
    <p:sldId id="417" r:id="rId50"/>
    <p:sldId id="418" r:id="rId51"/>
    <p:sldId id="419" r:id="rId52"/>
    <p:sldId id="423" r:id="rId53"/>
    <p:sldId id="424" r:id="rId54"/>
    <p:sldId id="425" r:id="rId55"/>
    <p:sldId id="426" r:id="rId56"/>
    <p:sldId id="427" r:id="rId57"/>
    <p:sldId id="428" r:id="rId58"/>
    <p:sldId id="429" r:id="rId59"/>
    <p:sldId id="430" r:id="rId60"/>
    <p:sldId id="431" r:id="rId61"/>
    <p:sldId id="432" r:id="rId62"/>
    <p:sldId id="433" r:id="rId63"/>
    <p:sldId id="434" r:id="rId64"/>
    <p:sldId id="435" r:id="rId65"/>
    <p:sldId id="316" r:id="rId6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33CC"/>
    <a:srgbClr val="D9968B"/>
    <a:srgbClr val="FFFF00"/>
    <a:srgbClr val="CC66FF"/>
    <a:srgbClr val="669900"/>
    <a:srgbClr val="CC0000"/>
    <a:srgbClr val="DFE0E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8" autoAdjust="0"/>
    <p:restoredTop sz="94604" autoAdjust="0"/>
  </p:normalViewPr>
  <p:slideViewPr>
    <p:cSldViewPr snapToGrid="0">
      <p:cViewPr varScale="1">
        <p:scale>
          <a:sx n="104" d="100"/>
          <a:sy n="104" d="100"/>
        </p:scale>
        <p:origin x="-108" y="-84"/>
      </p:cViewPr>
      <p:guideLst>
        <p:guide orient="horz" pos="2160"/>
        <p:guide pos="2880"/>
      </p:guideLst>
    </p:cSldViewPr>
  </p:slideViewPr>
  <p:outlineViewPr>
    <p:cViewPr>
      <p:scale>
        <a:sx n="33" d="100"/>
        <a:sy n="33" d="100"/>
      </p:scale>
      <p:origin x="168" y="216"/>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 Id="rId5" Type="http://schemas.openxmlformats.org/officeDocument/2006/relationships/image" Target="../media/image5.wmf"/><Relationship Id="rId4"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 Id="rId4" Type="http://schemas.openxmlformats.org/officeDocument/2006/relationships/image" Target="../media/image9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4"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5" Type="http://schemas.openxmlformats.org/officeDocument/2006/relationships/image" Target="../media/image43.wmf"/><Relationship Id="rId4"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2.wmf"/><Relationship Id="rId7" Type="http://schemas.openxmlformats.org/officeDocument/2006/relationships/image" Target="../media/image56.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 Id="rId9" Type="http://schemas.openxmlformats.org/officeDocument/2006/relationships/image" Target="../media/image5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p>
        </p:txBody>
      </p:sp>
      <p:sp>
        <p:nvSpPr>
          <p:cNvPr id="256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A62BF0D9-A7BB-4062-B757-1C78D2F8935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6A4B4F-549C-4B64-AB53-5109468D706B}" type="slidenum">
              <a:rPr lang="en-US"/>
              <a:pPr/>
              <a:t>11</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r>
              <a:rPr lang="en-US"/>
              <a:t>Given the motivation, we can now talk about DUAL. We said before that DUAL combines the best of both worlds. And here we see how. </a:t>
            </a:r>
          </a:p>
          <a:p>
            <a:r>
              <a:rPr lang="en-US"/>
              <a:t>DUAL runs DWUS until it estimates that it has stabilized. It does so by estimating when the derivative of the expected error </a:t>
            </a:r>
          </a:p>
          <a:p>
            <a:r>
              <a:rPr lang="en-US"/>
              <a:t>becomes zero because it tells us the error is not changing anymore</a:t>
            </a:r>
          </a:p>
          <a:p>
            <a:r>
              <a:rPr lang="en-US"/>
              <a:t>It monitors the change in the expected error at each iteration. and when it becomes close to zero then it switches criteria.</a:t>
            </a:r>
          </a:p>
          <a:p>
            <a:r>
              <a:rPr lang="en-US"/>
              <a:t>After deciding to switch, its sampling strategy becomes a linear combination of density and uncertainty.</a:t>
            </a:r>
          </a:p>
          <a:p>
            <a:r>
              <a:rPr lang="en-US"/>
              <a:t>Pi is the weight of the uncertainty score and 1-pi is the weight of the density score. At the end of the day, all we want is to minimize the expected future error.</a:t>
            </a:r>
          </a:p>
          <a:p>
            <a:r>
              <a:rPr lang="en-US"/>
              <a:t>If we knew that in the future uncertainty sampling will have a zero error, then we’d force pi to be equal to 1 so that we’d sample acc. to uncertainty of each point. Unfortunately, we don’t know the future error.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841B97-0F56-44CF-91C7-805912FD76FC}" type="slidenum">
              <a:rPr lang="en-US"/>
              <a:pPr/>
              <a:t>22</a:t>
            </a:fld>
            <a:endParaRPr lang="en-US"/>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7963C0-D892-4715-9E7F-864D7CAF42C1}" type="slidenum">
              <a:rPr lang="en-US"/>
              <a:pPr/>
              <a:t>23</a:t>
            </a:fld>
            <a:endParaRPr lang="en-US"/>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of the advantages of using this framework is that we can predict the true label at any time </a:t>
            </a:r>
            <a:r>
              <a:rPr lang="en-US" baseline="0" dirty="0" err="1" smtClean="0"/>
              <a:t>t</a:t>
            </a:r>
            <a:r>
              <a:rPr lang="en-US" baseline="0" dirty="0" smtClean="0"/>
              <a:t> by using the estimated expected accuracy of each source selected at time </a:t>
            </a:r>
            <a:r>
              <a:rPr lang="en-US" baseline="0" dirty="0" err="1" smtClean="0"/>
              <a:t>t</a:t>
            </a:r>
            <a:r>
              <a:rPr lang="en-US" baseline="0" dirty="0" smtClean="0"/>
              <a:t> and the noisy labels they omit. And train a logistic regression classifier on the data labeled by each method and tested the classifier on a held-out test set. The y-axis shows the test accuracy and the x-axis shows the number of source queries issued. We compared our method against two baselines that uses majority voting to predict the true label. The purple line uses all sources and take their majority vote and the blue line is our IE method that selects a subset of sources and use only their majority vote. None of these techniques take the time-varying accuracy into account. The horizontal black line is the performance of a classifier trained on the true labels. Clearly, we get close to the gold standard level and significantly outperform the baselines. That means we can produce clean and reliable datasets even when we do not know what the true labels are.</a:t>
            </a:r>
            <a:endParaRPr lang="en-US" dirty="0"/>
          </a:p>
        </p:txBody>
      </p:sp>
      <p:sp>
        <p:nvSpPr>
          <p:cNvPr id="4" name="Slide Number Placeholder 3"/>
          <p:cNvSpPr>
            <a:spLocks noGrp="1"/>
          </p:cNvSpPr>
          <p:nvPr>
            <p:ph type="sldNum" sz="quarter" idx="10"/>
          </p:nvPr>
        </p:nvSpPr>
        <p:spPr/>
        <p:txBody>
          <a:bodyPr/>
          <a:lstStyle/>
          <a:p>
            <a:fld id="{590B2ABC-94B9-B248-BAD7-46692DBA51F0}"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DCE9AF-531C-4318-AA25-8B62BF1D9528}" type="slidenum">
              <a:rPr lang="en-US"/>
              <a:pPr/>
              <a:t>34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774952-DD86-4529-9D7A-5EB9382880AF}" type="slidenum">
              <a:rPr lang="en-US"/>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497048-E388-4F71-B52B-9167E82627A2}" type="slidenum">
              <a:rPr lang="en-US"/>
              <a:pPr/>
              <a:t>36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7896B-5503-4CFB-98D6-7E73726E5AE0}" type="slidenum">
              <a:rPr lang="en-US"/>
              <a:pPr/>
              <a:t>37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9A34715-79C1-4607-A340-DFD9C60F1C61}" type="slidenum">
              <a:rPr lang="zh-CN" altLang="en-US" smtClean="0"/>
              <a:pPr/>
              <a:t>40</a:t>
            </a:fld>
            <a:endParaRPr lang="en-US" altLang="zh-CN" smtClean="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r>
              <a:rPr lang="en-US" altLang="zh-CN" smtClean="0"/>
              <a:t>Considering the possible diverse background of audience today, </a:t>
            </a:r>
          </a:p>
          <a:p>
            <a:r>
              <a:rPr lang="en-US" altLang="zh-CN" smtClean="0"/>
              <a:t>I would give a simple introduction of related biological knowledge </a:t>
            </a:r>
          </a:p>
          <a:p>
            <a:r>
              <a:rPr lang="en-US" altLang="zh-CN" smtClean="0"/>
              <a:t>In  the following several slides. For those of you who knows all this </a:t>
            </a:r>
          </a:p>
          <a:p>
            <a:r>
              <a:rPr lang="en-US" altLang="zh-CN" smtClean="0"/>
              <a:t>very well, please forgive the simplicity. </a:t>
            </a:r>
          </a:p>
          <a:p>
            <a:endParaRPr lang="en-US" altLang="zh-CN" smtClean="0"/>
          </a:p>
          <a:p>
            <a:r>
              <a:rPr lang="en-US" altLang="zh-CN" smtClean="0"/>
              <a:t>To get a better understanding why we want to study protein interactions, </a:t>
            </a:r>
          </a:p>
          <a:p>
            <a:r>
              <a:rPr lang="en-US" altLang="zh-CN" smtClean="0"/>
              <a:t>I made an analogy from protein to human beings …</a:t>
            </a:r>
          </a:p>
          <a:p>
            <a:endParaRPr lang="en-US" altLang="zh-CN" smtClean="0"/>
          </a:p>
          <a:p>
            <a:r>
              <a:rPr lang="en-US" altLang="zh-CN" smtClean="0"/>
              <a:t>Proteins live in the Cell.  Cell is simplest living units of every organism … </a:t>
            </a:r>
          </a:p>
          <a:p>
            <a:r>
              <a:rPr lang="en-US" altLang="zh-CN" smtClean="0"/>
              <a:t>it is the basic units of every life. </a:t>
            </a:r>
          </a:p>
          <a:p>
            <a:r>
              <a:rPr lang="en-US" altLang="zh-CN" smtClean="0"/>
              <a:t>(The structural and functional unit of all known living organisms)</a:t>
            </a:r>
          </a:p>
          <a:p>
            <a:endParaRPr lang="en-US" altLang="zh-CN" smtClean="0"/>
          </a:p>
          <a:p>
            <a:r>
              <a:rPr lang="en-US" altLang="zh-CN" smtClean="0"/>
              <a:t>Proteins are the main actors that participate in every </a:t>
            </a:r>
          </a:p>
          <a:p>
            <a:r>
              <a:rPr lang="en-US" altLang="zh-CN" smtClean="0"/>
              <a:t>functions in the cell…</a:t>
            </a:r>
          </a:p>
          <a:p>
            <a:r>
              <a:rPr lang="en-US" altLang="zh-CN" smtClean="0"/>
              <a:t>which is just like our human society …. City is the basic unit …</a:t>
            </a:r>
          </a:p>
          <a:p>
            <a:r>
              <a:rPr lang="en-US" altLang="zh-CN" smtClean="0"/>
              <a:t>And human beings are the main actors </a:t>
            </a:r>
          </a:p>
          <a:p>
            <a:endParaRPr lang="en-US" altLang="zh-CN" smtClean="0"/>
          </a:p>
          <a:p>
            <a:endParaRPr lang="en-US" altLang="zh-CN" smtClean="0"/>
          </a:p>
        </p:txBody>
      </p:sp>
      <p:sp>
        <p:nvSpPr>
          <p:cNvPr id="86021" name="Header Placeholder 4"/>
          <p:cNvSpPr>
            <a:spLocks noGrp="1"/>
          </p:cNvSpPr>
          <p:nvPr>
            <p:ph type="hdr" sz="quarter"/>
          </p:nvPr>
        </p:nvSpPr>
        <p:spPr>
          <a:noFill/>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30C5633C-30AD-4B28-86C0-656290B2B797}" type="slidenum">
              <a:rPr lang="en-US" smtClean="0"/>
              <a:pPr/>
              <a:t>42</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a:p>
            <a:pPr eaLnBrk="1" hangingPunct="1"/>
            <a:endParaRPr lang="en-US" smtClean="0"/>
          </a:p>
        </p:txBody>
      </p:sp>
      <p:sp>
        <p:nvSpPr>
          <p:cNvPr id="102405" name="Header Placeholder 4"/>
          <p:cNvSpPr>
            <a:spLocks noGrp="1"/>
          </p:cNvSpPr>
          <p:nvPr>
            <p:ph type="hdr" sz="quarter"/>
          </p:nvPr>
        </p:nvSpPr>
        <p:spPr>
          <a:noFill/>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BBE92B-3FE8-46BE-BDAE-104F3C518370}" type="slidenum">
              <a:rPr lang="en-US"/>
              <a:pPr/>
              <a:t>12</a:t>
            </a:fld>
            <a:endParaRPr 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US"/>
              <a:t>The catch here is that the weight of uncertainty sampling should reflect how well it performs. We don’t know truly how it performs on the</a:t>
            </a:r>
          </a:p>
          <a:p>
            <a:r>
              <a:rPr lang="en-US"/>
              <a:t>future data, but we can estimate how it performs on the unlabeled data by calculating the expected error and use it as an indicator of its performance.</a:t>
            </a:r>
          </a:p>
          <a:p>
            <a:r>
              <a:rPr lang="en-US"/>
              <a:t>So, we arrive at this selection criterion where density and uncertainty is linearly combined and the weight of uncertainty is substituted </a:t>
            </a:r>
          </a:p>
          <a:p>
            <a:r>
              <a:rPr lang="en-US"/>
              <a:t>by 1 - its expected error.</a:t>
            </a:r>
          </a:p>
          <a:p>
            <a:r>
              <a:rPr lang="en-US"/>
              <a:t>An important note in this scheme is the following:</a:t>
            </a:r>
          </a:p>
          <a:p>
            <a:r>
              <a:rPr lang="en-US"/>
              <a:t>We shouldn’t request additional labeled data for US to estimate its expected error over time. Therefore, we restrict US s.t. it can only sample from among the already sampled points</a:t>
            </a:r>
          </a:p>
          <a:p>
            <a:r>
              <a:rPr lang="en-US"/>
              <a:t>and we calculate the expected error on the remaining unlabeled data. This way, estimating the performance of US introduces no additional cost of labeling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FB5687-7E78-45F9-8117-9BEFAD18BDD2}" type="slidenum">
              <a:rPr lang="en-US"/>
              <a:pPr/>
              <a:t>13</a:t>
            </a:fld>
            <a:endParaRPr lang="en-US"/>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r>
              <a:rPr lang="en-US"/>
              <a:t>Even though we conducted tests on 6 datasets, today I show you only four because of the time constraints. </a:t>
            </a:r>
          </a:p>
          <a:p>
            <a:r>
              <a:rPr lang="en-US"/>
              <a:t>For instance, this figure compares DUAL vs DWUS. We see that DUAL reduces the error to a lower level.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FE1B3D-0182-420D-9B45-6001D1DF4BF9}" type="slidenum">
              <a:rPr lang="en-US"/>
              <a:pPr/>
              <a:t>15</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r>
              <a:rPr lang="en-US"/>
              <a:t>We develop two active sampling methods, one for RankSVM and one for RankBoost.</a:t>
            </a:r>
          </a:p>
          <a:p>
            <a:r>
              <a:rPr lang="en-US"/>
              <a:t>We will start with active sampling for RankSVM. </a:t>
            </a:r>
          </a:p>
          <a:p>
            <a:r>
              <a:rPr lang="en-US"/>
              <a:t>Consider an unlabeled instance x. And assume it is added into the training set with the label y.</a:t>
            </a:r>
          </a:p>
          <a:p>
            <a:r>
              <a:rPr lang="en-US"/>
              <a:t>The total hinge loss on the pairs that include x then becomes this formula here. Jy is the # of instances in the training set with a different label than the label of x.</a:t>
            </a:r>
          </a:p>
          <a:p>
            <a:r>
              <a:rPr lang="en-US"/>
              <a:t>Then, the objective function for RankSVM to minimize can be written as follows where K is the current number of training pairs and we have this extra term here:</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C00463-CCD0-484C-9A5C-0FAC68FFE48F}" type="slidenum">
              <a:rPr lang="en-US"/>
              <a:pPr/>
              <a:t>16</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a:t>Then, the difference in the ranking loss with and without x is this sum.</a:t>
            </a:r>
          </a:p>
          <a:p>
            <a:r>
              <a:rPr lang="en-US"/>
              <a:t>Please note that we assume the label of x is positive. We will have a similar calculation for the other labels that x can assume.</a:t>
            </a:r>
          </a:p>
          <a:p>
            <a:r>
              <a:rPr lang="en-US"/>
              <a:t>Again, this function estimates the likelihood of the loss differential.</a:t>
            </a:r>
          </a:p>
          <a:p>
            <a:r>
              <a:rPr lang="en-US"/>
              <a:t>Finally, we sample the instance with the highest expected loss differential.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C54A0E-1EA3-472C-9558-2D622F631818}" type="slidenum">
              <a:rPr lang="en-US"/>
              <a:pPr/>
              <a:t>17</a:t>
            </a:fld>
            <a:endParaRPr lang="en-US"/>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r>
              <a:rPr lang="en-US"/>
              <a:t>These are the comparative results on TREC03. In this graph, we plot the results on RankSVM on the left column, and the results</a:t>
            </a:r>
          </a:p>
          <a:p>
            <a:r>
              <a:rPr lang="en-US"/>
              <a:t>on RankBoost on the right column both in MAP and NDCG.</a:t>
            </a:r>
          </a:p>
          <a:p>
            <a:r>
              <a:rPr lang="en-US"/>
              <a:t>Our method is the solid line. We compared our method against margin based sampling and random sampling baselines.</a:t>
            </a:r>
          </a:p>
          <a:p>
            <a:r>
              <a:rPr lang="en-US"/>
              <a:t>The horizontal line indicates the optimal performance in the sense that the performance you could get if you used</a:t>
            </a:r>
          </a:p>
          <a:p>
            <a:r>
              <a:rPr lang="en-US"/>
              <a:t>the entire training data. Clearly, our method quickly reaches the optimal performance based on both metrics.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996A5-B880-4B2A-8F55-AFB79745428B}" type="slidenum">
              <a:rPr lang="en-US"/>
              <a:pPr/>
              <a:t>19</a:t>
            </a:fld>
            <a:endParaRPr lang="en-US"/>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r>
              <a:rPr lang="en-US" sz="1000"/>
              <a:t>Let us start with discussing First scenario. In this scenario, we assume there exist 2 oracles: one is a perfectly reliable oracle which always answers with the correct label</a:t>
            </a:r>
          </a:p>
          <a:p>
            <a:r>
              <a:rPr lang="en-US" sz="1000"/>
              <a:t>the other is a reluctant oracle that may not respond to all queries. Obviously, the reliable oracle costs more than the reluctant one but both charge uniform fees over instances.</a:t>
            </a:r>
          </a:p>
          <a:p>
            <a:r>
              <a:rPr lang="en-US" sz="1000"/>
              <a:t>We define utility of instance-oracle pair as the expected value of information to the learner if the label of x is queried from oracle k at unit cost. There are two components</a:t>
            </a:r>
          </a:p>
          <a:p>
            <a:r>
              <a:rPr lang="en-US" sz="1000"/>
              <a:t>in this formula to be estimated. One is the value of information for labeling the instance, and the second is the probability of actually obtaining the information from the oracle for that</a:t>
            </a:r>
          </a:p>
          <a:p>
            <a:r>
              <a:rPr lang="en-US" sz="1000"/>
              <a:t>particular instance. Value function can be substituted with your favorite active sampling criterion. We used a density-weighted uncertainty scoring function we developed in one </a:t>
            </a:r>
          </a:p>
          <a:p>
            <a:r>
              <a:rPr lang="en-US" sz="1000"/>
              <a:t>of our earlier work. I will not go into the details of that since it is not essential for this work here. If you’re interested you can read it in the paper. I’d rather spend time on the discussion for the unreliability of the oracle which is defined in terms of reluctance in this scenario. There are two issues with oracle reluctance. One is how we can simulate it since we do not currently have any benchmark collection that provides us with oracle properties. The second is how we can learn it since we don’t know in advance for what types of queries the oracle becomes reluctant to.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72EA86-FFD6-4957-957C-0F5F1FEB5EA3}" type="slidenum">
              <a:rPr lang="en-US"/>
              <a:pPr/>
              <a:t>20</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r>
              <a:rPr lang="en-US"/>
              <a:t>Now, let us see how we can estimate the oracle reliability. We assume we are not given this information in advance. Hence, we dont know when the oracle becomes reluctant although we know which oracle is perfect and which one is reluctant. The way we estimate it is as follows:</a:t>
            </a:r>
          </a:p>
          <a:p>
            <a:r>
              <a:rPr lang="en-US"/>
              <a:t>First we cluster the data using k-means. Then, we query the label of each cluster centroid to the reluctant oracle. We assume that the oracle will be unreliable for </a:t>
            </a:r>
          </a:p>
          <a:p>
            <a:r>
              <a:rPr lang="en-US"/>
              <a:t>similar points. So, we propagate the information we obtain by querying the centroid to nearby points. If we receive a label, then we increase... othwerwise we decrease it</a:t>
            </a:r>
          </a:p>
          <a:p>
            <a:r>
              <a:rPr lang="en-US"/>
              <a:t>using this formula here. Everything starts with random guess, .5 probability and then if the indicator function h is 1 (meaning that we receive the label of the centroid) then this probability increases proportional to the proximity to the centroid.</a:t>
            </a:r>
          </a:p>
          <a:p>
            <a:r>
              <a:rPr lang="en-US"/>
              <a:t>The number of clusters depends on the clustering budget allocated for this exploration phase and the cost of the oracle.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67EE6-1944-40AA-B9D8-EC2C31D0E884}" type="slidenum">
              <a:rPr lang="en-US"/>
              <a:pPr/>
              <a:t>21</a:t>
            </a:fld>
            <a:endParaRPr 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579" name="Rectangle 3"/>
          <p:cNvSpPr>
            <a:spLocks noGrp="1" noChangeArrowheads="1"/>
          </p:cNvSpPr>
          <p:nvPr>
            <p:ph type="subTitle" idx="1"/>
          </p:nvPr>
        </p:nvSpPr>
        <p:spPr>
          <a:xfrm>
            <a:off x="1447800" y="3962400"/>
            <a:ext cx="7010400" cy="1371600"/>
          </a:xfrm>
        </p:spPr>
        <p:txBody>
          <a:bodyPr/>
          <a:lstStyle>
            <a:lvl1pPr marL="0" indent="0">
              <a:buFont typeface="Wingdings" pitchFamily="2" charset="2"/>
              <a:buNone/>
              <a:defRPr sz="2200"/>
            </a:lvl1pPr>
          </a:lstStyle>
          <a:p>
            <a:r>
              <a:rPr lang="en-US"/>
              <a:t>Click to edit Master subtitle style</a:t>
            </a:r>
          </a:p>
        </p:txBody>
      </p:sp>
      <p:sp>
        <p:nvSpPr>
          <p:cNvPr id="24583" name="AutoShape 7"/>
          <p:cNvSpPr>
            <a:spLocks noChangeArrowheads="1"/>
          </p:cNvSpPr>
          <p:nvPr/>
        </p:nvSpPr>
        <p:spPr bwMode="auto">
          <a:xfrm>
            <a:off x="685800" y="350520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1" hangingPunct="1"/>
            <a:endParaRPr lang="en-US" sz="2400">
              <a:latin typeface="Times New Roman" pitchFamily="18" charset="0"/>
            </a:endParaRPr>
          </a:p>
        </p:txBody>
      </p:sp>
      <p:sp>
        <p:nvSpPr>
          <p:cNvPr id="24600" name="Line 24"/>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endParaRPr lang="en-US"/>
          </a:p>
        </p:txBody>
      </p:sp>
      <p:sp>
        <p:nvSpPr>
          <p:cNvPr id="24601" name="Rectangle 25"/>
          <p:cNvSpPr>
            <a:spLocks noGrp="1" noChangeArrowheads="1"/>
          </p:cNvSpPr>
          <p:nvPr>
            <p:ph type="dt" sz="half" idx="2"/>
          </p:nvPr>
        </p:nvSpPr>
        <p:spPr/>
        <p:txBody>
          <a:bodyPr/>
          <a:lstStyle>
            <a:lvl1pPr>
              <a:defRPr/>
            </a:lvl1pPr>
          </a:lstStyle>
          <a:p>
            <a:r>
              <a:rPr lang="en-US" smtClean="0"/>
              <a:t>January 2010</a:t>
            </a:r>
            <a:endParaRPr lang="en-US" dirty="0"/>
          </a:p>
        </p:txBody>
      </p:sp>
      <p:sp>
        <p:nvSpPr>
          <p:cNvPr id="24602" name="Rectangle 26"/>
          <p:cNvSpPr>
            <a:spLocks noGrp="1" noChangeArrowheads="1"/>
          </p:cNvSpPr>
          <p:nvPr>
            <p:ph type="ftr" sz="quarter" idx="3"/>
          </p:nvPr>
        </p:nvSpPr>
        <p:spPr/>
        <p:txBody>
          <a:bodyPr/>
          <a:lstStyle>
            <a:lvl1pPr>
              <a:defRPr/>
            </a:lvl1pPr>
          </a:lstStyle>
          <a:p>
            <a:r>
              <a:rPr lang="en-US" smtClean="0"/>
              <a:t>Jaime Carbonell, CMU</a:t>
            </a:r>
            <a:endParaRPr lang="en-US" dirty="0"/>
          </a:p>
        </p:txBody>
      </p:sp>
      <p:sp>
        <p:nvSpPr>
          <p:cNvPr id="24603" name="Rectangle 27"/>
          <p:cNvSpPr>
            <a:spLocks noGrp="1" noChangeArrowheads="1"/>
          </p:cNvSpPr>
          <p:nvPr>
            <p:ph type="sldNum" sz="quarter" idx="4"/>
          </p:nvPr>
        </p:nvSpPr>
        <p:spPr>
          <a:xfrm>
            <a:off x="6375400" y="6381750"/>
            <a:ext cx="1981200" cy="476250"/>
          </a:xfrm>
        </p:spPr>
        <p:txBody>
          <a:bodyPr/>
          <a:lstStyle>
            <a:lvl1pPr>
              <a:defRPr/>
            </a:lvl1pPr>
          </a:lstStyle>
          <a:p>
            <a:endParaRPr lang="en-US"/>
          </a:p>
        </p:txBody>
      </p:sp>
      <p:sp>
        <p:nvSpPr>
          <p:cNvPr id="24604" name="Rectangle 28"/>
          <p:cNvSpPr>
            <a:spLocks noGrp="1" noChangeArrowheads="1"/>
          </p:cNvSpPr>
          <p:nvPr>
            <p:ph type="ctrTitle" sz="quarter"/>
          </p:nvPr>
        </p:nvSpPr>
        <p:spPr>
          <a:xfrm>
            <a:off x="1333500" y="2430463"/>
            <a:ext cx="7273925" cy="938212"/>
          </a:xfrm>
        </p:spPr>
        <p:txBody>
          <a:bodyPr anchor="ctr"/>
          <a:lstStyle>
            <a:lvl1pPr>
              <a:defRPr sz="3800" b="1"/>
            </a:lvl1pPr>
          </a:lstStyle>
          <a:p>
            <a:r>
              <a:rPr lang="en-US"/>
              <a:t>Click to edit Master title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January 2010</a:t>
            </a:r>
            <a:endParaRPr lang="en-US"/>
          </a:p>
        </p:txBody>
      </p:sp>
      <p:sp>
        <p:nvSpPr>
          <p:cNvPr id="5" name="Footer Placeholder 4"/>
          <p:cNvSpPr>
            <a:spLocks noGrp="1"/>
          </p:cNvSpPr>
          <p:nvPr>
            <p:ph type="ftr" sz="quarter" idx="11"/>
          </p:nvPr>
        </p:nvSpPr>
        <p:spPr/>
        <p:txBody>
          <a:bodyPr/>
          <a:lstStyle>
            <a:lvl1pPr>
              <a:defRPr/>
            </a:lvl1pPr>
          </a:lstStyle>
          <a:p>
            <a:r>
              <a:rPr lang="en-US" smtClean="0"/>
              <a:t>Jaime Carbonell, CMU</a:t>
            </a:r>
            <a:endParaRPr lang="en-US"/>
          </a:p>
        </p:txBody>
      </p:sp>
      <p:sp>
        <p:nvSpPr>
          <p:cNvPr id="6" name="Slide Number Placeholder 5"/>
          <p:cNvSpPr>
            <a:spLocks noGrp="1"/>
          </p:cNvSpPr>
          <p:nvPr>
            <p:ph type="sldNum" sz="quarter" idx="12"/>
          </p:nvPr>
        </p:nvSpPr>
        <p:spPr/>
        <p:txBody>
          <a:bodyPr/>
          <a:lstStyle>
            <a:lvl1pPr>
              <a:defRPr/>
            </a:lvl1pPr>
          </a:lstStyle>
          <a:p>
            <a:fld id="{336345BC-D533-4767-823E-0568E5D360F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3725" y="304800"/>
            <a:ext cx="2124075"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6224587"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January 2010</a:t>
            </a:r>
            <a:endParaRPr lang="en-US"/>
          </a:p>
        </p:txBody>
      </p:sp>
      <p:sp>
        <p:nvSpPr>
          <p:cNvPr id="5" name="Footer Placeholder 4"/>
          <p:cNvSpPr>
            <a:spLocks noGrp="1"/>
          </p:cNvSpPr>
          <p:nvPr>
            <p:ph type="ftr" sz="quarter" idx="11"/>
          </p:nvPr>
        </p:nvSpPr>
        <p:spPr/>
        <p:txBody>
          <a:bodyPr/>
          <a:lstStyle>
            <a:lvl1pPr>
              <a:defRPr/>
            </a:lvl1pPr>
          </a:lstStyle>
          <a:p>
            <a:r>
              <a:rPr lang="en-US" smtClean="0"/>
              <a:t>Jaime Carbonell, CMU</a:t>
            </a:r>
            <a:endParaRPr lang="en-US"/>
          </a:p>
        </p:txBody>
      </p:sp>
      <p:sp>
        <p:nvSpPr>
          <p:cNvPr id="6" name="Slide Number Placeholder 5"/>
          <p:cNvSpPr>
            <a:spLocks noGrp="1"/>
          </p:cNvSpPr>
          <p:nvPr>
            <p:ph type="sldNum" sz="quarter" idx="12"/>
          </p:nvPr>
        </p:nvSpPr>
        <p:spPr/>
        <p:txBody>
          <a:bodyPr/>
          <a:lstStyle>
            <a:lvl1pPr>
              <a:defRPr/>
            </a:lvl1pPr>
          </a:lstStyle>
          <a:p>
            <a:fld id="{5C80D6FB-E090-400F-BC2A-7298E07EAD7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4173537"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92675" y="1752600"/>
            <a:ext cx="4175125"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92675" y="3962400"/>
            <a:ext cx="4175125"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1981200" cy="476250"/>
          </a:xfrm>
        </p:spPr>
        <p:txBody>
          <a:bodyPr/>
          <a:lstStyle>
            <a:lvl1pPr>
              <a:defRPr/>
            </a:lvl1pPr>
          </a:lstStyle>
          <a:p>
            <a:r>
              <a:rPr lang="en-US" smtClean="0"/>
              <a:t>January 2010</a:t>
            </a:r>
            <a:endParaRPr lang="en-US" dirty="0"/>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smtClean="0"/>
              <a:t>Jaime Carbonell, CMU</a:t>
            </a:r>
            <a:endParaRPr lang="en-US" dirty="0"/>
          </a:p>
        </p:txBody>
      </p:sp>
      <p:sp>
        <p:nvSpPr>
          <p:cNvPr id="8" name="Slide Number Placeholder 7"/>
          <p:cNvSpPr>
            <a:spLocks noGrp="1"/>
          </p:cNvSpPr>
          <p:nvPr>
            <p:ph type="sldNum" sz="quarter" idx="12"/>
          </p:nvPr>
        </p:nvSpPr>
        <p:spPr>
          <a:xfrm>
            <a:off x="6553200" y="6245225"/>
            <a:ext cx="1981200" cy="476250"/>
          </a:xfrm>
        </p:spPr>
        <p:txBody>
          <a:bodyPr/>
          <a:lstStyle>
            <a:lvl1pPr>
              <a:defRPr/>
            </a:lvl1pPr>
          </a:lstStyle>
          <a:p>
            <a:fld id="{0FDB32D7-E2ED-4195-8B78-A1FF883A000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74675" y="304800"/>
            <a:ext cx="8001000" cy="12160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66738" y="1752600"/>
            <a:ext cx="4173537"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92675" y="1752600"/>
            <a:ext cx="4175125"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66738" y="3962400"/>
            <a:ext cx="4173537"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92675" y="3962400"/>
            <a:ext cx="4175125"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1981200" cy="476250"/>
          </a:xfrm>
        </p:spPr>
        <p:txBody>
          <a:bodyPr/>
          <a:lstStyle>
            <a:lvl1pPr>
              <a:defRPr/>
            </a:lvl1pPr>
          </a:lstStyle>
          <a:p>
            <a:r>
              <a:rPr lang="en-US" smtClean="0"/>
              <a:t>January 2010</a:t>
            </a:r>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r>
              <a:rPr lang="en-US" smtClean="0"/>
              <a:t>Jaime Carbonell, CMU</a:t>
            </a:r>
            <a:endParaRPr lang="en-US"/>
          </a:p>
        </p:txBody>
      </p:sp>
      <p:sp>
        <p:nvSpPr>
          <p:cNvPr id="9" name="Slide Number Placeholder 8"/>
          <p:cNvSpPr>
            <a:spLocks noGrp="1"/>
          </p:cNvSpPr>
          <p:nvPr>
            <p:ph type="sldNum" sz="quarter" idx="12"/>
          </p:nvPr>
        </p:nvSpPr>
        <p:spPr>
          <a:xfrm>
            <a:off x="6553200" y="6245225"/>
            <a:ext cx="1981200" cy="476250"/>
          </a:xfrm>
        </p:spPr>
        <p:txBody>
          <a:bodyPr/>
          <a:lstStyle>
            <a:lvl1pPr>
              <a:defRPr/>
            </a:lvl1pPr>
          </a:lstStyle>
          <a:p>
            <a:fld id="{B28104A0-9F2D-453B-BEAE-8E26E44C688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66738" y="304800"/>
            <a:ext cx="8501062"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1981200" cy="476250"/>
          </a:xfrm>
        </p:spPr>
        <p:txBody>
          <a:bodyPr/>
          <a:lstStyle>
            <a:lvl1pPr>
              <a:defRPr/>
            </a:lvl1pPr>
          </a:lstStyle>
          <a:p>
            <a:r>
              <a:rPr lang="en-US" smtClean="0"/>
              <a:t>January 2010</a:t>
            </a: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smtClean="0"/>
              <a:t>Jaime Carbonell, CMU</a:t>
            </a:r>
            <a:endParaRPr lang="en-US"/>
          </a:p>
        </p:txBody>
      </p:sp>
      <p:sp>
        <p:nvSpPr>
          <p:cNvPr id="5" name="Slide Number Placeholder 4"/>
          <p:cNvSpPr>
            <a:spLocks noGrp="1"/>
          </p:cNvSpPr>
          <p:nvPr>
            <p:ph type="sldNum" sz="quarter" idx="12"/>
          </p:nvPr>
        </p:nvSpPr>
        <p:spPr>
          <a:xfrm>
            <a:off x="6553200" y="6245225"/>
            <a:ext cx="1981200" cy="476250"/>
          </a:xfrm>
        </p:spPr>
        <p:txBody>
          <a:bodyPr/>
          <a:lstStyle>
            <a:lvl1pPr>
              <a:defRPr/>
            </a:lvl1pPr>
          </a:lstStyle>
          <a:p>
            <a:fld id="{28A04F0A-6A46-419D-8391-319F3DC8F476}"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8501062"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738" y="3962400"/>
            <a:ext cx="8501062"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1981200" cy="476250"/>
          </a:xfrm>
        </p:spPr>
        <p:txBody>
          <a:bodyPr/>
          <a:lstStyle>
            <a:lvl1pPr>
              <a:defRPr/>
            </a:lvl1pPr>
          </a:lstStyle>
          <a:p>
            <a:r>
              <a:rPr lang="en-US" smtClean="0"/>
              <a:t>January 2010</a:t>
            </a: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smtClean="0"/>
              <a:t>Jaime Carbonell, CMU</a:t>
            </a:r>
            <a:endParaRPr lang="en-US"/>
          </a:p>
        </p:txBody>
      </p:sp>
      <p:sp>
        <p:nvSpPr>
          <p:cNvPr id="7" name="Slide Number Placeholder 6"/>
          <p:cNvSpPr>
            <a:spLocks noGrp="1"/>
          </p:cNvSpPr>
          <p:nvPr>
            <p:ph type="sldNum" sz="quarter" idx="12"/>
          </p:nvPr>
        </p:nvSpPr>
        <p:spPr>
          <a:xfrm>
            <a:off x="6553200" y="6245225"/>
            <a:ext cx="1981200" cy="476250"/>
          </a:xfrm>
        </p:spPr>
        <p:txBody>
          <a:bodyPr/>
          <a:lstStyle>
            <a:lvl1pPr>
              <a:defRPr/>
            </a:lvl1pPr>
          </a:lstStyle>
          <a:p>
            <a:fld id="{3B8E4327-B59E-49A1-A45D-67F57BE9C7A9}"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7FA3CA-369E-44D1-A8D0-4B9CA64521F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048E2C-C8D1-4572-BB90-C35812DB660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0" y="6400800"/>
            <a:ext cx="2895600" cy="3048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4CBD346E-0401-4A67-8D05-44D6ABBFC95D}" type="slidenum">
              <a:rPr lang="ar-SA"/>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January 2010</a:t>
            </a:r>
            <a:endParaRPr lang="en-US"/>
          </a:p>
        </p:txBody>
      </p:sp>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C9590D16-D42A-4D6B-848E-A3EB87000FA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en-US" smtClean="0"/>
              <a:t>January 2010</a:t>
            </a:r>
            <a:endParaRPr lang="en-US" dirty="0"/>
          </a:p>
        </p:txBody>
      </p:sp>
      <p:sp>
        <p:nvSpPr>
          <p:cNvPr id="5" name="Footer Placeholder 4"/>
          <p:cNvSpPr>
            <a:spLocks noGrp="1"/>
          </p:cNvSpPr>
          <p:nvPr>
            <p:ph type="ftr" sz="quarter" idx="11"/>
          </p:nvPr>
        </p:nvSpPr>
        <p:spPr/>
        <p:txBody>
          <a:bodyPr/>
          <a:lstStyle>
            <a:lvl1pPr>
              <a:defRPr/>
            </a:lvl1pPr>
          </a:lstStyle>
          <a:p>
            <a:r>
              <a:rPr lang="en-US" smtClean="0"/>
              <a:t>Jaime Carbonell, CMU</a:t>
            </a:r>
            <a:endParaRPr lang="en-US" dirty="0"/>
          </a:p>
        </p:txBody>
      </p:sp>
      <p:sp>
        <p:nvSpPr>
          <p:cNvPr id="6" name="Slide Number Placeholder 5"/>
          <p:cNvSpPr>
            <a:spLocks noGrp="1"/>
          </p:cNvSpPr>
          <p:nvPr>
            <p:ph type="sldNum" sz="quarter" idx="12"/>
          </p:nvPr>
        </p:nvSpPr>
        <p:spPr/>
        <p:txBody>
          <a:bodyPr/>
          <a:lstStyle>
            <a:lvl1pPr>
              <a:defRPr/>
            </a:lvl1pPr>
          </a:lstStyle>
          <a:p>
            <a:fld id="{0206E3AD-48CF-4FD3-92E1-3557D2581CDF}"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January 2010</a:t>
            </a:r>
            <a:endParaRPr lang="en-US"/>
          </a:p>
        </p:txBody>
      </p:sp>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C9590D16-D42A-4D6B-848E-A3EB87000FA1}"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January 2010</a:t>
            </a:r>
            <a:endParaRPr lang="en-US"/>
          </a:p>
        </p:txBody>
      </p:sp>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C9590D16-D42A-4D6B-848E-A3EB87000FA1}"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January 2010</a:t>
            </a:r>
            <a:endParaRPr lang="en-US"/>
          </a:p>
        </p:txBody>
      </p:sp>
      <p:sp>
        <p:nvSpPr>
          <p:cNvPr id="6" name="Footer Placeholder 5"/>
          <p:cNvSpPr>
            <a:spLocks noGrp="1"/>
          </p:cNvSpPr>
          <p:nvPr>
            <p:ph type="ftr" sz="quarter" idx="11"/>
          </p:nvPr>
        </p:nvSpPr>
        <p:spPr/>
        <p:txBody>
          <a:bodyPr/>
          <a:lstStyle/>
          <a:p>
            <a:r>
              <a:rPr lang="en-US" smtClean="0"/>
              <a:t>Jaime Carbonell, CMU</a:t>
            </a:r>
            <a:endParaRPr lang="en-US"/>
          </a:p>
        </p:txBody>
      </p:sp>
      <p:sp>
        <p:nvSpPr>
          <p:cNvPr id="7" name="Slide Number Placeholder 6"/>
          <p:cNvSpPr>
            <a:spLocks noGrp="1"/>
          </p:cNvSpPr>
          <p:nvPr>
            <p:ph type="sldNum" sz="quarter" idx="12"/>
          </p:nvPr>
        </p:nvSpPr>
        <p:spPr/>
        <p:txBody>
          <a:bodyPr/>
          <a:lstStyle/>
          <a:p>
            <a:fld id="{C9590D16-D42A-4D6B-848E-A3EB87000FA1}"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January 2010</a:t>
            </a:r>
            <a:endParaRPr lang="en-US"/>
          </a:p>
        </p:txBody>
      </p:sp>
      <p:sp>
        <p:nvSpPr>
          <p:cNvPr id="8" name="Footer Placeholder 7"/>
          <p:cNvSpPr>
            <a:spLocks noGrp="1"/>
          </p:cNvSpPr>
          <p:nvPr>
            <p:ph type="ftr" sz="quarter" idx="11"/>
          </p:nvPr>
        </p:nvSpPr>
        <p:spPr/>
        <p:txBody>
          <a:bodyPr/>
          <a:lstStyle/>
          <a:p>
            <a:r>
              <a:rPr lang="en-US" smtClean="0"/>
              <a:t>Jaime Carbonell, CMU</a:t>
            </a:r>
            <a:endParaRPr lang="en-US"/>
          </a:p>
        </p:txBody>
      </p:sp>
      <p:sp>
        <p:nvSpPr>
          <p:cNvPr id="9" name="Slide Number Placeholder 8"/>
          <p:cNvSpPr>
            <a:spLocks noGrp="1"/>
          </p:cNvSpPr>
          <p:nvPr>
            <p:ph type="sldNum" sz="quarter" idx="12"/>
          </p:nvPr>
        </p:nvSpPr>
        <p:spPr/>
        <p:txBody>
          <a:bodyPr/>
          <a:lstStyle/>
          <a:p>
            <a:fld id="{C9590D16-D42A-4D6B-848E-A3EB87000FA1}"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January 2010</a:t>
            </a:r>
            <a:endParaRPr lang="en-US"/>
          </a:p>
        </p:txBody>
      </p:sp>
      <p:sp>
        <p:nvSpPr>
          <p:cNvPr id="4" name="Footer Placeholder 3"/>
          <p:cNvSpPr>
            <a:spLocks noGrp="1"/>
          </p:cNvSpPr>
          <p:nvPr>
            <p:ph type="ftr" sz="quarter" idx="11"/>
          </p:nvPr>
        </p:nvSpPr>
        <p:spPr/>
        <p:txBody>
          <a:bodyPr/>
          <a:lstStyle/>
          <a:p>
            <a:r>
              <a:rPr lang="en-US" smtClean="0"/>
              <a:t>Jaime Carbonell, CMU</a:t>
            </a:r>
            <a:endParaRPr lang="en-US"/>
          </a:p>
        </p:txBody>
      </p:sp>
      <p:sp>
        <p:nvSpPr>
          <p:cNvPr id="5" name="Slide Number Placeholder 4"/>
          <p:cNvSpPr>
            <a:spLocks noGrp="1"/>
          </p:cNvSpPr>
          <p:nvPr>
            <p:ph type="sldNum" sz="quarter" idx="12"/>
          </p:nvPr>
        </p:nvSpPr>
        <p:spPr/>
        <p:txBody>
          <a:bodyPr/>
          <a:lstStyle/>
          <a:p>
            <a:fld id="{C9590D16-D42A-4D6B-848E-A3EB87000FA1}"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2010</a:t>
            </a:r>
            <a:endParaRPr lang="en-US"/>
          </a:p>
        </p:txBody>
      </p:sp>
      <p:sp>
        <p:nvSpPr>
          <p:cNvPr id="3" name="Footer Placeholder 2"/>
          <p:cNvSpPr>
            <a:spLocks noGrp="1"/>
          </p:cNvSpPr>
          <p:nvPr>
            <p:ph type="ftr" sz="quarter" idx="11"/>
          </p:nvPr>
        </p:nvSpPr>
        <p:spPr/>
        <p:txBody>
          <a:bodyPr/>
          <a:lstStyle/>
          <a:p>
            <a:r>
              <a:rPr lang="en-US" smtClean="0"/>
              <a:t>Jaime Carbonell, CMU</a:t>
            </a:r>
            <a:endParaRPr lang="en-US"/>
          </a:p>
        </p:txBody>
      </p:sp>
      <p:sp>
        <p:nvSpPr>
          <p:cNvPr id="4" name="Slide Number Placeholder 3"/>
          <p:cNvSpPr>
            <a:spLocks noGrp="1"/>
          </p:cNvSpPr>
          <p:nvPr>
            <p:ph type="sldNum" sz="quarter" idx="12"/>
          </p:nvPr>
        </p:nvSpPr>
        <p:spPr/>
        <p:txBody>
          <a:bodyPr/>
          <a:lstStyle/>
          <a:p>
            <a:fld id="{C9590D16-D42A-4D6B-848E-A3EB87000FA1}"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January 2010</a:t>
            </a:r>
            <a:endParaRPr lang="en-US"/>
          </a:p>
        </p:txBody>
      </p:sp>
      <p:sp>
        <p:nvSpPr>
          <p:cNvPr id="6" name="Footer Placeholder 5"/>
          <p:cNvSpPr>
            <a:spLocks noGrp="1"/>
          </p:cNvSpPr>
          <p:nvPr>
            <p:ph type="ftr" sz="quarter" idx="11"/>
          </p:nvPr>
        </p:nvSpPr>
        <p:spPr/>
        <p:txBody>
          <a:bodyPr/>
          <a:lstStyle/>
          <a:p>
            <a:r>
              <a:rPr lang="en-US" smtClean="0"/>
              <a:t>Jaime Carbonell, CMU</a:t>
            </a:r>
            <a:endParaRPr lang="en-US"/>
          </a:p>
        </p:txBody>
      </p:sp>
      <p:sp>
        <p:nvSpPr>
          <p:cNvPr id="7" name="Slide Number Placeholder 6"/>
          <p:cNvSpPr>
            <a:spLocks noGrp="1"/>
          </p:cNvSpPr>
          <p:nvPr>
            <p:ph type="sldNum" sz="quarter" idx="12"/>
          </p:nvPr>
        </p:nvSpPr>
        <p:spPr/>
        <p:txBody>
          <a:bodyPr/>
          <a:lstStyle/>
          <a:p>
            <a:fld id="{C9590D16-D42A-4D6B-848E-A3EB87000FA1}"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January 2010</a:t>
            </a:r>
            <a:endParaRPr lang="en-US"/>
          </a:p>
        </p:txBody>
      </p:sp>
      <p:sp>
        <p:nvSpPr>
          <p:cNvPr id="6" name="Footer Placeholder 5"/>
          <p:cNvSpPr>
            <a:spLocks noGrp="1"/>
          </p:cNvSpPr>
          <p:nvPr>
            <p:ph type="ftr" sz="quarter" idx="11"/>
          </p:nvPr>
        </p:nvSpPr>
        <p:spPr/>
        <p:txBody>
          <a:bodyPr/>
          <a:lstStyle/>
          <a:p>
            <a:r>
              <a:rPr lang="en-US" smtClean="0"/>
              <a:t>Jaime Carbonell, CMU</a:t>
            </a:r>
            <a:endParaRPr lang="en-US"/>
          </a:p>
        </p:txBody>
      </p:sp>
      <p:sp>
        <p:nvSpPr>
          <p:cNvPr id="7" name="Slide Number Placeholder 6"/>
          <p:cNvSpPr>
            <a:spLocks noGrp="1"/>
          </p:cNvSpPr>
          <p:nvPr>
            <p:ph type="sldNum" sz="quarter" idx="12"/>
          </p:nvPr>
        </p:nvSpPr>
        <p:spPr/>
        <p:txBody>
          <a:bodyPr/>
          <a:lstStyle/>
          <a:p>
            <a:fld id="{C9590D16-D42A-4D6B-848E-A3EB87000FA1}"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January 2010</a:t>
            </a:r>
            <a:endParaRPr lang="en-US"/>
          </a:p>
        </p:txBody>
      </p:sp>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C9590D16-D42A-4D6B-848E-A3EB87000FA1}"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January 2010</a:t>
            </a:r>
            <a:endParaRPr lang="en-US"/>
          </a:p>
        </p:txBody>
      </p:sp>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C9590D16-D42A-4D6B-848E-A3EB87000FA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January 2010</a:t>
            </a:r>
            <a:endParaRPr lang="en-US" dirty="0"/>
          </a:p>
        </p:txBody>
      </p:sp>
      <p:sp>
        <p:nvSpPr>
          <p:cNvPr id="5" name="Footer Placeholder 4"/>
          <p:cNvSpPr>
            <a:spLocks noGrp="1"/>
          </p:cNvSpPr>
          <p:nvPr>
            <p:ph type="ftr" sz="quarter" idx="11"/>
          </p:nvPr>
        </p:nvSpPr>
        <p:spPr/>
        <p:txBody>
          <a:bodyPr/>
          <a:lstStyle>
            <a:lvl1pPr>
              <a:defRPr/>
            </a:lvl1pPr>
          </a:lstStyle>
          <a:p>
            <a:r>
              <a:rPr lang="en-US" smtClean="0"/>
              <a:t>Jaime Carbonell, CMU</a:t>
            </a:r>
            <a:endParaRPr lang="en-US" dirty="0"/>
          </a:p>
        </p:txBody>
      </p:sp>
      <p:sp>
        <p:nvSpPr>
          <p:cNvPr id="6" name="Slide Number Placeholder 5"/>
          <p:cNvSpPr>
            <a:spLocks noGrp="1"/>
          </p:cNvSpPr>
          <p:nvPr>
            <p:ph type="sldNum" sz="quarter" idx="12"/>
          </p:nvPr>
        </p:nvSpPr>
        <p:spPr/>
        <p:txBody>
          <a:bodyPr/>
          <a:lstStyle>
            <a:lvl1pPr>
              <a:defRPr/>
            </a:lvl1pPr>
          </a:lstStyle>
          <a:p>
            <a:fld id="{ADC7808D-5DCE-4167-AAAB-A5913A4A3B2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4173537"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92675" y="1752600"/>
            <a:ext cx="4175125"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January 2010</a:t>
            </a:r>
            <a:endParaRPr lang="en-US"/>
          </a:p>
        </p:txBody>
      </p:sp>
      <p:sp>
        <p:nvSpPr>
          <p:cNvPr id="6" name="Footer Placeholder 5"/>
          <p:cNvSpPr>
            <a:spLocks noGrp="1"/>
          </p:cNvSpPr>
          <p:nvPr>
            <p:ph type="ftr" sz="quarter" idx="11"/>
          </p:nvPr>
        </p:nvSpPr>
        <p:spPr/>
        <p:txBody>
          <a:bodyPr/>
          <a:lstStyle>
            <a:lvl1pPr>
              <a:defRPr/>
            </a:lvl1pPr>
          </a:lstStyle>
          <a:p>
            <a:r>
              <a:rPr lang="en-US" smtClean="0"/>
              <a:t>Jaime Carbonell, CMU</a:t>
            </a:r>
            <a:endParaRPr lang="en-US"/>
          </a:p>
        </p:txBody>
      </p:sp>
      <p:sp>
        <p:nvSpPr>
          <p:cNvPr id="7" name="Slide Number Placeholder 6"/>
          <p:cNvSpPr>
            <a:spLocks noGrp="1"/>
          </p:cNvSpPr>
          <p:nvPr>
            <p:ph type="sldNum" sz="quarter" idx="12"/>
          </p:nvPr>
        </p:nvSpPr>
        <p:spPr/>
        <p:txBody>
          <a:bodyPr/>
          <a:lstStyle>
            <a:lvl1pPr>
              <a:defRPr/>
            </a:lvl1pPr>
          </a:lstStyle>
          <a:p>
            <a:fld id="{A2E30568-85B9-4F3E-B414-2290D3D5F71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January 2010</a:t>
            </a:r>
            <a:endParaRPr lang="en-US"/>
          </a:p>
        </p:txBody>
      </p:sp>
      <p:sp>
        <p:nvSpPr>
          <p:cNvPr id="8" name="Footer Placeholder 7"/>
          <p:cNvSpPr>
            <a:spLocks noGrp="1"/>
          </p:cNvSpPr>
          <p:nvPr>
            <p:ph type="ftr" sz="quarter" idx="11"/>
          </p:nvPr>
        </p:nvSpPr>
        <p:spPr/>
        <p:txBody>
          <a:bodyPr/>
          <a:lstStyle>
            <a:lvl1pPr>
              <a:defRPr/>
            </a:lvl1pPr>
          </a:lstStyle>
          <a:p>
            <a:r>
              <a:rPr lang="en-US" smtClean="0"/>
              <a:t>Jaime Carbonell, CMU</a:t>
            </a:r>
            <a:endParaRPr lang="en-US"/>
          </a:p>
        </p:txBody>
      </p:sp>
      <p:sp>
        <p:nvSpPr>
          <p:cNvPr id="9" name="Slide Number Placeholder 8"/>
          <p:cNvSpPr>
            <a:spLocks noGrp="1"/>
          </p:cNvSpPr>
          <p:nvPr>
            <p:ph type="sldNum" sz="quarter" idx="12"/>
          </p:nvPr>
        </p:nvSpPr>
        <p:spPr/>
        <p:txBody>
          <a:bodyPr/>
          <a:lstStyle>
            <a:lvl1pPr>
              <a:defRPr/>
            </a:lvl1pPr>
          </a:lstStyle>
          <a:p>
            <a:fld id="{D4635189-27DE-486B-8F14-4FCE0E295A8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January 2010</a:t>
            </a:r>
            <a:endParaRPr lang="en-US"/>
          </a:p>
        </p:txBody>
      </p:sp>
      <p:sp>
        <p:nvSpPr>
          <p:cNvPr id="4" name="Footer Placeholder 3"/>
          <p:cNvSpPr>
            <a:spLocks noGrp="1"/>
          </p:cNvSpPr>
          <p:nvPr>
            <p:ph type="ftr" sz="quarter" idx="11"/>
          </p:nvPr>
        </p:nvSpPr>
        <p:spPr/>
        <p:txBody>
          <a:bodyPr/>
          <a:lstStyle>
            <a:lvl1pPr>
              <a:defRPr/>
            </a:lvl1pPr>
          </a:lstStyle>
          <a:p>
            <a:r>
              <a:rPr lang="en-US" smtClean="0"/>
              <a:t>Jaime Carbonell, CMU</a:t>
            </a:r>
            <a:endParaRPr lang="en-US"/>
          </a:p>
        </p:txBody>
      </p:sp>
      <p:sp>
        <p:nvSpPr>
          <p:cNvPr id="5" name="Slide Number Placeholder 4"/>
          <p:cNvSpPr>
            <a:spLocks noGrp="1"/>
          </p:cNvSpPr>
          <p:nvPr>
            <p:ph type="sldNum" sz="quarter" idx="12"/>
          </p:nvPr>
        </p:nvSpPr>
        <p:spPr/>
        <p:txBody>
          <a:bodyPr/>
          <a:lstStyle>
            <a:lvl1pPr>
              <a:defRPr/>
            </a:lvl1pPr>
          </a:lstStyle>
          <a:p>
            <a:fld id="{3080733E-1EEC-4D9C-AD0C-F62D1758141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January 2010</a:t>
            </a:r>
            <a:endParaRPr lang="en-US"/>
          </a:p>
        </p:txBody>
      </p:sp>
      <p:sp>
        <p:nvSpPr>
          <p:cNvPr id="3" name="Footer Placeholder 2"/>
          <p:cNvSpPr>
            <a:spLocks noGrp="1"/>
          </p:cNvSpPr>
          <p:nvPr>
            <p:ph type="ftr" sz="quarter" idx="11"/>
          </p:nvPr>
        </p:nvSpPr>
        <p:spPr/>
        <p:txBody>
          <a:bodyPr/>
          <a:lstStyle>
            <a:lvl1pPr>
              <a:defRPr/>
            </a:lvl1pPr>
          </a:lstStyle>
          <a:p>
            <a:r>
              <a:rPr lang="en-US" smtClean="0"/>
              <a:t>Jaime Carbonell, CMU</a:t>
            </a:r>
            <a:endParaRPr lang="en-US"/>
          </a:p>
        </p:txBody>
      </p:sp>
      <p:sp>
        <p:nvSpPr>
          <p:cNvPr id="4" name="Slide Number Placeholder 3"/>
          <p:cNvSpPr>
            <a:spLocks noGrp="1"/>
          </p:cNvSpPr>
          <p:nvPr>
            <p:ph type="sldNum" sz="quarter" idx="12"/>
          </p:nvPr>
        </p:nvSpPr>
        <p:spPr/>
        <p:txBody>
          <a:bodyPr/>
          <a:lstStyle>
            <a:lvl1pPr>
              <a:defRPr/>
            </a:lvl1pPr>
          </a:lstStyle>
          <a:p>
            <a:fld id="{EDF85517-F1AE-447F-9D04-EACF8580A70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January 2010</a:t>
            </a:r>
            <a:endParaRPr lang="en-US"/>
          </a:p>
        </p:txBody>
      </p:sp>
      <p:sp>
        <p:nvSpPr>
          <p:cNvPr id="6" name="Footer Placeholder 5"/>
          <p:cNvSpPr>
            <a:spLocks noGrp="1"/>
          </p:cNvSpPr>
          <p:nvPr>
            <p:ph type="ftr" sz="quarter" idx="11"/>
          </p:nvPr>
        </p:nvSpPr>
        <p:spPr/>
        <p:txBody>
          <a:bodyPr/>
          <a:lstStyle>
            <a:lvl1pPr>
              <a:defRPr/>
            </a:lvl1pPr>
          </a:lstStyle>
          <a:p>
            <a:r>
              <a:rPr lang="en-US" smtClean="0"/>
              <a:t>Jaime Carbonell, CMU</a:t>
            </a:r>
            <a:endParaRPr lang="en-US"/>
          </a:p>
        </p:txBody>
      </p:sp>
      <p:sp>
        <p:nvSpPr>
          <p:cNvPr id="7" name="Slide Number Placeholder 6"/>
          <p:cNvSpPr>
            <a:spLocks noGrp="1"/>
          </p:cNvSpPr>
          <p:nvPr>
            <p:ph type="sldNum" sz="quarter" idx="12"/>
          </p:nvPr>
        </p:nvSpPr>
        <p:spPr/>
        <p:txBody>
          <a:bodyPr/>
          <a:lstStyle>
            <a:lvl1pPr>
              <a:defRPr/>
            </a:lvl1pPr>
          </a:lstStyle>
          <a:p>
            <a:fld id="{B17CC69A-E662-482A-90CB-C10BDAB8526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January 2010</a:t>
            </a:r>
            <a:endParaRPr lang="en-US"/>
          </a:p>
        </p:txBody>
      </p:sp>
      <p:sp>
        <p:nvSpPr>
          <p:cNvPr id="6" name="Footer Placeholder 5"/>
          <p:cNvSpPr>
            <a:spLocks noGrp="1"/>
          </p:cNvSpPr>
          <p:nvPr>
            <p:ph type="ftr" sz="quarter" idx="11"/>
          </p:nvPr>
        </p:nvSpPr>
        <p:spPr/>
        <p:txBody>
          <a:bodyPr/>
          <a:lstStyle>
            <a:lvl1pPr>
              <a:defRPr/>
            </a:lvl1pPr>
          </a:lstStyle>
          <a:p>
            <a:r>
              <a:rPr lang="en-US" smtClean="0"/>
              <a:t>Jaime Carbonell, CMU</a:t>
            </a:r>
            <a:endParaRPr lang="en-US"/>
          </a:p>
        </p:txBody>
      </p:sp>
      <p:sp>
        <p:nvSpPr>
          <p:cNvPr id="7" name="Slide Number Placeholder 6"/>
          <p:cNvSpPr>
            <a:spLocks noGrp="1"/>
          </p:cNvSpPr>
          <p:nvPr>
            <p:ph type="sldNum" sz="quarter" idx="12"/>
          </p:nvPr>
        </p:nvSpPr>
        <p:spPr/>
        <p:txBody>
          <a:bodyPr/>
          <a:lstStyle>
            <a:lvl1pPr>
              <a:defRPr/>
            </a:lvl1pPr>
          </a:lstStyle>
          <a:p>
            <a:fld id="{7269E020-A140-40EE-87E7-A38762F45A3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566738" y="1752600"/>
            <a:ext cx="8501062"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3556"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1" hangingPunct="1"/>
            <a:endParaRPr lang="en-US" sz="2400">
              <a:latin typeface="Times New Roman" pitchFamily="18" charset="0"/>
            </a:endParaRPr>
          </a:p>
        </p:txBody>
      </p:sp>
      <p:sp>
        <p:nvSpPr>
          <p:cNvPr id="23557"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endParaRPr lang="en-US"/>
          </a:p>
        </p:txBody>
      </p:sp>
      <p:sp>
        <p:nvSpPr>
          <p:cNvPr id="23558"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r>
              <a:rPr lang="en-US" smtClean="0"/>
              <a:t>January 2010</a:t>
            </a:r>
            <a:endParaRPr lang="en-US" dirty="0"/>
          </a:p>
        </p:txBody>
      </p:sp>
      <p:sp>
        <p:nvSpPr>
          <p:cNvPr id="23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vl1pPr>
          </a:lstStyle>
          <a:p>
            <a:r>
              <a:rPr lang="en-US" smtClean="0"/>
              <a:t>Jaime Carbonell, CMU</a:t>
            </a:r>
            <a:endParaRPr lang="en-US" dirty="0"/>
          </a:p>
        </p:txBody>
      </p:sp>
      <p:sp>
        <p:nvSpPr>
          <p:cNvPr id="23560"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fld id="{CC1A7E84-C756-4D9A-ACD3-EE6DA9C3C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95" r:id="rId16"/>
    <p:sldLayoutId id="2147483696" r:id="rId17"/>
    <p:sldLayoutId id="2147483697" r:id="rId18"/>
  </p:sldLayoutIdLst>
  <p:timing>
    <p:tnLst>
      <p:par>
        <p:cTn id="1" dur="indefinite" restart="never" nodeType="tmRoot"/>
      </p:par>
    </p:tnLst>
  </p:timing>
  <p:hf hdr="0" dt="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Verdana" pitchFamily="34" charset="0"/>
        </a:defRPr>
      </a:lvl2pPr>
      <a:lvl3pPr algn="l" rtl="0" fontAlgn="base">
        <a:spcBef>
          <a:spcPct val="0"/>
        </a:spcBef>
        <a:spcAft>
          <a:spcPct val="0"/>
        </a:spcAft>
        <a:defRPr sz="3600">
          <a:solidFill>
            <a:schemeClr val="tx2"/>
          </a:solidFill>
          <a:latin typeface="Verdana" pitchFamily="34" charset="0"/>
        </a:defRPr>
      </a:lvl3pPr>
      <a:lvl4pPr algn="l" rtl="0" fontAlgn="base">
        <a:spcBef>
          <a:spcPct val="0"/>
        </a:spcBef>
        <a:spcAft>
          <a:spcPct val="0"/>
        </a:spcAft>
        <a:defRPr sz="3600">
          <a:solidFill>
            <a:schemeClr val="tx2"/>
          </a:solidFill>
          <a:latin typeface="Verdana" pitchFamily="34" charset="0"/>
        </a:defRPr>
      </a:lvl4pPr>
      <a:lvl5pPr algn="l" rtl="0" fontAlgn="base">
        <a:spcBef>
          <a:spcPct val="0"/>
        </a:spcBef>
        <a:spcAft>
          <a:spcPct val="0"/>
        </a:spcAft>
        <a:defRPr sz="3600">
          <a:solidFill>
            <a:schemeClr val="tx2"/>
          </a:solidFill>
          <a:latin typeface="Verdana" pitchFamily="34" charset="0"/>
        </a:defRPr>
      </a:lvl5pPr>
      <a:lvl6pPr marL="457200" algn="l" rtl="0" fontAlgn="base">
        <a:spcBef>
          <a:spcPct val="0"/>
        </a:spcBef>
        <a:spcAft>
          <a:spcPct val="0"/>
        </a:spcAft>
        <a:defRPr sz="3600">
          <a:solidFill>
            <a:schemeClr val="tx2"/>
          </a:solidFill>
          <a:latin typeface="Verdana" pitchFamily="34" charset="0"/>
        </a:defRPr>
      </a:lvl6pPr>
      <a:lvl7pPr marL="914400" algn="l" rtl="0" fontAlgn="base">
        <a:spcBef>
          <a:spcPct val="0"/>
        </a:spcBef>
        <a:spcAft>
          <a:spcPct val="0"/>
        </a:spcAft>
        <a:defRPr sz="3600">
          <a:solidFill>
            <a:schemeClr val="tx2"/>
          </a:solidFill>
          <a:latin typeface="Verdana" pitchFamily="34" charset="0"/>
        </a:defRPr>
      </a:lvl7pPr>
      <a:lvl8pPr marL="1371600" algn="l" rtl="0" fontAlgn="base">
        <a:spcBef>
          <a:spcPct val="0"/>
        </a:spcBef>
        <a:spcAft>
          <a:spcPct val="0"/>
        </a:spcAft>
        <a:defRPr sz="3600">
          <a:solidFill>
            <a:schemeClr val="tx2"/>
          </a:solidFill>
          <a:latin typeface="Verdana" pitchFamily="34" charset="0"/>
        </a:defRPr>
      </a:lvl8pPr>
      <a:lvl9pPr marL="1828800" algn="l" rtl="0" fontAlgn="base">
        <a:spcBef>
          <a:spcPct val="0"/>
        </a:spcBef>
        <a:spcAft>
          <a:spcPct val="0"/>
        </a:spcAft>
        <a:defRPr sz="36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24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4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4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January 2010</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Jaime Carbonell, CMU</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90D16-D42A-4D6B-848E-A3EB87000FA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8.bin"/><Relationship Id="rId5" Type="http://schemas.openxmlformats.org/officeDocument/2006/relationships/oleObject" Target="../embeddings/oleObject7.bin"/><Relationship Id="rId10" Type="http://schemas.openxmlformats.org/officeDocument/2006/relationships/image" Target="../media/image13.png"/><Relationship Id="rId4" Type="http://schemas.openxmlformats.org/officeDocument/2006/relationships/oleObject" Target="../embeddings/oleObject6.bin"/><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2.xml"/><Relationship Id="rId7" Type="http://schemas.openxmlformats.org/officeDocument/2006/relationships/oleObject" Target="../embeddings/oleObject13.bin"/><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12.bin"/><Relationship Id="rId11" Type="http://schemas.openxmlformats.org/officeDocument/2006/relationships/image" Target="../media/image12.png"/><Relationship Id="rId5" Type="http://schemas.openxmlformats.org/officeDocument/2006/relationships/oleObject" Target="../embeddings/oleObject11.bin"/><Relationship Id="rId10" Type="http://schemas.openxmlformats.org/officeDocument/2006/relationships/oleObject" Target="../embeddings/oleObject15.bin"/><Relationship Id="rId4" Type="http://schemas.openxmlformats.org/officeDocument/2006/relationships/oleObject" Target="../embeddings/oleObject10.bin"/><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25.wmf"/><Relationship Id="rId10" Type="http://schemas.openxmlformats.org/officeDocument/2006/relationships/image" Target="../media/image30.wmf"/><Relationship Id="rId4" Type="http://schemas.openxmlformats.org/officeDocument/2006/relationships/image" Target="../media/image24.wmf"/><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16.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8.xml"/><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22.bin"/></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oleObject" Target="../embeddings/oleObject23.bin"/><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6.bin"/><Relationship Id="rId11" Type="http://schemas.openxmlformats.org/officeDocument/2006/relationships/oleObject" Target="../embeddings/oleObject31.bin"/><Relationship Id="rId5" Type="http://schemas.openxmlformats.org/officeDocument/2006/relationships/oleObject" Target="../embeddings/oleObject25.bin"/><Relationship Id="rId10" Type="http://schemas.openxmlformats.org/officeDocument/2006/relationships/oleObject" Target="../embeddings/oleObject30.bin"/><Relationship Id="rId4" Type="http://schemas.openxmlformats.org/officeDocument/2006/relationships/oleObject" Target="../embeddings/oleObject24.bin"/><Relationship Id="rId9" Type="http://schemas.openxmlformats.org/officeDocument/2006/relationships/oleObject" Target="../embeddings/oleObject29.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slideLayout" Target="../slideLayouts/slideLayout2.xml"/><Relationship Id="rId5" Type="http://schemas.openxmlformats.org/officeDocument/2006/relationships/image" Target="../media/image62.wmf"/><Relationship Id="rId4" Type="http://schemas.openxmlformats.org/officeDocument/2006/relationships/image" Target="../media/image61.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ethnologue.com/ethno_docs/distribution.asp?by=area" TargetMode="Externa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34.bin"/><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79.png"/><Relationship Id="rId5" Type="http://schemas.openxmlformats.org/officeDocument/2006/relationships/oleObject" Target="../embeddings/oleObject35.bin"/><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oleObject" Target="../embeddings/oleObject39.bin"/><Relationship Id="rId5" Type="http://schemas.openxmlformats.org/officeDocument/2006/relationships/oleObject" Target="../embeddings/oleObject38.bin"/><Relationship Id="rId4" Type="http://schemas.openxmlformats.org/officeDocument/2006/relationships/oleObject" Target="../embeddings/oleObject37.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7.xml"/><Relationship Id="rId1" Type="http://schemas.openxmlformats.org/officeDocument/2006/relationships/vmlDrawing" Target="../drawings/vmlDrawing11.v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7.xml"/><Relationship Id="rId1" Type="http://schemas.openxmlformats.org/officeDocument/2006/relationships/vmlDrawing" Target="../drawings/vmlDrawing12.vml"/><Relationship Id="rId5" Type="http://schemas.openxmlformats.org/officeDocument/2006/relationships/image" Target="../media/image103.jpeg"/><Relationship Id="rId4" Type="http://schemas.openxmlformats.org/officeDocument/2006/relationships/hyperlink" Target="http://www.amazon.com/gp/redirect.html?ie=UTF8&amp;location=http://www.amazon.com/s?ie=UTF8&amp;x=0&amp;ref%5F=nb%5Fss%5Fgw&amp;y=0&amp;field-keywords=wind%20turbine%20toy&amp;url=search-alias%3Daps&amp;tag=metaefficient-20&amp;linkCode=ur2&amp;camp=1789&amp;creative=390957"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7.xml"/><Relationship Id="rId1" Type="http://schemas.openxmlformats.org/officeDocument/2006/relationships/vmlDrawing" Target="../drawings/vmlDrawing13.v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2.xml"/><Relationship Id="rId1" Type="http://schemas.openxmlformats.org/officeDocument/2006/relationships/vmlDrawing" Target="../drawings/vmlDrawing14.vml"/><Relationship Id="rId4" Type="http://schemas.openxmlformats.org/officeDocument/2006/relationships/oleObject" Target="../embeddings/oleObject44.bin"/></Relationships>
</file>

<file path=ppt/slides/_rels/slide58.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subTitle" idx="1"/>
          </p:nvPr>
        </p:nvSpPr>
        <p:spPr>
          <a:xfrm>
            <a:off x="298580" y="3962400"/>
            <a:ext cx="8509517" cy="1403350"/>
          </a:xfrm>
        </p:spPr>
        <p:txBody>
          <a:bodyPr/>
          <a:lstStyle/>
          <a:p>
            <a:pPr algn="ctr"/>
            <a:r>
              <a:rPr lang="en-US" sz="2000" b="1" dirty="0"/>
              <a:t>Jaime </a:t>
            </a:r>
            <a:r>
              <a:rPr lang="en-US" sz="2000" b="1" dirty="0" err="1" smtClean="0"/>
              <a:t>Carbonell</a:t>
            </a:r>
            <a:r>
              <a:rPr lang="en-US" sz="1800" b="1" dirty="0"/>
              <a:t> </a:t>
            </a:r>
            <a:r>
              <a:rPr lang="en-US" sz="1800" dirty="0" smtClean="0"/>
              <a:t>(www.cs.cmu.edu/~jgc) </a:t>
            </a:r>
          </a:p>
          <a:p>
            <a:pPr algn="ctr"/>
            <a:r>
              <a:rPr lang="en-US" sz="1800" dirty="0" smtClean="0"/>
              <a:t>With Pinar </a:t>
            </a:r>
            <a:r>
              <a:rPr lang="en-US" sz="1800" dirty="0" err="1" smtClean="0"/>
              <a:t>Donmez</a:t>
            </a:r>
            <a:r>
              <a:rPr lang="en-US" sz="1800" dirty="0" smtClean="0"/>
              <a:t>, </a:t>
            </a:r>
            <a:r>
              <a:rPr lang="en-US" sz="1800" dirty="0" err="1" smtClean="0"/>
              <a:t>Jingui</a:t>
            </a:r>
            <a:r>
              <a:rPr lang="en-US" sz="1800" dirty="0" smtClean="0"/>
              <a:t> He, </a:t>
            </a:r>
            <a:r>
              <a:rPr lang="en-US" sz="1800" dirty="0" err="1" smtClean="0"/>
              <a:t>Vamshi</a:t>
            </a:r>
            <a:r>
              <a:rPr lang="en-US" sz="1800" dirty="0" smtClean="0"/>
              <a:t> </a:t>
            </a:r>
            <a:r>
              <a:rPr lang="en-US" sz="1800" dirty="0" err="1" smtClean="0"/>
              <a:t>Ambati</a:t>
            </a:r>
            <a:r>
              <a:rPr lang="en-US" sz="1800" dirty="0" smtClean="0"/>
              <a:t>, </a:t>
            </a:r>
            <a:r>
              <a:rPr lang="en-US" sz="1800" dirty="0" err="1" smtClean="0"/>
              <a:t>Oznur</a:t>
            </a:r>
            <a:r>
              <a:rPr lang="en-US" sz="1800" dirty="0" smtClean="0"/>
              <a:t> </a:t>
            </a:r>
            <a:r>
              <a:rPr lang="en-US" sz="1800" dirty="0" err="1" smtClean="0"/>
              <a:t>Tastan</a:t>
            </a:r>
            <a:r>
              <a:rPr lang="en-US" sz="1800" dirty="0" smtClean="0"/>
              <a:t>, Xi Chen</a:t>
            </a:r>
          </a:p>
          <a:p>
            <a:pPr algn="ctr"/>
            <a:r>
              <a:rPr lang="en-US" sz="2000" dirty="0" smtClean="0"/>
              <a:t>Language Technologies Inst. &amp; Machine Learning Dept.</a:t>
            </a:r>
            <a:endParaRPr lang="en-US" sz="2000" dirty="0"/>
          </a:p>
          <a:p>
            <a:pPr algn="ctr"/>
            <a:r>
              <a:rPr lang="en-US" sz="2000" dirty="0"/>
              <a:t>Carnegie Mellon </a:t>
            </a:r>
            <a:r>
              <a:rPr lang="en-US" sz="2000" dirty="0" smtClean="0"/>
              <a:t>University</a:t>
            </a:r>
          </a:p>
          <a:p>
            <a:pPr algn="ctr"/>
            <a:endParaRPr lang="en-US" sz="2000" b="1" dirty="0"/>
          </a:p>
          <a:p>
            <a:pPr algn="ctr"/>
            <a:r>
              <a:rPr lang="en-US" sz="2000" b="1" dirty="0" smtClean="0"/>
              <a:t>26 March 2010</a:t>
            </a:r>
            <a:endParaRPr lang="en-US" sz="2000" b="1" dirty="0"/>
          </a:p>
        </p:txBody>
      </p:sp>
      <p:sp>
        <p:nvSpPr>
          <p:cNvPr id="108549" name="Rectangle 5"/>
          <p:cNvSpPr>
            <a:spLocks noGrp="1" noChangeArrowheads="1"/>
          </p:cNvSpPr>
          <p:nvPr>
            <p:ph type="ctrTitle"/>
          </p:nvPr>
        </p:nvSpPr>
        <p:spPr>
          <a:xfrm>
            <a:off x="484910" y="1634836"/>
            <a:ext cx="8326581" cy="1421390"/>
          </a:xfrm>
        </p:spPr>
        <p:txBody>
          <a:bodyPr/>
          <a:lstStyle/>
          <a:p>
            <a:r>
              <a:rPr lang="en-US" sz="3200" dirty="0"/>
              <a:t/>
            </a:r>
            <a:br>
              <a:rPr lang="en-US" sz="3200" dirty="0"/>
            </a:br>
            <a:r>
              <a:rPr lang="en-US" sz="2800" dirty="0" smtClean="0"/>
              <a:t>Active and Proactive Machine Learning:</a:t>
            </a:r>
            <a:br>
              <a:rPr lang="en-US" sz="2800" dirty="0" smtClean="0"/>
            </a:br>
            <a:r>
              <a:rPr lang="en-US" sz="2800" dirty="0" smtClean="0"/>
              <a:t>From Fundamentals to Applications</a:t>
            </a:r>
            <a:r>
              <a:rPr lang="en-US" sz="3200" dirty="0"/>
              <a:t/>
            </a:r>
            <a:br>
              <a:rPr lang="en-US" sz="3200" dirty="0"/>
            </a:b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Jaime Carbonell, CMU</a:t>
            </a:r>
            <a:endParaRPr lang="en-US"/>
          </a:p>
        </p:txBody>
      </p:sp>
      <p:sp>
        <p:nvSpPr>
          <p:cNvPr id="7" name="Slide Number Placeholder 5"/>
          <p:cNvSpPr>
            <a:spLocks noGrp="1"/>
          </p:cNvSpPr>
          <p:nvPr>
            <p:ph type="sldNum" sz="quarter" idx="12"/>
          </p:nvPr>
        </p:nvSpPr>
        <p:spPr/>
        <p:txBody>
          <a:bodyPr/>
          <a:lstStyle/>
          <a:p>
            <a:fld id="{311D2F16-FE94-46BE-BE4D-5F8D0BCC6C32}" type="slidenum">
              <a:rPr lang="en-US"/>
              <a:pPr/>
              <a:t>10</a:t>
            </a:fld>
            <a:endParaRPr lang="en-US"/>
          </a:p>
        </p:txBody>
      </p:sp>
      <p:sp>
        <p:nvSpPr>
          <p:cNvPr id="258050" name="Rectangle 2"/>
          <p:cNvSpPr>
            <a:spLocks noGrp="1" noChangeArrowheads="1"/>
          </p:cNvSpPr>
          <p:nvPr>
            <p:ph type="title"/>
          </p:nvPr>
        </p:nvSpPr>
        <p:spPr/>
        <p:txBody>
          <a:bodyPr/>
          <a:lstStyle/>
          <a:p>
            <a:r>
              <a:rPr lang="en-US" sz="3200"/>
              <a:t>Strategy Selection: </a:t>
            </a:r>
            <a:br>
              <a:rPr lang="en-US" sz="3200"/>
            </a:br>
            <a:r>
              <a:rPr lang="en-US" sz="3200"/>
              <a:t>No Universal Optimum</a:t>
            </a:r>
          </a:p>
        </p:txBody>
      </p:sp>
      <p:pic>
        <p:nvPicPr>
          <p:cNvPr id="258051" name="Picture 3" descr="Diabetes"/>
          <p:cNvPicPr>
            <a:picLocks noGrp="1" noChangeAspect="1" noChangeArrowheads="1"/>
          </p:cNvPicPr>
          <p:nvPr>
            <p:ph idx="1"/>
          </p:nvPr>
        </p:nvPicPr>
        <p:blipFill>
          <a:blip r:embed="rId2" cstate="print"/>
          <a:srcRect/>
          <a:stretch>
            <a:fillRect/>
          </a:stretch>
        </p:blipFill>
        <p:spPr>
          <a:xfrm>
            <a:off x="609600" y="2133600"/>
            <a:ext cx="4419600" cy="4114800"/>
          </a:xfrm>
          <a:noFill/>
          <a:ln/>
        </p:spPr>
      </p:pic>
      <p:sp>
        <p:nvSpPr>
          <p:cNvPr id="258052" name="Text Box 4"/>
          <p:cNvSpPr txBox="1">
            <a:spLocks noChangeArrowheads="1"/>
          </p:cNvSpPr>
          <p:nvPr/>
        </p:nvSpPr>
        <p:spPr bwMode="auto">
          <a:xfrm>
            <a:off x="5181600" y="2438400"/>
            <a:ext cx="3733800" cy="3013075"/>
          </a:xfrm>
          <a:prstGeom prst="rect">
            <a:avLst/>
          </a:prstGeom>
          <a:noFill/>
          <a:ln w="9525">
            <a:noFill/>
            <a:miter lim="800000"/>
            <a:headEnd/>
            <a:tailEnd/>
          </a:ln>
          <a:effectLst/>
        </p:spPr>
        <p:txBody>
          <a:bodyPr>
            <a:spAutoFit/>
          </a:bodyPr>
          <a:lstStyle/>
          <a:p>
            <a:pPr>
              <a:spcBef>
                <a:spcPct val="50000"/>
              </a:spcBef>
              <a:buFontTx/>
              <a:buChar char="•"/>
            </a:pPr>
            <a:r>
              <a:rPr lang="en-US" sz="2400">
                <a:latin typeface="Tahoma" pitchFamily="34" charset="0"/>
              </a:rPr>
              <a:t>  Optimal operating range for AL sampling strategies differs</a:t>
            </a:r>
          </a:p>
          <a:p>
            <a:pPr>
              <a:spcBef>
                <a:spcPct val="50000"/>
              </a:spcBef>
              <a:buFontTx/>
              <a:buChar char="•"/>
            </a:pPr>
            <a:r>
              <a:rPr lang="en-US" sz="2400">
                <a:latin typeface="Tahoma" pitchFamily="34" charset="0"/>
              </a:rPr>
              <a:t>  How to get the best of both worlds?</a:t>
            </a:r>
          </a:p>
          <a:p>
            <a:pPr>
              <a:spcBef>
                <a:spcPct val="50000"/>
              </a:spcBef>
              <a:buFontTx/>
              <a:buChar char="•"/>
            </a:pPr>
            <a:r>
              <a:rPr lang="en-US" sz="2400">
                <a:latin typeface="Tahoma" pitchFamily="34" charset="0"/>
              </a:rPr>
              <a:t>  (Hint: ensemble methods, e.g. DUAL)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6"/>
          <p:cNvSpPr>
            <a:spLocks noGrp="1"/>
          </p:cNvSpPr>
          <p:nvPr>
            <p:ph type="ftr" sz="quarter" idx="11"/>
          </p:nvPr>
        </p:nvSpPr>
        <p:spPr/>
        <p:txBody>
          <a:bodyPr/>
          <a:lstStyle/>
          <a:p>
            <a:r>
              <a:rPr lang="en-US" smtClean="0"/>
              <a:t>Jaime Carbonell, CMU</a:t>
            </a:r>
            <a:endParaRPr lang="en-US"/>
          </a:p>
        </p:txBody>
      </p:sp>
      <p:sp>
        <p:nvSpPr>
          <p:cNvPr id="13" name="Slide Number Placeholder 7"/>
          <p:cNvSpPr>
            <a:spLocks noGrp="1"/>
          </p:cNvSpPr>
          <p:nvPr>
            <p:ph type="sldNum" sz="quarter" idx="12"/>
          </p:nvPr>
        </p:nvSpPr>
        <p:spPr/>
        <p:txBody>
          <a:bodyPr/>
          <a:lstStyle/>
          <a:p>
            <a:fld id="{93C76411-91EE-4F68-83B7-78285060A116}" type="slidenum">
              <a:rPr lang="en-US"/>
              <a:pPr/>
              <a:t>11</a:t>
            </a:fld>
            <a:endParaRPr lang="en-US"/>
          </a:p>
        </p:txBody>
      </p:sp>
      <p:sp>
        <p:nvSpPr>
          <p:cNvPr id="274434" name="Rectangle 2"/>
          <p:cNvSpPr>
            <a:spLocks noGrp="1" noChangeArrowheads="1"/>
          </p:cNvSpPr>
          <p:nvPr>
            <p:ph type="title"/>
          </p:nvPr>
        </p:nvSpPr>
        <p:spPr/>
        <p:txBody>
          <a:bodyPr/>
          <a:lstStyle/>
          <a:p>
            <a:r>
              <a:rPr lang="en-US"/>
              <a:t>How does DUAL do better?</a:t>
            </a:r>
          </a:p>
        </p:txBody>
      </p:sp>
      <p:sp>
        <p:nvSpPr>
          <p:cNvPr id="274435" name="Rectangle 3"/>
          <p:cNvSpPr>
            <a:spLocks noGrp="1" noChangeArrowheads="1"/>
          </p:cNvSpPr>
          <p:nvPr>
            <p:ph type="body" sz="half" idx="1"/>
          </p:nvPr>
        </p:nvSpPr>
        <p:spPr>
          <a:xfrm>
            <a:off x="914400" y="1747838"/>
            <a:ext cx="7848600" cy="4530725"/>
          </a:xfrm>
        </p:spPr>
        <p:txBody>
          <a:bodyPr/>
          <a:lstStyle/>
          <a:p>
            <a:pPr marL="342900" indent="-342900">
              <a:lnSpc>
                <a:spcPct val="80000"/>
              </a:lnSpc>
            </a:pPr>
            <a:r>
              <a:rPr lang="en-US" sz="1800"/>
              <a:t>Runs DWUS until it estimates a cross-over</a:t>
            </a:r>
          </a:p>
          <a:p>
            <a:pPr marL="342900" indent="-342900">
              <a:lnSpc>
                <a:spcPct val="80000"/>
              </a:lnSpc>
              <a:buFont typeface="Wingdings" pitchFamily="2" charset="2"/>
              <a:buNone/>
            </a:pPr>
            <a:endParaRPr lang="en-US" sz="1800"/>
          </a:p>
          <a:p>
            <a:pPr marL="342900" indent="-342900">
              <a:lnSpc>
                <a:spcPct val="80000"/>
              </a:lnSpc>
              <a:buFont typeface="Wingdings" pitchFamily="2" charset="2"/>
              <a:buNone/>
            </a:pPr>
            <a:endParaRPr lang="en-US" sz="1800"/>
          </a:p>
          <a:p>
            <a:pPr marL="342900" indent="-342900">
              <a:lnSpc>
                <a:spcPct val="80000"/>
              </a:lnSpc>
            </a:pPr>
            <a:r>
              <a:rPr lang="en-US" sz="1800"/>
              <a:t>Monitor the change in expected error at each iteration to detect when it is stuck in local minima</a:t>
            </a:r>
          </a:p>
          <a:p>
            <a:pPr marL="342900" indent="-342900">
              <a:lnSpc>
                <a:spcPct val="80000"/>
              </a:lnSpc>
              <a:buFont typeface="Wingdings" pitchFamily="2" charset="2"/>
              <a:buNone/>
            </a:pPr>
            <a:endParaRPr lang="en-US" sz="1800"/>
          </a:p>
          <a:p>
            <a:pPr marL="342900" indent="-342900">
              <a:lnSpc>
                <a:spcPct val="80000"/>
              </a:lnSpc>
              <a:buFont typeface="Wingdings" pitchFamily="2" charset="2"/>
              <a:buNone/>
            </a:pPr>
            <a:endParaRPr lang="en-US" sz="1800"/>
          </a:p>
          <a:p>
            <a:pPr marL="342900" indent="-342900">
              <a:lnSpc>
                <a:spcPct val="80000"/>
              </a:lnSpc>
            </a:pPr>
            <a:r>
              <a:rPr lang="en-US" sz="1800"/>
              <a:t>DUAL uses a mixture model after the cross-over ( saturation ) point</a:t>
            </a:r>
          </a:p>
          <a:p>
            <a:pPr marL="342900" indent="-342900">
              <a:lnSpc>
                <a:spcPct val="80000"/>
              </a:lnSpc>
            </a:pPr>
            <a:endParaRPr lang="en-US" sz="1800"/>
          </a:p>
          <a:p>
            <a:pPr marL="342900" indent="-342900">
              <a:lnSpc>
                <a:spcPct val="80000"/>
              </a:lnSpc>
              <a:buFont typeface="Wingdings" pitchFamily="2" charset="2"/>
              <a:buNone/>
            </a:pPr>
            <a:endParaRPr lang="en-US" sz="1800"/>
          </a:p>
          <a:p>
            <a:pPr marL="342900" indent="-342900">
              <a:lnSpc>
                <a:spcPct val="80000"/>
              </a:lnSpc>
            </a:pPr>
            <a:r>
              <a:rPr lang="en-US" sz="1800"/>
              <a:t>Our goal should be to minimize the expected future error</a:t>
            </a:r>
          </a:p>
          <a:p>
            <a:pPr marL="742950" lvl="1" indent="-285750">
              <a:lnSpc>
                <a:spcPct val="80000"/>
              </a:lnSpc>
            </a:pPr>
            <a:r>
              <a:rPr lang="en-US" sz="1800"/>
              <a:t>If we knew the future error of Uncertainty Sampling (US) to be zero, then we’d force </a:t>
            </a:r>
            <a:endParaRPr lang="en-US" sz="1800">
              <a:cs typeface="Arial" charset="0"/>
            </a:endParaRPr>
          </a:p>
          <a:p>
            <a:pPr marL="742950" lvl="1" indent="-285750">
              <a:lnSpc>
                <a:spcPct val="80000"/>
              </a:lnSpc>
            </a:pPr>
            <a:r>
              <a:rPr lang="en-US" sz="1800">
                <a:cs typeface="Arial" charset="0"/>
              </a:rPr>
              <a:t>But in practice, we do not know it </a:t>
            </a:r>
            <a:endParaRPr lang="en-US" sz="1800">
              <a:cs typeface="Arial" charset="0"/>
              <a:sym typeface="Wingdings" pitchFamily="2" charset="2"/>
            </a:endParaRPr>
          </a:p>
          <a:p>
            <a:pPr marL="742950" lvl="1" indent="-285750">
              <a:lnSpc>
                <a:spcPct val="80000"/>
              </a:lnSpc>
              <a:buFont typeface="Wingdings" pitchFamily="2" charset="2"/>
              <a:buNone/>
            </a:pPr>
            <a:endParaRPr lang="el-GR" sz="1800">
              <a:cs typeface="Arial" charset="0"/>
            </a:endParaRPr>
          </a:p>
        </p:txBody>
      </p:sp>
      <p:graphicFrame>
        <p:nvGraphicFramePr>
          <p:cNvPr id="274436" name="Object 4"/>
          <p:cNvGraphicFramePr>
            <a:graphicFrameLocks noChangeAspect="1"/>
          </p:cNvGraphicFramePr>
          <p:nvPr>
            <p:ph sz="quarter" idx="2"/>
          </p:nvPr>
        </p:nvGraphicFramePr>
        <p:xfrm>
          <a:off x="3900488" y="2111375"/>
          <a:ext cx="1333500" cy="466725"/>
        </p:xfrm>
        <a:graphic>
          <a:graphicData uri="http://schemas.openxmlformats.org/presentationml/2006/ole">
            <p:oleObj spid="_x0000_s274436" name="Equation" r:id="rId4" imgW="1218960" imgH="495000" progId="">
              <p:embed/>
            </p:oleObj>
          </a:graphicData>
        </a:graphic>
      </p:graphicFrame>
      <p:graphicFrame>
        <p:nvGraphicFramePr>
          <p:cNvPr id="274437" name="Object 5"/>
          <p:cNvGraphicFramePr>
            <a:graphicFrameLocks noChangeAspect="1"/>
          </p:cNvGraphicFramePr>
          <p:nvPr>
            <p:ph sz="quarter" idx="3"/>
          </p:nvPr>
        </p:nvGraphicFramePr>
        <p:xfrm>
          <a:off x="4984750" y="2970213"/>
          <a:ext cx="3500438" cy="479425"/>
        </p:xfrm>
        <a:graphic>
          <a:graphicData uri="http://schemas.openxmlformats.org/presentationml/2006/ole">
            <p:oleObj spid="_x0000_s274437" name="Equation" r:id="rId5" imgW="3111480" imgH="495000" progId="">
              <p:embed/>
            </p:oleObj>
          </a:graphicData>
        </a:graphic>
      </p:graphicFrame>
      <p:graphicFrame>
        <p:nvGraphicFramePr>
          <p:cNvPr id="274438" name="Object 6"/>
          <p:cNvGraphicFramePr>
            <a:graphicFrameLocks noChangeAspect="1"/>
          </p:cNvGraphicFramePr>
          <p:nvPr/>
        </p:nvGraphicFramePr>
        <p:xfrm>
          <a:off x="2597150" y="4191000"/>
          <a:ext cx="3949700" cy="482600"/>
        </p:xfrm>
        <a:graphic>
          <a:graphicData uri="http://schemas.openxmlformats.org/presentationml/2006/ole">
            <p:oleObj spid="_x0000_s274438" name="Equation" r:id="rId6" imgW="3949560" imgH="482400" progId="">
              <p:embed/>
            </p:oleObj>
          </a:graphicData>
        </a:graphic>
      </p:graphicFrame>
      <p:graphicFrame>
        <p:nvGraphicFramePr>
          <p:cNvPr id="274439" name="Object 7"/>
          <p:cNvGraphicFramePr>
            <a:graphicFrameLocks noChangeAspect="1"/>
          </p:cNvGraphicFramePr>
          <p:nvPr/>
        </p:nvGraphicFramePr>
        <p:xfrm>
          <a:off x="4629150" y="5119688"/>
          <a:ext cx="576263" cy="271462"/>
        </p:xfrm>
        <a:graphic>
          <a:graphicData uri="http://schemas.openxmlformats.org/presentationml/2006/ole">
            <p:oleObj spid="_x0000_s274439" name="Equation" r:id="rId7" imgW="431640" imgH="203040" progId="">
              <p:embed/>
            </p:oleObj>
          </a:graphicData>
        </a:graphic>
      </p:graphicFrame>
      <p:pic>
        <p:nvPicPr>
          <p:cNvPr id="274440" name="Picture 8"/>
          <p:cNvPicPr>
            <a:picLocks noChangeAspect="1" noChangeArrowheads="1"/>
          </p:cNvPicPr>
          <p:nvPr/>
        </p:nvPicPr>
        <p:blipFill>
          <a:blip r:embed="rId8" cstate="print"/>
          <a:srcRect/>
          <a:stretch>
            <a:fillRect/>
          </a:stretch>
        </p:blipFill>
        <p:spPr bwMode="auto">
          <a:xfrm>
            <a:off x="5962650" y="5218113"/>
            <a:ext cx="1190625" cy="1219200"/>
          </a:xfrm>
          <a:prstGeom prst="rect">
            <a:avLst/>
          </a:prstGeom>
          <a:noFill/>
          <a:ln w="9525">
            <a:noFill/>
            <a:miter lim="800000"/>
            <a:headEnd/>
            <a:tailEnd/>
          </a:ln>
          <a:effectLst/>
        </p:spPr>
      </p:pic>
      <p:pic>
        <p:nvPicPr>
          <p:cNvPr id="274441" name="Picture 9" descr="LTI-logo2"/>
          <p:cNvPicPr>
            <a:picLocks noChangeAspect="1" noChangeArrowheads="1"/>
          </p:cNvPicPr>
          <p:nvPr/>
        </p:nvPicPr>
        <p:blipFill>
          <a:blip r:embed="rId9" cstate="print"/>
          <a:srcRect/>
          <a:stretch>
            <a:fillRect/>
          </a:stretch>
        </p:blipFill>
        <p:spPr bwMode="auto">
          <a:xfrm>
            <a:off x="7429500" y="0"/>
            <a:ext cx="1714500" cy="1019175"/>
          </a:xfrm>
          <a:prstGeom prst="rect">
            <a:avLst/>
          </a:prstGeom>
          <a:noFill/>
        </p:spPr>
      </p:pic>
      <p:pic>
        <p:nvPicPr>
          <p:cNvPr id="274442" name="Picture 10"/>
          <p:cNvPicPr>
            <a:picLocks noChangeAspect="1" noChangeArrowheads="1"/>
          </p:cNvPicPr>
          <p:nvPr/>
        </p:nvPicPr>
        <p:blipFill>
          <a:blip r:embed="rId10" cstate="print"/>
          <a:srcRect/>
          <a:stretch>
            <a:fillRect/>
          </a:stretch>
        </p:blipFill>
        <p:spPr bwMode="auto">
          <a:xfrm>
            <a:off x="0" y="0"/>
            <a:ext cx="714375"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6"/>
          <p:cNvSpPr>
            <a:spLocks noGrp="1"/>
          </p:cNvSpPr>
          <p:nvPr>
            <p:ph type="ftr" sz="quarter" idx="11"/>
          </p:nvPr>
        </p:nvSpPr>
        <p:spPr/>
        <p:txBody>
          <a:bodyPr/>
          <a:lstStyle/>
          <a:p>
            <a:r>
              <a:rPr lang="en-US" smtClean="0"/>
              <a:t>Jaime Carbonell, CMU</a:t>
            </a:r>
            <a:endParaRPr lang="en-US"/>
          </a:p>
        </p:txBody>
      </p:sp>
      <p:sp>
        <p:nvSpPr>
          <p:cNvPr id="15" name="Slide Number Placeholder 7"/>
          <p:cNvSpPr>
            <a:spLocks noGrp="1"/>
          </p:cNvSpPr>
          <p:nvPr>
            <p:ph type="sldNum" sz="quarter" idx="12"/>
          </p:nvPr>
        </p:nvSpPr>
        <p:spPr/>
        <p:txBody>
          <a:bodyPr/>
          <a:lstStyle/>
          <a:p>
            <a:fld id="{CA086554-CF11-4227-90FD-A3BCBB2CE0BC}" type="slidenum">
              <a:rPr lang="en-US"/>
              <a:pPr/>
              <a:t>12</a:t>
            </a:fld>
            <a:endParaRPr lang="en-US"/>
          </a:p>
        </p:txBody>
      </p:sp>
      <p:sp>
        <p:nvSpPr>
          <p:cNvPr id="276482" name="Rectangle 2"/>
          <p:cNvSpPr>
            <a:spLocks noGrp="1" noChangeArrowheads="1"/>
          </p:cNvSpPr>
          <p:nvPr>
            <p:ph type="title"/>
          </p:nvPr>
        </p:nvSpPr>
        <p:spPr/>
        <p:txBody>
          <a:bodyPr/>
          <a:lstStyle/>
          <a:p>
            <a:r>
              <a:rPr lang="en-US"/>
              <a:t>More on DUAL </a:t>
            </a:r>
            <a:r>
              <a:rPr lang="en-US" sz="2800"/>
              <a:t>[ECML 2007]</a:t>
            </a:r>
          </a:p>
        </p:txBody>
      </p:sp>
      <p:sp>
        <p:nvSpPr>
          <p:cNvPr id="276483" name="Rectangle 3"/>
          <p:cNvSpPr>
            <a:spLocks noGrp="1" noChangeArrowheads="1"/>
          </p:cNvSpPr>
          <p:nvPr>
            <p:ph type="body" sz="half" idx="1"/>
          </p:nvPr>
        </p:nvSpPr>
        <p:spPr>
          <a:xfrm>
            <a:off x="566738" y="1752600"/>
            <a:ext cx="7834312" cy="4267200"/>
          </a:xfrm>
        </p:spPr>
        <p:txBody>
          <a:bodyPr/>
          <a:lstStyle/>
          <a:p>
            <a:pPr marL="342900" indent="-342900">
              <a:lnSpc>
                <a:spcPct val="90000"/>
              </a:lnSpc>
            </a:pPr>
            <a:r>
              <a:rPr lang="en-US" sz="1800"/>
              <a:t>After cross-over, US does better =&gt; uncertainty score should be given more weight </a:t>
            </a:r>
            <a:endParaRPr lang="el-GR" sz="1800">
              <a:cs typeface="Arial" charset="0"/>
            </a:endParaRPr>
          </a:p>
          <a:p>
            <a:pPr marL="342900" indent="-342900">
              <a:lnSpc>
                <a:spcPct val="90000"/>
              </a:lnSpc>
            </a:pPr>
            <a:r>
              <a:rPr lang="en-US" sz="1800"/>
              <a:t>     should reflect how well US performs</a:t>
            </a:r>
          </a:p>
          <a:p>
            <a:pPr marL="742950" lvl="1" indent="-285750">
              <a:lnSpc>
                <a:spcPct val="90000"/>
              </a:lnSpc>
            </a:pPr>
            <a:r>
              <a:rPr lang="en-US" sz="1800"/>
              <a:t>can be calculated by the expected error of </a:t>
            </a:r>
          </a:p>
          <a:p>
            <a:pPr marL="342900" indent="-342900">
              <a:lnSpc>
                <a:spcPct val="90000"/>
              </a:lnSpc>
              <a:buFont typeface="Wingdings" pitchFamily="2" charset="2"/>
              <a:buNone/>
            </a:pPr>
            <a:r>
              <a:rPr lang="en-US" sz="1800"/>
              <a:t>	      US on the unlabeled data</a:t>
            </a:r>
            <a:r>
              <a:rPr lang="en-US">
                <a:solidFill>
                  <a:schemeClr val="accent2"/>
                </a:solidFill>
              </a:rPr>
              <a:t>*</a:t>
            </a:r>
            <a:r>
              <a:rPr lang="en-US" sz="1800"/>
              <a:t>  =&gt; </a:t>
            </a:r>
          </a:p>
          <a:p>
            <a:pPr marL="342900" indent="-342900">
              <a:lnSpc>
                <a:spcPct val="90000"/>
              </a:lnSpc>
              <a:buFont typeface="Wingdings" pitchFamily="2" charset="2"/>
              <a:buNone/>
            </a:pPr>
            <a:endParaRPr lang="en-US" sz="1800"/>
          </a:p>
          <a:p>
            <a:pPr marL="342900" indent="-342900">
              <a:lnSpc>
                <a:spcPct val="90000"/>
              </a:lnSpc>
            </a:pPr>
            <a:r>
              <a:rPr lang="en-US" sz="1800"/>
              <a:t>Finally, we have the following selection criterion for DUAL:</a:t>
            </a:r>
          </a:p>
          <a:p>
            <a:pPr marL="342900" indent="-342900">
              <a:lnSpc>
                <a:spcPct val="90000"/>
              </a:lnSpc>
            </a:pPr>
            <a:endParaRPr lang="en-US" sz="1800"/>
          </a:p>
          <a:p>
            <a:pPr marL="342900" indent="-342900">
              <a:lnSpc>
                <a:spcPct val="90000"/>
              </a:lnSpc>
              <a:buFont typeface="Wingdings" pitchFamily="2" charset="2"/>
              <a:buNone/>
            </a:pPr>
            <a:endParaRPr lang="en-US" sz="1800"/>
          </a:p>
          <a:p>
            <a:pPr marL="342900" indent="-342900">
              <a:lnSpc>
                <a:spcPct val="90000"/>
              </a:lnSpc>
            </a:pPr>
            <a:endParaRPr lang="en-US" sz="1800"/>
          </a:p>
          <a:p>
            <a:pPr marL="342900" indent="-342900">
              <a:lnSpc>
                <a:spcPct val="90000"/>
              </a:lnSpc>
              <a:buFont typeface="Wingdings" pitchFamily="2" charset="2"/>
              <a:buNone/>
            </a:pPr>
            <a:r>
              <a:rPr lang="en-US">
                <a:solidFill>
                  <a:schemeClr val="accent2"/>
                </a:solidFill>
              </a:rPr>
              <a:t>*</a:t>
            </a:r>
            <a:r>
              <a:rPr lang="en-US" sz="1800"/>
              <a:t>   US is allowed to choose data only from among the already sampled instances, and          is calculated on the remaining unlabeled set         to</a:t>
            </a:r>
          </a:p>
          <a:p>
            <a:pPr marL="742950" lvl="1" indent="-285750">
              <a:lnSpc>
                <a:spcPct val="90000"/>
              </a:lnSpc>
              <a:buFont typeface="Wingdings" pitchFamily="2" charset="2"/>
              <a:buNone/>
            </a:pPr>
            <a:endParaRPr lang="en-US" sz="1800"/>
          </a:p>
        </p:txBody>
      </p:sp>
      <p:graphicFrame>
        <p:nvGraphicFramePr>
          <p:cNvPr id="276484" name="Rectangle 4"/>
          <p:cNvGraphicFramePr>
            <a:graphicFrameLocks/>
          </p:cNvGraphicFramePr>
          <p:nvPr>
            <p:ph sz="quarter" idx="2"/>
          </p:nvPr>
        </p:nvGraphicFramePr>
        <p:xfrm>
          <a:off x="5186363" y="1752600"/>
          <a:ext cx="3592512" cy="2062163"/>
        </p:xfrm>
        <a:graphic>
          <a:graphicData uri="http://schemas.openxmlformats.org/presentationml/2006/ole">
            <p:oleObj spid="_x0000_s276484" name="Equation" r:id="rId4" imgW="0" imgH="0" progId="">
              <p:embed/>
            </p:oleObj>
          </a:graphicData>
        </a:graphic>
      </p:graphicFrame>
      <p:graphicFrame>
        <p:nvGraphicFramePr>
          <p:cNvPr id="276485" name="Object 5"/>
          <p:cNvGraphicFramePr>
            <a:graphicFrameLocks noChangeAspect="1"/>
          </p:cNvGraphicFramePr>
          <p:nvPr>
            <p:ph sz="quarter" idx="3"/>
          </p:nvPr>
        </p:nvGraphicFramePr>
        <p:xfrm>
          <a:off x="1066800" y="4049713"/>
          <a:ext cx="7462838" cy="668337"/>
        </p:xfrm>
        <a:graphic>
          <a:graphicData uri="http://schemas.openxmlformats.org/presentationml/2006/ole">
            <p:oleObj spid="_x0000_s276485" name="Equation" r:id="rId5" imgW="4635360" imgH="482400" progId="">
              <p:embed/>
            </p:oleObj>
          </a:graphicData>
        </a:graphic>
      </p:graphicFrame>
      <p:graphicFrame>
        <p:nvGraphicFramePr>
          <p:cNvPr id="276486" name="Object 6"/>
          <p:cNvGraphicFramePr>
            <a:graphicFrameLocks noChangeAspect="1"/>
          </p:cNvGraphicFramePr>
          <p:nvPr/>
        </p:nvGraphicFramePr>
        <p:xfrm>
          <a:off x="5334000" y="2819400"/>
          <a:ext cx="1143000" cy="474663"/>
        </p:xfrm>
        <a:graphic>
          <a:graphicData uri="http://schemas.openxmlformats.org/presentationml/2006/ole">
            <p:oleObj spid="_x0000_s276486" name="Equation" r:id="rId6" imgW="825480" imgH="342720" progId="">
              <p:embed/>
            </p:oleObj>
          </a:graphicData>
        </a:graphic>
      </p:graphicFrame>
      <p:graphicFrame>
        <p:nvGraphicFramePr>
          <p:cNvPr id="276487" name="Object 7"/>
          <p:cNvGraphicFramePr>
            <a:graphicFrameLocks noChangeAspect="1"/>
          </p:cNvGraphicFramePr>
          <p:nvPr/>
        </p:nvGraphicFramePr>
        <p:xfrm>
          <a:off x="2709863" y="5437188"/>
          <a:ext cx="381000" cy="352425"/>
        </p:xfrm>
        <a:graphic>
          <a:graphicData uri="http://schemas.openxmlformats.org/presentationml/2006/ole">
            <p:oleObj spid="_x0000_s276487" name="Equation" r:id="rId7" imgW="164880" imgH="152280" progId="">
              <p:embed/>
            </p:oleObj>
          </a:graphicData>
        </a:graphic>
      </p:graphicFrame>
      <p:graphicFrame>
        <p:nvGraphicFramePr>
          <p:cNvPr id="276488" name="Object 8"/>
          <p:cNvGraphicFramePr>
            <a:graphicFrameLocks noChangeAspect="1"/>
          </p:cNvGraphicFramePr>
          <p:nvPr/>
        </p:nvGraphicFramePr>
        <p:xfrm>
          <a:off x="4003675" y="5187950"/>
          <a:ext cx="381000" cy="352425"/>
        </p:xfrm>
        <a:graphic>
          <a:graphicData uri="http://schemas.openxmlformats.org/presentationml/2006/ole">
            <p:oleObj spid="_x0000_s276488" name="Equation" r:id="rId8" imgW="164880" imgH="152280" progId="">
              <p:embed/>
            </p:oleObj>
          </a:graphicData>
        </a:graphic>
      </p:graphicFrame>
      <p:pic>
        <p:nvPicPr>
          <p:cNvPr id="276489" name="Picture 9"/>
          <p:cNvPicPr>
            <a:picLocks noChangeAspect="1" noChangeArrowheads="1"/>
          </p:cNvPicPr>
          <p:nvPr/>
        </p:nvPicPr>
        <p:blipFill>
          <a:blip r:embed="rId9" cstate="print"/>
          <a:srcRect/>
          <a:stretch>
            <a:fillRect/>
          </a:stretch>
        </p:blipFill>
        <p:spPr bwMode="auto">
          <a:xfrm>
            <a:off x="7010400" y="2508250"/>
            <a:ext cx="1066800" cy="920750"/>
          </a:xfrm>
          <a:prstGeom prst="rect">
            <a:avLst/>
          </a:prstGeom>
          <a:noFill/>
          <a:ln w="9525">
            <a:noFill/>
            <a:miter lim="800000"/>
            <a:headEnd/>
            <a:tailEnd/>
          </a:ln>
          <a:effectLst/>
        </p:spPr>
      </p:pic>
      <p:graphicFrame>
        <p:nvGraphicFramePr>
          <p:cNvPr id="276490" name="Object 10"/>
          <p:cNvGraphicFramePr>
            <a:graphicFrameLocks noChangeAspect="1"/>
          </p:cNvGraphicFramePr>
          <p:nvPr/>
        </p:nvGraphicFramePr>
        <p:xfrm>
          <a:off x="3825875" y="5381625"/>
          <a:ext cx="660400" cy="444500"/>
        </p:xfrm>
        <a:graphic>
          <a:graphicData uri="http://schemas.openxmlformats.org/presentationml/2006/ole">
            <p:oleObj spid="_x0000_s276490" name="Equation" r:id="rId10" imgW="507960" imgH="342720" progId="">
              <p:embed/>
            </p:oleObj>
          </a:graphicData>
        </a:graphic>
      </p:graphicFrame>
      <p:pic>
        <p:nvPicPr>
          <p:cNvPr id="276491" name="Picture 11" descr="LTI-logo2"/>
          <p:cNvPicPr>
            <a:picLocks noChangeAspect="1" noChangeArrowheads="1"/>
          </p:cNvPicPr>
          <p:nvPr/>
        </p:nvPicPr>
        <p:blipFill>
          <a:blip r:embed="rId11" cstate="print"/>
          <a:srcRect/>
          <a:stretch>
            <a:fillRect/>
          </a:stretch>
        </p:blipFill>
        <p:spPr bwMode="auto">
          <a:xfrm>
            <a:off x="7429500" y="5838825"/>
            <a:ext cx="1714500" cy="1019175"/>
          </a:xfrm>
          <a:prstGeom prst="rect">
            <a:avLst/>
          </a:prstGeom>
          <a:noFill/>
        </p:spPr>
      </p:pic>
      <p:pic>
        <p:nvPicPr>
          <p:cNvPr id="276492" name="Picture 12"/>
          <p:cNvPicPr>
            <a:picLocks noChangeAspect="1" noChangeArrowheads="1"/>
          </p:cNvPicPr>
          <p:nvPr/>
        </p:nvPicPr>
        <p:blipFill>
          <a:blip r:embed="rId12" cstate="print"/>
          <a:srcRect/>
          <a:stretch>
            <a:fillRect/>
          </a:stretch>
        </p:blipFill>
        <p:spPr bwMode="auto">
          <a:xfrm>
            <a:off x="0" y="6115050"/>
            <a:ext cx="714375"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smtClean="0"/>
              <a:t>Jaime Carbonell, CMU</a:t>
            </a:r>
            <a:endParaRPr lang="en-US"/>
          </a:p>
        </p:txBody>
      </p:sp>
      <p:sp>
        <p:nvSpPr>
          <p:cNvPr id="9" name="Slide Number Placeholder 8"/>
          <p:cNvSpPr>
            <a:spLocks noGrp="1"/>
          </p:cNvSpPr>
          <p:nvPr>
            <p:ph type="sldNum" sz="quarter" idx="12"/>
          </p:nvPr>
        </p:nvSpPr>
        <p:spPr/>
        <p:txBody>
          <a:bodyPr/>
          <a:lstStyle/>
          <a:p>
            <a:fld id="{0ABC14F8-2130-4F5D-921B-BCD50A21A1B3}" type="slidenum">
              <a:rPr lang="en-US"/>
              <a:pPr/>
              <a:t>13</a:t>
            </a:fld>
            <a:endParaRPr lang="en-US"/>
          </a:p>
        </p:txBody>
      </p:sp>
      <p:sp>
        <p:nvSpPr>
          <p:cNvPr id="278530" name="Rectangle 2"/>
          <p:cNvSpPr>
            <a:spLocks noGrp="1" noChangeArrowheads="1"/>
          </p:cNvSpPr>
          <p:nvPr>
            <p:ph type="title" sz="quarter"/>
          </p:nvPr>
        </p:nvSpPr>
        <p:spPr/>
        <p:txBody>
          <a:bodyPr/>
          <a:lstStyle/>
          <a:p>
            <a:r>
              <a:rPr lang="en-US"/>
              <a:t>Results: </a:t>
            </a:r>
            <a:r>
              <a:rPr lang="en-US">
                <a:solidFill>
                  <a:srgbClr val="FF5050"/>
                </a:solidFill>
              </a:rPr>
              <a:t>DUAL</a:t>
            </a:r>
            <a:r>
              <a:rPr lang="en-US"/>
              <a:t> vs </a:t>
            </a:r>
            <a:r>
              <a:rPr lang="en-US">
                <a:solidFill>
                  <a:srgbClr val="009900"/>
                </a:solidFill>
              </a:rPr>
              <a:t>DWUS</a:t>
            </a:r>
          </a:p>
        </p:txBody>
      </p:sp>
      <p:pic>
        <p:nvPicPr>
          <p:cNvPr id="278531" name="Picture 3"/>
          <p:cNvPicPr>
            <a:picLocks noGrp="1" noChangeAspect="1" noChangeArrowheads="1"/>
          </p:cNvPicPr>
          <p:nvPr>
            <p:ph sz="quarter" idx="1"/>
          </p:nvPr>
        </p:nvPicPr>
        <p:blipFill>
          <a:blip r:embed="rId3" cstate="print"/>
          <a:srcRect/>
          <a:stretch>
            <a:fillRect/>
          </a:stretch>
        </p:blipFill>
        <p:spPr>
          <a:xfrm>
            <a:off x="1017588" y="1752600"/>
            <a:ext cx="3265487" cy="2062163"/>
          </a:xfrm>
          <a:noFill/>
          <a:ln/>
        </p:spPr>
      </p:pic>
      <p:pic>
        <p:nvPicPr>
          <p:cNvPr id="278532" name="Picture 4"/>
          <p:cNvPicPr>
            <a:picLocks noGrp="1" noChangeAspect="1" noChangeArrowheads="1"/>
          </p:cNvPicPr>
          <p:nvPr>
            <p:ph sz="quarter" idx="2"/>
          </p:nvPr>
        </p:nvPicPr>
        <p:blipFill>
          <a:blip r:embed="rId4" cstate="print"/>
          <a:srcRect/>
          <a:stretch>
            <a:fillRect/>
          </a:stretch>
        </p:blipFill>
        <p:spPr>
          <a:xfrm>
            <a:off x="5356225" y="1752600"/>
            <a:ext cx="3255963" cy="2062163"/>
          </a:xfrm>
          <a:noFill/>
          <a:ln/>
        </p:spPr>
      </p:pic>
      <p:pic>
        <p:nvPicPr>
          <p:cNvPr id="278533" name="Picture 5"/>
          <p:cNvPicPr>
            <a:picLocks noGrp="1" noChangeAspect="1" noChangeArrowheads="1"/>
          </p:cNvPicPr>
          <p:nvPr>
            <p:ph sz="quarter" idx="3"/>
          </p:nvPr>
        </p:nvPicPr>
        <p:blipFill>
          <a:blip r:embed="rId5" cstate="print"/>
          <a:srcRect/>
          <a:stretch>
            <a:fillRect/>
          </a:stretch>
        </p:blipFill>
        <p:spPr>
          <a:xfrm>
            <a:off x="1033463" y="3957638"/>
            <a:ext cx="3233737" cy="2062162"/>
          </a:xfrm>
          <a:noFill/>
          <a:ln/>
        </p:spPr>
      </p:pic>
      <p:pic>
        <p:nvPicPr>
          <p:cNvPr id="278534" name="Picture 6"/>
          <p:cNvPicPr>
            <a:picLocks noGrp="1" noChangeAspect="1" noChangeArrowheads="1"/>
          </p:cNvPicPr>
          <p:nvPr>
            <p:ph sz="quarter" idx="4"/>
          </p:nvPr>
        </p:nvPicPr>
        <p:blipFill>
          <a:blip r:embed="rId6" cstate="print"/>
          <a:srcRect/>
          <a:stretch>
            <a:fillRect/>
          </a:stretch>
        </p:blipFill>
        <p:spPr>
          <a:xfrm>
            <a:off x="5360988" y="3957638"/>
            <a:ext cx="3246437" cy="2062162"/>
          </a:xfrm>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C95D12DC-C202-4E19-A90C-AAC1D420C2AE}" type="slidenum">
              <a:rPr lang="en-US"/>
              <a:pPr/>
              <a:t>14</a:t>
            </a:fld>
            <a:endParaRPr lang="en-US"/>
          </a:p>
        </p:txBody>
      </p:sp>
      <p:sp>
        <p:nvSpPr>
          <p:cNvPr id="402434" name="Rectangle 2"/>
          <p:cNvSpPr>
            <a:spLocks noGrp="1" noChangeArrowheads="1"/>
          </p:cNvSpPr>
          <p:nvPr>
            <p:ph type="title"/>
          </p:nvPr>
        </p:nvSpPr>
        <p:spPr/>
        <p:txBody>
          <a:bodyPr/>
          <a:lstStyle/>
          <a:p>
            <a:r>
              <a:rPr lang="en-US" dirty="0" smtClean="0"/>
              <a:t>Active Learning Beyond </a:t>
            </a:r>
            <a:r>
              <a:rPr lang="en-US" dirty="0"/>
              <a:t>Dual</a:t>
            </a:r>
          </a:p>
        </p:txBody>
      </p:sp>
      <p:sp>
        <p:nvSpPr>
          <p:cNvPr id="402435" name="Rectangle 3"/>
          <p:cNvSpPr>
            <a:spLocks noGrp="1" noChangeArrowheads="1"/>
          </p:cNvSpPr>
          <p:nvPr>
            <p:ph type="body" idx="1"/>
          </p:nvPr>
        </p:nvSpPr>
        <p:spPr/>
        <p:txBody>
          <a:bodyPr/>
          <a:lstStyle/>
          <a:p>
            <a:r>
              <a:rPr lang="en-US"/>
              <a:t>Paired Sampling with Geodesic Density Estimation</a:t>
            </a:r>
          </a:p>
          <a:p>
            <a:pPr lvl="1"/>
            <a:r>
              <a:rPr lang="en-US" sz="2000"/>
              <a:t>Donmez &amp; Carbonell, SIAM 2008</a:t>
            </a:r>
          </a:p>
          <a:p>
            <a:r>
              <a:rPr lang="en-US"/>
              <a:t>Active Rank Learning </a:t>
            </a:r>
          </a:p>
          <a:p>
            <a:pPr lvl="1"/>
            <a:r>
              <a:rPr lang="en-US" sz="2000"/>
              <a:t>Search results: Donmez &amp; Carbonell, WWW 2008</a:t>
            </a:r>
          </a:p>
          <a:p>
            <a:pPr lvl="1"/>
            <a:r>
              <a:rPr lang="en-US" sz="2000"/>
              <a:t>In general: Donmez &amp; Carbonell, ICML 2008</a:t>
            </a:r>
          </a:p>
          <a:p>
            <a:r>
              <a:rPr lang="en-US"/>
              <a:t>Structure Learning</a:t>
            </a:r>
          </a:p>
          <a:p>
            <a:pPr lvl="1"/>
            <a:r>
              <a:rPr lang="en-US" sz="2000"/>
              <a:t>Inferring 3D protein structure from 1D sequence</a:t>
            </a:r>
          </a:p>
          <a:p>
            <a:pPr lvl="1"/>
            <a:r>
              <a:rPr lang="en-US" sz="2000"/>
              <a:t>Remains open problem</a:t>
            </a:r>
            <a:r>
              <a:rPr lang="en-US"/>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r>
              <a:rPr lang="en-US" smtClean="0"/>
              <a:t>Jaime Carbonell, CMU</a:t>
            </a:r>
            <a:endParaRPr lang="en-US"/>
          </a:p>
        </p:txBody>
      </p:sp>
      <p:sp>
        <p:nvSpPr>
          <p:cNvPr id="15" name="Slide Number Placeholder 5"/>
          <p:cNvSpPr>
            <a:spLocks noGrp="1"/>
          </p:cNvSpPr>
          <p:nvPr>
            <p:ph type="sldNum" sz="quarter" idx="12"/>
          </p:nvPr>
        </p:nvSpPr>
        <p:spPr/>
        <p:txBody>
          <a:bodyPr/>
          <a:lstStyle/>
          <a:p>
            <a:fld id="{EA0AEF87-8BF2-4990-B431-5C69F1B8B236}" type="slidenum">
              <a:rPr lang="en-US"/>
              <a:pPr/>
              <a:t>15</a:t>
            </a:fld>
            <a:endParaRPr lang="en-US"/>
          </a:p>
        </p:txBody>
      </p:sp>
      <p:sp>
        <p:nvSpPr>
          <p:cNvPr id="403458" name="Rectangle 2"/>
          <p:cNvSpPr>
            <a:spLocks noGrp="1" noChangeArrowheads="1"/>
          </p:cNvSpPr>
          <p:nvPr>
            <p:ph type="title"/>
          </p:nvPr>
        </p:nvSpPr>
        <p:spPr/>
        <p:txBody>
          <a:bodyPr/>
          <a:lstStyle/>
          <a:p>
            <a:r>
              <a:rPr lang="en-US" dirty="0"/>
              <a:t>Active Sampling for </a:t>
            </a:r>
            <a:r>
              <a:rPr lang="en-US" dirty="0" err="1" smtClean="0"/>
              <a:t>RankSVM</a:t>
            </a:r>
            <a:endParaRPr lang="en-US" dirty="0"/>
          </a:p>
        </p:txBody>
      </p:sp>
      <p:sp>
        <p:nvSpPr>
          <p:cNvPr id="403459" name="Rectangle 3"/>
          <p:cNvSpPr>
            <a:spLocks noGrp="1" noChangeArrowheads="1"/>
          </p:cNvSpPr>
          <p:nvPr>
            <p:ph type="body" idx="1"/>
          </p:nvPr>
        </p:nvSpPr>
        <p:spPr/>
        <p:txBody>
          <a:bodyPr/>
          <a:lstStyle/>
          <a:p>
            <a:pPr marL="342900" indent="-342900"/>
            <a:r>
              <a:rPr lang="en-US" dirty="0"/>
              <a:t>Consider a candidate</a:t>
            </a:r>
          </a:p>
          <a:p>
            <a:pPr marL="342900" indent="-342900"/>
            <a:r>
              <a:rPr lang="en-US" dirty="0"/>
              <a:t>Assume     is added to training set with</a:t>
            </a:r>
          </a:p>
          <a:p>
            <a:pPr marL="342900" indent="-342900"/>
            <a:r>
              <a:rPr lang="en-US" dirty="0"/>
              <a:t>Total loss on pairs that include     is:</a:t>
            </a:r>
          </a:p>
          <a:p>
            <a:pPr marL="342900" indent="-342900">
              <a:buFont typeface="Wingdings" pitchFamily="2" charset="2"/>
              <a:buNone/>
            </a:pPr>
            <a:endParaRPr lang="en-US" dirty="0"/>
          </a:p>
          <a:p>
            <a:pPr marL="342900" indent="-342900">
              <a:buFont typeface="Wingdings" pitchFamily="2" charset="2"/>
              <a:buNone/>
            </a:pPr>
            <a:endParaRPr lang="en-US" dirty="0"/>
          </a:p>
          <a:p>
            <a:pPr marL="342900" indent="-342900"/>
            <a:r>
              <a:rPr lang="en-US" dirty="0"/>
              <a:t>n is the # of training instances with a different label than</a:t>
            </a:r>
          </a:p>
          <a:p>
            <a:pPr marL="342900" indent="-342900"/>
            <a:r>
              <a:rPr lang="en-US" dirty="0"/>
              <a:t>Objective function to be minimized becomes: </a:t>
            </a:r>
          </a:p>
          <a:p>
            <a:pPr marL="342900" indent="-342900"/>
            <a:endParaRPr lang="en-US" dirty="0"/>
          </a:p>
          <a:p>
            <a:pPr marL="342900" indent="-342900">
              <a:buFont typeface="Wingdings" pitchFamily="2" charset="2"/>
              <a:buNone/>
            </a:pPr>
            <a:endParaRPr lang="en-US" dirty="0"/>
          </a:p>
        </p:txBody>
      </p:sp>
      <p:pic>
        <p:nvPicPr>
          <p:cNvPr id="403460" name="Picture 4"/>
          <p:cNvPicPr>
            <a:picLocks noChangeAspect="1" noChangeArrowheads="1"/>
          </p:cNvPicPr>
          <p:nvPr/>
        </p:nvPicPr>
        <p:blipFill>
          <a:blip r:embed="rId3" cstate="print"/>
          <a:srcRect/>
          <a:stretch>
            <a:fillRect/>
          </a:stretch>
        </p:blipFill>
        <p:spPr bwMode="auto">
          <a:xfrm>
            <a:off x="4572000" y="1828800"/>
            <a:ext cx="1300163" cy="366713"/>
          </a:xfrm>
          <a:prstGeom prst="rect">
            <a:avLst/>
          </a:prstGeom>
          <a:noFill/>
          <a:ln w="9525">
            <a:noFill/>
            <a:miter lim="800000"/>
            <a:headEnd/>
            <a:tailEnd/>
          </a:ln>
          <a:effectLst/>
        </p:spPr>
      </p:pic>
      <p:pic>
        <p:nvPicPr>
          <p:cNvPr id="403461" name="Picture 5"/>
          <p:cNvPicPr>
            <a:picLocks noChangeAspect="1" noChangeArrowheads="1"/>
          </p:cNvPicPr>
          <p:nvPr/>
        </p:nvPicPr>
        <p:blipFill>
          <a:blip r:embed="rId4" cstate="print"/>
          <a:srcRect/>
          <a:stretch>
            <a:fillRect/>
          </a:stretch>
        </p:blipFill>
        <p:spPr bwMode="auto">
          <a:xfrm>
            <a:off x="2362200" y="2362200"/>
            <a:ext cx="381000" cy="325438"/>
          </a:xfrm>
          <a:prstGeom prst="rect">
            <a:avLst/>
          </a:prstGeom>
          <a:noFill/>
          <a:ln w="9525">
            <a:noFill/>
            <a:miter lim="800000"/>
            <a:headEnd/>
            <a:tailEnd/>
          </a:ln>
          <a:effectLst/>
        </p:spPr>
      </p:pic>
      <p:pic>
        <p:nvPicPr>
          <p:cNvPr id="403462" name="Picture 6"/>
          <p:cNvPicPr>
            <a:picLocks noChangeAspect="1" noChangeArrowheads="1"/>
          </p:cNvPicPr>
          <p:nvPr/>
        </p:nvPicPr>
        <p:blipFill>
          <a:blip r:embed="rId5" cstate="print"/>
          <a:srcRect/>
          <a:stretch>
            <a:fillRect/>
          </a:stretch>
        </p:blipFill>
        <p:spPr bwMode="auto">
          <a:xfrm>
            <a:off x="7219950" y="2273300"/>
            <a:ext cx="1201738" cy="333375"/>
          </a:xfrm>
          <a:prstGeom prst="rect">
            <a:avLst/>
          </a:prstGeom>
          <a:noFill/>
          <a:ln w="9525">
            <a:noFill/>
            <a:miter lim="800000"/>
            <a:headEnd/>
            <a:tailEnd/>
          </a:ln>
          <a:effectLst/>
        </p:spPr>
      </p:pic>
      <p:pic>
        <p:nvPicPr>
          <p:cNvPr id="403463" name="Picture 7"/>
          <p:cNvPicPr>
            <a:picLocks noChangeAspect="1" noChangeArrowheads="1"/>
          </p:cNvPicPr>
          <p:nvPr/>
        </p:nvPicPr>
        <p:blipFill>
          <a:blip r:embed="rId4" cstate="print"/>
          <a:srcRect/>
          <a:stretch>
            <a:fillRect/>
          </a:stretch>
        </p:blipFill>
        <p:spPr bwMode="auto">
          <a:xfrm>
            <a:off x="5802313" y="2747963"/>
            <a:ext cx="381000" cy="325437"/>
          </a:xfrm>
          <a:prstGeom prst="rect">
            <a:avLst/>
          </a:prstGeom>
          <a:noFill/>
          <a:ln w="9525">
            <a:noFill/>
            <a:miter lim="800000"/>
            <a:headEnd/>
            <a:tailEnd/>
          </a:ln>
          <a:effectLst/>
        </p:spPr>
      </p:pic>
      <p:pic>
        <p:nvPicPr>
          <p:cNvPr id="403464" name="Picture 8"/>
          <p:cNvPicPr>
            <a:picLocks noChangeAspect="1" noChangeArrowheads="1"/>
          </p:cNvPicPr>
          <p:nvPr/>
        </p:nvPicPr>
        <p:blipFill>
          <a:blip r:embed="rId6" cstate="print"/>
          <a:srcRect/>
          <a:stretch>
            <a:fillRect/>
          </a:stretch>
        </p:blipFill>
        <p:spPr bwMode="auto">
          <a:xfrm>
            <a:off x="2681288" y="4424363"/>
            <a:ext cx="301625" cy="304800"/>
          </a:xfrm>
          <a:prstGeom prst="rect">
            <a:avLst/>
          </a:prstGeom>
          <a:noFill/>
          <a:ln w="9525">
            <a:noFill/>
            <a:miter lim="800000"/>
            <a:headEnd/>
            <a:tailEnd/>
          </a:ln>
          <a:effectLst/>
        </p:spPr>
      </p:pic>
      <p:pic>
        <p:nvPicPr>
          <p:cNvPr id="403465" name="Picture 9"/>
          <p:cNvPicPr>
            <a:picLocks noChangeAspect="1" noChangeArrowheads="1"/>
          </p:cNvPicPr>
          <p:nvPr/>
        </p:nvPicPr>
        <p:blipFill>
          <a:blip r:embed="rId7" cstate="print"/>
          <a:srcRect/>
          <a:stretch>
            <a:fillRect/>
          </a:stretch>
        </p:blipFill>
        <p:spPr bwMode="auto">
          <a:xfrm>
            <a:off x="1285875" y="5271223"/>
            <a:ext cx="5905500" cy="814387"/>
          </a:xfrm>
          <a:prstGeom prst="rect">
            <a:avLst/>
          </a:prstGeom>
          <a:noFill/>
          <a:ln w="9525">
            <a:noFill/>
            <a:miter lim="800000"/>
            <a:headEnd/>
            <a:tailEnd/>
          </a:ln>
          <a:effectLst/>
        </p:spPr>
      </p:pic>
      <p:pic>
        <p:nvPicPr>
          <p:cNvPr id="403466" name="Picture 10"/>
          <p:cNvPicPr>
            <a:picLocks noChangeAspect="1" noChangeArrowheads="1"/>
          </p:cNvPicPr>
          <p:nvPr/>
        </p:nvPicPr>
        <p:blipFill>
          <a:blip r:embed="rId8" cstate="print"/>
          <a:srcRect/>
          <a:stretch>
            <a:fillRect/>
          </a:stretch>
        </p:blipFill>
        <p:spPr bwMode="auto">
          <a:xfrm>
            <a:off x="2986088" y="3292475"/>
            <a:ext cx="531812" cy="706438"/>
          </a:xfrm>
          <a:prstGeom prst="rect">
            <a:avLst/>
          </a:prstGeom>
          <a:noFill/>
          <a:ln w="9525">
            <a:noFill/>
            <a:miter lim="800000"/>
            <a:headEnd/>
            <a:tailEnd/>
          </a:ln>
          <a:effectLst/>
        </p:spPr>
      </p:pic>
      <p:pic>
        <p:nvPicPr>
          <p:cNvPr id="403467" name="Picture 11"/>
          <p:cNvPicPr>
            <a:picLocks noChangeAspect="1" noChangeArrowheads="1"/>
          </p:cNvPicPr>
          <p:nvPr/>
        </p:nvPicPr>
        <p:blipFill>
          <a:blip r:embed="rId9" cstate="print"/>
          <a:srcRect/>
          <a:stretch>
            <a:fillRect/>
          </a:stretch>
        </p:blipFill>
        <p:spPr bwMode="auto">
          <a:xfrm>
            <a:off x="914400" y="3405188"/>
            <a:ext cx="1878013" cy="509587"/>
          </a:xfrm>
          <a:prstGeom prst="rect">
            <a:avLst/>
          </a:prstGeom>
          <a:noFill/>
          <a:ln w="9525">
            <a:noFill/>
            <a:miter lim="800000"/>
            <a:headEnd/>
            <a:tailEnd/>
          </a:ln>
          <a:effectLst/>
        </p:spPr>
      </p:pic>
      <p:pic>
        <p:nvPicPr>
          <p:cNvPr id="403468" name="Picture 12"/>
          <p:cNvPicPr>
            <a:picLocks noChangeAspect="1" noChangeArrowheads="1"/>
          </p:cNvPicPr>
          <p:nvPr/>
        </p:nvPicPr>
        <p:blipFill>
          <a:blip r:embed="rId10" cstate="print"/>
          <a:srcRect/>
          <a:stretch>
            <a:fillRect/>
          </a:stretch>
        </p:blipFill>
        <p:spPr bwMode="auto">
          <a:xfrm>
            <a:off x="3581400" y="3352800"/>
            <a:ext cx="3786188" cy="6127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r>
              <a:rPr lang="en-US" smtClean="0"/>
              <a:t>Jaime Carbonell, CMU</a:t>
            </a:r>
            <a:endParaRPr lang="en-US"/>
          </a:p>
        </p:txBody>
      </p:sp>
      <p:sp>
        <p:nvSpPr>
          <p:cNvPr id="13" name="Slide Number Placeholder 5"/>
          <p:cNvSpPr>
            <a:spLocks noGrp="1"/>
          </p:cNvSpPr>
          <p:nvPr>
            <p:ph type="sldNum" sz="quarter" idx="12"/>
          </p:nvPr>
        </p:nvSpPr>
        <p:spPr/>
        <p:txBody>
          <a:bodyPr/>
          <a:lstStyle/>
          <a:p>
            <a:fld id="{1E38F85F-0FE4-4A60-935A-1BDCEFD7E005}" type="slidenum">
              <a:rPr lang="en-US"/>
              <a:pPr/>
              <a:t>16</a:t>
            </a:fld>
            <a:endParaRPr lang="en-US"/>
          </a:p>
        </p:txBody>
      </p:sp>
      <p:sp>
        <p:nvSpPr>
          <p:cNvPr id="411650" name="Rectangle 2"/>
          <p:cNvSpPr>
            <a:spLocks noGrp="1" noChangeArrowheads="1"/>
          </p:cNvSpPr>
          <p:nvPr>
            <p:ph type="title"/>
          </p:nvPr>
        </p:nvSpPr>
        <p:spPr/>
        <p:txBody>
          <a:bodyPr/>
          <a:lstStyle/>
          <a:p>
            <a:r>
              <a:rPr lang="en-US" dirty="0"/>
              <a:t>Active Sampling for </a:t>
            </a:r>
            <a:r>
              <a:rPr lang="en-US" dirty="0" err="1" smtClean="0"/>
              <a:t>RankBoost</a:t>
            </a:r>
            <a:endParaRPr lang="en-US" dirty="0"/>
          </a:p>
        </p:txBody>
      </p:sp>
      <p:sp>
        <p:nvSpPr>
          <p:cNvPr id="411651" name="Rectangle 3"/>
          <p:cNvSpPr>
            <a:spLocks noGrp="1" noChangeArrowheads="1"/>
          </p:cNvSpPr>
          <p:nvPr>
            <p:ph type="body" idx="1"/>
          </p:nvPr>
        </p:nvSpPr>
        <p:spPr/>
        <p:txBody>
          <a:bodyPr/>
          <a:lstStyle/>
          <a:p>
            <a:pPr marL="342900" indent="-342900">
              <a:lnSpc>
                <a:spcPct val="90000"/>
              </a:lnSpc>
            </a:pPr>
            <a:r>
              <a:rPr lang="en-US"/>
              <a:t>Difference in the ranking loss between the current and the enlarged set:</a:t>
            </a:r>
          </a:p>
          <a:p>
            <a:pPr marL="342900" indent="-342900">
              <a:lnSpc>
                <a:spcPct val="90000"/>
              </a:lnSpc>
            </a:pPr>
            <a:endParaRPr lang="en-US"/>
          </a:p>
          <a:p>
            <a:pPr marL="342900" indent="-342900">
              <a:lnSpc>
                <a:spcPct val="90000"/>
              </a:lnSpc>
            </a:pPr>
            <a:endParaRPr lang="en-US"/>
          </a:p>
          <a:p>
            <a:pPr marL="342900" indent="-342900">
              <a:lnSpc>
                <a:spcPct val="90000"/>
              </a:lnSpc>
            </a:pPr>
            <a:r>
              <a:rPr lang="en-US"/>
              <a:t>                   indicates how much the current ranker needs to change to compensate for the loss introduced by the new instance</a:t>
            </a:r>
          </a:p>
          <a:p>
            <a:pPr marL="342900" indent="-342900">
              <a:lnSpc>
                <a:spcPct val="90000"/>
              </a:lnSpc>
            </a:pPr>
            <a:r>
              <a:rPr lang="en-US"/>
              <a:t>Finally, the instance with the highest loss differential is sampled:</a:t>
            </a:r>
          </a:p>
        </p:txBody>
      </p:sp>
      <p:pic>
        <p:nvPicPr>
          <p:cNvPr id="411652" name="Picture 4"/>
          <p:cNvPicPr>
            <a:picLocks noChangeAspect="1" noChangeArrowheads="1"/>
          </p:cNvPicPr>
          <p:nvPr/>
        </p:nvPicPr>
        <p:blipFill>
          <a:blip r:embed="rId3" cstate="print"/>
          <a:srcRect/>
          <a:stretch>
            <a:fillRect/>
          </a:stretch>
        </p:blipFill>
        <p:spPr bwMode="auto">
          <a:xfrm>
            <a:off x="1036638" y="2554288"/>
            <a:ext cx="6477000" cy="752475"/>
          </a:xfrm>
          <a:prstGeom prst="rect">
            <a:avLst/>
          </a:prstGeom>
          <a:noFill/>
          <a:ln w="9525">
            <a:noFill/>
            <a:miter lim="800000"/>
            <a:headEnd/>
            <a:tailEnd/>
          </a:ln>
          <a:effectLst/>
        </p:spPr>
      </p:pic>
      <p:pic>
        <p:nvPicPr>
          <p:cNvPr id="411653" name="Picture 5"/>
          <p:cNvPicPr>
            <a:picLocks noChangeAspect="1" noChangeArrowheads="1"/>
          </p:cNvPicPr>
          <p:nvPr/>
        </p:nvPicPr>
        <p:blipFill>
          <a:blip r:embed="rId4" cstate="print"/>
          <a:srcRect/>
          <a:stretch>
            <a:fillRect/>
          </a:stretch>
        </p:blipFill>
        <p:spPr bwMode="auto">
          <a:xfrm>
            <a:off x="973138" y="3309938"/>
            <a:ext cx="1905000" cy="406400"/>
          </a:xfrm>
          <a:prstGeom prst="rect">
            <a:avLst/>
          </a:prstGeom>
          <a:noFill/>
          <a:ln w="9525">
            <a:noFill/>
            <a:miter lim="800000"/>
            <a:headEnd/>
            <a:tailEnd/>
          </a:ln>
          <a:effectLst/>
        </p:spPr>
      </p:pic>
      <p:grpSp>
        <p:nvGrpSpPr>
          <p:cNvPr id="411654" name="Group 6"/>
          <p:cNvGrpSpPr>
            <a:grpSpLocks/>
          </p:cNvGrpSpPr>
          <p:nvPr/>
        </p:nvGrpSpPr>
        <p:grpSpPr bwMode="auto">
          <a:xfrm>
            <a:off x="493713" y="5041900"/>
            <a:ext cx="8351837" cy="808038"/>
            <a:chOff x="144" y="3696"/>
            <a:chExt cx="5261" cy="509"/>
          </a:xfrm>
        </p:grpSpPr>
        <p:pic>
          <p:nvPicPr>
            <p:cNvPr id="411655" name="Picture 7"/>
            <p:cNvPicPr>
              <a:picLocks noChangeAspect="1" noChangeArrowheads="1"/>
            </p:cNvPicPr>
            <p:nvPr/>
          </p:nvPicPr>
          <p:blipFill>
            <a:blip r:embed="rId5" cstate="print"/>
            <a:srcRect/>
            <a:stretch>
              <a:fillRect/>
            </a:stretch>
          </p:blipFill>
          <p:spPr bwMode="auto">
            <a:xfrm>
              <a:off x="144" y="3744"/>
              <a:ext cx="1135" cy="461"/>
            </a:xfrm>
            <a:prstGeom prst="rect">
              <a:avLst/>
            </a:prstGeom>
            <a:noFill/>
            <a:ln w="9525">
              <a:noFill/>
              <a:miter lim="800000"/>
              <a:headEnd/>
              <a:tailEnd/>
            </a:ln>
            <a:effectLst/>
          </p:spPr>
        </p:pic>
        <p:pic>
          <p:nvPicPr>
            <p:cNvPr id="411656" name="Picture 8"/>
            <p:cNvPicPr>
              <a:picLocks noChangeAspect="1" noChangeArrowheads="1"/>
            </p:cNvPicPr>
            <p:nvPr/>
          </p:nvPicPr>
          <p:blipFill>
            <a:blip r:embed="rId6" cstate="print"/>
            <a:srcRect/>
            <a:stretch>
              <a:fillRect/>
            </a:stretch>
          </p:blipFill>
          <p:spPr bwMode="auto">
            <a:xfrm>
              <a:off x="1296" y="3817"/>
              <a:ext cx="1872" cy="264"/>
            </a:xfrm>
            <a:prstGeom prst="rect">
              <a:avLst/>
            </a:prstGeom>
            <a:noFill/>
            <a:ln w="9525">
              <a:noFill/>
              <a:miter lim="800000"/>
              <a:headEnd/>
              <a:tailEnd/>
            </a:ln>
            <a:effectLst/>
          </p:spPr>
        </p:pic>
        <p:pic>
          <p:nvPicPr>
            <p:cNvPr id="411657" name="Picture 9"/>
            <p:cNvPicPr>
              <a:picLocks noChangeAspect="1" noChangeArrowheads="1"/>
            </p:cNvPicPr>
            <p:nvPr/>
          </p:nvPicPr>
          <p:blipFill>
            <a:blip r:embed="rId7" cstate="print"/>
            <a:srcRect/>
            <a:stretch>
              <a:fillRect/>
            </a:stretch>
          </p:blipFill>
          <p:spPr bwMode="auto">
            <a:xfrm>
              <a:off x="3216" y="3792"/>
              <a:ext cx="2075" cy="253"/>
            </a:xfrm>
            <a:prstGeom prst="rect">
              <a:avLst/>
            </a:prstGeom>
            <a:noFill/>
            <a:ln w="9525">
              <a:noFill/>
              <a:miter lim="800000"/>
              <a:headEnd/>
              <a:tailEnd/>
            </a:ln>
            <a:effectLst/>
          </p:spPr>
        </p:pic>
        <p:pic>
          <p:nvPicPr>
            <p:cNvPr id="411658" name="Picture 10"/>
            <p:cNvPicPr>
              <a:picLocks noChangeAspect="1" noChangeArrowheads="1"/>
            </p:cNvPicPr>
            <p:nvPr/>
          </p:nvPicPr>
          <p:blipFill>
            <a:blip r:embed="rId8" cstate="print"/>
            <a:srcRect/>
            <a:stretch>
              <a:fillRect/>
            </a:stretch>
          </p:blipFill>
          <p:spPr bwMode="auto">
            <a:xfrm>
              <a:off x="5232" y="3696"/>
              <a:ext cx="173" cy="480"/>
            </a:xfrm>
            <a:prstGeom prst="rect">
              <a:avLst/>
            </a:prstGeom>
            <a:noFill/>
            <a:ln w="9525">
              <a:noFill/>
              <a:miter lim="800000"/>
              <a:headEnd/>
              <a:tailEnd/>
            </a:ln>
            <a:effectLst/>
          </p:spPr>
        </p:pic>
      </p:grpSp>
    </p:spTree>
  </p:cSld>
  <p:clrMapOvr>
    <a:masterClrMapping/>
  </p:clrMapOvr>
  <p:transition advTm="56688"/>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F4DCECAB-4AD9-4E26-A2CF-7A9A021185A8}" type="slidenum">
              <a:rPr lang="en-US"/>
              <a:pPr/>
              <a:t>17</a:t>
            </a:fld>
            <a:endParaRPr lang="en-US"/>
          </a:p>
        </p:txBody>
      </p:sp>
      <p:sp>
        <p:nvSpPr>
          <p:cNvPr id="417794" name="Rectangle 2"/>
          <p:cNvSpPr>
            <a:spLocks noGrp="1" noChangeArrowheads="1"/>
          </p:cNvSpPr>
          <p:nvPr>
            <p:ph type="title"/>
          </p:nvPr>
        </p:nvSpPr>
        <p:spPr/>
        <p:txBody>
          <a:bodyPr/>
          <a:lstStyle/>
          <a:p>
            <a:r>
              <a:rPr lang="en-US"/>
              <a:t>Results on TREC03</a:t>
            </a:r>
          </a:p>
        </p:txBody>
      </p:sp>
      <p:pic>
        <p:nvPicPr>
          <p:cNvPr id="417795" name="Picture 3"/>
          <p:cNvPicPr>
            <a:picLocks noGrp="1" noChangeAspect="1" noChangeArrowheads="1"/>
          </p:cNvPicPr>
          <p:nvPr>
            <p:ph idx="1"/>
          </p:nvPr>
        </p:nvPicPr>
        <p:blipFill>
          <a:blip r:embed="rId3" cstate="print"/>
          <a:srcRect/>
          <a:stretch>
            <a:fillRect/>
          </a:stretch>
        </p:blipFill>
        <p:spPr>
          <a:xfrm>
            <a:off x="1744663" y="1752600"/>
            <a:ext cx="6143625" cy="4267200"/>
          </a:xfrm>
          <a:noFill/>
          <a:ln/>
        </p:spPr>
      </p:pic>
    </p:spTree>
  </p:cSld>
  <p:clrMapOvr>
    <a:masterClrMapping/>
  </p:clrMapOvr>
  <p:transition advTm="645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Jaime Carbonell, CMU</a:t>
            </a:r>
            <a:endParaRPr lang="en-US"/>
          </a:p>
        </p:txBody>
      </p:sp>
      <p:sp>
        <p:nvSpPr>
          <p:cNvPr id="32" name="Slide Number Placeholder 4"/>
          <p:cNvSpPr>
            <a:spLocks noGrp="1"/>
          </p:cNvSpPr>
          <p:nvPr>
            <p:ph type="sldNum" sz="quarter" idx="12"/>
          </p:nvPr>
        </p:nvSpPr>
        <p:spPr/>
        <p:txBody>
          <a:bodyPr/>
          <a:lstStyle/>
          <a:p>
            <a:fld id="{1F7E2E61-8B04-4848-B290-7ABBAEF6FB31}" type="slidenum">
              <a:rPr lang="en-US"/>
              <a:pPr/>
              <a:t>18</a:t>
            </a:fld>
            <a:endParaRPr lang="en-US"/>
          </a:p>
        </p:txBody>
      </p:sp>
      <p:sp>
        <p:nvSpPr>
          <p:cNvPr id="421892" name="Rectangle 4"/>
          <p:cNvSpPr>
            <a:spLocks noGrp="1" noChangeArrowheads="1"/>
          </p:cNvSpPr>
          <p:nvPr>
            <p:ph type="title"/>
          </p:nvPr>
        </p:nvSpPr>
        <p:spPr/>
        <p:txBody>
          <a:bodyPr/>
          <a:lstStyle/>
          <a:p>
            <a:r>
              <a:rPr lang="en-US"/>
              <a:t>Active vs Proactive Learning</a:t>
            </a:r>
          </a:p>
        </p:txBody>
      </p:sp>
      <p:graphicFrame>
        <p:nvGraphicFramePr>
          <p:cNvPr id="422003" name="Group 115"/>
          <p:cNvGraphicFramePr>
            <a:graphicFrameLocks noGrp="1"/>
          </p:cNvGraphicFramePr>
          <p:nvPr/>
        </p:nvGraphicFramePr>
        <p:xfrm>
          <a:off x="663575" y="1784350"/>
          <a:ext cx="7786688" cy="3806826"/>
        </p:xfrm>
        <a:graphic>
          <a:graphicData uri="http://schemas.openxmlformats.org/drawingml/2006/table">
            <a:tbl>
              <a:tblPr/>
              <a:tblGrid>
                <a:gridCol w="2024063"/>
                <a:gridCol w="2649537"/>
                <a:gridCol w="3113088"/>
              </a:tblGrid>
              <a:tr h="4556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Active Learning</a:t>
                      </a:r>
                      <a:endParaRPr kumimoji="0" lang="en-US" sz="2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Proactive Learning</a:t>
                      </a:r>
                      <a:endParaRPr kumimoji="0" lang="en-US" sz="2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6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Number of Oracles</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cs typeface="Times New Roman" pitchFamily="18" charset="0"/>
                        </a:rPr>
                        <a:t>Individual (only one)</a:t>
                      </a:r>
                      <a:endParaRPr kumimoji="0" lang="en-US" sz="2400" b="1" i="0" u="none" strike="noStrike" cap="none" normalizeH="0" baseline="0" smtClean="0">
                        <a:ln>
                          <a:noFill/>
                        </a:ln>
                        <a:solidFill>
                          <a:srgbClr val="00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CC0000"/>
                          </a:solidFill>
                          <a:effectLst/>
                          <a:latin typeface="Arial" charset="0"/>
                          <a:cs typeface="Times New Roman" pitchFamily="18" charset="0"/>
                        </a:rPr>
                        <a:t>Multiple, with different capabilities, costs and areas of expertise</a:t>
                      </a:r>
                      <a:endParaRPr kumimoji="0" lang="en-US" sz="2400" b="1" i="0" u="none" strike="noStrike" cap="none" normalizeH="0" baseline="0" smtClean="0">
                        <a:ln>
                          <a:noFill/>
                        </a:ln>
                        <a:solidFill>
                          <a:srgbClr val="CC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8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Reliability </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cs typeface="Times New Roman" pitchFamily="18" charset="0"/>
                        </a:rPr>
                        <a:t>Infallible (100% right)</a:t>
                      </a:r>
                      <a:endParaRPr kumimoji="0" lang="en-US" sz="2400" b="1" i="0" u="none" strike="noStrike" cap="none" normalizeH="0" baseline="0" smtClean="0">
                        <a:ln>
                          <a:noFill/>
                        </a:ln>
                        <a:solidFill>
                          <a:srgbClr val="00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CC0000"/>
                          </a:solidFill>
                          <a:effectLst/>
                          <a:latin typeface="Arial" charset="0"/>
                          <a:cs typeface="Times New Roman" pitchFamily="18" charset="0"/>
                        </a:rPr>
                        <a:t>Variable across oracles and queries, depending on difficulty, expertise, …</a:t>
                      </a:r>
                      <a:endParaRPr kumimoji="0" lang="en-US" sz="2400" b="1" i="0" u="none" strike="noStrike" cap="none" normalizeH="0" baseline="0" smtClean="0">
                        <a:ln>
                          <a:noFill/>
                        </a:ln>
                        <a:solidFill>
                          <a:srgbClr val="CC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6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Reluctance</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cs typeface="Times New Roman" pitchFamily="18" charset="0"/>
                        </a:rPr>
                        <a:t>Indefatigable (always answers)</a:t>
                      </a:r>
                      <a:endParaRPr kumimoji="0" lang="en-US" sz="2400" b="1" i="0" u="none" strike="noStrike" cap="none" normalizeH="0" baseline="0" smtClean="0">
                        <a:ln>
                          <a:noFill/>
                        </a:ln>
                        <a:solidFill>
                          <a:srgbClr val="00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CC0000"/>
                          </a:solidFill>
                          <a:effectLst/>
                          <a:latin typeface="Arial" charset="0"/>
                          <a:cs typeface="Times New Roman" pitchFamily="18" charset="0"/>
                        </a:rPr>
                        <a:t>Variable across oracles and queries, depending on workload, certainty, …</a:t>
                      </a:r>
                      <a:endParaRPr kumimoji="0" lang="en-US" sz="2400" b="1" i="0" u="none" strike="noStrike" cap="none" normalizeH="0" baseline="0" smtClean="0">
                        <a:ln>
                          <a:noFill/>
                        </a:ln>
                        <a:solidFill>
                          <a:srgbClr val="CC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2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Cost per query</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cs typeface="Times New Roman" pitchFamily="18" charset="0"/>
                        </a:rPr>
                        <a:t>Invariant (free or constant)</a:t>
                      </a:r>
                      <a:endParaRPr kumimoji="0" lang="en-US" sz="2400" b="1" i="0" u="none" strike="noStrike" cap="none" normalizeH="0" baseline="0" smtClean="0">
                        <a:ln>
                          <a:noFill/>
                        </a:ln>
                        <a:solidFill>
                          <a:srgbClr val="00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CC0000"/>
                          </a:solidFill>
                          <a:effectLst/>
                          <a:latin typeface="Arial" charset="0"/>
                          <a:cs typeface="Times New Roman" pitchFamily="18" charset="0"/>
                        </a:rPr>
                        <a:t>Variable across oracles and queries, depending on workload, difficulty, …</a:t>
                      </a:r>
                      <a:endParaRPr kumimoji="0" lang="en-US" sz="2400" b="1" i="0" u="none" strike="noStrike" cap="none" normalizeH="0" baseline="0" smtClean="0">
                        <a:ln>
                          <a:noFill/>
                        </a:ln>
                        <a:solidFill>
                          <a:srgbClr val="CC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22002" name="Rectangle 114"/>
          <p:cNvSpPr>
            <a:spLocks noChangeArrowheads="1"/>
          </p:cNvSpPr>
          <p:nvPr/>
        </p:nvSpPr>
        <p:spPr bwMode="auto">
          <a:xfrm>
            <a:off x="1104900" y="5738813"/>
            <a:ext cx="6611938" cy="366712"/>
          </a:xfrm>
          <a:prstGeom prst="rect">
            <a:avLst/>
          </a:prstGeom>
          <a:noFill/>
          <a:ln w="9525">
            <a:noFill/>
            <a:miter lim="800000"/>
            <a:headEnd/>
            <a:tailEnd/>
          </a:ln>
          <a:effectLst/>
        </p:spPr>
        <p:txBody>
          <a:bodyPr wrap="none">
            <a:spAutoFit/>
          </a:bodyPr>
          <a:lstStyle/>
          <a:p>
            <a:pPr>
              <a:spcBef>
                <a:spcPct val="50000"/>
              </a:spcBef>
            </a:pPr>
            <a:r>
              <a:rPr lang="en-US"/>
              <a:t>Note: “Oracle” </a:t>
            </a:r>
            <a:r>
              <a:rPr lang="en-US">
                <a:sym typeface="Symbol" pitchFamily="18" charset="2"/>
              </a:rPr>
              <a:t> {expert, experiment, computation,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Jaime Carbonell, CMU</a:t>
            </a:r>
            <a:endParaRPr lang="en-US"/>
          </a:p>
        </p:txBody>
      </p:sp>
      <p:sp>
        <p:nvSpPr>
          <p:cNvPr id="7" name="Slide Number Placeholder 5"/>
          <p:cNvSpPr>
            <a:spLocks noGrp="1"/>
          </p:cNvSpPr>
          <p:nvPr>
            <p:ph type="sldNum" sz="quarter" idx="12"/>
          </p:nvPr>
        </p:nvSpPr>
        <p:spPr/>
        <p:txBody>
          <a:bodyPr/>
          <a:lstStyle/>
          <a:p>
            <a:fld id="{13B76022-EB21-4C84-AFD0-74E599430B8B}" type="slidenum">
              <a:rPr lang="en-US"/>
              <a:pPr/>
              <a:t>19</a:t>
            </a:fld>
            <a:endParaRPr lang="en-US"/>
          </a:p>
        </p:txBody>
      </p:sp>
      <p:sp>
        <p:nvSpPr>
          <p:cNvPr id="300034" name="Rectangle 2"/>
          <p:cNvSpPr>
            <a:spLocks noGrp="1" noChangeArrowheads="1"/>
          </p:cNvSpPr>
          <p:nvPr>
            <p:ph type="title"/>
          </p:nvPr>
        </p:nvSpPr>
        <p:spPr/>
        <p:txBody>
          <a:bodyPr/>
          <a:lstStyle/>
          <a:p>
            <a:r>
              <a:rPr lang="en-US" dirty="0" smtClean="0"/>
              <a:t>Reluctance or Unreliability</a:t>
            </a:r>
            <a:endParaRPr lang="en-US" dirty="0"/>
          </a:p>
        </p:txBody>
      </p:sp>
      <p:sp>
        <p:nvSpPr>
          <p:cNvPr id="300035" name="Rectangle 3"/>
          <p:cNvSpPr>
            <a:spLocks noGrp="1" noChangeArrowheads="1"/>
          </p:cNvSpPr>
          <p:nvPr>
            <p:ph type="body" idx="1"/>
          </p:nvPr>
        </p:nvSpPr>
        <p:spPr/>
        <p:txBody>
          <a:bodyPr/>
          <a:lstStyle/>
          <a:p>
            <a:r>
              <a:rPr lang="en-US"/>
              <a:t>2 oracles:</a:t>
            </a:r>
          </a:p>
          <a:p>
            <a:pPr lvl="1"/>
            <a:r>
              <a:rPr lang="en-US"/>
              <a:t>reliable oracle: expensive but always answers with a correct label</a:t>
            </a:r>
          </a:p>
          <a:p>
            <a:pPr lvl="1"/>
            <a:r>
              <a:rPr lang="en-US"/>
              <a:t>reluctant oracle: cheap but may not respond to some queries</a:t>
            </a:r>
          </a:p>
          <a:p>
            <a:r>
              <a:rPr lang="en-US"/>
              <a:t>Define a utility score as expected value of information at unit cost</a:t>
            </a:r>
          </a:p>
        </p:txBody>
      </p:sp>
      <p:graphicFrame>
        <p:nvGraphicFramePr>
          <p:cNvPr id="300036" name="Object 4"/>
          <p:cNvGraphicFramePr>
            <a:graphicFrameLocks noChangeAspect="1"/>
          </p:cNvGraphicFramePr>
          <p:nvPr/>
        </p:nvGraphicFramePr>
        <p:xfrm>
          <a:off x="2209800" y="4908550"/>
          <a:ext cx="3886200" cy="788988"/>
        </p:xfrm>
        <a:graphic>
          <a:graphicData uri="http://schemas.openxmlformats.org/presentationml/2006/ole">
            <p:oleObj spid="_x0000_s300036" name="Equation" r:id="rId4" imgW="2438280" imgH="495000" progId="">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E0C569E7-1031-4B69-A0A7-44895E696B74}" type="slidenum">
              <a:rPr lang="en-US"/>
              <a:pPr/>
              <a:t>2</a:t>
            </a:fld>
            <a:endParaRPr lang="en-US"/>
          </a:p>
        </p:txBody>
      </p:sp>
      <p:sp>
        <p:nvSpPr>
          <p:cNvPr id="264194" name="Rectangle 2"/>
          <p:cNvSpPr>
            <a:spLocks noGrp="1" noChangeArrowheads="1"/>
          </p:cNvSpPr>
          <p:nvPr>
            <p:ph type="title"/>
          </p:nvPr>
        </p:nvSpPr>
        <p:spPr>
          <a:xfrm>
            <a:off x="574675" y="304800"/>
            <a:ext cx="8266113" cy="1216025"/>
          </a:xfrm>
        </p:spPr>
        <p:txBody>
          <a:bodyPr/>
          <a:lstStyle/>
          <a:p>
            <a:r>
              <a:rPr lang="en-US" dirty="0"/>
              <a:t>Why is Active Learning Important?</a:t>
            </a:r>
          </a:p>
        </p:txBody>
      </p:sp>
      <p:sp>
        <p:nvSpPr>
          <p:cNvPr id="264195" name="Rectangle 3"/>
          <p:cNvSpPr>
            <a:spLocks noGrp="1" noChangeArrowheads="1"/>
          </p:cNvSpPr>
          <p:nvPr>
            <p:ph type="body" idx="1"/>
          </p:nvPr>
        </p:nvSpPr>
        <p:spPr/>
        <p:txBody>
          <a:bodyPr/>
          <a:lstStyle/>
          <a:p>
            <a:r>
              <a:rPr lang="en-US" dirty="0"/>
              <a:t>Labeled data volumes </a:t>
            </a:r>
            <a:r>
              <a:rPr lang="en-US" dirty="0">
                <a:sym typeface="Symbol" pitchFamily="18" charset="2"/>
              </a:rPr>
              <a:t></a:t>
            </a:r>
            <a:r>
              <a:rPr lang="en-US" dirty="0"/>
              <a:t> unlabeled data volumes</a:t>
            </a:r>
          </a:p>
          <a:p>
            <a:pPr lvl="1"/>
            <a:r>
              <a:rPr lang="en-US" sz="2000" dirty="0"/>
              <a:t>1.2% of all proteins have known structures</a:t>
            </a:r>
          </a:p>
          <a:p>
            <a:pPr lvl="1"/>
            <a:r>
              <a:rPr lang="en-US" sz="2000" dirty="0" smtClean="0"/>
              <a:t>&lt; .</a:t>
            </a:r>
            <a:r>
              <a:rPr lang="en-US" sz="2000" dirty="0"/>
              <a:t>01% of all galaxies in the Sloan Sky Survey have consensus type labels</a:t>
            </a:r>
          </a:p>
          <a:p>
            <a:pPr lvl="1"/>
            <a:r>
              <a:rPr lang="en-US" sz="2000" dirty="0" smtClean="0"/>
              <a:t>&lt; .</a:t>
            </a:r>
            <a:r>
              <a:rPr lang="en-US" sz="2000" dirty="0"/>
              <a:t>0001% of all web pages have topic labels</a:t>
            </a:r>
          </a:p>
          <a:p>
            <a:pPr lvl="1"/>
            <a:r>
              <a:rPr lang="en-US" sz="2000" dirty="0"/>
              <a:t>&lt;&lt; E-10% of all internet sessions are labeled as to fraudulence (malware, etc</a:t>
            </a:r>
            <a:r>
              <a:rPr lang="en-US" sz="2000" dirty="0" smtClean="0"/>
              <a:t>.)</a:t>
            </a:r>
          </a:p>
          <a:p>
            <a:pPr lvl="1"/>
            <a:r>
              <a:rPr lang="en-US" sz="2000" dirty="0" smtClean="0"/>
              <a:t>&lt; .0001 of all financial transactions investigated </a:t>
            </a:r>
            <a:r>
              <a:rPr lang="en-US" sz="2000" dirty="0" err="1" smtClean="0"/>
              <a:t>w.r.t</a:t>
            </a:r>
            <a:r>
              <a:rPr lang="en-US" sz="2000" dirty="0" smtClean="0"/>
              <a:t>. fraudulence</a:t>
            </a:r>
            <a:endParaRPr lang="en-US" sz="2000" dirty="0"/>
          </a:p>
          <a:p>
            <a:r>
              <a:rPr lang="en-US" dirty="0"/>
              <a:t>If labeling is costly, or limited, </a:t>
            </a:r>
            <a:r>
              <a:rPr lang="en-US" dirty="0" smtClean="0"/>
              <a:t>select </a:t>
            </a:r>
            <a:r>
              <a:rPr lang="en-US" dirty="0"/>
              <a:t>the </a:t>
            </a:r>
            <a:r>
              <a:rPr lang="en-US" dirty="0" smtClean="0"/>
              <a:t>instances with maximal impact for learning</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Jaime Carbonell, CMU</a:t>
            </a:r>
            <a:endParaRPr lang="en-US"/>
          </a:p>
        </p:txBody>
      </p:sp>
      <p:sp>
        <p:nvSpPr>
          <p:cNvPr id="11" name="Slide Number Placeholder 5"/>
          <p:cNvSpPr>
            <a:spLocks noGrp="1"/>
          </p:cNvSpPr>
          <p:nvPr>
            <p:ph type="sldNum" sz="quarter" idx="12"/>
          </p:nvPr>
        </p:nvSpPr>
        <p:spPr/>
        <p:txBody>
          <a:bodyPr/>
          <a:lstStyle/>
          <a:p>
            <a:fld id="{893732F2-066A-41BA-AD08-2A3B32785E16}" type="slidenum">
              <a:rPr lang="en-US"/>
              <a:pPr/>
              <a:t>20</a:t>
            </a:fld>
            <a:endParaRPr lang="en-US"/>
          </a:p>
        </p:txBody>
      </p:sp>
      <p:sp>
        <p:nvSpPr>
          <p:cNvPr id="304130" name="Rectangle 2"/>
          <p:cNvSpPr>
            <a:spLocks noGrp="1" noChangeArrowheads="1"/>
          </p:cNvSpPr>
          <p:nvPr>
            <p:ph type="title"/>
          </p:nvPr>
        </p:nvSpPr>
        <p:spPr>
          <a:xfrm>
            <a:off x="574675" y="304800"/>
            <a:ext cx="8001000" cy="1127125"/>
          </a:xfrm>
        </p:spPr>
        <p:txBody>
          <a:bodyPr/>
          <a:lstStyle/>
          <a:p>
            <a:r>
              <a:rPr lang="en-US"/>
              <a:t>How to estimate                 ?</a:t>
            </a:r>
          </a:p>
        </p:txBody>
      </p:sp>
      <p:sp>
        <p:nvSpPr>
          <p:cNvPr id="304131" name="Rectangle 3"/>
          <p:cNvSpPr>
            <a:spLocks noGrp="1" noChangeArrowheads="1"/>
          </p:cNvSpPr>
          <p:nvPr>
            <p:ph type="body" idx="1"/>
          </p:nvPr>
        </p:nvSpPr>
        <p:spPr>
          <a:xfrm>
            <a:off x="301625" y="1673225"/>
            <a:ext cx="8842375" cy="4425950"/>
          </a:xfrm>
        </p:spPr>
        <p:txBody>
          <a:bodyPr/>
          <a:lstStyle/>
          <a:p>
            <a:pPr marL="342900" indent="-342900">
              <a:lnSpc>
                <a:spcPct val="90000"/>
              </a:lnSpc>
            </a:pPr>
            <a:r>
              <a:rPr lang="en-US" sz="2000"/>
              <a:t>Cluster unlabeled data using k-means</a:t>
            </a:r>
          </a:p>
          <a:p>
            <a:pPr marL="342900" indent="-342900">
              <a:lnSpc>
                <a:spcPct val="90000"/>
              </a:lnSpc>
            </a:pPr>
            <a:r>
              <a:rPr lang="en-US" sz="2000"/>
              <a:t>Ask the label of each cluster centroid to the reluctant oracle. If</a:t>
            </a:r>
          </a:p>
          <a:p>
            <a:pPr marL="742950" lvl="1" indent="-285750">
              <a:lnSpc>
                <a:spcPct val="90000"/>
              </a:lnSpc>
            </a:pPr>
            <a:r>
              <a:rPr lang="en-US" sz="2000"/>
              <a:t>label received: increase                             of nearby points</a:t>
            </a:r>
          </a:p>
          <a:p>
            <a:pPr marL="742950" lvl="1" indent="-285750">
              <a:lnSpc>
                <a:spcPct val="90000"/>
              </a:lnSpc>
            </a:pPr>
            <a:r>
              <a:rPr lang="en-US" sz="2000"/>
              <a:t>no label: decrease                                of nearby points</a:t>
            </a:r>
          </a:p>
          <a:p>
            <a:pPr marL="742950" lvl="1" indent="-285750">
              <a:lnSpc>
                <a:spcPct val="90000"/>
              </a:lnSpc>
              <a:buFont typeface="Wingdings" pitchFamily="2" charset="2"/>
              <a:buNone/>
            </a:pPr>
            <a:endParaRPr lang="en-US" sz="2000"/>
          </a:p>
          <a:p>
            <a:pPr marL="742950" lvl="1" indent="-285750">
              <a:lnSpc>
                <a:spcPct val="90000"/>
              </a:lnSpc>
              <a:buFont typeface="Wingdings" pitchFamily="2" charset="2"/>
              <a:buNone/>
            </a:pPr>
            <a:endParaRPr lang="en-US" sz="2000"/>
          </a:p>
          <a:p>
            <a:pPr marL="742950" lvl="1" indent="-285750">
              <a:lnSpc>
                <a:spcPct val="90000"/>
              </a:lnSpc>
              <a:buFont typeface="Wingdings" pitchFamily="2" charset="2"/>
              <a:buNone/>
            </a:pPr>
            <a:endParaRPr lang="en-US" sz="2000"/>
          </a:p>
          <a:p>
            <a:pPr marL="342900" indent="-342900">
              <a:lnSpc>
                <a:spcPct val="90000"/>
              </a:lnSpc>
              <a:buFont typeface="Wingdings" pitchFamily="2" charset="2"/>
              <a:buNone/>
            </a:pPr>
            <a:r>
              <a:rPr lang="en-US" sz="2000"/>
              <a:t>                 </a:t>
            </a:r>
          </a:p>
          <a:p>
            <a:pPr marL="342900" indent="-342900">
              <a:lnSpc>
                <a:spcPct val="90000"/>
              </a:lnSpc>
              <a:buFont typeface="Wingdings" pitchFamily="2" charset="2"/>
              <a:buNone/>
            </a:pPr>
            <a:r>
              <a:rPr lang="en-US" sz="2000"/>
              <a:t>			     equals 1 when label received, -1 otherwise</a:t>
            </a:r>
          </a:p>
          <a:p>
            <a:pPr marL="342900" indent="-342900">
              <a:lnSpc>
                <a:spcPct val="90000"/>
              </a:lnSpc>
            </a:pPr>
            <a:endParaRPr lang="en-US" sz="2000"/>
          </a:p>
          <a:p>
            <a:pPr marL="342900" indent="-342900">
              <a:lnSpc>
                <a:spcPct val="90000"/>
              </a:lnSpc>
            </a:pPr>
            <a:r>
              <a:rPr lang="en-US" sz="2000"/>
              <a:t># clusters depend on the clustering budget and oracle fee</a:t>
            </a:r>
          </a:p>
          <a:p>
            <a:pPr marL="342900" indent="-342900">
              <a:lnSpc>
                <a:spcPct val="90000"/>
              </a:lnSpc>
            </a:pPr>
            <a:endParaRPr lang="en-US" sz="2000"/>
          </a:p>
        </p:txBody>
      </p:sp>
      <p:graphicFrame>
        <p:nvGraphicFramePr>
          <p:cNvPr id="304132" name="Object 4"/>
          <p:cNvGraphicFramePr>
            <a:graphicFrameLocks noChangeAspect="1"/>
          </p:cNvGraphicFramePr>
          <p:nvPr/>
        </p:nvGraphicFramePr>
        <p:xfrm>
          <a:off x="4581525" y="833438"/>
          <a:ext cx="2406650" cy="638175"/>
        </p:xfrm>
        <a:graphic>
          <a:graphicData uri="http://schemas.openxmlformats.org/presentationml/2006/ole">
            <p:oleObj spid="_x0000_s304132" name="Equation" r:id="rId4" imgW="1054080" imgH="279360" progId="">
              <p:embed/>
            </p:oleObj>
          </a:graphicData>
        </a:graphic>
      </p:graphicFrame>
      <p:graphicFrame>
        <p:nvGraphicFramePr>
          <p:cNvPr id="304133" name="Object 5"/>
          <p:cNvGraphicFramePr>
            <a:graphicFrameLocks noChangeAspect="1"/>
          </p:cNvGraphicFramePr>
          <p:nvPr/>
        </p:nvGraphicFramePr>
        <p:xfrm>
          <a:off x="3698875" y="2635250"/>
          <a:ext cx="2265363" cy="387350"/>
        </p:xfrm>
        <a:graphic>
          <a:graphicData uri="http://schemas.openxmlformats.org/presentationml/2006/ole">
            <p:oleObj spid="_x0000_s304133" name="Equation" r:id="rId5" imgW="1638000" imgH="279360" progId="">
              <p:embed/>
            </p:oleObj>
          </a:graphicData>
        </a:graphic>
      </p:graphicFrame>
      <p:graphicFrame>
        <p:nvGraphicFramePr>
          <p:cNvPr id="304134" name="Object 6"/>
          <p:cNvGraphicFramePr>
            <a:graphicFrameLocks noChangeAspect="1"/>
          </p:cNvGraphicFramePr>
          <p:nvPr/>
        </p:nvGraphicFramePr>
        <p:xfrm>
          <a:off x="4327525" y="2314575"/>
          <a:ext cx="2249488" cy="384175"/>
        </p:xfrm>
        <a:graphic>
          <a:graphicData uri="http://schemas.openxmlformats.org/presentationml/2006/ole">
            <p:oleObj spid="_x0000_s304134" name="Equation" r:id="rId6" imgW="1638000" imgH="279360" progId="">
              <p:embed/>
            </p:oleObj>
          </a:graphicData>
        </a:graphic>
      </p:graphicFrame>
      <p:graphicFrame>
        <p:nvGraphicFramePr>
          <p:cNvPr id="304135" name="Object 7"/>
          <p:cNvGraphicFramePr>
            <a:graphicFrameLocks noChangeAspect="1"/>
          </p:cNvGraphicFramePr>
          <p:nvPr/>
        </p:nvGraphicFramePr>
        <p:xfrm>
          <a:off x="536575" y="3233738"/>
          <a:ext cx="8128000" cy="939800"/>
        </p:xfrm>
        <a:graphic>
          <a:graphicData uri="http://schemas.openxmlformats.org/presentationml/2006/ole">
            <p:oleObj spid="_x0000_s304135" name="Equation" r:id="rId7" imgW="5511600" imgH="672840" progId="">
              <p:embed/>
            </p:oleObj>
          </a:graphicData>
        </a:graphic>
      </p:graphicFrame>
      <p:graphicFrame>
        <p:nvGraphicFramePr>
          <p:cNvPr id="304136" name="Object 8"/>
          <p:cNvGraphicFramePr>
            <a:graphicFrameLocks noChangeAspect="1"/>
          </p:cNvGraphicFramePr>
          <p:nvPr/>
        </p:nvGraphicFramePr>
        <p:xfrm>
          <a:off x="420688" y="4359275"/>
          <a:ext cx="2068512" cy="360363"/>
        </p:xfrm>
        <a:graphic>
          <a:graphicData uri="http://schemas.openxmlformats.org/presentationml/2006/ole">
            <p:oleObj spid="_x0000_s304136" name="Equation" r:id="rId8" imgW="1587240" imgH="253800" progId="">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Jaime Carbonell, CMU</a:t>
            </a:r>
            <a:endParaRPr lang="en-US"/>
          </a:p>
        </p:txBody>
      </p:sp>
      <p:sp>
        <p:nvSpPr>
          <p:cNvPr id="9" name="Slide Number Placeholder 5"/>
          <p:cNvSpPr>
            <a:spLocks noGrp="1"/>
          </p:cNvSpPr>
          <p:nvPr>
            <p:ph type="sldNum" sz="quarter" idx="12"/>
          </p:nvPr>
        </p:nvSpPr>
        <p:spPr/>
        <p:txBody>
          <a:bodyPr/>
          <a:lstStyle/>
          <a:p>
            <a:fld id="{53176D33-727D-43EE-8607-6CF14BAD7638}" type="slidenum">
              <a:rPr lang="en-US"/>
              <a:pPr/>
              <a:t>21</a:t>
            </a:fld>
            <a:endParaRPr lang="en-US"/>
          </a:p>
        </p:txBody>
      </p:sp>
      <p:sp>
        <p:nvSpPr>
          <p:cNvPr id="322562" name="Rectangle 2"/>
          <p:cNvSpPr>
            <a:spLocks noGrp="1" noChangeArrowheads="1"/>
          </p:cNvSpPr>
          <p:nvPr>
            <p:ph type="title"/>
          </p:nvPr>
        </p:nvSpPr>
        <p:spPr/>
        <p:txBody>
          <a:bodyPr/>
          <a:lstStyle/>
          <a:p>
            <a:r>
              <a:rPr lang="en-US"/>
              <a:t>Underlying Sampling Strategy</a:t>
            </a:r>
          </a:p>
        </p:txBody>
      </p:sp>
      <p:sp>
        <p:nvSpPr>
          <p:cNvPr id="322563" name="Rectangle 3"/>
          <p:cNvSpPr>
            <a:spLocks noGrp="1" noChangeArrowheads="1"/>
          </p:cNvSpPr>
          <p:nvPr>
            <p:ph type="body" idx="1"/>
          </p:nvPr>
        </p:nvSpPr>
        <p:spPr/>
        <p:txBody>
          <a:bodyPr/>
          <a:lstStyle/>
          <a:p>
            <a:pPr marL="342900" indent="-342900"/>
            <a:r>
              <a:rPr lang="en-US" sz="2000"/>
              <a:t>Conditional entropy based sampling, weighted by a density measure</a:t>
            </a:r>
          </a:p>
          <a:p>
            <a:pPr marL="342900" indent="-342900">
              <a:buFont typeface="Wingdings" pitchFamily="2" charset="2"/>
              <a:buNone/>
            </a:pPr>
            <a:endParaRPr lang="en-US" sz="2000"/>
          </a:p>
          <a:p>
            <a:pPr marL="342900" indent="-342900"/>
            <a:r>
              <a:rPr lang="en-US" sz="2000"/>
              <a:t>Captures the information content of a close neighborhood</a:t>
            </a:r>
          </a:p>
        </p:txBody>
      </p:sp>
      <p:graphicFrame>
        <p:nvGraphicFramePr>
          <p:cNvPr id="322564" name="Object 4"/>
          <p:cNvGraphicFramePr>
            <a:graphicFrameLocks noChangeAspect="1"/>
          </p:cNvGraphicFramePr>
          <p:nvPr/>
        </p:nvGraphicFramePr>
        <p:xfrm>
          <a:off x="611188" y="3902075"/>
          <a:ext cx="8115300" cy="950913"/>
        </p:xfrm>
        <a:graphic>
          <a:graphicData uri="http://schemas.openxmlformats.org/presentationml/2006/ole">
            <p:oleObj spid="_x0000_s322564" name="Equation" r:id="rId4" imgW="5879880" imgH="571320" progId="">
              <p:embed/>
            </p:oleObj>
          </a:graphicData>
        </a:graphic>
      </p:graphicFrame>
      <p:sp>
        <p:nvSpPr>
          <p:cNvPr id="322565" name="Line 5"/>
          <p:cNvSpPr>
            <a:spLocks noChangeShapeType="1"/>
          </p:cNvSpPr>
          <p:nvPr/>
        </p:nvSpPr>
        <p:spPr bwMode="auto">
          <a:xfrm>
            <a:off x="4518025" y="4832350"/>
            <a:ext cx="76200" cy="609600"/>
          </a:xfrm>
          <a:prstGeom prst="line">
            <a:avLst/>
          </a:prstGeom>
          <a:noFill/>
          <a:ln w="9525">
            <a:solidFill>
              <a:schemeClr val="tx1"/>
            </a:solidFill>
            <a:round/>
            <a:headEnd/>
            <a:tailEnd type="triangle" w="med" len="med"/>
          </a:ln>
          <a:effectLst/>
        </p:spPr>
        <p:txBody>
          <a:bodyPr/>
          <a:lstStyle/>
          <a:p>
            <a:endParaRPr lang="en-US"/>
          </a:p>
        </p:txBody>
      </p:sp>
      <p:sp>
        <p:nvSpPr>
          <p:cNvPr id="322566" name="Text Box 6"/>
          <p:cNvSpPr txBox="1">
            <a:spLocks noChangeArrowheads="1"/>
          </p:cNvSpPr>
          <p:nvPr/>
        </p:nvSpPr>
        <p:spPr bwMode="auto">
          <a:xfrm>
            <a:off x="4438650" y="5530850"/>
            <a:ext cx="2200275" cy="366713"/>
          </a:xfrm>
          <a:prstGeom prst="rect">
            <a:avLst/>
          </a:prstGeom>
          <a:noFill/>
          <a:ln w="9525">
            <a:noFill/>
            <a:miter lim="800000"/>
            <a:headEnd/>
            <a:tailEnd/>
          </a:ln>
          <a:effectLst/>
        </p:spPr>
        <p:txBody>
          <a:bodyPr wrap="none">
            <a:spAutoFit/>
          </a:bodyPr>
          <a:lstStyle/>
          <a:p>
            <a:r>
              <a:rPr lang="en-US">
                <a:latin typeface="Tahoma" pitchFamily="34" charset="0"/>
              </a:rPr>
              <a:t>close neighbors of x</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r>
              <a:rPr lang="en-US" smtClean="0"/>
              <a:t>Jaime Carbonell, CMU</a:t>
            </a:r>
            <a:endParaRPr lang="en-US"/>
          </a:p>
        </p:txBody>
      </p:sp>
      <p:sp>
        <p:nvSpPr>
          <p:cNvPr id="6" name="Slide Number Placeholder 4"/>
          <p:cNvSpPr>
            <a:spLocks noGrp="1"/>
          </p:cNvSpPr>
          <p:nvPr>
            <p:ph type="sldNum" sz="quarter" idx="12"/>
          </p:nvPr>
        </p:nvSpPr>
        <p:spPr/>
        <p:txBody>
          <a:bodyPr/>
          <a:lstStyle/>
          <a:p>
            <a:fld id="{E9973F28-B8C6-4123-A1F1-8CA18E654459}" type="slidenum">
              <a:rPr lang="en-US"/>
              <a:pPr/>
              <a:t>22</a:t>
            </a:fld>
            <a:endParaRPr lang="en-US"/>
          </a:p>
        </p:txBody>
      </p:sp>
      <p:sp>
        <p:nvSpPr>
          <p:cNvPr id="326658" name="Rectangle 2"/>
          <p:cNvSpPr>
            <a:spLocks noGrp="1" noChangeArrowheads="1"/>
          </p:cNvSpPr>
          <p:nvPr>
            <p:ph type="title"/>
          </p:nvPr>
        </p:nvSpPr>
        <p:spPr>
          <a:xfrm>
            <a:off x="301625" y="0"/>
            <a:ext cx="8540750" cy="1143000"/>
          </a:xfrm>
        </p:spPr>
        <p:txBody>
          <a:bodyPr/>
          <a:lstStyle/>
          <a:p>
            <a:r>
              <a:rPr lang="en-US"/>
              <a:t>Results: Reluctance</a:t>
            </a:r>
          </a:p>
        </p:txBody>
      </p:sp>
      <p:pic>
        <p:nvPicPr>
          <p:cNvPr id="326660" name="Picture 4"/>
          <p:cNvPicPr>
            <a:picLocks noGrp="1" noChangeAspect="1" noChangeArrowheads="1"/>
          </p:cNvPicPr>
          <p:nvPr>
            <p:ph sz="half" idx="4294967295"/>
          </p:nvPr>
        </p:nvPicPr>
        <p:blipFill>
          <a:blip r:embed="rId3" cstate="print"/>
          <a:srcRect/>
          <a:stretch>
            <a:fillRect/>
          </a:stretch>
        </p:blipFill>
        <p:spPr>
          <a:xfrm>
            <a:off x="317500" y="2217738"/>
            <a:ext cx="8629650" cy="3502025"/>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95A13BAE-8E13-493C-938B-781EE02C1829}" type="slidenum">
              <a:rPr lang="en-US"/>
              <a:pPr/>
              <a:t>23</a:t>
            </a:fld>
            <a:endParaRPr lang="en-US"/>
          </a:p>
        </p:txBody>
      </p:sp>
      <p:sp>
        <p:nvSpPr>
          <p:cNvPr id="332802" name="Rectangle 2"/>
          <p:cNvSpPr>
            <a:spLocks noGrp="1" noChangeArrowheads="1"/>
          </p:cNvSpPr>
          <p:nvPr>
            <p:ph type="title"/>
          </p:nvPr>
        </p:nvSpPr>
        <p:spPr/>
        <p:txBody>
          <a:bodyPr/>
          <a:lstStyle/>
          <a:p>
            <a:r>
              <a:rPr lang="en-US"/>
              <a:t>Proactive Learning in General</a:t>
            </a:r>
          </a:p>
        </p:txBody>
      </p:sp>
      <p:sp>
        <p:nvSpPr>
          <p:cNvPr id="332804" name="Rectangle 4"/>
          <p:cNvSpPr>
            <a:spLocks noGrp="1" noChangeArrowheads="1"/>
          </p:cNvSpPr>
          <p:nvPr>
            <p:ph type="body" idx="1"/>
          </p:nvPr>
        </p:nvSpPr>
        <p:spPr/>
        <p:txBody>
          <a:bodyPr/>
          <a:lstStyle/>
          <a:p>
            <a:pPr>
              <a:lnSpc>
                <a:spcPct val="90000"/>
              </a:lnSpc>
            </a:pPr>
            <a:r>
              <a:rPr lang="en-US" dirty="0"/>
              <a:t>Multiple Experts (a.k.a. Oracles)</a:t>
            </a:r>
          </a:p>
          <a:p>
            <a:pPr lvl="1">
              <a:lnSpc>
                <a:spcPct val="90000"/>
              </a:lnSpc>
            </a:pPr>
            <a:r>
              <a:rPr lang="en-US" dirty="0"/>
              <a:t>Different areas of expertise </a:t>
            </a:r>
          </a:p>
          <a:p>
            <a:pPr lvl="1">
              <a:lnSpc>
                <a:spcPct val="90000"/>
              </a:lnSpc>
            </a:pPr>
            <a:r>
              <a:rPr lang="en-US" dirty="0"/>
              <a:t>Different costs</a:t>
            </a:r>
          </a:p>
          <a:p>
            <a:pPr lvl="1">
              <a:lnSpc>
                <a:spcPct val="90000"/>
              </a:lnSpc>
            </a:pPr>
            <a:r>
              <a:rPr lang="en-US" dirty="0"/>
              <a:t>Different reliabilities</a:t>
            </a:r>
          </a:p>
          <a:p>
            <a:pPr lvl="1">
              <a:lnSpc>
                <a:spcPct val="90000"/>
              </a:lnSpc>
            </a:pPr>
            <a:r>
              <a:rPr lang="en-US" dirty="0"/>
              <a:t>Different availability</a:t>
            </a:r>
          </a:p>
          <a:p>
            <a:pPr>
              <a:lnSpc>
                <a:spcPct val="90000"/>
              </a:lnSpc>
            </a:pPr>
            <a:r>
              <a:rPr lang="en-US" dirty="0"/>
              <a:t>What question to ask and whom to query?</a:t>
            </a:r>
          </a:p>
          <a:p>
            <a:pPr lvl="1">
              <a:lnSpc>
                <a:spcPct val="90000"/>
              </a:lnSpc>
            </a:pPr>
            <a:r>
              <a:rPr lang="en-US" dirty="0"/>
              <a:t>Joint optimization of query &amp; oracle selection</a:t>
            </a:r>
          </a:p>
          <a:p>
            <a:pPr lvl="1">
              <a:lnSpc>
                <a:spcPct val="90000"/>
              </a:lnSpc>
            </a:pPr>
            <a:r>
              <a:rPr lang="en-US" dirty="0" smtClean="0"/>
              <a:t>Scalable from 2 to N oracles</a:t>
            </a:r>
            <a:endParaRPr lang="en-US" dirty="0"/>
          </a:p>
          <a:p>
            <a:pPr lvl="1">
              <a:lnSpc>
                <a:spcPct val="90000"/>
              </a:lnSpc>
            </a:pPr>
            <a:r>
              <a:rPr lang="en-US" dirty="0"/>
              <a:t>Learn about Oracle capabilities as well as solving the Active Learning problem at </a:t>
            </a:r>
            <a:r>
              <a:rPr lang="en-US" dirty="0" smtClean="0"/>
              <a:t>hand</a:t>
            </a:r>
          </a:p>
          <a:p>
            <a:pPr lvl="1">
              <a:lnSpc>
                <a:spcPct val="90000"/>
              </a:lnSpc>
            </a:pPr>
            <a:r>
              <a:rPr lang="en-US" dirty="0" smtClean="0"/>
              <a:t>Cope with time-varying oracles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C88E459A-2269-4D19-9057-84C3AE81E61B}" type="slidenum">
              <a:rPr lang="en-US"/>
              <a:pPr/>
              <a:t>24</a:t>
            </a:fld>
            <a:endParaRPr lang="en-US"/>
          </a:p>
        </p:txBody>
      </p:sp>
      <p:sp>
        <p:nvSpPr>
          <p:cNvPr id="401410" name="Rectangle 2"/>
          <p:cNvSpPr>
            <a:spLocks noGrp="1" noChangeArrowheads="1"/>
          </p:cNvSpPr>
          <p:nvPr>
            <p:ph type="title"/>
          </p:nvPr>
        </p:nvSpPr>
        <p:spPr/>
        <p:txBody>
          <a:bodyPr/>
          <a:lstStyle/>
          <a:p>
            <a:r>
              <a:rPr lang="en-US" dirty="0" smtClean="0"/>
              <a:t>New </a:t>
            </a:r>
            <a:r>
              <a:rPr lang="en-US" dirty="0"/>
              <a:t>Steps in Proactive Learning</a:t>
            </a:r>
          </a:p>
        </p:txBody>
      </p:sp>
      <p:sp>
        <p:nvSpPr>
          <p:cNvPr id="401411" name="Rectangle 3"/>
          <p:cNvSpPr>
            <a:spLocks noGrp="1" noChangeArrowheads="1"/>
          </p:cNvSpPr>
          <p:nvPr>
            <p:ph type="body" idx="1"/>
          </p:nvPr>
        </p:nvSpPr>
        <p:spPr>
          <a:xfrm>
            <a:off x="290945" y="1752600"/>
            <a:ext cx="8776855" cy="4267200"/>
          </a:xfrm>
        </p:spPr>
        <p:txBody>
          <a:bodyPr/>
          <a:lstStyle/>
          <a:p>
            <a:r>
              <a:rPr lang="en-US" dirty="0"/>
              <a:t>Large numbers of </a:t>
            </a:r>
            <a:r>
              <a:rPr lang="en-US" dirty="0" smtClean="0"/>
              <a:t>oracles </a:t>
            </a:r>
            <a:r>
              <a:rPr lang="en-US" sz="1400" dirty="0" smtClean="0"/>
              <a:t>[</a:t>
            </a:r>
            <a:r>
              <a:rPr lang="en-US" sz="1400" dirty="0" err="1" smtClean="0"/>
              <a:t>Donmez</a:t>
            </a:r>
            <a:r>
              <a:rPr lang="en-US" sz="1400" dirty="0" smtClean="0"/>
              <a:t>, </a:t>
            </a:r>
            <a:r>
              <a:rPr lang="en-US" sz="1400" dirty="0" err="1" smtClean="0"/>
              <a:t>Carbonell</a:t>
            </a:r>
            <a:r>
              <a:rPr lang="en-US" sz="1400" dirty="0" smtClean="0"/>
              <a:t> &amp; Schneider, KDD-2009]</a:t>
            </a:r>
            <a:endParaRPr lang="en-US" sz="1400" dirty="0"/>
          </a:p>
          <a:p>
            <a:pPr lvl="1"/>
            <a:r>
              <a:rPr lang="en-US" sz="2000" dirty="0" smtClean="0"/>
              <a:t>Based on </a:t>
            </a:r>
            <a:r>
              <a:rPr lang="en-US" sz="2000" dirty="0"/>
              <a:t>multi-armed </a:t>
            </a:r>
            <a:r>
              <a:rPr lang="en-US" sz="2000" dirty="0" smtClean="0"/>
              <a:t>bandit approach</a:t>
            </a:r>
            <a:endParaRPr lang="en-US" sz="2000" dirty="0"/>
          </a:p>
          <a:p>
            <a:r>
              <a:rPr lang="en-US" dirty="0" smtClean="0"/>
              <a:t>Non-stationary oracles </a:t>
            </a:r>
            <a:r>
              <a:rPr lang="en-US" sz="1400" dirty="0" smtClean="0"/>
              <a:t>[</a:t>
            </a:r>
            <a:r>
              <a:rPr lang="en-US" sz="1400" dirty="0" err="1" smtClean="0"/>
              <a:t>Donmez</a:t>
            </a:r>
            <a:r>
              <a:rPr lang="en-US" sz="1400" dirty="0" smtClean="0"/>
              <a:t>, </a:t>
            </a:r>
            <a:r>
              <a:rPr lang="en-US" sz="1400" dirty="0" err="1" smtClean="0"/>
              <a:t>Carbonell</a:t>
            </a:r>
            <a:r>
              <a:rPr lang="en-US" sz="1400" dirty="0" smtClean="0"/>
              <a:t> &amp; Schneider, SDM-2010]</a:t>
            </a:r>
            <a:endParaRPr lang="en-US" sz="1400" dirty="0"/>
          </a:p>
          <a:p>
            <a:pPr lvl="1"/>
            <a:r>
              <a:rPr lang="en-US" sz="2000" dirty="0"/>
              <a:t>Expertise changes with time (improve or decay)</a:t>
            </a:r>
          </a:p>
          <a:p>
            <a:pPr lvl="1"/>
            <a:r>
              <a:rPr lang="en-US" sz="2000" dirty="0"/>
              <a:t>Exploration </a:t>
            </a:r>
            <a:r>
              <a:rPr lang="en-US" sz="2000" dirty="0" err="1"/>
              <a:t>vs</a:t>
            </a:r>
            <a:r>
              <a:rPr lang="en-US" sz="2000" dirty="0"/>
              <a:t> exploitation tradeoff</a:t>
            </a:r>
          </a:p>
          <a:p>
            <a:r>
              <a:rPr lang="en-US" dirty="0"/>
              <a:t>What if labeled set is empty for some classes?</a:t>
            </a:r>
          </a:p>
          <a:p>
            <a:pPr lvl="1"/>
            <a:r>
              <a:rPr lang="en-US" sz="2000" dirty="0"/>
              <a:t>Minority class discovery (unsupervised</a:t>
            </a:r>
            <a:r>
              <a:rPr lang="en-US" sz="2000" dirty="0" smtClean="0"/>
              <a:t>) </a:t>
            </a:r>
            <a:r>
              <a:rPr lang="en-US" sz="1400" dirty="0" smtClean="0"/>
              <a:t>[He </a:t>
            </a:r>
            <a:r>
              <a:rPr lang="en-US" sz="1400" dirty="0"/>
              <a:t>&amp; </a:t>
            </a:r>
            <a:r>
              <a:rPr lang="en-US" sz="1400" dirty="0" err="1"/>
              <a:t>Carbonell</a:t>
            </a:r>
            <a:r>
              <a:rPr lang="en-US" sz="1400" dirty="0"/>
              <a:t>, NIPS 2007, SIAM 2008, SDM </a:t>
            </a:r>
            <a:r>
              <a:rPr lang="en-US" sz="1400" dirty="0" smtClean="0"/>
              <a:t>2009]</a:t>
            </a:r>
            <a:endParaRPr lang="en-US" sz="1400" dirty="0"/>
          </a:p>
          <a:p>
            <a:pPr lvl="1"/>
            <a:r>
              <a:rPr lang="en-US" sz="2000" dirty="0"/>
              <a:t>After first instance discovery </a:t>
            </a:r>
            <a:r>
              <a:rPr lang="en-US" sz="2000" dirty="0">
                <a:sym typeface="Wingdings" pitchFamily="2" charset="2"/>
              </a:rPr>
              <a:t> proactive </a:t>
            </a:r>
            <a:r>
              <a:rPr lang="en-US" sz="2000" dirty="0" smtClean="0">
                <a:sym typeface="Wingdings" pitchFamily="2" charset="2"/>
              </a:rPr>
              <a:t>learning, or  minority-class characterization </a:t>
            </a:r>
            <a:r>
              <a:rPr lang="en-US" sz="1400" dirty="0" smtClean="0">
                <a:sym typeface="Wingdings" pitchFamily="2" charset="2"/>
              </a:rPr>
              <a:t>[He &amp; </a:t>
            </a:r>
            <a:r>
              <a:rPr lang="en-US" sz="1400" dirty="0" err="1" smtClean="0">
                <a:sym typeface="Wingdings" pitchFamily="2" charset="2"/>
              </a:rPr>
              <a:t>Carbonell</a:t>
            </a:r>
            <a:r>
              <a:rPr lang="en-US" sz="1400" dirty="0" smtClean="0">
                <a:sym typeface="Wingdings" pitchFamily="2" charset="2"/>
              </a:rPr>
              <a:t>, SIAM 2010]</a:t>
            </a:r>
          </a:p>
          <a:p>
            <a:r>
              <a:rPr lang="en-US" dirty="0" smtClean="0">
                <a:sym typeface="Wingdings" pitchFamily="2" charset="2"/>
              </a:rPr>
              <a:t>Learning Differential Expertise  Referral Networks</a:t>
            </a:r>
          </a:p>
          <a:p>
            <a:pPr>
              <a:buNone/>
            </a:pPr>
            <a:endParaRPr lang="en-US" dirty="0" smtClean="0">
              <a:sym typeface="Wingdings" pitchFamily="2" charset="2"/>
            </a:endParaRPr>
          </a:p>
          <a:p>
            <a:pPr lvl="1"/>
            <a:endParaRPr lang="en-US" sz="1400" dirty="0"/>
          </a:p>
          <a:p>
            <a:pPr lvl="1"/>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1"/>
            <a:ext cx="8001000" cy="914400"/>
          </a:xfrm>
        </p:spPr>
        <p:txBody>
          <a:bodyPr>
            <a:normAutofit/>
          </a:bodyPr>
          <a:lstStyle/>
          <a:p>
            <a:r>
              <a:rPr lang="en-US" dirty="0" smtClean="0"/>
              <a:t>What if Oracle Reliability “Drifts”?</a:t>
            </a:r>
            <a:endParaRPr lang="en-US" dirty="0"/>
          </a:p>
        </p:txBody>
      </p:sp>
      <p:pic>
        <p:nvPicPr>
          <p:cNvPr id="8" name="Content Placeholder 7" descr="phoneme.eps"/>
          <p:cNvPicPr>
            <a:picLocks noGrp="1" noChangeAspect="1"/>
          </p:cNvPicPr>
          <p:nvPr>
            <p:ph sz="half" idx="2"/>
          </p:nvPr>
        </p:nvPicPr>
        <p:blipFill>
          <a:blip r:embed="rId3" cstate="print"/>
          <a:srcRect t="-24534" b="-24534"/>
          <a:stretch>
            <a:fillRect/>
          </a:stretch>
        </p:blipFill>
        <p:spPr>
          <a:xfrm>
            <a:off x="4648200" y="1620983"/>
            <a:ext cx="4553788" cy="5103322"/>
          </a:xfrm>
        </p:spPr>
      </p:pic>
      <p:sp>
        <p:nvSpPr>
          <p:cNvPr id="6" name="Slide Number Placeholder 5"/>
          <p:cNvSpPr>
            <a:spLocks noGrp="1"/>
          </p:cNvSpPr>
          <p:nvPr>
            <p:ph type="sldNum" sz="quarter" idx="12"/>
          </p:nvPr>
        </p:nvSpPr>
        <p:spPr/>
        <p:txBody>
          <a:bodyPr/>
          <a:lstStyle/>
          <a:p>
            <a:fld id="{5A03722B-3BD6-3444-B5BE-8845BCAA321F}" type="slidenum">
              <a:rPr lang="en-US" smtClean="0"/>
              <a:pPr/>
              <a:t>25</a:t>
            </a:fld>
            <a:endParaRPr lang="en-US"/>
          </a:p>
        </p:txBody>
      </p:sp>
      <p:pic>
        <p:nvPicPr>
          <p:cNvPr id="11" name="Content Placeholder 10" descr="JobTalkFigure.eps"/>
          <p:cNvPicPr>
            <a:picLocks noGrp="1" noChangeAspect="1"/>
          </p:cNvPicPr>
          <p:nvPr>
            <p:ph sz="half" idx="1"/>
          </p:nvPr>
        </p:nvPicPr>
        <p:blipFill>
          <a:blip r:embed="rId4" cstate="print"/>
          <a:stretch>
            <a:fillRect/>
          </a:stretch>
        </p:blipFill>
        <p:spPr>
          <a:xfrm>
            <a:off x="0" y="2372807"/>
            <a:ext cx="4989295" cy="3750902"/>
          </a:xfrm>
          <a:prstGeom prst="rect">
            <a:avLst/>
          </a:prstGeom>
        </p:spPr>
      </p:pic>
      <p:sp>
        <p:nvSpPr>
          <p:cNvPr id="14" name="TextBox 13"/>
          <p:cNvSpPr txBox="1"/>
          <p:nvPr/>
        </p:nvSpPr>
        <p:spPr>
          <a:xfrm>
            <a:off x="1579992" y="3089564"/>
            <a:ext cx="516488" cy="307777"/>
          </a:xfrm>
          <a:prstGeom prst="rect">
            <a:avLst/>
          </a:prstGeom>
          <a:noFill/>
        </p:spPr>
        <p:txBody>
          <a:bodyPr wrap="square" rtlCol="0">
            <a:spAutoFit/>
          </a:bodyPr>
          <a:lstStyle/>
          <a:p>
            <a:r>
              <a:rPr lang="en-US" sz="1400" dirty="0" smtClean="0"/>
              <a:t>t=1</a:t>
            </a:r>
          </a:p>
        </p:txBody>
      </p:sp>
      <p:sp>
        <p:nvSpPr>
          <p:cNvPr id="16" name="TextBox 15"/>
          <p:cNvSpPr txBox="1"/>
          <p:nvPr/>
        </p:nvSpPr>
        <p:spPr>
          <a:xfrm>
            <a:off x="2258863" y="4968696"/>
            <a:ext cx="747573" cy="307777"/>
          </a:xfrm>
          <a:prstGeom prst="rect">
            <a:avLst/>
          </a:prstGeom>
          <a:noFill/>
        </p:spPr>
        <p:txBody>
          <a:bodyPr wrap="square" rtlCol="0">
            <a:spAutoFit/>
          </a:bodyPr>
          <a:lstStyle/>
          <a:p>
            <a:r>
              <a:rPr lang="en-US" sz="1400" dirty="0" smtClean="0"/>
              <a:t>t=25</a:t>
            </a:r>
          </a:p>
        </p:txBody>
      </p:sp>
      <p:sp>
        <p:nvSpPr>
          <p:cNvPr id="17" name="TextBox 16"/>
          <p:cNvSpPr txBox="1"/>
          <p:nvPr/>
        </p:nvSpPr>
        <p:spPr>
          <a:xfrm>
            <a:off x="1746247" y="3929605"/>
            <a:ext cx="630301" cy="307777"/>
          </a:xfrm>
          <a:prstGeom prst="rect">
            <a:avLst/>
          </a:prstGeom>
          <a:noFill/>
        </p:spPr>
        <p:txBody>
          <a:bodyPr wrap="none" rtlCol="0">
            <a:spAutoFit/>
          </a:bodyPr>
          <a:lstStyle/>
          <a:p>
            <a:r>
              <a:rPr lang="en-US" sz="1400" dirty="0" smtClean="0"/>
              <a:t>t=10</a:t>
            </a:r>
          </a:p>
        </p:txBody>
      </p:sp>
      <p:sp>
        <p:nvSpPr>
          <p:cNvPr id="18" name="TextBox 17"/>
          <p:cNvSpPr txBox="1"/>
          <p:nvPr/>
        </p:nvSpPr>
        <p:spPr>
          <a:xfrm>
            <a:off x="2729919" y="3126041"/>
            <a:ext cx="1814372" cy="307777"/>
          </a:xfrm>
          <a:prstGeom prst="rect">
            <a:avLst/>
          </a:prstGeom>
          <a:noFill/>
        </p:spPr>
        <p:txBody>
          <a:bodyPr wrap="square" rtlCol="0">
            <a:spAutoFit/>
          </a:bodyPr>
          <a:lstStyle/>
          <a:p>
            <a:r>
              <a:rPr lang="en-US" sz="1400" dirty="0" smtClean="0"/>
              <a:t>Drift ~ N(µ,f(t)) </a:t>
            </a:r>
          </a:p>
        </p:txBody>
      </p:sp>
      <p:sp>
        <p:nvSpPr>
          <p:cNvPr id="19" name="TextBox 18"/>
          <p:cNvSpPr txBox="1"/>
          <p:nvPr/>
        </p:nvSpPr>
        <p:spPr>
          <a:xfrm>
            <a:off x="637882" y="2078182"/>
            <a:ext cx="3657027" cy="307777"/>
          </a:xfrm>
          <a:prstGeom prst="rect">
            <a:avLst/>
          </a:prstGeom>
          <a:noFill/>
        </p:spPr>
        <p:txBody>
          <a:bodyPr wrap="square" rtlCol="0">
            <a:spAutoFit/>
          </a:bodyPr>
          <a:lstStyle/>
          <a:p>
            <a:r>
              <a:rPr lang="en-US" sz="1400" dirty="0" smtClean="0"/>
              <a:t>Resample Oracles if </a:t>
            </a:r>
            <a:r>
              <a:rPr lang="en-US" sz="1400" dirty="0" err="1" smtClean="0"/>
              <a:t>Prob</a:t>
            </a:r>
            <a:r>
              <a:rPr lang="en-US" sz="1400" dirty="0" smtClean="0"/>
              <a:t>(correct )&gt; </a:t>
            </a:r>
            <a:r>
              <a:rPr lang="en-US" sz="1400" dirty="0" smtClean="0">
                <a:sym typeface="Symbol"/>
              </a:rPr>
              <a:t></a:t>
            </a:r>
            <a:endParaRPr lang="en-US" sz="14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Discovering New Minority Classes</a:t>
            </a:r>
            <a:br>
              <a:rPr lang="en-US" dirty="0" smtClean="0"/>
            </a:br>
            <a:r>
              <a:rPr lang="en-US" dirty="0" smtClean="0"/>
              <a:t>via Active Sampling</a:t>
            </a:r>
            <a:endParaRPr lang="en-US" dirty="0"/>
          </a:p>
        </p:txBody>
      </p:sp>
      <p:sp>
        <p:nvSpPr>
          <p:cNvPr id="3" name="Content Placeholder 2"/>
          <p:cNvSpPr>
            <a:spLocks noGrp="1"/>
          </p:cNvSpPr>
          <p:nvPr>
            <p:ph sz="half" idx="1"/>
          </p:nvPr>
        </p:nvSpPr>
        <p:spPr>
          <a:xfrm>
            <a:off x="566738" y="1752600"/>
            <a:ext cx="4393189" cy="4267200"/>
          </a:xfrm>
        </p:spPr>
        <p:txBody>
          <a:bodyPr/>
          <a:lstStyle/>
          <a:p>
            <a:r>
              <a:rPr lang="en-US" dirty="0" smtClean="0"/>
              <a:t>Method</a:t>
            </a:r>
          </a:p>
          <a:p>
            <a:pPr lvl="1"/>
            <a:r>
              <a:rPr lang="en-US" dirty="0" smtClean="0"/>
              <a:t>Density differential</a:t>
            </a:r>
          </a:p>
          <a:p>
            <a:pPr lvl="1"/>
            <a:r>
              <a:rPr lang="en-US" dirty="0" smtClean="0"/>
              <a:t>Majority class smoothness</a:t>
            </a:r>
          </a:p>
          <a:p>
            <a:pPr lvl="1"/>
            <a:r>
              <a:rPr lang="en-US" dirty="0" smtClean="0"/>
              <a:t>Minority class compactness</a:t>
            </a:r>
          </a:p>
          <a:p>
            <a:pPr lvl="1"/>
            <a:r>
              <a:rPr lang="en-US" dirty="0" smtClean="0"/>
              <a:t>No linear </a:t>
            </a:r>
            <a:r>
              <a:rPr lang="en-US" dirty="0" err="1" smtClean="0"/>
              <a:t>separability</a:t>
            </a:r>
            <a:endParaRPr lang="en-US" dirty="0" smtClean="0"/>
          </a:p>
          <a:p>
            <a:pPr lvl="1"/>
            <a:r>
              <a:rPr lang="en-US" dirty="0" smtClean="0"/>
              <a:t>Topological sampling</a:t>
            </a:r>
            <a:endParaRPr lang="en-US" dirty="0"/>
          </a:p>
        </p:txBody>
      </p:sp>
      <p:sp>
        <p:nvSpPr>
          <p:cNvPr id="4" name="Content Placeholder 3"/>
          <p:cNvSpPr>
            <a:spLocks noGrp="1"/>
          </p:cNvSpPr>
          <p:nvPr>
            <p:ph sz="half" idx="2"/>
          </p:nvPr>
        </p:nvSpPr>
        <p:spPr/>
        <p:txBody>
          <a:bodyPr/>
          <a:lstStyle/>
          <a:p>
            <a:r>
              <a:rPr lang="en-US" dirty="0" smtClean="0"/>
              <a:t>Applications</a:t>
            </a:r>
          </a:p>
          <a:p>
            <a:pPr lvl="1"/>
            <a:r>
              <a:rPr lang="en-US" dirty="0" smtClean="0"/>
              <a:t>Detect new fraud patterns</a:t>
            </a:r>
          </a:p>
          <a:p>
            <a:pPr lvl="1"/>
            <a:r>
              <a:rPr lang="en-US" dirty="0" smtClean="0"/>
              <a:t>New disease emergence</a:t>
            </a:r>
          </a:p>
          <a:p>
            <a:pPr lvl="1"/>
            <a:r>
              <a:rPr lang="en-US" dirty="0" smtClean="0"/>
              <a:t>New topics in news</a:t>
            </a:r>
          </a:p>
          <a:p>
            <a:pPr lvl="1"/>
            <a:r>
              <a:rPr lang="en-US" dirty="0" smtClean="0"/>
              <a:t>New threats in </a:t>
            </a:r>
            <a:r>
              <a:rPr lang="en-US" dirty="0" err="1" smtClean="0"/>
              <a:t>surveillence</a:t>
            </a:r>
            <a:endParaRPr lang="en-US" dirty="0" smtClean="0"/>
          </a:p>
        </p:txBody>
      </p:sp>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A2E30568-85B9-4F3E-B414-2290D3D5F71F}"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p:cNvSpPr>
            <a:spLocks noGrp="1"/>
          </p:cNvSpPr>
          <p:nvPr>
            <p:ph type="ftr" sz="quarter" idx="11"/>
          </p:nvPr>
        </p:nvSpPr>
        <p:spPr/>
        <p:txBody>
          <a:bodyPr/>
          <a:lstStyle/>
          <a:p>
            <a:r>
              <a:rPr lang="en-US" smtClean="0"/>
              <a:t>Jaime Carbonell, CMU</a:t>
            </a:r>
            <a:endParaRPr lang="en-US"/>
          </a:p>
        </p:txBody>
      </p:sp>
      <p:sp>
        <p:nvSpPr>
          <p:cNvPr id="19" name="Slide Number Placeholder 5"/>
          <p:cNvSpPr>
            <a:spLocks noGrp="1"/>
          </p:cNvSpPr>
          <p:nvPr>
            <p:ph type="sldNum" sz="quarter" idx="12"/>
          </p:nvPr>
        </p:nvSpPr>
        <p:spPr/>
        <p:txBody>
          <a:bodyPr/>
          <a:lstStyle/>
          <a:p>
            <a:fld id="{7A13358B-A924-4906-B19F-02F1C5234855}" type="slidenum">
              <a:rPr lang="en-US"/>
              <a:pPr/>
              <a:t>27</a:t>
            </a:fld>
            <a:endParaRPr lang="en-US"/>
          </a:p>
        </p:txBody>
      </p:sp>
      <p:sp>
        <p:nvSpPr>
          <p:cNvPr id="344066" name="Rectangle 2"/>
          <p:cNvSpPr>
            <a:spLocks noGrp="1" noChangeArrowheads="1"/>
          </p:cNvSpPr>
          <p:nvPr>
            <p:ph type="title"/>
          </p:nvPr>
        </p:nvSpPr>
        <p:spPr/>
        <p:txBody>
          <a:bodyPr/>
          <a:lstStyle/>
          <a:p>
            <a:r>
              <a:rPr lang="en-US"/>
              <a:t>Minority Classes vs Outliers</a:t>
            </a:r>
          </a:p>
        </p:txBody>
      </p:sp>
      <p:pic>
        <p:nvPicPr>
          <p:cNvPr id="344067" name="Picture 3" descr="outlier"/>
          <p:cNvPicPr>
            <a:picLocks noChangeAspect="1" noChangeArrowheads="1"/>
          </p:cNvPicPr>
          <p:nvPr/>
        </p:nvPicPr>
        <p:blipFill>
          <a:blip r:embed="rId2" cstate="print"/>
          <a:srcRect b="6836"/>
          <a:stretch>
            <a:fillRect/>
          </a:stretch>
        </p:blipFill>
        <p:spPr bwMode="auto">
          <a:xfrm>
            <a:off x="4191000" y="3200400"/>
            <a:ext cx="4259263" cy="2987675"/>
          </a:xfrm>
          <a:prstGeom prst="rect">
            <a:avLst/>
          </a:prstGeom>
          <a:noFill/>
        </p:spPr>
      </p:pic>
      <p:pic>
        <p:nvPicPr>
          <p:cNvPr id="344068" name="Picture 4" descr="nips_data"/>
          <p:cNvPicPr>
            <a:picLocks noChangeAspect="1" noChangeArrowheads="1"/>
          </p:cNvPicPr>
          <p:nvPr/>
        </p:nvPicPr>
        <p:blipFill>
          <a:blip r:embed="rId3" cstate="print"/>
          <a:srcRect l="8571" r="17142" b="6857"/>
          <a:stretch>
            <a:fillRect/>
          </a:stretch>
        </p:blipFill>
        <p:spPr bwMode="auto">
          <a:xfrm>
            <a:off x="701675" y="3200400"/>
            <a:ext cx="3171825" cy="2984500"/>
          </a:xfrm>
          <a:prstGeom prst="rect">
            <a:avLst/>
          </a:prstGeom>
          <a:noFill/>
        </p:spPr>
      </p:pic>
      <p:sp>
        <p:nvSpPr>
          <p:cNvPr id="344069" name="Rectangle 5"/>
          <p:cNvSpPr>
            <a:spLocks noGrp="1" noChangeArrowheads="1"/>
          </p:cNvSpPr>
          <p:nvPr>
            <p:ph type="body" sz="half" idx="1"/>
          </p:nvPr>
        </p:nvSpPr>
        <p:spPr>
          <a:xfrm>
            <a:off x="566738" y="1752600"/>
            <a:ext cx="4171950" cy="4262438"/>
          </a:xfrm>
          <a:noFill/>
          <a:ln/>
        </p:spPr>
        <p:txBody>
          <a:bodyPr/>
          <a:lstStyle/>
          <a:p>
            <a:r>
              <a:rPr lang="en-US" sz="2000"/>
              <a:t>Rare </a:t>
            </a:r>
            <a:r>
              <a:rPr lang="en-US" altLang="zh-CN" sz="2000">
                <a:ea typeface="SimSun" pitchFamily="2" charset="-122"/>
              </a:rPr>
              <a:t>classes</a:t>
            </a:r>
            <a:endParaRPr lang="en-US" sz="2000"/>
          </a:p>
          <a:p>
            <a:pPr lvl="1"/>
            <a:r>
              <a:rPr lang="en-US" altLang="zh-CN" sz="2000">
                <a:ea typeface="SimSun" pitchFamily="2" charset="-122"/>
              </a:rPr>
              <a:t>A group of points</a:t>
            </a:r>
          </a:p>
          <a:p>
            <a:pPr lvl="1"/>
            <a:r>
              <a:rPr lang="en-US" sz="2000"/>
              <a:t>Clustered</a:t>
            </a:r>
          </a:p>
          <a:p>
            <a:pPr lvl="1"/>
            <a:r>
              <a:rPr lang="en-US" sz="2000"/>
              <a:t>Non-separable from the majority classes</a:t>
            </a:r>
          </a:p>
        </p:txBody>
      </p:sp>
      <p:sp>
        <p:nvSpPr>
          <p:cNvPr id="344070" name="Rectangle 6"/>
          <p:cNvSpPr>
            <a:spLocks noChangeArrowheads="1"/>
          </p:cNvSpPr>
          <p:nvPr/>
        </p:nvSpPr>
        <p:spPr bwMode="auto">
          <a:xfrm>
            <a:off x="4648200" y="1600200"/>
            <a:ext cx="4038600" cy="4525963"/>
          </a:xfrm>
          <a:prstGeom prst="rect">
            <a:avLst/>
          </a:prstGeom>
          <a:noFill/>
          <a:ln w="9525">
            <a:noFill/>
            <a:miter lim="800000"/>
            <a:headEnd/>
            <a:tailEnd/>
          </a:ln>
          <a:effectLst/>
        </p:spPr>
        <p:txBody>
          <a:bodyPr/>
          <a:lstStyle/>
          <a:p>
            <a:pPr marL="469900" indent="-469900" eaLnBrk="1" hangingPunct="1">
              <a:spcBef>
                <a:spcPct val="20000"/>
              </a:spcBef>
              <a:buClr>
                <a:schemeClr val="accent2"/>
              </a:buClr>
              <a:buFont typeface="Wingdings" pitchFamily="2" charset="2"/>
              <a:buChar char="o"/>
            </a:pPr>
            <a:r>
              <a:rPr lang="en-US" sz="2000"/>
              <a:t>Outliers</a:t>
            </a:r>
          </a:p>
          <a:p>
            <a:pPr marL="908050" lvl="1" indent="-436563" eaLnBrk="1" hangingPunct="1">
              <a:spcBef>
                <a:spcPct val="20000"/>
              </a:spcBef>
              <a:buClr>
                <a:schemeClr val="accent2"/>
              </a:buClr>
              <a:buFont typeface="Wingdings" pitchFamily="2" charset="2"/>
              <a:buChar char="n"/>
            </a:pPr>
            <a:r>
              <a:rPr lang="en-US" altLang="zh-CN" sz="2000">
                <a:ea typeface="SimSun" pitchFamily="2" charset="-122"/>
              </a:rPr>
              <a:t>A single point</a:t>
            </a:r>
          </a:p>
          <a:p>
            <a:pPr marL="908050" lvl="1" indent="-436563" eaLnBrk="1" hangingPunct="1">
              <a:spcBef>
                <a:spcPct val="20000"/>
              </a:spcBef>
              <a:buClr>
                <a:schemeClr val="accent2"/>
              </a:buClr>
              <a:buFont typeface="Wingdings" pitchFamily="2" charset="2"/>
              <a:buChar char="n"/>
            </a:pPr>
            <a:r>
              <a:rPr lang="en-US" sz="2000"/>
              <a:t>Scattered</a:t>
            </a:r>
          </a:p>
          <a:p>
            <a:pPr marL="908050" lvl="1" indent="-436563" eaLnBrk="1" hangingPunct="1">
              <a:spcBef>
                <a:spcPct val="20000"/>
              </a:spcBef>
              <a:buClr>
                <a:schemeClr val="accent2"/>
              </a:buClr>
              <a:buFont typeface="Wingdings" pitchFamily="2" charset="2"/>
              <a:buChar char="n"/>
            </a:pPr>
            <a:r>
              <a:rPr lang="en-US" sz="2000"/>
              <a:t>Separable</a:t>
            </a:r>
          </a:p>
        </p:txBody>
      </p:sp>
      <p:sp>
        <p:nvSpPr>
          <p:cNvPr id="344071" name="AutoShape 7"/>
          <p:cNvSpPr>
            <a:spLocks noChangeArrowheads="1"/>
          </p:cNvSpPr>
          <p:nvPr/>
        </p:nvSpPr>
        <p:spPr bwMode="auto">
          <a:xfrm>
            <a:off x="7435850" y="5422900"/>
            <a:ext cx="107950" cy="107950"/>
          </a:xfrm>
          <a:prstGeom prst="star5">
            <a:avLst/>
          </a:prstGeom>
          <a:solidFill>
            <a:srgbClr val="FF0000"/>
          </a:solidFill>
          <a:ln w="9525">
            <a:solidFill>
              <a:srgbClr val="FF0000"/>
            </a:solidFill>
            <a:miter lim="800000"/>
            <a:headEnd/>
            <a:tailEnd/>
          </a:ln>
          <a:effectLst/>
        </p:spPr>
        <p:txBody>
          <a:bodyPr wrap="none" anchor="ctr"/>
          <a:lstStyle/>
          <a:p>
            <a:endParaRPr lang="en-US"/>
          </a:p>
        </p:txBody>
      </p:sp>
      <p:sp>
        <p:nvSpPr>
          <p:cNvPr id="344072" name="AutoShape 8"/>
          <p:cNvSpPr>
            <a:spLocks noChangeArrowheads="1"/>
          </p:cNvSpPr>
          <p:nvPr/>
        </p:nvSpPr>
        <p:spPr bwMode="auto">
          <a:xfrm>
            <a:off x="5378450" y="5575300"/>
            <a:ext cx="107950" cy="107950"/>
          </a:xfrm>
          <a:prstGeom prst="star5">
            <a:avLst/>
          </a:prstGeom>
          <a:solidFill>
            <a:srgbClr val="FF0000"/>
          </a:solidFill>
          <a:ln w="9525">
            <a:solidFill>
              <a:srgbClr val="FF0000"/>
            </a:solidFill>
            <a:miter lim="800000"/>
            <a:headEnd/>
            <a:tailEnd/>
          </a:ln>
          <a:effectLst/>
        </p:spPr>
        <p:txBody>
          <a:bodyPr wrap="none" anchor="ctr"/>
          <a:lstStyle/>
          <a:p>
            <a:endParaRPr lang="en-US"/>
          </a:p>
        </p:txBody>
      </p:sp>
      <p:sp>
        <p:nvSpPr>
          <p:cNvPr id="344073" name="AutoShape 9"/>
          <p:cNvSpPr>
            <a:spLocks noChangeArrowheads="1"/>
          </p:cNvSpPr>
          <p:nvPr/>
        </p:nvSpPr>
        <p:spPr bwMode="auto">
          <a:xfrm>
            <a:off x="5880100" y="3486150"/>
            <a:ext cx="107950" cy="107950"/>
          </a:xfrm>
          <a:prstGeom prst="star5">
            <a:avLst/>
          </a:prstGeom>
          <a:solidFill>
            <a:srgbClr val="FF0000"/>
          </a:solidFill>
          <a:ln w="9525">
            <a:solidFill>
              <a:srgbClr val="FF0000"/>
            </a:solidFill>
            <a:miter lim="800000"/>
            <a:headEnd/>
            <a:tailEnd/>
          </a:ln>
          <a:effectLst/>
        </p:spPr>
        <p:txBody>
          <a:bodyPr wrap="none" anchor="ctr"/>
          <a:lstStyle/>
          <a:p>
            <a:endParaRPr lang="en-US"/>
          </a:p>
        </p:txBody>
      </p:sp>
      <p:sp>
        <p:nvSpPr>
          <p:cNvPr id="344074" name="Oval 10"/>
          <p:cNvSpPr>
            <a:spLocks noChangeArrowheads="1"/>
          </p:cNvSpPr>
          <p:nvPr/>
        </p:nvSpPr>
        <p:spPr bwMode="auto">
          <a:xfrm>
            <a:off x="1828800" y="3733800"/>
            <a:ext cx="609600" cy="609600"/>
          </a:xfrm>
          <a:prstGeom prst="ellipse">
            <a:avLst/>
          </a:prstGeom>
          <a:noFill/>
          <a:ln w="25400">
            <a:solidFill>
              <a:schemeClr val="tx1"/>
            </a:solidFill>
            <a:round/>
            <a:headEnd/>
            <a:tailEnd/>
          </a:ln>
          <a:effectLst/>
        </p:spPr>
        <p:txBody>
          <a:bodyPr wrap="none" anchor="ctr"/>
          <a:lstStyle/>
          <a:p>
            <a:endParaRPr lang="en-US"/>
          </a:p>
        </p:txBody>
      </p:sp>
      <p:sp>
        <p:nvSpPr>
          <p:cNvPr id="344075" name="Oval 11"/>
          <p:cNvSpPr>
            <a:spLocks noChangeArrowheads="1"/>
          </p:cNvSpPr>
          <p:nvPr/>
        </p:nvSpPr>
        <p:spPr bwMode="auto">
          <a:xfrm>
            <a:off x="2971800" y="3733800"/>
            <a:ext cx="609600" cy="609600"/>
          </a:xfrm>
          <a:prstGeom prst="ellipse">
            <a:avLst/>
          </a:prstGeom>
          <a:noFill/>
          <a:ln w="25400">
            <a:solidFill>
              <a:schemeClr val="tx1"/>
            </a:solidFill>
            <a:round/>
            <a:headEnd/>
            <a:tailEnd/>
          </a:ln>
          <a:effectLst/>
        </p:spPr>
        <p:txBody>
          <a:bodyPr wrap="none" anchor="ctr"/>
          <a:lstStyle/>
          <a:p>
            <a:endParaRPr lang="en-US"/>
          </a:p>
        </p:txBody>
      </p:sp>
      <p:sp>
        <p:nvSpPr>
          <p:cNvPr id="344076" name="Oval 12"/>
          <p:cNvSpPr>
            <a:spLocks noChangeArrowheads="1"/>
          </p:cNvSpPr>
          <p:nvPr/>
        </p:nvSpPr>
        <p:spPr bwMode="auto">
          <a:xfrm>
            <a:off x="1828800" y="4876800"/>
            <a:ext cx="609600" cy="609600"/>
          </a:xfrm>
          <a:prstGeom prst="ellipse">
            <a:avLst/>
          </a:prstGeom>
          <a:noFill/>
          <a:ln w="25400">
            <a:solidFill>
              <a:schemeClr val="tx1"/>
            </a:solidFill>
            <a:round/>
            <a:headEnd/>
            <a:tailEnd/>
          </a:ln>
          <a:effectLst/>
        </p:spPr>
        <p:txBody>
          <a:bodyPr wrap="none" anchor="ctr"/>
          <a:lstStyle/>
          <a:p>
            <a:endParaRPr lang="en-US"/>
          </a:p>
        </p:txBody>
      </p:sp>
      <p:sp>
        <p:nvSpPr>
          <p:cNvPr id="344077" name="Oval 13"/>
          <p:cNvSpPr>
            <a:spLocks noChangeArrowheads="1"/>
          </p:cNvSpPr>
          <p:nvPr/>
        </p:nvSpPr>
        <p:spPr bwMode="auto">
          <a:xfrm>
            <a:off x="2971800" y="4876800"/>
            <a:ext cx="609600" cy="609600"/>
          </a:xfrm>
          <a:prstGeom prst="ellipse">
            <a:avLst/>
          </a:prstGeom>
          <a:noFill/>
          <a:ln w="25400">
            <a:solidFill>
              <a:schemeClr val="tx1"/>
            </a:solidFill>
            <a:round/>
            <a:headEnd/>
            <a:tailEnd/>
          </a:ln>
          <a:effectLst/>
        </p:spPr>
        <p:txBody>
          <a:bodyPr wrap="none" anchor="ctr"/>
          <a:lstStyle/>
          <a:p>
            <a:endParaRPr lang="en-US"/>
          </a:p>
        </p:txBody>
      </p:sp>
      <p:sp>
        <p:nvSpPr>
          <p:cNvPr id="344078" name="Oval 14"/>
          <p:cNvSpPr>
            <a:spLocks noChangeAspect="1" noChangeArrowheads="1"/>
          </p:cNvSpPr>
          <p:nvPr/>
        </p:nvSpPr>
        <p:spPr bwMode="auto">
          <a:xfrm>
            <a:off x="5794375" y="3429000"/>
            <a:ext cx="301625" cy="301625"/>
          </a:xfrm>
          <a:prstGeom prst="ellipse">
            <a:avLst/>
          </a:prstGeom>
          <a:noFill/>
          <a:ln w="25400">
            <a:solidFill>
              <a:schemeClr val="tx1"/>
            </a:solidFill>
            <a:round/>
            <a:headEnd/>
            <a:tailEnd/>
          </a:ln>
          <a:effectLst/>
        </p:spPr>
        <p:txBody>
          <a:bodyPr wrap="none" anchor="ctr"/>
          <a:lstStyle/>
          <a:p>
            <a:endParaRPr lang="en-US"/>
          </a:p>
        </p:txBody>
      </p:sp>
      <p:sp>
        <p:nvSpPr>
          <p:cNvPr id="344079" name="Oval 15"/>
          <p:cNvSpPr>
            <a:spLocks noChangeAspect="1" noChangeArrowheads="1"/>
          </p:cNvSpPr>
          <p:nvPr/>
        </p:nvSpPr>
        <p:spPr bwMode="auto">
          <a:xfrm>
            <a:off x="5260975" y="5489575"/>
            <a:ext cx="301625" cy="301625"/>
          </a:xfrm>
          <a:prstGeom prst="ellipse">
            <a:avLst/>
          </a:prstGeom>
          <a:noFill/>
          <a:ln w="25400">
            <a:solidFill>
              <a:schemeClr val="tx1"/>
            </a:solidFill>
            <a:round/>
            <a:headEnd/>
            <a:tailEnd/>
          </a:ln>
          <a:effectLst/>
        </p:spPr>
        <p:txBody>
          <a:bodyPr wrap="none" anchor="ctr"/>
          <a:lstStyle/>
          <a:p>
            <a:endParaRPr lang="en-US"/>
          </a:p>
        </p:txBody>
      </p:sp>
      <p:sp>
        <p:nvSpPr>
          <p:cNvPr id="344080" name="Oval 16"/>
          <p:cNvSpPr>
            <a:spLocks noChangeAspect="1" noChangeArrowheads="1"/>
          </p:cNvSpPr>
          <p:nvPr/>
        </p:nvSpPr>
        <p:spPr bwMode="auto">
          <a:xfrm>
            <a:off x="7318375" y="5337175"/>
            <a:ext cx="301625" cy="301625"/>
          </a:xfrm>
          <a:prstGeom prst="ellipse">
            <a:avLst/>
          </a:prstGeom>
          <a:noFill/>
          <a:ln w="25400">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40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4077"/>
                                        </p:tgtEl>
                                        <p:attrNameLst>
                                          <p:attrName>style.visibility</p:attrName>
                                        </p:attrNameLst>
                                      </p:cBhvr>
                                      <p:to>
                                        <p:strVal val="visible"/>
                                      </p:to>
                                    </p:set>
                                  </p:childTnLst>
                                </p:cTn>
                              </p:par>
                            </p:childTnLst>
                          </p:cTn>
                        </p:par>
                        <p:par>
                          <p:cTn id="13" fill="hold">
                            <p:stCondLst>
                              <p:cond delay="0"/>
                            </p:stCondLst>
                            <p:childTnLst>
                              <p:par>
                                <p:cTn id="14" presetID="35" presetClass="emph" presetSubtype="0" repeatCount="2000" fill="hold" grpId="1" nodeType="afterEffect">
                                  <p:stCondLst>
                                    <p:cond delay="0"/>
                                  </p:stCondLst>
                                  <p:childTnLst>
                                    <p:anim calcmode="discrete" valueType="str">
                                      <p:cBhvr>
                                        <p:cTn id="15" dur="500" fill="hold"/>
                                        <p:tgtEl>
                                          <p:spTgt spid="344074"/>
                                        </p:tgtEl>
                                        <p:attrNameLst>
                                          <p:attrName>style.visibility</p:attrName>
                                        </p:attrNameLst>
                                      </p:cBhvr>
                                      <p:tavLst>
                                        <p:tav tm="0">
                                          <p:val>
                                            <p:strVal val="hidden"/>
                                          </p:val>
                                        </p:tav>
                                        <p:tav tm="50000">
                                          <p:val>
                                            <p:strVal val="visible"/>
                                          </p:val>
                                        </p:tav>
                                      </p:tavLst>
                                    </p:anim>
                                  </p:childTnLst>
                                </p:cTn>
                              </p:par>
                              <p:par>
                                <p:cTn id="16" presetID="35" presetClass="emph" presetSubtype="0" repeatCount="2000" fill="hold" grpId="1" nodeType="withEffect">
                                  <p:stCondLst>
                                    <p:cond delay="0"/>
                                  </p:stCondLst>
                                  <p:childTnLst>
                                    <p:anim calcmode="discrete" valueType="str">
                                      <p:cBhvr>
                                        <p:cTn id="17" dur="500" fill="hold"/>
                                        <p:tgtEl>
                                          <p:spTgt spid="344075"/>
                                        </p:tgtEl>
                                        <p:attrNameLst>
                                          <p:attrName>style.visibility</p:attrName>
                                        </p:attrNameLst>
                                      </p:cBhvr>
                                      <p:tavLst>
                                        <p:tav tm="0">
                                          <p:val>
                                            <p:strVal val="hidden"/>
                                          </p:val>
                                        </p:tav>
                                        <p:tav tm="50000">
                                          <p:val>
                                            <p:strVal val="visible"/>
                                          </p:val>
                                        </p:tav>
                                      </p:tavLst>
                                    </p:anim>
                                  </p:childTnLst>
                                </p:cTn>
                              </p:par>
                              <p:par>
                                <p:cTn id="18" presetID="35" presetClass="emph" presetSubtype="0" repeatCount="2000" fill="hold" grpId="1" nodeType="withEffect">
                                  <p:stCondLst>
                                    <p:cond delay="0"/>
                                  </p:stCondLst>
                                  <p:childTnLst>
                                    <p:anim calcmode="discrete" valueType="str">
                                      <p:cBhvr>
                                        <p:cTn id="19" dur="500" fill="hold"/>
                                        <p:tgtEl>
                                          <p:spTgt spid="344076"/>
                                        </p:tgtEl>
                                        <p:attrNameLst>
                                          <p:attrName>style.visibility</p:attrName>
                                        </p:attrNameLst>
                                      </p:cBhvr>
                                      <p:tavLst>
                                        <p:tav tm="0">
                                          <p:val>
                                            <p:strVal val="hidden"/>
                                          </p:val>
                                        </p:tav>
                                        <p:tav tm="50000">
                                          <p:val>
                                            <p:strVal val="visible"/>
                                          </p:val>
                                        </p:tav>
                                      </p:tavLst>
                                    </p:anim>
                                  </p:childTnLst>
                                </p:cTn>
                              </p:par>
                              <p:par>
                                <p:cTn id="20" presetID="35" presetClass="emph" presetSubtype="0" repeatCount="2000" fill="hold" grpId="1" nodeType="withEffect">
                                  <p:stCondLst>
                                    <p:cond delay="0"/>
                                  </p:stCondLst>
                                  <p:childTnLst>
                                    <p:anim calcmode="discrete" valueType="str">
                                      <p:cBhvr>
                                        <p:cTn id="21" dur="500" fill="hold"/>
                                        <p:tgtEl>
                                          <p:spTgt spid="344077"/>
                                        </p:tgtEl>
                                        <p:attrNameLst>
                                          <p:attrName>style.visibility</p:attrName>
                                        </p:attrNameLst>
                                      </p:cBhvr>
                                      <p:tavLst>
                                        <p:tav tm="0">
                                          <p:val>
                                            <p:strVal val="hidden"/>
                                          </p:val>
                                        </p:tav>
                                        <p:tav tm="50000">
                                          <p:val>
                                            <p:strVal val="visible"/>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440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4407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44080"/>
                                        </p:tgtEl>
                                        <p:attrNameLst>
                                          <p:attrName>style.visibility</p:attrName>
                                        </p:attrNameLst>
                                      </p:cBhvr>
                                      <p:to>
                                        <p:strVal val="visible"/>
                                      </p:to>
                                    </p:set>
                                  </p:childTnLst>
                                </p:cTn>
                              </p:par>
                            </p:childTnLst>
                          </p:cTn>
                        </p:par>
                        <p:par>
                          <p:cTn id="30" fill="hold">
                            <p:stCondLst>
                              <p:cond delay="0"/>
                            </p:stCondLst>
                            <p:childTnLst>
                              <p:par>
                                <p:cTn id="31" presetID="35" presetClass="emph" presetSubtype="0" repeatCount="2000" fill="hold" grpId="1" nodeType="afterEffect">
                                  <p:stCondLst>
                                    <p:cond delay="0"/>
                                  </p:stCondLst>
                                  <p:childTnLst>
                                    <p:anim calcmode="discrete" valueType="str">
                                      <p:cBhvr>
                                        <p:cTn id="32" dur="500" fill="hold"/>
                                        <p:tgtEl>
                                          <p:spTgt spid="344078"/>
                                        </p:tgtEl>
                                        <p:attrNameLst>
                                          <p:attrName>style.visibility</p:attrName>
                                        </p:attrNameLst>
                                      </p:cBhvr>
                                      <p:tavLst>
                                        <p:tav tm="0">
                                          <p:val>
                                            <p:strVal val="hidden"/>
                                          </p:val>
                                        </p:tav>
                                        <p:tav tm="50000">
                                          <p:val>
                                            <p:strVal val="visible"/>
                                          </p:val>
                                        </p:tav>
                                      </p:tavLst>
                                    </p:anim>
                                  </p:childTnLst>
                                </p:cTn>
                              </p:par>
                              <p:par>
                                <p:cTn id="33" presetID="35" presetClass="emph" presetSubtype="0" repeatCount="2000" fill="hold" grpId="1" nodeType="withEffect">
                                  <p:stCondLst>
                                    <p:cond delay="0"/>
                                  </p:stCondLst>
                                  <p:childTnLst>
                                    <p:anim calcmode="discrete" valueType="str">
                                      <p:cBhvr>
                                        <p:cTn id="34" dur="500" fill="hold"/>
                                        <p:tgtEl>
                                          <p:spTgt spid="344079"/>
                                        </p:tgtEl>
                                        <p:attrNameLst>
                                          <p:attrName>style.visibility</p:attrName>
                                        </p:attrNameLst>
                                      </p:cBhvr>
                                      <p:tavLst>
                                        <p:tav tm="0">
                                          <p:val>
                                            <p:strVal val="hidden"/>
                                          </p:val>
                                        </p:tav>
                                        <p:tav tm="50000">
                                          <p:val>
                                            <p:strVal val="visible"/>
                                          </p:val>
                                        </p:tav>
                                      </p:tavLst>
                                    </p:anim>
                                  </p:childTnLst>
                                </p:cTn>
                              </p:par>
                              <p:par>
                                <p:cTn id="35" presetID="35" presetClass="emph" presetSubtype="0" repeatCount="2000" fill="hold" grpId="1" nodeType="withEffect">
                                  <p:stCondLst>
                                    <p:cond delay="0"/>
                                  </p:stCondLst>
                                  <p:childTnLst>
                                    <p:anim calcmode="discrete" valueType="str">
                                      <p:cBhvr>
                                        <p:cTn id="36" dur="500" fill="hold"/>
                                        <p:tgtEl>
                                          <p:spTgt spid="344080"/>
                                        </p:tgtEl>
                                        <p:attrNameLst>
                                          <p:attrName>style.visibility</p:attrName>
                                        </p:attrNameLst>
                                      </p:cBhvr>
                                      <p:tavLst>
                                        <p:tav tm="0">
                                          <p:val>
                                            <p:strVal val="hidden"/>
                                          </p:val>
                                        </p:tav>
                                        <p:tav tm="50000">
                                          <p:val>
                                            <p:strVal val="visible"/>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4069">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4069">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4069">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4070">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4070">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40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4" grpId="0" animBg="1"/>
      <p:bldP spid="344074" grpId="1" animBg="1"/>
      <p:bldP spid="344075" grpId="0" animBg="1"/>
      <p:bldP spid="344075" grpId="1" animBg="1"/>
      <p:bldP spid="344076" grpId="0" animBg="1"/>
      <p:bldP spid="344076" grpId="1" animBg="1"/>
      <p:bldP spid="344077" grpId="0" animBg="1"/>
      <p:bldP spid="344077" grpId="1" animBg="1"/>
      <p:bldP spid="344078" grpId="0" animBg="1"/>
      <p:bldP spid="344078" grpId="1" animBg="1"/>
      <p:bldP spid="344079" grpId="0" animBg="1"/>
      <p:bldP spid="344079" grpId="1" animBg="1"/>
      <p:bldP spid="344080" grpId="0" animBg="1"/>
      <p:bldP spid="344080"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a:lstStyle/>
          <a:p>
            <a:r>
              <a:rPr lang="en-US"/>
              <a:t>GRADE: Full Prior Information</a:t>
            </a:r>
          </a:p>
        </p:txBody>
      </p:sp>
      <p:sp>
        <p:nvSpPr>
          <p:cNvPr id="385027" name="Rectangle 3"/>
          <p:cNvSpPr>
            <a:spLocks noChangeArrowheads="1"/>
          </p:cNvSpPr>
          <p:nvPr/>
        </p:nvSpPr>
        <p:spPr bwMode="auto">
          <a:xfrm>
            <a:off x="2590800" y="2286000"/>
            <a:ext cx="4419600" cy="457200"/>
          </a:xfrm>
          <a:prstGeom prst="rect">
            <a:avLst/>
          </a:prstGeom>
          <a:solidFill>
            <a:schemeClr val="accent1"/>
          </a:solidFill>
          <a:ln w="9525">
            <a:solidFill>
              <a:schemeClr val="tx1"/>
            </a:solidFill>
            <a:miter lim="800000"/>
            <a:headEnd/>
            <a:tailEnd/>
          </a:ln>
          <a:effectLst/>
        </p:spPr>
        <p:txBody>
          <a:bodyPr wrap="none" anchor="ctr"/>
          <a:lstStyle/>
          <a:p>
            <a:pPr algn="ctr" eaLnBrk="1" hangingPunct="1"/>
            <a:r>
              <a:rPr lang="en-US" sz="2000">
                <a:latin typeface="Arial" charset="0"/>
                <a:ea typeface="SimSun" pitchFamily="2" charset="-122"/>
              </a:rPr>
              <a:t>2. Calculate class-specific similarity     </a:t>
            </a:r>
          </a:p>
        </p:txBody>
      </p:sp>
      <p:graphicFrame>
        <p:nvGraphicFramePr>
          <p:cNvPr id="385028" name="Object 4"/>
          <p:cNvGraphicFramePr>
            <a:graphicFrameLocks noChangeAspect="1"/>
          </p:cNvGraphicFramePr>
          <p:nvPr/>
        </p:nvGraphicFramePr>
        <p:xfrm>
          <a:off x="6657975" y="2286000"/>
          <a:ext cx="352425" cy="403225"/>
        </p:xfrm>
        <a:graphic>
          <a:graphicData uri="http://schemas.openxmlformats.org/presentationml/2006/ole">
            <p:oleObj spid="_x0000_s447490" name="Equation" r:id="rId3" imgW="177480" imgH="203040" progId="">
              <p:embed/>
            </p:oleObj>
          </a:graphicData>
        </a:graphic>
      </p:graphicFrame>
      <p:sp>
        <p:nvSpPr>
          <p:cNvPr id="385029" name="AutoShape 5"/>
          <p:cNvSpPr>
            <a:spLocks noChangeArrowheads="1"/>
          </p:cNvSpPr>
          <p:nvPr/>
        </p:nvSpPr>
        <p:spPr bwMode="auto">
          <a:xfrm>
            <a:off x="4572000" y="2743200"/>
            <a:ext cx="381000" cy="228600"/>
          </a:xfrm>
          <a:prstGeom prst="downArrow">
            <a:avLst>
              <a:gd name="adj1" fmla="val 50000"/>
              <a:gd name="adj2" fmla="val 25000"/>
            </a:avLst>
          </a:prstGeom>
          <a:solidFill>
            <a:srgbClr val="008000"/>
          </a:solidFill>
          <a:ln w="9525">
            <a:solidFill>
              <a:schemeClr val="tx1"/>
            </a:solidFill>
            <a:miter lim="800000"/>
            <a:headEnd/>
            <a:tailEnd/>
          </a:ln>
          <a:effectLst/>
        </p:spPr>
        <p:txBody>
          <a:bodyPr wrap="none" anchor="ctr"/>
          <a:lstStyle/>
          <a:p>
            <a:endParaRPr lang="en-US"/>
          </a:p>
        </p:txBody>
      </p:sp>
      <p:sp>
        <p:nvSpPr>
          <p:cNvPr id="385030" name="Rectangle 6"/>
          <p:cNvSpPr>
            <a:spLocks noChangeArrowheads="1"/>
          </p:cNvSpPr>
          <p:nvPr/>
        </p:nvSpPr>
        <p:spPr bwMode="auto">
          <a:xfrm>
            <a:off x="1143000" y="2971800"/>
            <a:ext cx="7315200" cy="533400"/>
          </a:xfrm>
          <a:prstGeom prst="rect">
            <a:avLst/>
          </a:prstGeom>
          <a:solidFill>
            <a:schemeClr val="accent1"/>
          </a:solidFill>
          <a:ln w="9525">
            <a:solidFill>
              <a:schemeClr val="tx1"/>
            </a:solidFill>
            <a:miter lim="800000"/>
            <a:headEnd/>
            <a:tailEnd/>
          </a:ln>
          <a:effectLst/>
        </p:spPr>
        <p:txBody>
          <a:bodyPr wrap="none" anchor="ctr"/>
          <a:lstStyle/>
          <a:p>
            <a:pPr algn="ctr" eaLnBrk="1" hangingPunct="1"/>
            <a:r>
              <a:rPr lang="en-US" sz="2000">
                <a:latin typeface="Arial" charset="0"/>
                <a:ea typeface="SimSun" pitchFamily="2" charset="-122"/>
              </a:rPr>
              <a:t>3.           </a:t>
            </a:r>
            <a:r>
              <a:rPr lang="en-US" altLang="zh-CN" sz="2000">
                <a:latin typeface="Arial" charset="0"/>
                <a:ea typeface="SimSun" pitchFamily="2" charset="-122"/>
              </a:rPr>
              <a:t> </a:t>
            </a:r>
            <a:r>
              <a:rPr lang="en-US" sz="2000">
                <a:latin typeface="Arial" charset="0"/>
                <a:ea typeface="SimSun" pitchFamily="2" charset="-122"/>
              </a:rPr>
              <a:t> </a:t>
            </a:r>
            <a:r>
              <a:rPr lang="en-US" altLang="zh-CN" sz="2000">
                <a:latin typeface="Arial" charset="0"/>
                <a:ea typeface="SimSun" pitchFamily="2" charset="-122"/>
              </a:rPr>
              <a:t> ,  </a:t>
            </a:r>
            <a:r>
              <a:rPr lang="en-US" sz="2000">
                <a:latin typeface="Arial" charset="0"/>
                <a:ea typeface="SimSun" pitchFamily="2" charset="-122"/>
              </a:rPr>
              <a:t>    </a:t>
            </a:r>
            <a:r>
              <a:rPr lang="en-US" altLang="zh-CN" sz="2000">
                <a:latin typeface="Arial" charset="0"/>
                <a:ea typeface="SimSun" pitchFamily="2" charset="-122"/>
              </a:rPr>
              <a:t>  </a:t>
            </a:r>
            <a:r>
              <a:rPr lang="en-US" sz="2000">
                <a:latin typeface="Arial" charset="0"/>
                <a:ea typeface="SimSun" pitchFamily="2" charset="-122"/>
              </a:rPr>
              <a:t>    </a:t>
            </a:r>
            <a:r>
              <a:rPr lang="en-US" altLang="zh-CN" sz="2000">
                <a:latin typeface="Arial" charset="0"/>
                <a:ea typeface="SimSun" pitchFamily="2" charset="-122"/>
              </a:rPr>
              <a:t>                           </a:t>
            </a:r>
            <a:r>
              <a:rPr lang="en-US" sz="2000">
                <a:latin typeface="Arial" charset="0"/>
                <a:ea typeface="SimSun" pitchFamily="2" charset="-122"/>
              </a:rPr>
              <a:t>               </a:t>
            </a:r>
            <a:r>
              <a:rPr lang="en-US" altLang="zh-CN" sz="2000">
                <a:latin typeface="Arial" charset="0"/>
                <a:ea typeface="SimSun" pitchFamily="2" charset="-122"/>
              </a:rPr>
              <a:t>,</a:t>
            </a:r>
            <a:r>
              <a:rPr lang="en-US" sz="2000">
                <a:latin typeface="Arial" charset="0"/>
                <a:ea typeface="SimSun" pitchFamily="2" charset="-122"/>
              </a:rPr>
              <a:t> </a:t>
            </a:r>
            <a:r>
              <a:rPr lang="en-US" altLang="zh-CN" sz="2000">
                <a:latin typeface="Arial" charset="0"/>
                <a:ea typeface="SimSun" pitchFamily="2" charset="-122"/>
              </a:rPr>
              <a:t> </a:t>
            </a:r>
            <a:r>
              <a:rPr lang="en-US" sz="2000">
                <a:latin typeface="Arial" charset="0"/>
                <a:ea typeface="SimSun" pitchFamily="2" charset="-122"/>
              </a:rPr>
              <a:t>                       </a:t>
            </a:r>
            <a:r>
              <a:rPr lang="en-US" altLang="zh-CN" sz="2000">
                <a:latin typeface="Arial" charset="0"/>
                <a:ea typeface="SimSun" pitchFamily="2" charset="-122"/>
              </a:rPr>
              <a:t>      </a:t>
            </a:r>
            <a:endParaRPr lang="en-US" sz="2000">
              <a:latin typeface="Arial" charset="0"/>
              <a:ea typeface="SimSun" pitchFamily="2" charset="-122"/>
            </a:endParaRPr>
          </a:p>
        </p:txBody>
      </p:sp>
      <p:graphicFrame>
        <p:nvGraphicFramePr>
          <p:cNvPr id="385031" name="Object 7"/>
          <p:cNvGraphicFramePr>
            <a:graphicFrameLocks noChangeAspect="1"/>
          </p:cNvGraphicFramePr>
          <p:nvPr/>
        </p:nvGraphicFramePr>
        <p:xfrm>
          <a:off x="1447800" y="3051175"/>
          <a:ext cx="987425" cy="455613"/>
        </p:xfrm>
        <a:graphic>
          <a:graphicData uri="http://schemas.openxmlformats.org/presentationml/2006/ole">
            <p:oleObj spid="_x0000_s447491" name="Equation" r:id="rId4" imgW="495000" imgH="228600" progId="">
              <p:embed/>
            </p:oleObj>
          </a:graphicData>
        </a:graphic>
      </p:graphicFrame>
      <p:graphicFrame>
        <p:nvGraphicFramePr>
          <p:cNvPr id="385032" name="Object 8"/>
          <p:cNvGraphicFramePr>
            <a:graphicFrameLocks noChangeAspect="1"/>
          </p:cNvGraphicFramePr>
          <p:nvPr/>
        </p:nvGraphicFramePr>
        <p:xfrm>
          <a:off x="2470150" y="2971800"/>
          <a:ext cx="3778250" cy="608013"/>
        </p:xfrm>
        <a:graphic>
          <a:graphicData uri="http://schemas.openxmlformats.org/presentationml/2006/ole">
            <p:oleObj spid="_x0000_s447492" name="Equation" r:id="rId5" imgW="1892160" imgH="304560" progId="">
              <p:embed/>
            </p:oleObj>
          </a:graphicData>
        </a:graphic>
      </p:graphicFrame>
      <p:graphicFrame>
        <p:nvGraphicFramePr>
          <p:cNvPr id="385033" name="Object 9"/>
          <p:cNvGraphicFramePr>
            <a:graphicFrameLocks noChangeAspect="1"/>
          </p:cNvGraphicFramePr>
          <p:nvPr/>
        </p:nvGraphicFramePr>
        <p:xfrm>
          <a:off x="6326188" y="2971800"/>
          <a:ext cx="2132012" cy="609600"/>
        </p:xfrm>
        <a:graphic>
          <a:graphicData uri="http://schemas.openxmlformats.org/presentationml/2006/ole">
            <p:oleObj spid="_x0000_s447493" name="Equation" r:id="rId6" imgW="1066680" imgH="304560" progId="">
              <p:embed/>
            </p:oleObj>
          </a:graphicData>
        </a:graphic>
      </p:graphicFrame>
      <p:sp>
        <p:nvSpPr>
          <p:cNvPr id="385034" name="AutoShape 10"/>
          <p:cNvSpPr>
            <a:spLocks noChangeArrowheads="1"/>
          </p:cNvSpPr>
          <p:nvPr/>
        </p:nvSpPr>
        <p:spPr bwMode="auto">
          <a:xfrm>
            <a:off x="4572000" y="3505200"/>
            <a:ext cx="381000" cy="228600"/>
          </a:xfrm>
          <a:prstGeom prst="downArrow">
            <a:avLst>
              <a:gd name="adj1" fmla="val 50000"/>
              <a:gd name="adj2" fmla="val 25000"/>
            </a:avLst>
          </a:prstGeom>
          <a:solidFill>
            <a:srgbClr val="008000"/>
          </a:solidFill>
          <a:ln w="9525">
            <a:solidFill>
              <a:schemeClr val="tx1"/>
            </a:solidFill>
            <a:miter lim="800000"/>
            <a:headEnd/>
            <a:tailEnd/>
          </a:ln>
          <a:effectLst/>
        </p:spPr>
        <p:txBody>
          <a:bodyPr wrap="none" anchor="ctr"/>
          <a:lstStyle/>
          <a:p>
            <a:endParaRPr lang="en-US"/>
          </a:p>
        </p:txBody>
      </p:sp>
      <p:sp>
        <p:nvSpPr>
          <p:cNvPr id="385035" name="Rectangle 11"/>
          <p:cNvSpPr>
            <a:spLocks noChangeArrowheads="1"/>
          </p:cNvSpPr>
          <p:nvPr/>
        </p:nvSpPr>
        <p:spPr bwMode="auto">
          <a:xfrm>
            <a:off x="2971800" y="3733800"/>
            <a:ext cx="3581400" cy="685800"/>
          </a:xfrm>
          <a:prstGeom prst="rect">
            <a:avLst/>
          </a:prstGeom>
          <a:solidFill>
            <a:schemeClr val="accent1"/>
          </a:solidFill>
          <a:ln w="9525">
            <a:solidFill>
              <a:schemeClr val="tx1"/>
            </a:solidFill>
            <a:miter lim="800000"/>
            <a:headEnd/>
            <a:tailEnd/>
          </a:ln>
          <a:effectLst/>
        </p:spPr>
        <p:txBody>
          <a:bodyPr wrap="none" anchor="ctr"/>
          <a:lstStyle/>
          <a:p>
            <a:pPr algn="ctr" eaLnBrk="1" hangingPunct="1"/>
            <a:r>
              <a:rPr lang="en-US" altLang="zh-CN" sz="2000">
                <a:latin typeface="Arial" charset="0"/>
                <a:ea typeface="SimSun" pitchFamily="2" charset="-122"/>
              </a:rPr>
              <a:t>4.                                        </a:t>
            </a:r>
            <a:endParaRPr lang="en-US" sz="2000">
              <a:latin typeface="Arial" charset="0"/>
              <a:ea typeface="SimSun" pitchFamily="2" charset="-122"/>
            </a:endParaRPr>
          </a:p>
        </p:txBody>
      </p:sp>
      <p:graphicFrame>
        <p:nvGraphicFramePr>
          <p:cNvPr id="385036" name="Object 12"/>
          <p:cNvGraphicFramePr>
            <a:graphicFrameLocks noChangeAspect="1"/>
          </p:cNvGraphicFramePr>
          <p:nvPr/>
        </p:nvGraphicFramePr>
        <p:xfrm>
          <a:off x="3492500" y="3757613"/>
          <a:ext cx="2901950" cy="738187"/>
        </p:xfrm>
        <a:graphic>
          <a:graphicData uri="http://schemas.openxmlformats.org/presentationml/2006/ole">
            <p:oleObj spid="_x0000_s447494" name="Equation" r:id="rId7" imgW="1447560" imgH="368280" progId="">
              <p:embed/>
            </p:oleObj>
          </a:graphicData>
        </a:graphic>
      </p:graphicFrame>
      <p:sp>
        <p:nvSpPr>
          <p:cNvPr id="385037" name="AutoShape 13"/>
          <p:cNvSpPr>
            <a:spLocks noChangeArrowheads="1"/>
          </p:cNvSpPr>
          <p:nvPr/>
        </p:nvSpPr>
        <p:spPr bwMode="auto">
          <a:xfrm>
            <a:off x="4572000" y="4419600"/>
            <a:ext cx="381000" cy="228600"/>
          </a:xfrm>
          <a:prstGeom prst="downArrow">
            <a:avLst>
              <a:gd name="adj1" fmla="val 50000"/>
              <a:gd name="adj2" fmla="val 25000"/>
            </a:avLst>
          </a:prstGeom>
          <a:solidFill>
            <a:srgbClr val="008000"/>
          </a:solidFill>
          <a:ln w="9525">
            <a:solidFill>
              <a:schemeClr val="tx1"/>
            </a:solidFill>
            <a:miter lim="800000"/>
            <a:headEnd/>
            <a:tailEnd/>
          </a:ln>
          <a:effectLst/>
        </p:spPr>
        <p:txBody>
          <a:bodyPr wrap="none" anchor="ctr"/>
          <a:lstStyle/>
          <a:p>
            <a:endParaRPr lang="en-US"/>
          </a:p>
        </p:txBody>
      </p:sp>
      <p:sp>
        <p:nvSpPr>
          <p:cNvPr id="385038" name="Rectangle 14"/>
          <p:cNvSpPr>
            <a:spLocks noChangeArrowheads="1"/>
          </p:cNvSpPr>
          <p:nvPr/>
        </p:nvSpPr>
        <p:spPr bwMode="auto">
          <a:xfrm>
            <a:off x="2971800" y="4648200"/>
            <a:ext cx="3581400" cy="533400"/>
          </a:xfrm>
          <a:prstGeom prst="rect">
            <a:avLst/>
          </a:prstGeom>
          <a:solidFill>
            <a:schemeClr val="accent1"/>
          </a:solidFill>
          <a:ln w="9525">
            <a:solidFill>
              <a:schemeClr val="tx1"/>
            </a:solidFill>
            <a:miter lim="800000"/>
            <a:headEnd/>
            <a:tailEnd/>
          </a:ln>
          <a:effectLst/>
        </p:spPr>
        <p:txBody>
          <a:bodyPr wrap="none" anchor="ctr"/>
          <a:lstStyle/>
          <a:p>
            <a:pPr algn="ctr" eaLnBrk="1" hangingPunct="1"/>
            <a:r>
              <a:rPr lang="en-US" altLang="zh-CN" sz="2000">
                <a:latin typeface="Arial" charset="0"/>
                <a:ea typeface="SimSun" pitchFamily="2" charset="-122"/>
              </a:rPr>
              <a:t>5. Query                              </a:t>
            </a:r>
            <a:endParaRPr lang="en-US" sz="2000">
              <a:latin typeface="Arial" charset="0"/>
              <a:ea typeface="SimSun" pitchFamily="2" charset="-122"/>
            </a:endParaRPr>
          </a:p>
        </p:txBody>
      </p:sp>
      <p:graphicFrame>
        <p:nvGraphicFramePr>
          <p:cNvPr id="385039" name="Object 15"/>
          <p:cNvGraphicFramePr>
            <a:graphicFrameLocks noChangeAspect="1"/>
          </p:cNvGraphicFramePr>
          <p:nvPr/>
        </p:nvGraphicFramePr>
        <p:xfrm>
          <a:off x="4267200" y="4699000"/>
          <a:ext cx="2130425" cy="482600"/>
        </p:xfrm>
        <a:graphic>
          <a:graphicData uri="http://schemas.openxmlformats.org/presentationml/2006/ole">
            <p:oleObj spid="_x0000_s447495" name="Equation" r:id="rId8" imgW="1066680" imgH="241200" progId="">
              <p:embed/>
            </p:oleObj>
          </a:graphicData>
        </a:graphic>
      </p:graphicFrame>
      <p:sp>
        <p:nvSpPr>
          <p:cNvPr id="385040" name="AutoShape 16"/>
          <p:cNvSpPr>
            <a:spLocks noChangeArrowheads="1"/>
          </p:cNvSpPr>
          <p:nvPr/>
        </p:nvSpPr>
        <p:spPr bwMode="auto">
          <a:xfrm>
            <a:off x="4572000" y="5181600"/>
            <a:ext cx="381000" cy="228600"/>
          </a:xfrm>
          <a:prstGeom prst="downArrow">
            <a:avLst>
              <a:gd name="adj1" fmla="val 50000"/>
              <a:gd name="adj2" fmla="val 25000"/>
            </a:avLst>
          </a:prstGeom>
          <a:solidFill>
            <a:srgbClr val="008000"/>
          </a:solidFill>
          <a:ln w="9525">
            <a:solidFill>
              <a:schemeClr val="tx1"/>
            </a:solidFill>
            <a:miter lim="800000"/>
            <a:headEnd/>
            <a:tailEnd/>
          </a:ln>
          <a:effectLst/>
        </p:spPr>
        <p:txBody>
          <a:bodyPr wrap="none" anchor="ctr"/>
          <a:lstStyle/>
          <a:p>
            <a:endParaRPr lang="en-US"/>
          </a:p>
        </p:txBody>
      </p:sp>
      <p:sp>
        <p:nvSpPr>
          <p:cNvPr id="385041" name="AutoShape 17"/>
          <p:cNvSpPr>
            <a:spLocks noChangeArrowheads="1"/>
          </p:cNvSpPr>
          <p:nvPr/>
        </p:nvSpPr>
        <p:spPr bwMode="auto">
          <a:xfrm>
            <a:off x="1752600" y="5410200"/>
            <a:ext cx="6019800" cy="609600"/>
          </a:xfrm>
          <a:prstGeom prst="diamond">
            <a:avLst/>
          </a:prstGeom>
          <a:solidFill>
            <a:schemeClr val="accent1"/>
          </a:solidFill>
          <a:ln w="9525">
            <a:solidFill>
              <a:schemeClr val="tx1"/>
            </a:solidFill>
            <a:miter lim="800000"/>
            <a:headEnd/>
            <a:tailEnd/>
          </a:ln>
          <a:effectLst/>
        </p:spPr>
        <p:txBody>
          <a:bodyPr wrap="none" anchor="ctr"/>
          <a:lstStyle/>
          <a:p>
            <a:pPr algn="ctr" eaLnBrk="1" hangingPunct="1"/>
            <a:r>
              <a:rPr lang="en-US" altLang="zh-CN" sz="2000">
                <a:latin typeface="Arial" charset="0"/>
                <a:ea typeface="SimSun" pitchFamily="2" charset="-122"/>
              </a:rPr>
              <a:t>     6.       class c?</a:t>
            </a:r>
          </a:p>
        </p:txBody>
      </p:sp>
      <p:graphicFrame>
        <p:nvGraphicFramePr>
          <p:cNvPr id="385042" name="Object 18"/>
          <p:cNvGraphicFramePr>
            <a:graphicFrameLocks noChangeAspect="1"/>
          </p:cNvGraphicFramePr>
          <p:nvPr/>
        </p:nvGraphicFramePr>
        <p:xfrm>
          <a:off x="4343400" y="5621338"/>
          <a:ext cx="485775" cy="280987"/>
        </p:xfrm>
        <a:graphic>
          <a:graphicData uri="http://schemas.openxmlformats.org/presentationml/2006/ole">
            <p:oleObj spid="_x0000_s447496" name="Equation" r:id="rId9" imgW="241200" imgH="139680" progId="">
              <p:embed/>
            </p:oleObj>
          </a:graphicData>
        </a:graphic>
      </p:graphicFrame>
      <p:cxnSp>
        <p:nvCxnSpPr>
          <p:cNvPr id="385043" name="AutoShape 19"/>
          <p:cNvCxnSpPr>
            <a:cxnSpLocks noChangeShapeType="1"/>
            <a:stCxn id="385041" idx="1"/>
            <a:endCxn id="385035" idx="1"/>
          </p:cNvCxnSpPr>
          <p:nvPr/>
        </p:nvCxnSpPr>
        <p:spPr bwMode="auto">
          <a:xfrm rot="10800000" flipH="1">
            <a:off x="1752600" y="4076700"/>
            <a:ext cx="1219200" cy="1638300"/>
          </a:xfrm>
          <a:prstGeom prst="bentConnector3">
            <a:avLst>
              <a:gd name="adj1" fmla="val -18750"/>
            </a:avLst>
          </a:prstGeom>
          <a:noFill/>
          <a:ln w="25400">
            <a:solidFill>
              <a:schemeClr val="tx1"/>
            </a:solidFill>
            <a:miter lim="800000"/>
            <a:headEnd/>
            <a:tailEnd type="triangle" w="med" len="med"/>
          </a:ln>
          <a:effectLst/>
        </p:spPr>
      </p:cxnSp>
      <p:sp>
        <p:nvSpPr>
          <p:cNvPr id="385044" name="Rectangle 20"/>
          <p:cNvSpPr>
            <a:spLocks noChangeArrowheads="1"/>
          </p:cNvSpPr>
          <p:nvPr/>
        </p:nvSpPr>
        <p:spPr bwMode="auto">
          <a:xfrm>
            <a:off x="1295400" y="3657600"/>
            <a:ext cx="1600200" cy="381000"/>
          </a:xfrm>
          <a:prstGeom prst="rect">
            <a:avLst/>
          </a:prstGeom>
          <a:noFill/>
          <a:ln w="9525">
            <a:noFill/>
            <a:miter lim="800000"/>
            <a:headEnd/>
            <a:tailEnd/>
          </a:ln>
          <a:effectLst/>
        </p:spPr>
        <p:txBody>
          <a:bodyPr wrap="none" anchor="ctr"/>
          <a:lstStyle/>
          <a:p>
            <a:pPr algn="ctr" eaLnBrk="1" hangingPunct="1"/>
            <a:r>
              <a:rPr lang="en-US" altLang="zh-CN" sz="2000">
                <a:latin typeface="Arial" charset="0"/>
                <a:ea typeface="SimSun" pitchFamily="2" charset="-122"/>
              </a:rPr>
              <a:t>Increase </a:t>
            </a:r>
            <a:r>
              <a:rPr lang="en-US" altLang="zh-CN" sz="2000" i="1">
                <a:latin typeface="Arial" charset="0"/>
                <a:ea typeface="SimSun" pitchFamily="2" charset="-122"/>
              </a:rPr>
              <a:t>t</a:t>
            </a:r>
            <a:r>
              <a:rPr lang="en-US" altLang="zh-CN" sz="2000">
                <a:latin typeface="Arial" charset="0"/>
                <a:ea typeface="SimSun" pitchFamily="2" charset="-122"/>
              </a:rPr>
              <a:t> by 1</a:t>
            </a:r>
          </a:p>
        </p:txBody>
      </p:sp>
      <p:sp>
        <p:nvSpPr>
          <p:cNvPr id="385045" name="AutoShape 21"/>
          <p:cNvSpPr>
            <a:spLocks noChangeArrowheads="1"/>
          </p:cNvSpPr>
          <p:nvPr/>
        </p:nvSpPr>
        <p:spPr bwMode="auto">
          <a:xfrm>
            <a:off x="4572000" y="6019800"/>
            <a:ext cx="381000" cy="228600"/>
          </a:xfrm>
          <a:prstGeom prst="downArrow">
            <a:avLst>
              <a:gd name="adj1" fmla="val 50000"/>
              <a:gd name="adj2" fmla="val 25000"/>
            </a:avLst>
          </a:prstGeom>
          <a:solidFill>
            <a:srgbClr val="008000"/>
          </a:solidFill>
          <a:ln w="9525">
            <a:solidFill>
              <a:schemeClr val="tx1"/>
            </a:solidFill>
            <a:miter lim="800000"/>
            <a:headEnd/>
            <a:tailEnd/>
          </a:ln>
          <a:effectLst/>
        </p:spPr>
        <p:txBody>
          <a:bodyPr wrap="none" anchor="ctr"/>
          <a:lstStyle/>
          <a:p>
            <a:endParaRPr lang="en-US"/>
          </a:p>
        </p:txBody>
      </p:sp>
      <p:sp>
        <p:nvSpPr>
          <p:cNvPr id="385046" name="Rectangle 22"/>
          <p:cNvSpPr>
            <a:spLocks noChangeArrowheads="1"/>
          </p:cNvSpPr>
          <p:nvPr/>
        </p:nvSpPr>
        <p:spPr bwMode="auto">
          <a:xfrm>
            <a:off x="3810000" y="6248400"/>
            <a:ext cx="1981200" cy="457200"/>
          </a:xfrm>
          <a:prstGeom prst="rect">
            <a:avLst/>
          </a:prstGeom>
          <a:solidFill>
            <a:schemeClr val="accent1"/>
          </a:solidFill>
          <a:ln w="9525">
            <a:solidFill>
              <a:schemeClr val="tx1"/>
            </a:solidFill>
            <a:miter lim="800000"/>
            <a:headEnd/>
            <a:tailEnd/>
          </a:ln>
          <a:effectLst/>
        </p:spPr>
        <p:txBody>
          <a:bodyPr wrap="none" anchor="ctr"/>
          <a:lstStyle/>
          <a:p>
            <a:pPr algn="ctr" eaLnBrk="1" hangingPunct="1"/>
            <a:r>
              <a:rPr lang="en-US" altLang="zh-CN" sz="2000">
                <a:latin typeface="Arial" charset="0"/>
                <a:ea typeface="SimSun" pitchFamily="2" charset="-122"/>
              </a:rPr>
              <a:t>7. Output      </a:t>
            </a:r>
            <a:endParaRPr lang="en-US" sz="2000">
              <a:latin typeface="Arial" charset="0"/>
              <a:ea typeface="SimSun" pitchFamily="2" charset="-122"/>
            </a:endParaRPr>
          </a:p>
        </p:txBody>
      </p:sp>
      <p:sp>
        <p:nvSpPr>
          <p:cNvPr id="385047" name="Rectangle 23"/>
          <p:cNvSpPr>
            <a:spLocks noChangeArrowheads="1"/>
          </p:cNvSpPr>
          <p:nvPr/>
        </p:nvSpPr>
        <p:spPr bwMode="auto">
          <a:xfrm>
            <a:off x="1600200" y="5334000"/>
            <a:ext cx="457200" cy="381000"/>
          </a:xfrm>
          <a:prstGeom prst="rect">
            <a:avLst/>
          </a:prstGeom>
          <a:noFill/>
          <a:ln w="9525">
            <a:noFill/>
            <a:miter lim="800000"/>
            <a:headEnd/>
            <a:tailEnd/>
          </a:ln>
          <a:effectLst/>
        </p:spPr>
        <p:txBody>
          <a:bodyPr wrap="none" anchor="ctr"/>
          <a:lstStyle/>
          <a:p>
            <a:pPr algn="ctr" eaLnBrk="1" hangingPunct="1"/>
            <a:r>
              <a:rPr lang="en-US" altLang="zh-CN" sz="2000">
                <a:latin typeface="Arial" charset="0"/>
                <a:ea typeface="SimSun" pitchFamily="2" charset="-122"/>
              </a:rPr>
              <a:t>No</a:t>
            </a:r>
          </a:p>
        </p:txBody>
      </p:sp>
      <p:sp>
        <p:nvSpPr>
          <p:cNvPr id="385048" name="Rectangle 24"/>
          <p:cNvSpPr>
            <a:spLocks noChangeArrowheads="1"/>
          </p:cNvSpPr>
          <p:nvPr/>
        </p:nvSpPr>
        <p:spPr bwMode="auto">
          <a:xfrm>
            <a:off x="3810000" y="5867400"/>
            <a:ext cx="609600" cy="381000"/>
          </a:xfrm>
          <a:prstGeom prst="rect">
            <a:avLst/>
          </a:prstGeom>
          <a:noFill/>
          <a:ln w="9525">
            <a:noFill/>
            <a:miter lim="800000"/>
            <a:headEnd/>
            <a:tailEnd/>
          </a:ln>
          <a:effectLst/>
        </p:spPr>
        <p:txBody>
          <a:bodyPr wrap="none" anchor="ctr"/>
          <a:lstStyle/>
          <a:p>
            <a:pPr algn="ctr" eaLnBrk="1" hangingPunct="1"/>
            <a:r>
              <a:rPr lang="en-US" altLang="zh-CN" sz="2000">
                <a:latin typeface="Arial" charset="0"/>
                <a:ea typeface="SimSun" pitchFamily="2" charset="-122"/>
              </a:rPr>
              <a:t>Yes</a:t>
            </a:r>
          </a:p>
        </p:txBody>
      </p:sp>
      <p:graphicFrame>
        <p:nvGraphicFramePr>
          <p:cNvPr id="385049" name="Object 25"/>
          <p:cNvGraphicFramePr>
            <a:graphicFrameLocks noChangeAspect="1"/>
          </p:cNvGraphicFramePr>
          <p:nvPr/>
        </p:nvGraphicFramePr>
        <p:xfrm>
          <a:off x="5181600" y="6348413"/>
          <a:ext cx="255588" cy="280987"/>
        </p:xfrm>
        <a:graphic>
          <a:graphicData uri="http://schemas.openxmlformats.org/presentationml/2006/ole">
            <p:oleObj spid="_x0000_s447497" name="Equation" r:id="rId10" imgW="126720" imgH="139680" progId="">
              <p:embed/>
            </p:oleObj>
          </a:graphicData>
        </a:graphic>
      </p:graphicFrame>
      <p:sp>
        <p:nvSpPr>
          <p:cNvPr id="385050" name="Rectangle 26"/>
          <p:cNvSpPr>
            <a:spLocks noChangeArrowheads="1"/>
          </p:cNvSpPr>
          <p:nvPr/>
        </p:nvSpPr>
        <p:spPr bwMode="auto">
          <a:xfrm>
            <a:off x="2667000" y="1600200"/>
            <a:ext cx="4191000" cy="457200"/>
          </a:xfrm>
          <a:prstGeom prst="rect">
            <a:avLst/>
          </a:prstGeom>
          <a:solidFill>
            <a:schemeClr val="accent1"/>
          </a:solidFill>
          <a:ln w="9525">
            <a:solidFill>
              <a:schemeClr val="tx1"/>
            </a:solidFill>
            <a:miter lim="800000"/>
            <a:headEnd/>
            <a:tailEnd/>
          </a:ln>
          <a:effectLst/>
        </p:spPr>
        <p:txBody>
          <a:bodyPr wrap="none" anchor="ctr"/>
          <a:lstStyle/>
          <a:p>
            <a:pPr algn="ctr" eaLnBrk="1" hangingPunct="1"/>
            <a:r>
              <a:rPr lang="en-US" sz="2000">
                <a:latin typeface="Arial" charset="0"/>
                <a:ea typeface="SimSun" pitchFamily="2" charset="-122"/>
              </a:rPr>
              <a:t>1. For each rare class </a:t>
            </a:r>
            <a:r>
              <a:rPr lang="en-US" sz="2000" i="1">
                <a:latin typeface="Arial" charset="0"/>
                <a:ea typeface="SimSun" pitchFamily="2" charset="-122"/>
              </a:rPr>
              <a:t>c</a:t>
            </a:r>
            <a:r>
              <a:rPr lang="en-US" sz="2000">
                <a:latin typeface="Arial" charset="0"/>
                <a:ea typeface="SimSun" pitchFamily="2" charset="-122"/>
              </a:rPr>
              <a:t>,                 </a:t>
            </a:r>
          </a:p>
        </p:txBody>
      </p:sp>
      <p:graphicFrame>
        <p:nvGraphicFramePr>
          <p:cNvPr id="385051" name="Object 27"/>
          <p:cNvGraphicFramePr>
            <a:graphicFrameLocks noChangeAspect="1"/>
          </p:cNvGraphicFramePr>
          <p:nvPr/>
        </p:nvGraphicFramePr>
        <p:xfrm>
          <a:off x="5575300" y="1681163"/>
          <a:ext cx="1206500" cy="350837"/>
        </p:xfrm>
        <a:graphic>
          <a:graphicData uri="http://schemas.openxmlformats.org/presentationml/2006/ole">
            <p:oleObj spid="_x0000_s447498" name="Equation" r:id="rId11" imgW="609480" imgH="177480" progId="">
              <p:embed/>
            </p:oleObj>
          </a:graphicData>
        </a:graphic>
      </p:graphicFrame>
      <p:sp>
        <p:nvSpPr>
          <p:cNvPr id="385052" name="AutoShape 28"/>
          <p:cNvSpPr>
            <a:spLocks noChangeArrowheads="1"/>
          </p:cNvSpPr>
          <p:nvPr/>
        </p:nvSpPr>
        <p:spPr bwMode="auto">
          <a:xfrm>
            <a:off x="4572000" y="2057400"/>
            <a:ext cx="381000" cy="228600"/>
          </a:xfrm>
          <a:prstGeom prst="downArrow">
            <a:avLst>
              <a:gd name="adj1" fmla="val 50000"/>
              <a:gd name="adj2" fmla="val 25000"/>
            </a:avLst>
          </a:prstGeom>
          <a:solidFill>
            <a:srgbClr val="008000"/>
          </a:solidFill>
          <a:ln w="9525">
            <a:solidFill>
              <a:schemeClr val="tx1"/>
            </a:solidFill>
            <a:miter lim="800000"/>
            <a:headEnd/>
            <a:tailEnd/>
          </a:ln>
          <a:effectLst/>
        </p:spPr>
        <p:txBody>
          <a:bodyPr wrap="none" anchor="ctr"/>
          <a:lstStyle/>
          <a:p>
            <a:endParaRPr lang="en-US"/>
          </a:p>
        </p:txBody>
      </p:sp>
      <p:cxnSp>
        <p:nvCxnSpPr>
          <p:cNvPr id="385053" name="AutoShape 29"/>
          <p:cNvCxnSpPr>
            <a:cxnSpLocks noChangeShapeType="1"/>
            <a:stCxn id="385046" idx="1"/>
            <a:endCxn id="385050" idx="1"/>
          </p:cNvCxnSpPr>
          <p:nvPr/>
        </p:nvCxnSpPr>
        <p:spPr bwMode="auto">
          <a:xfrm rot="10800000">
            <a:off x="2667000" y="1828800"/>
            <a:ext cx="1143000" cy="4648200"/>
          </a:xfrm>
          <a:prstGeom prst="bentConnector3">
            <a:avLst>
              <a:gd name="adj1" fmla="val 276250"/>
            </a:avLst>
          </a:prstGeom>
          <a:noFill/>
          <a:ln w="25400">
            <a:solidFill>
              <a:schemeClr val="tx1"/>
            </a:solidFill>
            <a:miter lim="800000"/>
            <a:headEnd/>
            <a:tailEnd type="triangle" w="med" len="med"/>
          </a:ln>
          <a:effectLst/>
        </p:spPr>
      </p:cxnSp>
      <p:sp>
        <p:nvSpPr>
          <p:cNvPr id="385054" name="AutoShape 30"/>
          <p:cNvSpPr>
            <a:spLocks noChangeArrowheads="1"/>
          </p:cNvSpPr>
          <p:nvPr/>
        </p:nvSpPr>
        <p:spPr bwMode="auto">
          <a:xfrm>
            <a:off x="3581400" y="3352800"/>
            <a:ext cx="2362200" cy="1371600"/>
          </a:xfrm>
          <a:prstGeom prst="irregularSeal2">
            <a:avLst/>
          </a:prstGeom>
          <a:solidFill>
            <a:srgbClr val="CCFFFF"/>
          </a:solidFill>
          <a:ln w="9525">
            <a:solidFill>
              <a:schemeClr val="tx1"/>
            </a:solidFill>
            <a:miter lim="800000"/>
            <a:headEnd/>
            <a:tailEnd/>
          </a:ln>
          <a:effectLst/>
        </p:spPr>
        <p:txBody>
          <a:bodyPr wrap="none" anchor="ctr"/>
          <a:lstStyle/>
          <a:p>
            <a:pPr algn="ctr"/>
            <a:r>
              <a:rPr lang="en-US"/>
              <a:t>Relevance</a:t>
            </a:r>
          </a:p>
          <a:p>
            <a:pPr algn="ctr"/>
            <a:r>
              <a:rPr lang="en-US"/>
              <a:t>Feedback</a:t>
            </a:r>
          </a:p>
        </p:txBody>
      </p:sp>
      <p:sp>
        <p:nvSpPr>
          <p:cNvPr id="32" name="Slide Number Placeholder 31"/>
          <p:cNvSpPr>
            <a:spLocks noGrp="1"/>
          </p:cNvSpPr>
          <p:nvPr>
            <p:ph type="sldNum" sz="quarter" idx="12"/>
          </p:nvPr>
        </p:nvSpPr>
        <p:spPr/>
        <p:txBody>
          <a:bodyPr/>
          <a:lstStyle/>
          <a:p>
            <a:fld id="{0206E3AD-48CF-4FD3-92E1-3557D2581CDF}" type="slidenum">
              <a:rPr lang="en-US" smtClean="0"/>
              <a:pPr/>
              <a:t>28</a:t>
            </a:fld>
            <a:endParaRPr lang="en-US"/>
          </a:p>
        </p:txBody>
      </p:sp>
      <p:sp>
        <p:nvSpPr>
          <p:cNvPr id="33" name="Footer Placeholder 32"/>
          <p:cNvSpPr>
            <a:spLocks noGrp="1"/>
          </p:cNvSpPr>
          <p:nvPr>
            <p:ph type="ftr" sz="quarter" idx="11"/>
          </p:nvPr>
        </p:nvSpPr>
        <p:spPr/>
        <p:txBody>
          <a:bodyPr/>
          <a:lstStyle/>
          <a:p>
            <a:r>
              <a:rPr lang="en-US" smtClean="0"/>
              <a:t>Jaime Carbonell, CMU</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5054"/>
                                        </p:tgtEl>
                                        <p:attrNameLst>
                                          <p:attrName>style.visibility</p:attrName>
                                        </p:attrNameLst>
                                      </p:cBhvr>
                                      <p:to>
                                        <p:strVal val="visible"/>
                                      </p:to>
                                    </p:set>
                                    <p:anim calcmode="lin" valueType="num">
                                      <p:cBhvr>
                                        <p:cTn id="7" dur="500" fill="hold"/>
                                        <p:tgtEl>
                                          <p:spTgt spid="385054"/>
                                        </p:tgtEl>
                                        <p:attrNameLst>
                                          <p:attrName>ppt_w</p:attrName>
                                        </p:attrNameLst>
                                      </p:cBhvr>
                                      <p:tavLst>
                                        <p:tav tm="0">
                                          <p:val>
                                            <p:strVal val="#ppt_w*0.70"/>
                                          </p:val>
                                        </p:tav>
                                        <p:tav tm="100000">
                                          <p:val>
                                            <p:strVal val="#ppt_w"/>
                                          </p:val>
                                        </p:tav>
                                      </p:tavLst>
                                    </p:anim>
                                    <p:anim calcmode="lin" valueType="num">
                                      <p:cBhvr>
                                        <p:cTn id="8" dur="500" fill="hold"/>
                                        <p:tgtEl>
                                          <p:spTgt spid="385054"/>
                                        </p:tgtEl>
                                        <p:attrNameLst>
                                          <p:attrName>ppt_h</p:attrName>
                                        </p:attrNameLst>
                                      </p:cBhvr>
                                      <p:tavLst>
                                        <p:tav tm="0">
                                          <p:val>
                                            <p:strVal val="#ppt_h"/>
                                          </p:val>
                                        </p:tav>
                                        <p:tav tm="100000">
                                          <p:val>
                                            <p:strVal val="#ppt_h"/>
                                          </p:val>
                                        </p:tav>
                                      </p:tavLst>
                                    </p:anim>
                                    <p:animEffect transition="in" filter="fade">
                                      <p:cBhvr>
                                        <p:cTn id="9" dur="500"/>
                                        <p:tgtEl>
                                          <p:spTgt spid="385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ooter Placeholder 4"/>
          <p:cNvSpPr>
            <a:spLocks noGrp="1"/>
          </p:cNvSpPr>
          <p:nvPr>
            <p:ph type="ftr" sz="quarter" idx="11"/>
          </p:nvPr>
        </p:nvSpPr>
        <p:spPr/>
        <p:txBody>
          <a:bodyPr/>
          <a:lstStyle/>
          <a:p>
            <a:r>
              <a:rPr lang="en-US" smtClean="0"/>
              <a:t>Jaime Carbonell, CMU</a:t>
            </a:r>
            <a:endParaRPr lang="en-US"/>
          </a:p>
        </p:txBody>
      </p:sp>
      <p:sp>
        <p:nvSpPr>
          <p:cNvPr id="58" name="Slide Number Placeholder 5"/>
          <p:cNvSpPr>
            <a:spLocks noGrp="1"/>
          </p:cNvSpPr>
          <p:nvPr>
            <p:ph type="sldNum" sz="quarter" idx="12"/>
          </p:nvPr>
        </p:nvSpPr>
        <p:spPr/>
        <p:txBody>
          <a:bodyPr/>
          <a:lstStyle/>
          <a:p>
            <a:fld id="{DAFC91C2-00D6-45B1-86FC-D2AE25993388}" type="slidenum">
              <a:rPr lang="en-US"/>
              <a:pPr/>
              <a:t>29</a:t>
            </a:fld>
            <a:endParaRPr lang="en-US"/>
          </a:p>
        </p:txBody>
      </p:sp>
      <p:sp>
        <p:nvSpPr>
          <p:cNvPr id="377858" name="Rectangle 2"/>
          <p:cNvSpPr>
            <a:spLocks noGrp="1" noChangeArrowheads="1"/>
          </p:cNvSpPr>
          <p:nvPr>
            <p:ph type="title"/>
          </p:nvPr>
        </p:nvSpPr>
        <p:spPr/>
        <p:txBody>
          <a:bodyPr/>
          <a:lstStyle/>
          <a:p>
            <a:r>
              <a:rPr lang="en-US"/>
              <a:t>Summary of Real Data Sets</a:t>
            </a:r>
          </a:p>
        </p:txBody>
      </p:sp>
      <p:graphicFrame>
        <p:nvGraphicFramePr>
          <p:cNvPr id="377859" name="Group 3"/>
          <p:cNvGraphicFramePr>
            <a:graphicFrameLocks noGrp="1"/>
          </p:cNvGraphicFramePr>
          <p:nvPr/>
        </p:nvGraphicFramePr>
        <p:xfrm>
          <a:off x="685800" y="1828800"/>
          <a:ext cx="8153400" cy="4279902"/>
        </p:xfrm>
        <a:graphic>
          <a:graphicData uri="http://schemas.openxmlformats.org/drawingml/2006/table">
            <a:tbl>
              <a:tblPr/>
              <a:tblGrid>
                <a:gridCol w="2082800"/>
                <a:gridCol w="1016000"/>
                <a:gridCol w="1016000"/>
                <a:gridCol w="1016000"/>
                <a:gridCol w="1270000"/>
                <a:gridCol w="1752600"/>
              </a:tblGrid>
              <a:tr h="89376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Data </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Set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1" u="none" strike="noStrike" cap="none" normalizeH="0" baseline="0" smtClean="0">
                          <a:ln>
                            <a:noFill/>
                          </a:ln>
                          <a:solidFill>
                            <a:schemeClr val="tx1"/>
                          </a:solidFill>
                          <a:effectLst/>
                          <a:latin typeface="Verdana" pitchFamily="34"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1" u="none" strike="noStrike" cap="none" normalizeH="0" baseline="0" smtClean="0">
                          <a:ln>
                            <a:noFill/>
                          </a:ln>
                          <a:solidFill>
                            <a:schemeClr val="tx1"/>
                          </a:solidFill>
                          <a:effectLst/>
                          <a:latin typeface="Verdana" pitchFamily="34"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1" u="none" strike="noStrike" cap="none" normalizeH="0" baseline="0" smtClean="0">
                          <a:ln>
                            <a:noFill/>
                          </a:ln>
                          <a:solidFill>
                            <a:schemeClr val="tx1"/>
                          </a:solidFill>
                          <a:effectLst/>
                          <a:latin typeface="Verdana" pitchFamily="34"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Largest Class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Smallest Class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Ecoli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336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42.56%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2.68%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Glass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214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35.51%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4.21%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Page Blocks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5473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89.77%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0.51%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Abalone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4177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16.50%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0.34%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Shuttle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4515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75.53%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smtClean="0">
                          <a:ln>
                            <a:noFill/>
                          </a:ln>
                          <a:solidFill>
                            <a:schemeClr val="tx1"/>
                          </a:solidFill>
                          <a:effectLst/>
                          <a:latin typeface="Verdana" pitchFamily="34" charset="0"/>
                        </a:rPr>
                        <a:t>0.13%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7910" name="Rectangle 54"/>
          <p:cNvSpPr>
            <a:spLocks noChangeArrowheads="1"/>
          </p:cNvSpPr>
          <p:nvPr/>
        </p:nvSpPr>
        <p:spPr bwMode="auto">
          <a:xfrm>
            <a:off x="685800" y="2743200"/>
            <a:ext cx="8153400" cy="1295400"/>
          </a:xfrm>
          <a:prstGeom prst="rect">
            <a:avLst/>
          </a:prstGeom>
          <a:solidFill>
            <a:schemeClr val="accent1">
              <a:alpha val="50000"/>
            </a:schemeClr>
          </a:solidFill>
          <a:ln w="9525" algn="ctr">
            <a:solidFill>
              <a:schemeClr val="tx1"/>
            </a:solidFill>
            <a:miter lim="800000"/>
            <a:headEnd/>
            <a:tailEnd/>
          </a:ln>
          <a:effectLst/>
        </p:spPr>
        <p:txBody>
          <a:bodyPr wrap="none" anchor="ctr"/>
          <a:lstStyle/>
          <a:p>
            <a:pPr algn="ctr" eaLnBrk="1" hangingPunct="1"/>
            <a:r>
              <a:rPr lang="en-US" sz="2800" b="1">
                <a:latin typeface="Arial" charset="0"/>
                <a:ea typeface="SimSun" pitchFamily="2" charset="-122"/>
              </a:rPr>
              <a:t>Moderately Skewed</a:t>
            </a:r>
          </a:p>
        </p:txBody>
      </p:sp>
      <p:sp>
        <p:nvSpPr>
          <p:cNvPr id="377911" name="Rectangle 55"/>
          <p:cNvSpPr>
            <a:spLocks noChangeArrowheads="1"/>
          </p:cNvSpPr>
          <p:nvPr/>
        </p:nvSpPr>
        <p:spPr bwMode="auto">
          <a:xfrm>
            <a:off x="685800" y="4114800"/>
            <a:ext cx="8153400" cy="1981200"/>
          </a:xfrm>
          <a:prstGeom prst="rect">
            <a:avLst/>
          </a:prstGeom>
          <a:solidFill>
            <a:srgbClr val="00FF00">
              <a:alpha val="50000"/>
            </a:srgbClr>
          </a:solidFill>
          <a:ln w="9525" algn="ctr">
            <a:solidFill>
              <a:schemeClr val="tx1"/>
            </a:solidFill>
            <a:miter lim="800000"/>
            <a:headEnd/>
            <a:tailEnd/>
          </a:ln>
          <a:effectLst/>
        </p:spPr>
        <p:txBody>
          <a:bodyPr wrap="none" anchor="ctr"/>
          <a:lstStyle/>
          <a:p>
            <a:pPr algn="ctr" eaLnBrk="1" hangingPunct="1"/>
            <a:r>
              <a:rPr lang="en-US" sz="2800" b="1">
                <a:latin typeface="Arial" charset="0"/>
                <a:ea typeface="SimSun" pitchFamily="2" charset="-122"/>
              </a:rPr>
              <a:t>Extremely Skewed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79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7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910" grpId="0" animBg="1"/>
      <p:bldP spid="3779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6"/>
          <p:cNvSpPr>
            <a:spLocks noGrp="1"/>
          </p:cNvSpPr>
          <p:nvPr>
            <p:ph type="ftr" sz="quarter" idx="11"/>
          </p:nvPr>
        </p:nvSpPr>
        <p:spPr/>
        <p:txBody>
          <a:bodyPr/>
          <a:lstStyle/>
          <a:p>
            <a:r>
              <a:rPr lang="en-US" smtClean="0"/>
              <a:t>Jaime Carbonell, CMU</a:t>
            </a:r>
            <a:endParaRPr lang="en-US" dirty="0"/>
          </a:p>
        </p:txBody>
      </p:sp>
      <p:sp>
        <p:nvSpPr>
          <p:cNvPr id="11" name="Slide Number Placeholder 7"/>
          <p:cNvSpPr>
            <a:spLocks noGrp="1"/>
          </p:cNvSpPr>
          <p:nvPr>
            <p:ph type="sldNum" sz="quarter" idx="12"/>
          </p:nvPr>
        </p:nvSpPr>
        <p:spPr/>
        <p:txBody>
          <a:bodyPr/>
          <a:lstStyle/>
          <a:p>
            <a:fld id="{9FC1C882-87DF-4666-961B-C4F0CF351F43}" type="slidenum">
              <a:rPr lang="en-US"/>
              <a:pPr/>
              <a:t>3</a:t>
            </a:fld>
            <a:endParaRPr lang="en-US"/>
          </a:p>
        </p:txBody>
      </p:sp>
      <p:sp>
        <p:nvSpPr>
          <p:cNvPr id="249858" name="Rectangle 2"/>
          <p:cNvSpPr>
            <a:spLocks noGrp="1" noChangeArrowheads="1"/>
          </p:cNvSpPr>
          <p:nvPr>
            <p:ph type="title"/>
          </p:nvPr>
        </p:nvSpPr>
        <p:spPr/>
        <p:txBody>
          <a:bodyPr/>
          <a:lstStyle/>
          <a:p>
            <a:r>
              <a:rPr lang="en-US" dirty="0"/>
              <a:t>Active Learning</a:t>
            </a:r>
          </a:p>
        </p:txBody>
      </p:sp>
      <p:sp>
        <p:nvSpPr>
          <p:cNvPr id="249859" name="Rectangle 3"/>
          <p:cNvSpPr>
            <a:spLocks noGrp="1" noChangeArrowheads="1"/>
          </p:cNvSpPr>
          <p:nvPr>
            <p:ph type="body" sz="half" idx="1"/>
          </p:nvPr>
        </p:nvSpPr>
        <p:spPr>
          <a:xfrm>
            <a:off x="566738" y="1752600"/>
            <a:ext cx="6926262" cy="4267200"/>
          </a:xfrm>
        </p:spPr>
        <p:txBody>
          <a:bodyPr/>
          <a:lstStyle/>
          <a:p>
            <a:r>
              <a:rPr lang="en-US" dirty="0"/>
              <a:t>Training data:</a:t>
            </a:r>
          </a:p>
          <a:p>
            <a:pPr lvl="1"/>
            <a:r>
              <a:rPr lang="en-US" dirty="0"/>
              <a:t>Special case:</a:t>
            </a:r>
          </a:p>
          <a:p>
            <a:r>
              <a:rPr lang="en-US" dirty="0"/>
              <a:t>Functional space:</a:t>
            </a:r>
          </a:p>
          <a:p>
            <a:r>
              <a:rPr lang="en-US" dirty="0"/>
              <a:t>Fitness Criterion:</a:t>
            </a:r>
          </a:p>
          <a:p>
            <a:pPr lvl="1"/>
            <a:r>
              <a:rPr lang="en-US" dirty="0"/>
              <a:t>a.k.a. loss function </a:t>
            </a:r>
          </a:p>
          <a:p>
            <a:pPr lvl="1"/>
            <a:endParaRPr lang="en-US" dirty="0"/>
          </a:p>
          <a:p>
            <a:pPr>
              <a:buFont typeface="Wingdings" pitchFamily="2" charset="2"/>
              <a:buNone/>
            </a:pPr>
            <a:endParaRPr lang="en-US" dirty="0"/>
          </a:p>
          <a:p>
            <a:r>
              <a:rPr lang="en-US" dirty="0"/>
              <a:t>Sampling Strategy: </a:t>
            </a:r>
          </a:p>
        </p:txBody>
      </p:sp>
      <p:graphicFrame>
        <p:nvGraphicFramePr>
          <p:cNvPr id="249860" name="Object 4"/>
          <p:cNvGraphicFramePr>
            <a:graphicFrameLocks noChangeAspect="1"/>
          </p:cNvGraphicFramePr>
          <p:nvPr>
            <p:ph sz="quarter" idx="2"/>
          </p:nvPr>
        </p:nvGraphicFramePr>
        <p:xfrm>
          <a:off x="3482975" y="1774825"/>
          <a:ext cx="5281613" cy="561975"/>
        </p:xfrm>
        <a:graphic>
          <a:graphicData uri="http://schemas.openxmlformats.org/presentationml/2006/ole">
            <p:oleObj spid="_x0000_s249860" name="Equation" r:id="rId3" imgW="2260440" imgH="241200" progId="Equation.3">
              <p:embed/>
            </p:oleObj>
          </a:graphicData>
        </a:graphic>
      </p:graphicFrame>
      <p:graphicFrame>
        <p:nvGraphicFramePr>
          <p:cNvPr id="249861" name="Object 5"/>
          <p:cNvGraphicFramePr>
            <a:graphicFrameLocks noChangeAspect="1"/>
          </p:cNvGraphicFramePr>
          <p:nvPr/>
        </p:nvGraphicFramePr>
        <p:xfrm>
          <a:off x="4051300" y="2574925"/>
          <a:ext cx="2212975" cy="657225"/>
        </p:xfrm>
        <a:graphic>
          <a:graphicData uri="http://schemas.openxmlformats.org/presentationml/2006/ole">
            <p:oleObj spid="_x0000_s249861" name="Equation" r:id="rId4" imgW="812520" imgH="241200" progId="Equation.3">
              <p:embed/>
            </p:oleObj>
          </a:graphicData>
        </a:graphic>
      </p:graphicFrame>
      <p:graphicFrame>
        <p:nvGraphicFramePr>
          <p:cNvPr id="249862" name="Object 6"/>
          <p:cNvGraphicFramePr>
            <a:graphicFrameLocks noChangeAspect="1"/>
          </p:cNvGraphicFramePr>
          <p:nvPr>
            <p:ph sz="quarter" idx="3"/>
          </p:nvPr>
        </p:nvGraphicFramePr>
        <p:xfrm>
          <a:off x="2236788" y="3887788"/>
          <a:ext cx="5149850" cy="973137"/>
        </p:xfrm>
        <a:graphic>
          <a:graphicData uri="http://schemas.openxmlformats.org/presentationml/2006/ole">
            <p:oleObj spid="_x0000_s249862" name="Equation" r:id="rId5" imgW="2552400" imgH="482400" progId="Equation.3">
              <p:embed/>
            </p:oleObj>
          </a:graphicData>
        </a:graphic>
      </p:graphicFrame>
      <p:graphicFrame>
        <p:nvGraphicFramePr>
          <p:cNvPr id="249863" name="Object 7"/>
          <p:cNvGraphicFramePr>
            <a:graphicFrameLocks noChangeAspect="1"/>
          </p:cNvGraphicFramePr>
          <p:nvPr/>
        </p:nvGraphicFramePr>
        <p:xfrm>
          <a:off x="3822700" y="2292350"/>
          <a:ext cx="762000" cy="381000"/>
        </p:xfrm>
        <a:graphic>
          <a:graphicData uri="http://schemas.openxmlformats.org/presentationml/2006/ole">
            <p:oleObj spid="_x0000_s249863" name="Equation" r:id="rId6" imgW="355320" imgH="177480" progId="Equation.3">
              <p:embed/>
            </p:oleObj>
          </a:graphicData>
        </a:graphic>
      </p:graphicFrame>
      <p:graphicFrame>
        <p:nvGraphicFramePr>
          <p:cNvPr id="249864" name="Object 8"/>
          <p:cNvGraphicFramePr>
            <a:graphicFrameLocks noChangeAspect="1"/>
          </p:cNvGraphicFramePr>
          <p:nvPr/>
        </p:nvGraphicFramePr>
        <p:xfrm>
          <a:off x="1400175" y="5349875"/>
          <a:ext cx="6732588" cy="741363"/>
        </p:xfrm>
        <a:graphic>
          <a:graphicData uri="http://schemas.openxmlformats.org/presentationml/2006/ole">
            <p:oleObj spid="_x0000_s249864" name="Equation" r:id="rId7" imgW="3377880" imgH="355320" progId="Equation.3">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a:t>Results on Real Data Sets</a:t>
            </a:r>
          </a:p>
        </p:txBody>
      </p:sp>
      <p:pic>
        <p:nvPicPr>
          <p:cNvPr id="387075" name="Picture 3" descr="Ecoli_result"/>
          <p:cNvPicPr>
            <a:picLocks noChangeAspect="1" noChangeArrowheads="1"/>
          </p:cNvPicPr>
          <p:nvPr/>
        </p:nvPicPr>
        <p:blipFill>
          <a:blip r:embed="rId2" cstate="print"/>
          <a:srcRect/>
          <a:stretch>
            <a:fillRect/>
          </a:stretch>
        </p:blipFill>
        <p:spPr bwMode="auto">
          <a:xfrm>
            <a:off x="952500" y="1447800"/>
            <a:ext cx="3390900" cy="2687638"/>
          </a:xfrm>
          <a:prstGeom prst="rect">
            <a:avLst/>
          </a:prstGeom>
          <a:noFill/>
        </p:spPr>
      </p:pic>
      <p:pic>
        <p:nvPicPr>
          <p:cNvPr id="387076" name="Picture 4" descr="Glass_result"/>
          <p:cNvPicPr>
            <a:picLocks noChangeAspect="1" noChangeArrowheads="1"/>
          </p:cNvPicPr>
          <p:nvPr/>
        </p:nvPicPr>
        <p:blipFill>
          <a:blip r:embed="rId3" cstate="print"/>
          <a:srcRect/>
          <a:stretch>
            <a:fillRect/>
          </a:stretch>
        </p:blipFill>
        <p:spPr bwMode="auto">
          <a:xfrm>
            <a:off x="5181600" y="1447800"/>
            <a:ext cx="3390900" cy="2687638"/>
          </a:xfrm>
          <a:prstGeom prst="rect">
            <a:avLst/>
          </a:prstGeom>
          <a:noFill/>
        </p:spPr>
      </p:pic>
      <p:pic>
        <p:nvPicPr>
          <p:cNvPr id="387077" name="Picture 5" descr="Abalone_result"/>
          <p:cNvPicPr>
            <a:picLocks noChangeAspect="1" noChangeArrowheads="1"/>
          </p:cNvPicPr>
          <p:nvPr/>
        </p:nvPicPr>
        <p:blipFill>
          <a:blip r:embed="rId4" cstate="print"/>
          <a:srcRect/>
          <a:stretch>
            <a:fillRect/>
          </a:stretch>
        </p:blipFill>
        <p:spPr bwMode="auto">
          <a:xfrm>
            <a:off x="941388" y="4168775"/>
            <a:ext cx="3427412" cy="2689225"/>
          </a:xfrm>
          <a:prstGeom prst="rect">
            <a:avLst/>
          </a:prstGeom>
          <a:noFill/>
        </p:spPr>
      </p:pic>
      <p:pic>
        <p:nvPicPr>
          <p:cNvPr id="387078" name="Picture 6" descr="Shuttle_result"/>
          <p:cNvPicPr>
            <a:picLocks noChangeAspect="1" noChangeArrowheads="1"/>
          </p:cNvPicPr>
          <p:nvPr/>
        </p:nvPicPr>
        <p:blipFill>
          <a:blip r:embed="rId5" cstate="print"/>
          <a:srcRect/>
          <a:stretch>
            <a:fillRect/>
          </a:stretch>
        </p:blipFill>
        <p:spPr bwMode="auto">
          <a:xfrm>
            <a:off x="5183188" y="4114800"/>
            <a:ext cx="3427412" cy="2689225"/>
          </a:xfrm>
          <a:prstGeom prst="rect">
            <a:avLst/>
          </a:prstGeom>
          <a:noFill/>
        </p:spPr>
      </p:pic>
      <p:sp>
        <p:nvSpPr>
          <p:cNvPr id="387079" name="Rectangle 7"/>
          <p:cNvSpPr>
            <a:spLocks noChangeArrowheads="1"/>
          </p:cNvSpPr>
          <p:nvPr/>
        </p:nvSpPr>
        <p:spPr bwMode="auto">
          <a:xfrm rot="10800000">
            <a:off x="381000" y="1828800"/>
            <a:ext cx="381000" cy="1524000"/>
          </a:xfrm>
          <a:prstGeom prst="rect">
            <a:avLst/>
          </a:prstGeom>
          <a:noFill/>
          <a:ln w="9525">
            <a:noFill/>
            <a:miter lim="800000"/>
            <a:headEnd/>
            <a:tailEnd/>
          </a:ln>
          <a:effectLst/>
        </p:spPr>
        <p:txBody>
          <a:bodyPr vert="eaVert" wrap="none" anchor="ctr"/>
          <a:lstStyle/>
          <a:p>
            <a:pPr algn="ctr"/>
            <a:r>
              <a:rPr lang="en-US"/>
              <a:t>Ecoli</a:t>
            </a:r>
          </a:p>
        </p:txBody>
      </p:sp>
      <p:sp>
        <p:nvSpPr>
          <p:cNvPr id="387080" name="Rectangle 8"/>
          <p:cNvSpPr>
            <a:spLocks noChangeArrowheads="1"/>
          </p:cNvSpPr>
          <p:nvPr/>
        </p:nvSpPr>
        <p:spPr bwMode="auto">
          <a:xfrm rot="10800000">
            <a:off x="4724400" y="1828800"/>
            <a:ext cx="381000" cy="1524000"/>
          </a:xfrm>
          <a:prstGeom prst="rect">
            <a:avLst/>
          </a:prstGeom>
          <a:noFill/>
          <a:ln w="9525">
            <a:noFill/>
            <a:miter lim="800000"/>
            <a:headEnd/>
            <a:tailEnd/>
          </a:ln>
          <a:effectLst/>
        </p:spPr>
        <p:txBody>
          <a:bodyPr vert="eaVert" wrap="none" anchor="ctr"/>
          <a:lstStyle/>
          <a:p>
            <a:pPr algn="ctr"/>
            <a:r>
              <a:rPr lang="en-US"/>
              <a:t>Glass</a:t>
            </a:r>
          </a:p>
        </p:txBody>
      </p:sp>
      <p:sp>
        <p:nvSpPr>
          <p:cNvPr id="387081" name="Rectangle 9"/>
          <p:cNvSpPr>
            <a:spLocks noChangeArrowheads="1"/>
          </p:cNvSpPr>
          <p:nvPr/>
        </p:nvSpPr>
        <p:spPr bwMode="auto">
          <a:xfrm rot="10800000">
            <a:off x="381000" y="4648200"/>
            <a:ext cx="381000" cy="1524000"/>
          </a:xfrm>
          <a:prstGeom prst="rect">
            <a:avLst/>
          </a:prstGeom>
          <a:noFill/>
          <a:ln w="9525">
            <a:noFill/>
            <a:miter lim="800000"/>
            <a:headEnd/>
            <a:tailEnd/>
          </a:ln>
          <a:effectLst/>
        </p:spPr>
        <p:txBody>
          <a:bodyPr vert="eaVert" wrap="none" anchor="ctr"/>
          <a:lstStyle/>
          <a:p>
            <a:pPr algn="ctr"/>
            <a:r>
              <a:rPr lang="en-US"/>
              <a:t>Abalone</a:t>
            </a:r>
          </a:p>
        </p:txBody>
      </p:sp>
      <p:sp>
        <p:nvSpPr>
          <p:cNvPr id="387082" name="Rectangle 10"/>
          <p:cNvSpPr>
            <a:spLocks noChangeArrowheads="1"/>
          </p:cNvSpPr>
          <p:nvPr/>
        </p:nvSpPr>
        <p:spPr bwMode="auto">
          <a:xfrm rot="10800000">
            <a:off x="4724400" y="4648200"/>
            <a:ext cx="381000" cy="1524000"/>
          </a:xfrm>
          <a:prstGeom prst="rect">
            <a:avLst/>
          </a:prstGeom>
          <a:noFill/>
          <a:ln w="9525">
            <a:noFill/>
            <a:miter lim="800000"/>
            <a:headEnd/>
            <a:tailEnd/>
          </a:ln>
          <a:effectLst/>
        </p:spPr>
        <p:txBody>
          <a:bodyPr vert="eaVert" wrap="none" anchor="ctr"/>
          <a:lstStyle/>
          <a:p>
            <a:pPr algn="ctr"/>
            <a:r>
              <a:rPr lang="en-US"/>
              <a:t>Shuttle</a:t>
            </a:r>
          </a:p>
        </p:txBody>
      </p:sp>
      <p:sp>
        <p:nvSpPr>
          <p:cNvPr id="387083" name="Rectangle 11"/>
          <p:cNvSpPr>
            <a:spLocks noChangeArrowheads="1"/>
          </p:cNvSpPr>
          <p:nvPr/>
        </p:nvSpPr>
        <p:spPr bwMode="auto">
          <a:xfrm>
            <a:off x="3244850" y="2787650"/>
            <a:ext cx="533400" cy="152400"/>
          </a:xfrm>
          <a:prstGeom prst="rect">
            <a:avLst/>
          </a:prstGeom>
          <a:solidFill>
            <a:schemeClr val="bg1"/>
          </a:solidFill>
          <a:ln w="9525">
            <a:noFill/>
            <a:miter lim="800000"/>
            <a:headEnd/>
            <a:tailEnd/>
          </a:ln>
          <a:effectLst/>
        </p:spPr>
        <p:txBody>
          <a:bodyPr wrap="none" anchor="ctr"/>
          <a:lstStyle/>
          <a:p>
            <a:pPr algn="ctr"/>
            <a:r>
              <a:rPr lang="en-US" sz="1000" b="1"/>
              <a:t>MALICE</a:t>
            </a:r>
          </a:p>
        </p:txBody>
      </p:sp>
      <p:sp>
        <p:nvSpPr>
          <p:cNvPr id="387084" name="Rectangle 12"/>
          <p:cNvSpPr>
            <a:spLocks noChangeArrowheads="1"/>
          </p:cNvSpPr>
          <p:nvPr/>
        </p:nvSpPr>
        <p:spPr bwMode="auto">
          <a:xfrm>
            <a:off x="7513638" y="2743200"/>
            <a:ext cx="533400" cy="152400"/>
          </a:xfrm>
          <a:prstGeom prst="rect">
            <a:avLst/>
          </a:prstGeom>
          <a:solidFill>
            <a:schemeClr val="bg1"/>
          </a:solidFill>
          <a:ln w="9525">
            <a:noFill/>
            <a:miter lim="800000"/>
            <a:headEnd/>
            <a:tailEnd/>
          </a:ln>
          <a:effectLst/>
        </p:spPr>
        <p:txBody>
          <a:bodyPr wrap="none" anchor="ctr"/>
          <a:lstStyle/>
          <a:p>
            <a:pPr algn="ctr"/>
            <a:r>
              <a:rPr lang="en-US" sz="1000" b="1"/>
              <a:t>MALICE</a:t>
            </a:r>
          </a:p>
        </p:txBody>
      </p:sp>
      <p:sp>
        <p:nvSpPr>
          <p:cNvPr id="387085" name="Rectangle 13"/>
          <p:cNvSpPr>
            <a:spLocks noChangeArrowheads="1"/>
          </p:cNvSpPr>
          <p:nvPr/>
        </p:nvSpPr>
        <p:spPr bwMode="auto">
          <a:xfrm>
            <a:off x="7391400" y="5392738"/>
            <a:ext cx="533400" cy="152400"/>
          </a:xfrm>
          <a:prstGeom prst="rect">
            <a:avLst/>
          </a:prstGeom>
          <a:solidFill>
            <a:schemeClr val="bg1"/>
          </a:solidFill>
          <a:ln w="9525">
            <a:noFill/>
            <a:miter lim="800000"/>
            <a:headEnd/>
            <a:tailEnd/>
          </a:ln>
          <a:effectLst/>
        </p:spPr>
        <p:txBody>
          <a:bodyPr wrap="none" anchor="ctr"/>
          <a:lstStyle/>
          <a:p>
            <a:pPr algn="ctr"/>
            <a:r>
              <a:rPr lang="en-US" sz="1000" b="1"/>
              <a:t>MALICE</a:t>
            </a:r>
          </a:p>
        </p:txBody>
      </p:sp>
      <p:sp>
        <p:nvSpPr>
          <p:cNvPr id="387086" name="Rectangle 14"/>
          <p:cNvSpPr>
            <a:spLocks noChangeArrowheads="1"/>
          </p:cNvSpPr>
          <p:nvPr/>
        </p:nvSpPr>
        <p:spPr bwMode="auto">
          <a:xfrm>
            <a:off x="3189288" y="5465763"/>
            <a:ext cx="533400" cy="152400"/>
          </a:xfrm>
          <a:prstGeom prst="rect">
            <a:avLst/>
          </a:prstGeom>
          <a:solidFill>
            <a:schemeClr val="bg1"/>
          </a:solidFill>
          <a:ln w="9525">
            <a:noFill/>
            <a:miter lim="800000"/>
            <a:headEnd/>
            <a:tailEnd/>
          </a:ln>
          <a:effectLst/>
        </p:spPr>
        <p:txBody>
          <a:bodyPr wrap="none" anchor="ctr"/>
          <a:lstStyle/>
          <a:p>
            <a:pPr algn="ctr"/>
            <a:r>
              <a:rPr lang="en-US" sz="1000" b="1"/>
              <a:t>MALICE</a:t>
            </a:r>
          </a:p>
        </p:txBody>
      </p:sp>
      <p:sp>
        <p:nvSpPr>
          <p:cNvPr id="16" name="Slide Number Placeholder 15"/>
          <p:cNvSpPr>
            <a:spLocks noGrp="1"/>
          </p:cNvSpPr>
          <p:nvPr>
            <p:ph type="sldNum" sz="quarter" idx="12"/>
          </p:nvPr>
        </p:nvSpPr>
        <p:spPr/>
        <p:txBody>
          <a:bodyPr/>
          <a:lstStyle/>
          <a:p>
            <a:fld id="{0206E3AD-48CF-4FD3-92E1-3557D2581CDF}" type="slidenum">
              <a:rPr lang="en-US" smtClean="0"/>
              <a:pPr/>
              <a:t>30</a:t>
            </a:fld>
            <a:endParaRPr lang="en-US"/>
          </a:p>
        </p:txBody>
      </p:sp>
      <p:sp>
        <p:nvSpPr>
          <p:cNvPr id="17" name="Footer Placeholder 16"/>
          <p:cNvSpPr>
            <a:spLocks noGrp="1"/>
          </p:cNvSpPr>
          <p:nvPr>
            <p:ph type="ftr" sz="quarter" idx="11"/>
          </p:nvPr>
        </p:nvSpPr>
        <p:spPr/>
        <p:txBody>
          <a:bodyPr/>
          <a:lstStyle/>
          <a:p>
            <a:r>
              <a:rPr lang="en-US" smtClean="0"/>
              <a:t>Jaime Carbonell, CMU</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18" y="304800"/>
            <a:ext cx="8465127" cy="983673"/>
          </a:xfrm>
        </p:spPr>
        <p:txBody>
          <a:bodyPr/>
          <a:lstStyle/>
          <a:p>
            <a:r>
              <a:rPr lang="en-US" dirty="0" smtClean="0"/>
              <a:t>Application Areas: A Whirlwind Tour</a:t>
            </a:r>
            <a:endParaRPr lang="en-US" dirty="0"/>
          </a:p>
        </p:txBody>
      </p:sp>
      <p:sp>
        <p:nvSpPr>
          <p:cNvPr id="3" name="Content Placeholder 2"/>
          <p:cNvSpPr>
            <a:spLocks noGrp="1"/>
          </p:cNvSpPr>
          <p:nvPr>
            <p:ph idx="1"/>
          </p:nvPr>
        </p:nvSpPr>
        <p:spPr/>
        <p:txBody>
          <a:bodyPr/>
          <a:lstStyle/>
          <a:p>
            <a:r>
              <a:rPr lang="en-US" dirty="0" smtClean="0"/>
              <a:t>Machine Translation</a:t>
            </a:r>
          </a:p>
          <a:p>
            <a:pPr lvl="1"/>
            <a:r>
              <a:rPr lang="en-US" sz="2000" dirty="0" smtClean="0"/>
              <a:t>Focus on low-resource languages</a:t>
            </a:r>
          </a:p>
          <a:p>
            <a:pPr lvl="1"/>
            <a:r>
              <a:rPr lang="en-US" sz="2000" dirty="0" smtClean="0"/>
              <a:t>Elicit: translations, alignments, morphology, …</a:t>
            </a:r>
          </a:p>
          <a:p>
            <a:r>
              <a:rPr lang="en-US" dirty="0" smtClean="0"/>
              <a:t>Computational Biology</a:t>
            </a:r>
          </a:p>
          <a:p>
            <a:pPr lvl="1"/>
            <a:r>
              <a:rPr lang="en-US" sz="2000" dirty="0" smtClean="0"/>
              <a:t>Mapping the </a:t>
            </a:r>
            <a:r>
              <a:rPr lang="en-US" sz="2000" dirty="0" err="1" smtClean="0"/>
              <a:t>interactome</a:t>
            </a:r>
            <a:r>
              <a:rPr lang="en-US" sz="2000" dirty="0" smtClean="0"/>
              <a:t> (protein-protein)</a:t>
            </a:r>
          </a:p>
          <a:p>
            <a:pPr lvl="1"/>
            <a:r>
              <a:rPr lang="en-US" sz="2000" dirty="0" smtClean="0"/>
              <a:t>Host-pathogen </a:t>
            </a:r>
            <a:r>
              <a:rPr lang="en-US" sz="2000" dirty="0" err="1" smtClean="0"/>
              <a:t>interactome</a:t>
            </a:r>
            <a:r>
              <a:rPr lang="en-US" sz="2000" dirty="0" smtClean="0"/>
              <a:t> (e.g. HIV-human)</a:t>
            </a:r>
          </a:p>
          <a:p>
            <a:r>
              <a:rPr lang="en-US" dirty="0" smtClean="0"/>
              <a:t>Wind Energy</a:t>
            </a:r>
          </a:p>
          <a:p>
            <a:pPr lvl="1"/>
            <a:r>
              <a:rPr lang="en-US" sz="2000" dirty="0" smtClean="0"/>
              <a:t>Optimization of turbine farms &amp; grid</a:t>
            </a:r>
          </a:p>
          <a:p>
            <a:pPr lvl="1"/>
            <a:r>
              <a:rPr lang="en-US" sz="2000" dirty="0" smtClean="0"/>
              <a:t>Proactive sensor net (type, placement, duration)</a:t>
            </a:r>
          </a:p>
          <a:p>
            <a:r>
              <a:rPr lang="en-US" dirty="0" smtClean="0"/>
              <a:t>Several More  </a:t>
            </a:r>
            <a:r>
              <a:rPr lang="en-US" sz="2000" dirty="0" smtClean="0"/>
              <a:t>(no time in this talk)</a:t>
            </a:r>
          </a:p>
          <a:p>
            <a:pPr lvl="1"/>
            <a:r>
              <a:rPr lang="en-US" sz="2000" dirty="0" smtClean="0"/>
              <a:t>HIV-patient treatment, Astronomy, …</a:t>
            </a:r>
          </a:p>
          <a:p>
            <a:pPr lvl="1"/>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Jaime Carbonell, CMU</a:t>
            </a:r>
            <a:endParaRPr lang="en-US" dirty="0"/>
          </a:p>
        </p:txBody>
      </p:sp>
      <p:sp>
        <p:nvSpPr>
          <p:cNvPr id="5" name="Slide Number Placeholder 4"/>
          <p:cNvSpPr>
            <a:spLocks noGrp="1"/>
          </p:cNvSpPr>
          <p:nvPr>
            <p:ph type="sldNum" sz="quarter" idx="12"/>
          </p:nvPr>
        </p:nvSpPr>
        <p:spPr/>
        <p:txBody>
          <a:bodyPr/>
          <a:lstStyle/>
          <a:p>
            <a:fld id="{0206E3AD-48CF-4FD3-92E1-3557D2581CDF}"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00F9CA16-C138-47C0-8CB1-94E58DB2B3E1}" type="slidenum">
              <a:rPr lang="ar-SA"/>
              <a:pPr/>
              <a:t>32</a:t>
            </a:fld>
            <a:endParaRPr lang="en-US"/>
          </a:p>
        </p:txBody>
      </p:sp>
      <p:sp>
        <p:nvSpPr>
          <p:cNvPr id="834562" name="Rectangle 2"/>
          <p:cNvSpPr>
            <a:spLocks noGrp="1" noChangeArrowheads="1"/>
          </p:cNvSpPr>
          <p:nvPr>
            <p:ph type="title"/>
          </p:nvPr>
        </p:nvSpPr>
        <p:spPr>
          <a:xfrm>
            <a:off x="457200" y="381000"/>
            <a:ext cx="8229600" cy="796636"/>
          </a:xfrm>
        </p:spPr>
        <p:txBody>
          <a:bodyPr/>
          <a:lstStyle/>
          <a:p>
            <a:r>
              <a:rPr lang="en-US" dirty="0"/>
              <a:t>Low Density Languages</a:t>
            </a:r>
          </a:p>
        </p:txBody>
      </p:sp>
      <p:sp>
        <p:nvSpPr>
          <p:cNvPr id="834563" name="Rectangle 3"/>
          <p:cNvSpPr>
            <a:spLocks noGrp="1" noChangeArrowheads="1"/>
          </p:cNvSpPr>
          <p:nvPr>
            <p:ph type="body" sz="half" idx="1"/>
          </p:nvPr>
        </p:nvSpPr>
        <p:spPr>
          <a:xfrm>
            <a:off x="760845" y="1864591"/>
            <a:ext cx="7010400" cy="4114800"/>
          </a:xfrm>
        </p:spPr>
        <p:txBody>
          <a:bodyPr/>
          <a:lstStyle/>
          <a:p>
            <a:pPr>
              <a:lnSpc>
                <a:spcPct val="65000"/>
              </a:lnSpc>
              <a:spcBef>
                <a:spcPts val="1200"/>
              </a:spcBef>
            </a:pPr>
            <a:r>
              <a:rPr lang="en-US" dirty="0"/>
              <a:t>6,900 languages in 2000 – </a:t>
            </a:r>
            <a:r>
              <a:rPr lang="en-US" sz="2400" dirty="0" err="1"/>
              <a:t>Ethnologue</a:t>
            </a:r>
            <a:r>
              <a:rPr lang="en-US" dirty="0"/>
              <a:t>  </a:t>
            </a:r>
            <a:r>
              <a:rPr lang="en-US" sz="1600" dirty="0">
                <a:hlinkClick r:id="rId2"/>
              </a:rPr>
              <a:t>www.ethnologue.com/ethno_docs/distribution.asp?by=area</a:t>
            </a:r>
            <a:endParaRPr lang="en-US" sz="1600" dirty="0"/>
          </a:p>
          <a:p>
            <a:pPr>
              <a:lnSpc>
                <a:spcPct val="65000"/>
              </a:lnSpc>
              <a:spcBef>
                <a:spcPts val="1200"/>
              </a:spcBef>
            </a:pPr>
            <a:r>
              <a:rPr lang="en-US" dirty="0"/>
              <a:t>77 (1.2%) have over 10M speakers</a:t>
            </a:r>
          </a:p>
          <a:p>
            <a:pPr lvl="1">
              <a:lnSpc>
                <a:spcPct val="65000"/>
              </a:lnSpc>
              <a:spcBef>
                <a:spcPts val="1200"/>
              </a:spcBef>
            </a:pPr>
            <a:r>
              <a:rPr lang="en-US" sz="2000" i="0" dirty="0"/>
              <a:t>1</a:t>
            </a:r>
            <a:r>
              <a:rPr lang="en-US" sz="2000" i="0" baseline="30000" dirty="0"/>
              <a:t>st</a:t>
            </a:r>
            <a:r>
              <a:rPr lang="en-US" sz="2000" i="0" dirty="0"/>
              <a:t> is Chinese, 5</a:t>
            </a:r>
            <a:r>
              <a:rPr lang="en-US" sz="2000" i="0" baseline="30000" dirty="0"/>
              <a:t>th</a:t>
            </a:r>
            <a:r>
              <a:rPr lang="en-US" sz="2000" i="0" dirty="0"/>
              <a:t> is Bengali, 11</a:t>
            </a:r>
            <a:r>
              <a:rPr lang="en-US" sz="2000" i="0" baseline="30000" dirty="0"/>
              <a:t>th</a:t>
            </a:r>
            <a:r>
              <a:rPr lang="en-US" sz="2000" i="0" dirty="0"/>
              <a:t> is Javanese</a:t>
            </a:r>
          </a:p>
          <a:p>
            <a:pPr>
              <a:lnSpc>
                <a:spcPct val="65000"/>
              </a:lnSpc>
              <a:spcBef>
                <a:spcPts val="1200"/>
              </a:spcBef>
            </a:pPr>
            <a:r>
              <a:rPr lang="en-US" dirty="0"/>
              <a:t>3,000 have over 10,000 speakers each</a:t>
            </a:r>
          </a:p>
          <a:p>
            <a:pPr>
              <a:lnSpc>
                <a:spcPct val="65000"/>
              </a:lnSpc>
              <a:spcBef>
                <a:spcPts val="1200"/>
              </a:spcBef>
            </a:pPr>
            <a:r>
              <a:rPr lang="en-US" dirty="0"/>
              <a:t>3,000 may survive past 2100</a:t>
            </a:r>
          </a:p>
          <a:p>
            <a:pPr>
              <a:lnSpc>
                <a:spcPct val="65000"/>
              </a:lnSpc>
              <a:spcBef>
                <a:spcPts val="1200"/>
              </a:spcBef>
            </a:pPr>
            <a:r>
              <a:rPr lang="en-US" dirty="0"/>
              <a:t>5X to 10X number of dialects</a:t>
            </a:r>
          </a:p>
          <a:p>
            <a:pPr>
              <a:lnSpc>
                <a:spcPct val="65000"/>
              </a:lnSpc>
              <a:spcBef>
                <a:spcPts val="1200"/>
              </a:spcBef>
            </a:pPr>
            <a:r>
              <a:rPr lang="en-US" dirty="0"/>
              <a:t> # of L’s in some interesting countries</a:t>
            </a:r>
            <a:r>
              <a:rPr lang="en-US" i="1" dirty="0"/>
              <a:t>:</a:t>
            </a:r>
          </a:p>
          <a:p>
            <a:pPr lvl="1">
              <a:lnSpc>
                <a:spcPct val="65000"/>
              </a:lnSpc>
              <a:spcBef>
                <a:spcPts val="1200"/>
              </a:spcBef>
            </a:pPr>
            <a:r>
              <a:rPr lang="en-US" sz="2000" i="0" dirty="0"/>
              <a:t>Afghanistan: 52, Pakistan: 77, India 400</a:t>
            </a:r>
          </a:p>
          <a:p>
            <a:pPr lvl="1">
              <a:lnSpc>
                <a:spcPct val="65000"/>
              </a:lnSpc>
              <a:spcBef>
                <a:spcPts val="1200"/>
              </a:spcBef>
            </a:pPr>
            <a:r>
              <a:rPr lang="en-US" sz="2000" i="0" dirty="0"/>
              <a:t>North Korea: 1, Indonesia 700</a:t>
            </a:r>
            <a:endParaRPr lang="en-US" i="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8FE8C1AD-1DD6-4B16-BF61-633C858BA273}" type="slidenum">
              <a:rPr lang="ar-SA"/>
              <a:pPr/>
              <a:t>33</a:t>
            </a:fld>
            <a:endParaRPr lang="en-US"/>
          </a:p>
        </p:txBody>
      </p:sp>
      <p:sp>
        <p:nvSpPr>
          <p:cNvPr id="829452" name="Rectangle 12"/>
          <p:cNvSpPr>
            <a:spLocks noGrp="1" noChangeArrowheads="1"/>
          </p:cNvSpPr>
          <p:nvPr>
            <p:ph type="title"/>
          </p:nvPr>
        </p:nvSpPr>
        <p:spPr>
          <a:xfrm>
            <a:off x="685800" y="609600"/>
            <a:ext cx="7772400" cy="831273"/>
          </a:xfrm>
        </p:spPr>
        <p:txBody>
          <a:bodyPr/>
          <a:lstStyle/>
          <a:p>
            <a:r>
              <a:rPr lang="en-US" dirty="0"/>
              <a:t>Some Linguistics Maps</a:t>
            </a:r>
          </a:p>
        </p:txBody>
      </p:sp>
      <p:pic>
        <p:nvPicPr>
          <p:cNvPr id="829445" name="Picture 5" descr="world-language-map"/>
          <p:cNvPicPr>
            <a:picLocks noGrp="1" noChangeAspect="1" noChangeArrowheads="1"/>
          </p:cNvPicPr>
          <p:nvPr>
            <p:ph sz="half" idx="1"/>
          </p:nvPr>
        </p:nvPicPr>
        <p:blipFill>
          <a:blip r:embed="rId2" cstate="print"/>
          <a:srcRect/>
          <a:stretch>
            <a:fillRect/>
          </a:stretch>
        </p:blipFill>
        <p:spPr>
          <a:xfrm>
            <a:off x="711200" y="1917700"/>
            <a:ext cx="3125788" cy="3835400"/>
          </a:xfrm>
          <a:noFill/>
          <a:ln/>
        </p:spPr>
      </p:pic>
      <p:pic>
        <p:nvPicPr>
          <p:cNvPr id="829448" name="Picture 8" descr="china_ling_90"/>
          <p:cNvPicPr>
            <a:picLocks noGrp="1" noChangeAspect="1" noChangeArrowheads="1"/>
          </p:cNvPicPr>
          <p:nvPr>
            <p:ph sz="quarter" idx="2"/>
          </p:nvPr>
        </p:nvPicPr>
        <p:blipFill>
          <a:blip r:embed="rId3" cstate="print"/>
          <a:srcRect/>
          <a:stretch>
            <a:fillRect/>
          </a:stretch>
        </p:blipFill>
        <p:spPr>
          <a:xfrm>
            <a:off x="4679950" y="2692400"/>
            <a:ext cx="3028950" cy="3808413"/>
          </a:xfrm>
          <a:noFill/>
          <a:ln/>
        </p:spPr>
      </p:pic>
      <p:pic>
        <p:nvPicPr>
          <p:cNvPr id="829451" name="Picture 11" descr="1afghanistan_ethnoling"/>
          <p:cNvPicPr>
            <a:picLocks noGrp="1" noChangeAspect="1" noChangeArrowheads="1"/>
          </p:cNvPicPr>
          <p:nvPr>
            <p:ph sz="quarter" idx="3"/>
          </p:nvPr>
        </p:nvPicPr>
        <p:blipFill>
          <a:blip r:embed="rId4" cstate="print"/>
          <a:srcRect/>
          <a:stretch>
            <a:fillRect/>
          </a:stretch>
        </p:blipFill>
        <p:spPr>
          <a:xfrm>
            <a:off x="6083300" y="622300"/>
            <a:ext cx="1993900" cy="2046288"/>
          </a:xfrm>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914400" y="4800600"/>
            <a:ext cx="1520567" cy="1336357"/>
          </a:xfrm>
          <a:prstGeom prst="can">
            <a:avLst/>
          </a:prstGeom>
          <a:solidFill>
            <a:srgbClr val="FF9966"/>
          </a:solidFill>
          <a:ln>
            <a:solidFill>
              <a:schemeClr val="tx1"/>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400" b="1" dirty="0">
                <a:solidFill>
                  <a:srgbClr val="000000"/>
                </a:solidFill>
              </a:rPr>
              <a:t>Source</a:t>
            </a:r>
          </a:p>
          <a:p>
            <a:pPr algn="ctr">
              <a:defRPr/>
            </a:pPr>
            <a:r>
              <a:rPr lang="en-US" sz="1400" b="1" dirty="0">
                <a:solidFill>
                  <a:srgbClr val="000000"/>
                </a:solidFill>
              </a:rPr>
              <a:t>Language</a:t>
            </a:r>
          </a:p>
          <a:p>
            <a:pPr algn="ctr">
              <a:defRPr/>
            </a:pPr>
            <a:r>
              <a:rPr lang="en-US" sz="1400" b="1" dirty="0">
                <a:solidFill>
                  <a:srgbClr val="000000"/>
                </a:solidFill>
              </a:rPr>
              <a:t>Corpus</a:t>
            </a:r>
            <a:endParaRPr lang="en-US" sz="2400" dirty="0"/>
          </a:p>
        </p:txBody>
      </p:sp>
      <p:grpSp>
        <p:nvGrpSpPr>
          <p:cNvPr id="2" name="Group 54"/>
          <p:cNvGrpSpPr>
            <a:grpSpLocks/>
          </p:cNvGrpSpPr>
          <p:nvPr/>
        </p:nvGrpSpPr>
        <p:grpSpPr bwMode="auto">
          <a:xfrm>
            <a:off x="6286500" y="3151188"/>
            <a:ext cx="1341438" cy="719137"/>
            <a:chOff x="5943600" y="2819400"/>
            <a:chExt cx="2133600" cy="914400"/>
          </a:xfrm>
        </p:grpSpPr>
        <p:sp>
          <p:nvSpPr>
            <p:cNvPr id="16" name="Rectangle 15"/>
            <p:cNvSpPr/>
            <p:nvPr/>
          </p:nvSpPr>
          <p:spPr>
            <a:xfrm>
              <a:off x="5943600" y="2819400"/>
              <a:ext cx="2133600" cy="914400"/>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p>
          </p:txBody>
        </p:sp>
        <p:sp>
          <p:nvSpPr>
            <p:cNvPr id="10" name="Flowchart: Preparation 9"/>
            <p:cNvSpPr/>
            <p:nvPr/>
          </p:nvSpPr>
          <p:spPr>
            <a:xfrm>
              <a:off x="6004199" y="2972809"/>
              <a:ext cx="1939177" cy="609600"/>
            </a:xfrm>
            <a:prstGeom prst="flowChartPreparation">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b="1" dirty="0">
                  <a:solidFill>
                    <a:schemeClr val="tx1"/>
                  </a:solidFill>
                </a:rPr>
                <a:t>Model</a:t>
              </a:r>
            </a:p>
          </p:txBody>
        </p:sp>
      </p:grpSp>
      <p:sp>
        <p:nvSpPr>
          <p:cNvPr id="12" name="Cube 11"/>
          <p:cNvSpPr/>
          <p:nvPr/>
        </p:nvSpPr>
        <p:spPr>
          <a:xfrm>
            <a:off x="6344508" y="1981200"/>
            <a:ext cx="1225378" cy="660083"/>
          </a:xfrm>
          <a:prstGeom prst="cube">
            <a:avLst/>
          </a:prstGeom>
          <a:solidFill>
            <a:srgbClr val="92D050"/>
          </a:solid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1600" b="1" dirty="0">
                <a:solidFill>
                  <a:schemeClr val="tx1"/>
                </a:solidFill>
              </a:rPr>
              <a:t>Trainer</a:t>
            </a:r>
          </a:p>
        </p:txBody>
      </p:sp>
      <p:sp>
        <p:nvSpPr>
          <p:cNvPr id="17" name="Cube 16"/>
          <p:cNvSpPr/>
          <p:nvPr/>
        </p:nvSpPr>
        <p:spPr>
          <a:xfrm>
            <a:off x="6169454" y="4401502"/>
            <a:ext cx="1517135" cy="780098"/>
          </a:xfrm>
          <a:prstGeom prst="cube">
            <a:avLst/>
          </a:prstGeom>
          <a:solidFill>
            <a:srgbClr val="9999FF"/>
          </a:solidFill>
          <a:ln>
            <a:solidFill>
              <a:schemeClr val="tx1"/>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600" b="1" dirty="0">
                <a:solidFill>
                  <a:schemeClr val="tx1"/>
                </a:solidFill>
              </a:rPr>
              <a:t>MT System</a:t>
            </a:r>
          </a:p>
        </p:txBody>
      </p:sp>
      <p:sp>
        <p:nvSpPr>
          <p:cNvPr id="20" name="Can 19"/>
          <p:cNvSpPr/>
          <p:nvPr/>
        </p:nvSpPr>
        <p:spPr>
          <a:xfrm>
            <a:off x="1981200" y="3200400"/>
            <a:ext cx="533400" cy="550863"/>
          </a:xfrm>
          <a:prstGeom prst="can">
            <a:avLst/>
          </a:prstGeom>
          <a:solidFill>
            <a:schemeClr val="accent3">
              <a:lumMod val="65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100" b="1" dirty="0"/>
              <a:t>S</a:t>
            </a:r>
          </a:p>
        </p:txBody>
      </p:sp>
      <p:sp>
        <p:nvSpPr>
          <p:cNvPr id="4109" name="AutoShape 24"/>
          <p:cNvSpPr>
            <a:spLocks noChangeArrowheads="1"/>
          </p:cNvSpPr>
          <p:nvPr/>
        </p:nvSpPr>
        <p:spPr bwMode="auto">
          <a:xfrm>
            <a:off x="3352800" y="4876800"/>
            <a:ext cx="1925638" cy="1139825"/>
          </a:xfrm>
          <a:prstGeom prst="cube">
            <a:avLst>
              <a:gd name="adj" fmla="val 25000"/>
            </a:avLst>
          </a:prstGeom>
          <a:solidFill>
            <a:srgbClr val="FFFF99"/>
          </a:solidFill>
          <a:ln w="9525">
            <a:solidFill>
              <a:schemeClr val="tx1"/>
            </a:solidFill>
            <a:miter lim="800000"/>
            <a:headEnd/>
            <a:tailEnd/>
          </a:ln>
        </p:spPr>
        <p:txBody>
          <a:bodyPr wrap="none" anchor="ctr"/>
          <a:lstStyle/>
          <a:p>
            <a:pPr algn="ctr"/>
            <a:r>
              <a:rPr lang="en-US" sz="2400" b="1"/>
              <a:t>Active</a:t>
            </a:r>
            <a:r>
              <a:rPr lang="en-US" sz="2000" b="1"/>
              <a:t> </a:t>
            </a:r>
          </a:p>
          <a:p>
            <a:pPr algn="ctr"/>
            <a:r>
              <a:rPr lang="en-US" sz="2400" b="1"/>
              <a:t>Learner</a:t>
            </a:r>
          </a:p>
        </p:txBody>
      </p:sp>
      <p:cxnSp>
        <p:nvCxnSpPr>
          <p:cNvPr id="29" name="Straight Arrow Connector 28"/>
          <p:cNvCxnSpPr/>
          <p:nvPr/>
        </p:nvCxnSpPr>
        <p:spPr>
          <a:xfrm>
            <a:off x="2514600" y="5486400"/>
            <a:ext cx="758825"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6200000" flipV="1">
            <a:off x="2133600" y="3962400"/>
            <a:ext cx="12954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V="1">
            <a:off x="1889126" y="2803525"/>
            <a:ext cx="633412" cy="79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514600" y="2133600"/>
            <a:ext cx="1285875" cy="412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Can 37"/>
          <p:cNvSpPr/>
          <p:nvPr/>
        </p:nvSpPr>
        <p:spPr>
          <a:xfrm>
            <a:off x="3876675" y="1905000"/>
            <a:ext cx="466725" cy="479425"/>
          </a:xfrm>
          <a:prstGeom prst="can">
            <a:avLst/>
          </a:prstGeom>
          <a:solidFill>
            <a:srgbClr val="99FFCC"/>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100" b="1" dirty="0"/>
              <a:t>S,T</a:t>
            </a:r>
            <a:endParaRPr lang="en-US" sz="1100" b="1" baseline="-25000" dirty="0"/>
          </a:p>
        </p:txBody>
      </p:sp>
      <p:cxnSp>
        <p:nvCxnSpPr>
          <p:cNvPr id="54" name="Straight Arrow Connector 53"/>
          <p:cNvCxnSpPr/>
          <p:nvPr/>
        </p:nvCxnSpPr>
        <p:spPr>
          <a:xfrm flipV="1">
            <a:off x="4419600" y="2209800"/>
            <a:ext cx="1828800" cy="7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6718300" y="2940050"/>
            <a:ext cx="420688"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6718300" y="4132263"/>
            <a:ext cx="420687"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Curved Left Arrow 34"/>
          <p:cNvSpPr/>
          <p:nvPr/>
        </p:nvSpPr>
        <p:spPr>
          <a:xfrm rot="12598709">
            <a:off x="646113" y="-214313"/>
            <a:ext cx="1538287" cy="40640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7" name="Curved Left Arrow 36"/>
          <p:cNvSpPr/>
          <p:nvPr/>
        </p:nvSpPr>
        <p:spPr>
          <a:xfrm rot="1976602">
            <a:off x="6848475" y="3063875"/>
            <a:ext cx="1539875" cy="4064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120" name="Rectangle 39"/>
          <p:cNvSpPr>
            <a:spLocks noChangeArrowheads="1"/>
          </p:cNvSpPr>
          <p:nvPr/>
        </p:nvSpPr>
        <p:spPr bwMode="auto">
          <a:xfrm>
            <a:off x="3505200" y="304800"/>
            <a:ext cx="5257800" cy="646113"/>
          </a:xfrm>
          <a:prstGeom prst="rect">
            <a:avLst/>
          </a:prstGeom>
          <a:noFill/>
          <a:ln w="9525">
            <a:noFill/>
            <a:miter lim="800000"/>
            <a:headEnd/>
            <a:tailEnd/>
          </a:ln>
        </p:spPr>
        <p:txBody>
          <a:bodyPr>
            <a:spAutoFit/>
          </a:bodyPr>
          <a:lstStyle/>
          <a:p>
            <a:r>
              <a:rPr lang="en-US" sz="3600" b="1"/>
              <a:t>Active Learning for MT</a:t>
            </a:r>
          </a:p>
        </p:txBody>
      </p:sp>
      <p:cxnSp>
        <p:nvCxnSpPr>
          <p:cNvPr id="49" name="Straight Connector 48"/>
          <p:cNvCxnSpPr/>
          <p:nvPr/>
        </p:nvCxnSpPr>
        <p:spPr>
          <a:xfrm rot="5400000">
            <a:off x="6745288" y="5372100"/>
            <a:ext cx="379412"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0800000">
            <a:off x="5334000" y="5562600"/>
            <a:ext cx="1600200" cy="15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4123" name="Picture 2"/>
          <p:cNvPicPr>
            <a:picLocks noChangeAspect="1" noChangeArrowheads="1"/>
          </p:cNvPicPr>
          <p:nvPr/>
        </p:nvPicPr>
        <p:blipFill>
          <a:blip r:embed="rId3" cstate="print"/>
          <a:srcRect/>
          <a:stretch>
            <a:fillRect/>
          </a:stretch>
        </p:blipFill>
        <p:spPr bwMode="auto">
          <a:xfrm>
            <a:off x="1752600" y="1371600"/>
            <a:ext cx="1143000" cy="1023938"/>
          </a:xfrm>
          <a:prstGeom prst="rect">
            <a:avLst/>
          </a:prstGeom>
          <a:noFill/>
          <a:ln w="9525">
            <a:noFill/>
            <a:miter lim="800000"/>
            <a:headEnd/>
            <a:tailEnd/>
          </a:ln>
        </p:spPr>
      </p:pic>
      <p:sp>
        <p:nvSpPr>
          <p:cNvPr id="4124" name="TextBox 23"/>
          <p:cNvSpPr txBox="1">
            <a:spLocks noChangeArrowheads="1"/>
          </p:cNvSpPr>
          <p:nvPr/>
        </p:nvSpPr>
        <p:spPr bwMode="auto">
          <a:xfrm>
            <a:off x="838200" y="1676400"/>
            <a:ext cx="1219200" cy="523875"/>
          </a:xfrm>
          <a:prstGeom prst="rect">
            <a:avLst/>
          </a:prstGeom>
          <a:noFill/>
          <a:ln w="9525">
            <a:noFill/>
            <a:miter lim="800000"/>
            <a:headEnd/>
            <a:tailEnd/>
          </a:ln>
        </p:spPr>
        <p:txBody>
          <a:bodyPr>
            <a:spAutoFit/>
          </a:bodyPr>
          <a:lstStyle/>
          <a:p>
            <a:r>
              <a:rPr lang="en-US" sz="1400" b="1"/>
              <a:t>Expert</a:t>
            </a:r>
          </a:p>
          <a:p>
            <a:r>
              <a:rPr lang="en-US" sz="1400" b="1"/>
              <a:t>Translator</a:t>
            </a:r>
          </a:p>
        </p:txBody>
      </p:sp>
      <p:sp>
        <p:nvSpPr>
          <p:cNvPr id="4125" name="TextBox 24"/>
          <p:cNvSpPr txBox="1">
            <a:spLocks noChangeArrowheads="1"/>
          </p:cNvSpPr>
          <p:nvPr/>
        </p:nvSpPr>
        <p:spPr bwMode="auto">
          <a:xfrm>
            <a:off x="2590799" y="3103418"/>
            <a:ext cx="1149927" cy="600164"/>
          </a:xfrm>
          <a:prstGeom prst="rect">
            <a:avLst/>
          </a:prstGeom>
          <a:noFill/>
          <a:ln w="9525">
            <a:noFill/>
            <a:miter lim="800000"/>
            <a:headEnd/>
            <a:tailEnd/>
          </a:ln>
        </p:spPr>
        <p:txBody>
          <a:bodyPr wrap="square">
            <a:spAutoFit/>
          </a:bodyPr>
          <a:lstStyle/>
          <a:p>
            <a:r>
              <a:rPr lang="en-US" sz="1100" dirty="0" smtClean="0"/>
              <a:t>Monolingual source </a:t>
            </a:r>
            <a:r>
              <a:rPr lang="en-US" sz="1100" dirty="0"/>
              <a:t>corpus</a:t>
            </a:r>
          </a:p>
        </p:txBody>
      </p:sp>
      <p:sp>
        <p:nvSpPr>
          <p:cNvPr id="4126" name="TextBox 25"/>
          <p:cNvSpPr txBox="1">
            <a:spLocks noChangeArrowheads="1"/>
          </p:cNvSpPr>
          <p:nvPr/>
        </p:nvSpPr>
        <p:spPr bwMode="auto">
          <a:xfrm>
            <a:off x="4260273" y="1731819"/>
            <a:ext cx="838200" cy="430887"/>
          </a:xfrm>
          <a:prstGeom prst="rect">
            <a:avLst/>
          </a:prstGeom>
          <a:noFill/>
          <a:ln w="9525">
            <a:noFill/>
            <a:miter lim="800000"/>
            <a:headEnd/>
            <a:tailEnd/>
          </a:ln>
        </p:spPr>
        <p:txBody>
          <a:bodyPr wrap="square">
            <a:spAutoFit/>
          </a:bodyPr>
          <a:lstStyle/>
          <a:p>
            <a:r>
              <a:rPr lang="en-US" sz="1100" dirty="0"/>
              <a:t>Parallel corpus</a:t>
            </a:r>
          </a:p>
        </p:txBody>
      </p:sp>
      <p:sp>
        <p:nvSpPr>
          <p:cNvPr id="27" name="Slide Number Placeholder 26"/>
          <p:cNvSpPr>
            <a:spLocks noGrp="1"/>
          </p:cNvSpPr>
          <p:nvPr>
            <p:ph type="sldNum" sz="quarter" idx="12"/>
          </p:nvPr>
        </p:nvSpPr>
        <p:spPr/>
        <p:txBody>
          <a:bodyPr/>
          <a:lstStyle/>
          <a:p>
            <a:fld id="{EDF85517-F1AE-447F-9D04-EACF8580A70C}" type="slidenum">
              <a:rPr lang="en-US" smtClean="0"/>
              <a:pPr/>
              <a:t>34</a:t>
            </a:fld>
            <a:endParaRPr lang="en-US"/>
          </a:p>
        </p:txBody>
      </p:sp>
      <p:sp>
        <p:nvSpPr>
          <p:cNvPr id="28" name="Footer Placeholder 27"/>
          <p:cNvSpPr>
            <a:spLocks noGrp="1"/>
          </p:cNvSpPr>
          <p:nvPr>
            <p:ph type="ftr" sz="quarter" idx="11"/>
          </p:nvPr>
        </p:nvSpPr>
        <p:spPr/>
        <p:txBody>
          <a:bodyPr/>
          <a:lstStyle/>
          <a:p>
            <a:r>
              <a:rPr lang="en-US" smtClean="0"/>
              <a:t>Jaime Carbonell, CMU</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Oval 47"/>
          <p:cNvSpPr/>
          <p:nvPr/>
        </p:nvSpPr>
        <p:spPr>
          <a:xfrm>
            <a:off x="3717925" y="1169988"/>
            <a:ext cx="992188" cy="288131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3" name="Can 2"/>
          <p:cNvSpPr/>
          <p:nvPr/>
        </p:nvSpPr>
        <p:spPr>
          <a:xfrm>
            <a:off x="4010025" y="1470025"/>
            <a:ext cx="466725" cy="481013"/>
          </a:xfrm>
          <a:prstGeom prst="can">
            <a:avLst/>
          </a:prstGeom>
          <a:solidFill>
            <a:srgbClr val="99FFCC"/>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100" b="1" dirty="0"/>
              <a:t>S,T</a:t>
            </a:r>
            <a:r>
              <a:rPr lang="en-US" sz="1100" b="1" baseline="-25000" dirty="0"/>
              <a:t>1</a:t>
            </a:r>
          </a:p>
        </p:txBody>
      </p:sp>
      <p:sp>
        <p:nvSpPr>
          <p:cNvPr id="4" name="Can 3"/>
          <p:cNvSpPr/>
          <p:nvPr/>
        </p:nvSpPr>
        <p:spPr>
          <a:xfrm>
            <a:off x="914400" y="4800600"/>
            <a:ext cx="1520567" cy="1336357"/>
          </a:xfrm>
          <a:prstGeom prst="can">
            <a:avLst/>
          </a:prstGeom>
          <a:solidFill>
            <a:srgbClr val="FF9966"/>
          </a:solidFill>
          <a:ln>
            <a:solidFill>
              <a:schemeClr val="tx1"/>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400" b="1" dirty="0">
                <a:solidFill>
                  <a:srgbClr val="000000"/>
                </a:solidFill>
              </a:rPr>
              <a:t>Source</a:t>
            </a:r>
          </a:p>
          <a:p>
            <a:pPr algn="ctr">
              <a:defRPr/>
            </a:pPr>
            <a:r>
              <a:rPr lang="en-US" sz="1400" b="1" dirty="0">
                <a:solidFill>
                  <a:srgbClr val="000000"/>
                </a:solidFill>
              </a:rPr>
              <a:t>Language</a:t>
            </a:r>
          </a:p>
          <a:p>
            <a:pPr algn="ctr">
              <a:defRPr/>
            </a:pPr>
            <a:r>
              <a:rPr lang="en-US" sz="1400" b="1" dirty="0">
                <a:solidFill>
                  <a:srgbClr val="000000"/>
                </a:solidFill>
              </a:rPr>
              <a:t>Corpus</a:t>
            </a:r>
            <a:endParaRPr lang="en-US" sz="2400" dirty="0"/>
          </a:p>
        </p:txBody>
      </p:sp>
      <p:grpSp>
        <p:nvGrpSpPr>
          <p:cNvPr id="2" name="Group 54"/>
          <p:cNvGrpSpPr>
            <a:grpSpLocks/>
          </p:cNvGrpSpPr>
          <p:nvPr/>
        </p:nvGrpSpPr>
        <p:grpSpPr bwMode="auto">
          <a:xfrm>
            <a:off x="6286500" y="3151188"/>
            <a:ext cx="1341438" cy="719137"/>
            <a:chOff x="5943600" y="2819400"/>
            <a:chExt cx="2133600" cy="914400"/>
          </a:xfrm>
        </p:grpSpPr>
        <p:sp>
          <p:nvSpPr>
            <p:cNvPr id="16" name="Rectangle 15"/>
            <p:cNvSpPr/>
            <p:nvPr/>
          </p:nvSpPr>
          <p:spPr>
            <a:xfrm>
              <a:off x="5943600" y="2819400"/>
              <a:ext cx="2133600" cy="914400"/>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p>
          </p:txBody>
        </p:sp>
        <p:sp>
          <p:nvSpPr>
            <p:cNvPr id="10" name="Flowchart: Preparation 9"/>
            <p:cNvSpPr/>
            <p:nvPr/>
          </p:nvSpPr>
          <p:spPr>
            <a:xfrm>
              <a:off x="6004199" y="2972809"/>
              <a:ext cx="1939177" cy="609600"/>
            </a:xfrm>
            <a:prstGeom prst="flowChartPreparation">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400" b="1" dirty="0">
                  <a:solidFill>
                    <a:schemeClr val="tx1"/>
                  </a:solidFill>
                </a:rPr>
                <a:t>Model</a:t>
              </a:r>
            </a:p>
          </p:txBody>
        </p:sp>
      </p:grpSp>
      <p:sp>
        <p:nvSpPr>
          <p:cNvPr id="12" name="Cube 11"/>
          <p:cNvSpPr/>
          <p:nvPr/>
        </p:nvSpPr>
        <p:spPr>
          <a:xfrm>
            <a:off x="6344508" y="1981200"/>
            <a:ext cx="1225378" cy="660083"/>
          </a:xfrm>
          <a:prstGeom prst="cube">
            <a:avLst/>
          </a:prstGeom>
          <a:solidFill>
            <a:srgbClr val="92D050"/>
          </a:solid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1600" b="1" dirty="0">
                <a:solidFill>
                  <a:schemeClr val="tx1"/>
                </a:solidFill>
              </a:rPr>
              <a:t>Trainer</a:t>
            </a:r>
          </a:p>
        </p:txBody>
      </p:sp>
      <p:sp>
        <p:nvSpPr>
          <p:cNvPr id="17" name="Cube 16"/>
          <p:cNvSpPr/>
          <p:nvPr/>
        </p:nvSpPr>
        <p:spPr>
          <a:xfrm>
            <a:off x="6169454" y="4401502"/>
            <a:ext cx="1517135" cy="780098"/>
          </a:xfrm>
          <a:prstGeom prst="cube">
            <a:avLst/>
          </a:prstGeom>
          <a:solidFill>
            <a:srgbClr val="9999FF"/>
          </a:solidFill>
          <a:ln>
            <a:solidFill>
              <a:schemeClr val="tx1"/>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600" b="1" dirty="0">
                <a:solidFill>
                  <a:schemeClr val="tx1"/>
                </a:solidFill>
              </a:rPr>
              <a:t>MT System</a:t>
            </a:r>
          </a:p>
        </p:txBody>
      </p:sp>
      <p:sp>
        <p:nvSpPr>
          <p:cNvPr id="20" name="Can 19"/>
          <p:cNvSpPr/>
          <p:nvPr/>
        </p:nvSpPr>
        <p:spPr>
          <a:xfrm>
            <a:off x="2057400" y="3733800"/>
            <a:ext cx="533400" cy="550863"/>
          </a:xfrm>
          <a:prstGeom prst="can">
            <a:avLst/>
          </a:prstGeom>
          <a:solidFill>
            <a:schemeClr val="accent3">
              <a:lumMod val="65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100" b="1" dirty="0"/>
              <a:t>S</a:t>
            </a:r>
          </a:p>
        </p:txBody>
      </p:sp>
      <p:sp>
        <p:nvSpPr>
          <p:cNvPr id="5135" name="AutoShape 24"/>
          <p:cNvSpPr>
            <a:spLocks noChangeArrowheads="1"/>
          </p:cNvSpPr>
          <p:nvPr/>
        </p:nvSpPr>
        <p:spPr bwMode="auto">
          <a:xfrm>
            <a:off x="3352800" y="4876800"/>
            <a:ext cx="1925638" cy="1139825"/>
          </a:xfrm>
          <a:prstGeom prst="cube">
            <a:avLst>
              <a:gd name="adj" fmla="val 25000"/>
            </a:avLst>
          </a:prstGeom>
          <a:solidFill>
            <a:srgbClr val="FFFF99"/>
          </a:solidFill>
          <a:ln w="9525">
            <a:solidFill>
              <a:schemeClr val="tx1"/>
            </a:solidFill>
            <a:miter lim="800000"/>
            <a:headEnd/>
            <a:tailEnd/>
          </a:ln>
        </p:spPr>
        <p:txBody>
          <a:bodyPr wrap="none" anchor="ctr"/>
          <a:lstStyle/>
          <a:p>
            <a:pPr algn="ctr"/>
            <a:r>
              <a:rPr lang="en-US" sz="2800" b="1">
                <a:solidFill>
                  <a:srgbClr val="FF0000"/>
                </a:solidFill>
              </a:rPr>
              <a:t>ACT</a:t>
            </a:r>
            <a:r>
              <a:rPr lang="en-US" b="1"/>
              <a:t> </a:t>
            </a:r>
          </a:p>
          <a:p>
            <a:pPr algn="ctr"/>
            <a:r>
              <a:rPr lang="en-US" b="1"/>
              <a:t>Framework</a:t>
            </a:r>
            <a:endParaRPr lang="en-US" sz="2400" b="1"/>
          </a:p>
        </p:txBody>
      </p:sp>
      <p:pic>
        <p:nvPicPr>
          <p:cNvPr id="5136" name="Picture 9"/>
          <p:cNvPicPr>
            <a:picLocks noChangeAspect="1" noChangeArrowheads="1"/>
          </p:cNvPicPr>
          <p:nvPr/>
        </p:nvPicPr>
        <p:blipFill>
          <a:blip r:embed="rId3" cstate="print"/>
          <a:srcRect/>
          <a:stretch>
            <a:fillRect/>
          </a:stretch>
        </p:blipFill>
        <p:spPr bwMode="auto">
          <a:xfrm>
            <a:off x="1066800" y="1524000"/>
            <a:ext cx="2176463" cy="1524000"/>
          </a:xfrm>
          <a:prstGeom prst="rect">
            <a:avLst/>
          </a:prstGeom>
          <a:noFill/>
          <a:ln w="9525">
            <a:noFill/>
            <a:miter lim="800000"/>
            <a:headEnd/>
            <a:tailEnd/>
          </a:ln>
        </p:spPr>
      </p:pic>
      <p:pic>
        <p:nvPicPr>
          <p:cNvPr id="5137" name="Picture 3"/>
          <p:cNvPicPr>
            <a:picLocks noChangeAspect="1" noChangeArrowheads="1"/>
          </p:cNvPicPr>
          <p:nvPr/>
        </p:nvPicPr>
        <p:blipFill>
          <a:blip r:embed="rId4" cstate="print"/>
          <a:srcRect/>
          <a:stretch>
            <a:fillRect/>
          </a:stretch>
        </p:blipFill>
        <p:spPr bwMode="auto">
          <a:xfrm>
            <a:off x="1399309" y="1142279"/>
            <a:ext cx="1860550" cy="307975"/>
          </a:xfrm>
          <a:prstGeom prst="rect">
            <a:avLst/>
          </a:prstGeom>
          <a:noFill/>
          <a:ln w="9525">
            <a:noFill/>
            <a:miter lim="800000"/>
            <a:headEnd/>
            <a:tailEnd/>
          </a:ln>
        </p:spPr>
      </p:pic>
      <p:cxnSp>
        <p:nvCxnSpPr>
          <p:cNvPr id="29" name="Straight Arrow Connector 28"/>
          <p:cNvCxnSpPr/>
          <p:nvPr/>
        </p:nvCxnSpPr>
        <p:spPr>
          <a:xfrm>
            <a:off x="2514600" y="5486400"/>
            <a:ext cx="758825"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6200000" flipV="1">
            <a:off x="2667000" y="4267200"/>
            <a:ext cx="762000" cy="762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V="1">
            <a:off x="1973263" y="3425825"/>
            <a:ext cx="633412" cy="7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200400" y="1651000"/>
            <a:ext cx="752475" cy="17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276600" y="2209800"/>
            <a:ext cx="676275" cy="412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3835400" y="3151188"/>
            <a:ext cx="817563" cy="779462"/>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cxnSp>
        <p:nvCxnSpPr>
          <p:cNvPr id="43" name="Straight Arrow Connector 42"/>
          <p:cNvCxnSpPr/>
          <p:nvPr/>
        </p:nvCxnSpPr>
        <p:spPr>
          <a:xfrm rot="16200000" flipH="1">
            <a:off x="3162300" y="2552700"/>
            <a:ext cx="762000" cy="685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45" name="TextBox 45"/>
          <p:cNvSpPr txBox="1">
            <a:spLocks noChangeArrowheads="1"/>
          </p:cNvSpPr>
          <p:nvPr/>
        </p:nvSpPr>
        <p:spPr bwMode="auto">
          <a:xfrm>
            <a:off x="4127500" y="2438400"/>
            <a:ext cx="215900" cy="954088"/>
          </a:xfrm>
          <a:prstGeom prst="rect">
            <a:avLst/>
          </a:prstGeom>
          <a:noFill/>
          <a:ln w="9525">
            <a:noFill/>
            <a:miter lim="800000"/>
            <a:headEnd/>
            <a:tailEnd/>
          </a:ln>
        </p:spPr>
        <p:txBody>
          <a:bodyPr>
            <a:spAutoFit/>
          </a:bodyPr>
          <a:lstStyle/>
          <a:p>
            <a:r>
              <a:rPr lang="en-US" b="1"/>
              <a:t>.</a:t>
            </a:r>
          </a:p>
          <a:p>
            <a:r>
              <a:rPr lang="en-US" b="1"/>
              <a:t>.</a:t>
            </a:r>
          </a:p>
          <a:p>
            <a:r>
              <a:rPr lang="en-US" sz="2000" b="1"/>
              <a:t>.</a:t>
            </a:r>
          </a:p>
        </p:txBody>
      </p:sp>
      <p:cxnSp>
        <p:nvCxnSpPr>
          <p:cNvPr id="50" name="Straight Arrow Connector 49"/>
          <p:cNvCxnSpPr/>
          <p:nvPr/>
        </p:nvCxnSpPr>
        <p:spPr>
          <a:xfrm rot="5400000" flipH="1" flipV="1">
            <a:off x="3821113" y="4451350"/>
            <a:ext cx="762000" cy="222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Can 37"/>
          <p:cNvSpPr/>
          <p:nvPr/>
        </p:nvSpPr>
        <p:spPr>
          <a:xfrm>
            <a:off x="4010025" y="2070100"/>
            <a:ext cx="466725" cy="481013"/>
          </a:xfrm>
          <a:prstGeom prst="can">
            <a:avLst/>
          </a:prstGeom>
          <a:solidFill>
            <a:srgbClr val="99FFCC"/>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100" b="1" dirty="0"/>
              <a:t>S,T</a:t>
            </a:r>
            <a:r>
              <a:rPr lang="en-US" sz="1100" b="1" baseline="-25000" dirty="0"/>
              <a:t>2</a:t>
            </a:r>
          </a:p>
        </p:txBody>
      </p:sp>
      <p:sp>
        <p:nvSpPr>
          <p:cNvPr id="39" name="Can 38"/>
          <p:cNvSpPr/>
          <p:nvPr/>
        </p:nvSpPr>
        <p:spPr>
          <a:xfrm>
            <a:off x="4010025" y="3330575"/>
            <a:ext cx="466725" cy="481013"/>
          </a:xfrm>
          <a:prstGeom prst="can">
            <a:avLst/>
          </a:prstGeom>
          <a:solidFill>
            <a:srgbClr val="99FFCC"/>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100" b="1" dirty="0"/>
              <a:t>S,T</a:t>
            </a:r>
            <a:r>
              <a:rPr lang="en-US" sz="1100" b="1" baseline="-25000" dirty="0"/>
              <a:t>n</a:t>
            </a:r>
          </a:p>
        </p:txBody>
      </p:sp>
      <p:cxnSp>
        <p:nvCxnSpPr>
          <p:cNvPr id="54" name="Straight Arrow Connector 53"/>
          <p:cNvCxnSpPr/>
          <p:nvPr/>
        </p:nvCxnSpPr>
        <p:spPr>
          <a:xfrm flipV="1">
            <a:off x="4535488" y="2430463"/>
            <a:ext cx="1751012" cy="11398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6718300" y="2940050"/>
            <a:ext cx="420688"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6718300" y="4132263"/>
            <a:ext cx="420687"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Curved Left Arrow 34"/>
          <p:cNvSpPr/>
          <p:nvPr/>
        </p:nvSpPr>
        <p:spPr>
          <a:xfrm rot="12598709">
            <a:off x="646113" y="-214313"/>
            <a:ext cx="1538287" cy="40640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7" name="Curved Left Arrow 36"/>
          <p:cNvSpPr/>
          <p:nvPr/>
        </p:nvSpPr>
        <p:spPr>
          <a:xfrm rot="1976602">
            <a:off x="6848475" y="3063875"/>
            <a:ext cx="1539875" cy="4064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154" name="Rectangle 39"/>
          <p:cNvSpPr>
            <a:spLocks noChangeArrowheads="1"/>
          </p:cNvSpPr>
          <p:nvPr/>
        </p:nvSpPr>
        <p:spPr bwMode="auto">
          <a:xfrm>
            <a:off x="3200400" y="304800"/>
            <a:ext cx="5943600" cy="708025"/>
          </a:xfrm>
          <a:prstGeom prst="rect">
            <a:avLst/>
          </a:prstGeom>
          <a:noFill/>
          <a:ln w="9525">
            <a:noFill/>
            <a:miter lim="800000"/>
            <a:headEnd/>
            <a:tailEnd/>
          </a:ln>
        </p:spPr>
        <p:txBody>
          <a:bodyPr>
            <a:spAutoFit/>
          </a:bodyPr>
          <a:lstStyle/>
          <a:p>
            <a:r>
              <a:rPr lang="en-US" sz="4000" b="1">
                <a:solidFill>
                  <a:srgbClr val="FF0000"/>
                </a:solidFill>
              </a:rPr>
              <a:t>A</a:t>
            </a:r>
            <a:r>
              <a:rPr lang="en-US" sz="3600" b="1"/>
              <a:t>ctive </a:t>
            </a:r>
            <a:r>
              <a:rPr lang="en-US" sz="4000" b="1">
                <a:solidFill>
                  <a:srgbClr val="FF0000"/>
                </a:solidFill>
              </a:rPr>
              <a:t>C</a:t>
            </a:r>
            <a:r>
              <a:rPr lang="en-US" sz="3600" b="1"/>
              <a:t>rowd </a:t>
            </a:r>
            <a:r>
              <a:rPr lang="en-US" sz="4000" b="1">
                <a:solidFill>
                  <a:srgbClr val="FF0000"/>
                </a:solidFill>
              </a:rPr>
              <a:t>T</a:t>
            </a:r>
            <a:r>
              <a:rPr lang="en-US" sz="3600" b="1"/>
              <a:t>ranslation</a:t>
            </a:r>
          </a:p>
        </p:txBody>
      </p:sp>
      <p:cxnSp>
        <p:nvCxnSpPr>
          <p:cNvPr id="49" name="Straight Connector 48"/>
          <p:cNvCxnSpPr/>
          <p:nvPr/>
        </p:nvCxnSpPr>
        <p:spPr>
          <a:xfrm rot="5400000">
            <a:off x="6745288" y="5372100"/>
            <a:ext cx="379412"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0800000">
            <a:off x="5334000" y="5562600"/>
            <a:ext cx="1600200" cy="15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157" name="TextBox 32"/>
          <p:cNvSpPr txBox="1">
            <a:spLocks noChangeArrowheads="1"/>
          </p:cNvSpPr>
          <p:nvPr/>
        </p:nvSpPr>
        <p:spPr bwMode="auto">
          <a:xfrm>
            <a:off x="2971800" y="4191000"/>
            <a:ext cx="1032164" cy="430213"/>
          </a:xfrm>
          <a:prstGeom prst="rect">
            <a:avLst/>
          </a:prstGeom>
          <a:noFill/>
          <a:ln w="9525">
            <a:noFill/>
            <a:miter lim="800000"/>
            <a:headEnd/>
            <a:tailEnd/>
          </a:ln>
        </p:spPr>
        <p:txBody>
          <a:bodyPr wrap="square">
            <a:spAutoFit/>
          </a:bodyPr>
          <a:lstStyle/>
          <a:p>
            <a:r>
              <a:rPr lang="en-US" sz="1100" b="1" dirty="0"/>
              <a:t>Sentence</a:t>
            </a:r>
          </a:p>
          <a:p>
            <a:r>
              <a:rPr lang="en-US" sz="1100" b="1" dirty="0"/>
              <a:t>Selection</a:t>
            </a:r>
          </a:p>
        </p:txBody>
      </p:sp>
      <p:sp>
        <p:nvSpPr>
          <p:cNvPr id="5158" name="TextBox 39"/>
          <p:cNvSpPr txBox="1">
            <a:spLocks noChangeArrowheads="1"/>
          </p:cNvSpPr>
          <p:nvPr/>
        </p:nvSpPr>
        <p:spPr bwMode="auto">
          <a:xfrm>
            <a:off x="4876800" y="2514600"/>
            <a:ext cx="1219200" cy="430213"/>
          </a:xfrm>
          <a:prstGeom prst="rect">
            <a:avLst/>
          </a:prstGeom>
          <a:noFill/>
          <a:ln w="9525">
            <a:noFill/>
            <a:miter lim="800000"/>
            <a:headEnd/>
            <a:tailEnd/>
          </a:ln>
        </p:spPr>
        <p:txBody>
          <a:bodyPr>
            <a:spAutoFit/>
          </a:bodyPr>
          <a:lstStyle/>
          <a:p>
            <a:r>
              <a:rPr lang="en-US" sz="1100" b="1"/>
              <a:t>Translation</a:t>
            </a:r>
          </a:p>
          <a:p>
            <a:r>
              <a:rPr lang="en-US" sz="1100" b="1"/>
              <a:t>Selection</a:t>
            </a:r>
          </a:p>
        </p:txBody>
      </p:sp>
      <p:sp>
        <p:nvSpPr>
          <p:cNvPr id="40" name="Slide Number Placeholder 39"/>
          <p:cNvSpPr>
            <a:spLocks noGrp="1"/>
          </p:cNvSpPr>
          <p:nvPr>
            <p:ph type="sldNum" sz="quarter" idx="12"/>
          </p:nvPr>
        </p:nvSpPr>
        <p:spPr/>
        <p:txBody>
          <a:bodyPr/>
          <a:lstStyle/>
          <a:p>
            <a:fld id="{EDF85517-F1AE-447F-9D04-EACF8580A70C}" type="slidenum">
              <a:rPr lang="en-US" smtClean="0"/>
              <a:pPr/>
              <a:t>35</a:t>
            </a:fld>
            <a:endParaRPr lang="en-US"/>
          </a:p>
        </p:txBody>
      </p:sp>
      <p:sp>
        <p:nvSpPr>
          <p:cNvPr id="42" name="Footer Placeholder 41"/>
          <p:cNvSpPr>
            <a:spLocks noGrp="1"/>
          </p:cNvSpPr>
          <p:nvPr>
            <p:ph type="ftr" sz="quarter" idx="11"/>
          </p:nvPr>
        </p:nvSpPr>
        <p:spPr/>
        <p:txBody>
          <a:bodyPr/>
          <a:lstStyle/>
          <a:p>
            <a:r>
              <a:rPr lang="en-US" smtClean="0"/>
              <a:t>Jaime Carbonell, CMU</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le 1"/>
          <p:cNvSpPr>
            <a:spLocks noGrp="1"/>
          </p:cNvSpPr>
          <p:nvPr>
            <p:ph type="title"/>
          </p:nvPr>
        </p:nvSpPr>
        <p:spPr>
          <a:xfrm>
            <a:off x="0" y="274638"/>
            <a:ext cx="9144000" cy="1143000"/>
          </a:xfrm>
        </p:spPr>
        <p:txBody>
          <a:bodyPr/>
          <a:lstStyle/>
          <a:p>
            <a:r>
              <a:rPr lang="en-US" sz="2800" smtClean="0"/>
              <a:t>Active Learning Strategy:</a:t>
            </a:r>
            <a:br>
              <a:rPr lang="en-US" sz="2800" smtClean="0"/>
            </a:br>
            <a:r>
              <a:rPr lang="en-US" sz="2800" smtClean="0"/>
              <a:t>Diminishing Density Weighted Diversity Sampling</a:t>
            </a:r>
            <a:endParaRPr lang="en-US" sz="2000" smtClean="0"/>
          </a:p>
        </p:txBody>
      </p:sp>
      <p:sp>
        <p:nvSpPr>
          <p:cNvPr id="1030" name="Slide Number Placeholder 3"/>
          <p:cNvSpPr>
            <a:spLocks noGrp="1"/>
          </p:cNvSpPr>
          <p:nvPr>
            <p:ph type="sldNum" sz="quarter" idx="12"/>
          </p:nvPr>
        </p:nvSpPr>
        <p:spPr>
          <a:noFill/>
        </p:spPr>
        <p:txBody>
          <a:bodyPr/>
          <a:lstStyle/>
          <a:p>
            <a:fld id="{0AF54569-5D33-4B52-82DA-E23E57332536}" type="slidenum">
              <a:rPr lang="en-US" smtClean="0"/>
              <a:pPr/>
              <a:t>36</a:t>
            </a:fld>
            <a:endParaRPr lang="en-US" smtClean="0"/>
          </a:p>
        </p:txBody>
      </p:sp>
      <p:graphicFrame>
        <p:nvGraphicFramePr>
          <p:cNvPr id="1026" name="Object 2"/>
          <p:cNvGraphicFramePr>
            <a:graphicFrameLocks noChangeAspect="1"/>
          </p:cNvGraphicFramePr>
          <p:nvPr/>
        </p:nvGraphicFramePr>
        <p:xfrm>
          <a:off x="152400" y="1371600"/>
          <a:ext cx="4694238" cy="1066800"/>
        </p:xfrm>
        <a:graphic>
          <a:graphicData uri="http://schemas.openxmlformats.org/presentationml/2006/ole">
            <p:oleObj spid="_x0000_s423938" name="Equation" r:id="rId4" imgW="3124080" imgH="888840" progId="Equation.3">
              <p:embed/>
            </p:oleObj>
          </a:graphicData>
        </a:graphic>
      </p:graphicFrame>
      <p:graphicFrame>
        <p:nvGraphicFramePr>
          <p:cNvPr id="1027" name="Object 3"/>
          <p:cNvGraphicFramePr>
            <a:graphicFrameLocks noChangeAspect="1"/>
          </p:cNvGraphicFramePr>
          <p:nvPr/>
        </p:nvGraphicFramePr>
        <p:xfrm>
          <a:off x="5334000" y="1219200"/>
          <a:ext cx="3475038" cy="1673225"/>
        </p:xfrm>
        <a:graphic>
          <a:graphicData uri="http://schemas.openxmlformats.org/presentationml/2006/ole">
            <p:oleObj spid="_x0000_s423939" name="Equation" r:id="rId5" imgW="2057400" imgH="1346040" progId="Equation.3">
              <p:embed/>
            </p:oleObj>
          </a:graphicData>
        </a:graphic>
      </p:graphicFrame>
      <p:graphicFrame>
        <p:nvGraphicFramePr>
          <p:cNvPr id="1028" name="Object 4"/>
          <p:cNvGraphicFramePr>
            <a:graphicFrameLocks noChangeAspect="1"/>
          </p:cNvGraphicFramePr>
          <p:nvPr/>
        </p:nvGraphicFramePr>
        <p:xfrm>
          <a:off x="228600" y="2514600"/>
          <a:ext cx="5060950" cy="939800"/>
        </p:xfrm>
        <a:graphic>
          <a:graphicData uri="http://schemas.openxmlformats.org/presentationml/2006/ole">
            <p:oleObj spid="_x0000_s423940" name="Equation" r:id="rId6" imgW="2717640" imgH="685800" progId="Equation.3">
              <p:embed/>
            </p:oleObj>
          </a:graphicData>
        </a:graphic>
      </p:graphicFrame>
      <p:sp>
        <p:nvSpPr>
          <p:cNvPr id="1032" name="TextBox 7"/>
          <p:cNvSpPr txBox="1">
            <a:spLocks noChangeArrowheads="1"/>
          </p:cNvSpPr>
          <p:nvPr/>
        </p:nvSpPr>
        <p:spPr bwMode="auto">
          <a:xfrm>
            <a:off x="5562600" y="3657600"/>
            <a:ext cx="3276600" cy="2585323"/>
          </a:xfrm>
          <a:prstGeom prst="rect">
            <a:avLst/>
          </a:prstGeom>
          <a:noFill/>
          <a:ln w="9525">
            <a:noFill/>
            <a:miter lim="800000"/>
            <a:headEnd/>
            <a:tailEnd/>
          </a:ln>
        </p:spPr>
        <p:txBody>
          <a:bodyPr>
            <a:spAutoFit/>
          </a:bodyPr>
          <a:lstStyle/>
          <a:p>
            <a:r>
              <a:rPr lang="en-US" dirty="0"/>
              <a:t>Experiments:</a:t>
            </a:r>
          </a:p>
          <a:p>
            <a:r>
              <a:rPr lang="en-US" sz="1400" dirty="0"/>
              <a:t>Language Pair: Spanish-English</a:t>
            </a:r>
          </a:p>
          <a:p>
            <a:r>
              <a:rPr lang="en-US" sz="1400" dirty="0" smtClean="0"/>
              <a:t>Batch </a:t>
            </a:r>
            <a:r>
              <a:rPr lang="en-US" sz="1400" dirty="0"/>
              <a:t>Size: 1000 sentences each</a:t>
            </a:r>
          </a:p>
          <a:p>
            <a:r>
              <a:rPr lang="en-US" sz="1400" dirty="0"/>
              <a:t>Translation: Moses Phrase SMT</a:t>
            </a:r>
          </a:p>
          <a:p>
            <a:r>
              <a:rPr lang="en-US" sz="1400" dirty="0"/>
              <a:t>Development Set: 343 </a:t>
            </a:r>
            <a:r>
              <a:rPr lang="en-US" sz="1400" dirty="0" err="1"/>
              <a:t>sens</a:t>
            </a:r>
            <a:endParaRPr lang="en-US" sz="1400" dirty="0"/>
          </a:p>
          <a:p>
            <a:r>
              <a:rPr lang="en-US" sz="1400" dirty="0"/>
              <a:t>Test Set: 506 </a:t>
            </a:r>
            <a:r>
              <a:rPr lang="en-US" sz="1400" dirty="0" err="1"/>
              <a:t>sens</a:t>
            </a:r>
            <a:endParaRPr lang="en-US" sz="1400" dirty="0"/>
          </a:p>
          <a:p>
            <a:endParaRPr lang="en-US" sz="1400" dirty="0"/>
          </a:p>
          <a:p>
            <a:r>
              <a:rPr lang="en-US" dirty="0"/>
              <a:t>Graph:</a:t>
            </a:r>
          </a:p>
          <a:p>
            <a:r>
              <a:rPr lang="en-US" sz="1400" dirty="0"/>
              <a:t>X:  Performance (BLEU )</a:t>
            </a:r>
          </a:p>
          <a:p>
            <a:r>
              <a:rPr lang="en-US" sz="1400" dirty="0"/>
              <a:t>Y: Data (Thousand words) </a:t>
            </a:r>
          </a:p>
          <a:p>
            <a:endParaRPr lang="en-US" sz="1400" dirty="0"/>
          </a:p>
        </p:txBody>
      </p:sp>
      <p:sp>
        <p:nvSpPr>
          <p:cNvPr id="9" name="Footer Placeholder 8"/>
          <p:cNvSpPr>
            <a:spLocks noGrp="1"/>
          </p:cNvSpPr>
          <p:nvPr>
            <p:ph type="ftr" sz="quarter" idx="11"/>
          </p:nvPr>
        </p:nvSpPr>
        <p:spPr/>
        <p:txBody>
          <a:bodyPr/>
          <a:lstStyle/>
          <a:p>
            <a:endParaRPr lang="en-US" dirty="0"/>
          </a:p>
        </p:txBody>
      </p:sp>
      <p:pic>
        <p:nvPicPr>
          <p:cNvPr id="10" name="Picture 2"/>
          <p:cNvPicPr>
            <a:picLocks noChangeAspect="1" noChangeArrowheads="1"/>
          </p:cNvPicPr>
          <p:nvPr/>
        </p:nvPicPr>
        <p:blipFill>
          <a:blip r:embed="rId7" cstate="print"/>
          <a:srcRect/>
          <a:stretch>
            <a:fillRect/>
          </a:stretch>
        </p:blipFill>
        <p:spPr bwMode="auto">
          <a:xfrm>
            <a:off x="618258" y="3574472"/>
            <a:ext cx="4036869" cy="2549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z="3600" dirty="0" smtClean="0"/>
              <a:t>Translation Selection from Mechanical Turk</a:t>
            </a:r>
          </a:p>
        </p:txBody>
      </p:sp>
      <p:pic>
        <p:nvPicPr>
          <p:cNvPr id="6148" name="Picture 4"/>
          <p:cNvPicPr>
            <a:picLocks noChangeAspect="1" noChangeArrowheads="1"/>
          </p:cNvPicPr>
          <p:nvPr/>
        </p:nvPicPr>
        <p:blipFill>
          <a:blip r:embed="rId3" cstate="print"/>
          <a:srcRect/>
          <a:stretch>
            <a:fillRect/>
          </a:stretch>
        </p:blipFill>
        <p:spPr bwMode="auto">
          <a:xfrm>
            <a:off x="1649506" y="3778437"/>
            <a:ext cx="5659438" cy="2344738"/>
          </a:xfrm>
          <a:prstGeom prst="rect">
            <a:avLst/>
          </a:prstGeom>
          <a:noFill/>
          <a:ln w="9525">
            <a:noFill/>
            <a:miter lim="800000"/>
            <a:headEnd/>
            <a:tailEnd/>
          </a:ln>
        </p:spPr>
      </p:pic>
      <p:sp>
        <p:nvSpPr>
          <p:cNvPr id="5" name="Content Placeholder 2"/>
          <p:cNvSpPr txBox="1">
            <a:spLocks/>
          </p:cNvSpPr>
          <p:nvPr/>
        </p:nvSpPr>
        <p:spPr bwMode="auto">
          <a:xfrm>
            <a:off x="4724400" y="1792941"/>
            <a:ext cx="3594847" cy="412377"/>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000" kern="0" dirty="0">
                <a:latin typeface="+mn-lt"/>
              </a:rPr>
              <a:t>Translator Reliability</a:t>
            </a:r>
          </a:p>
          <a:p>
            <a:pPr marL="342900" indent="-342900" eaLnBrk="0" hangingPunct="0">
              <a:spcBef>
                <a:spcPct val="20000"/>
              </a:spcBef>
              <a:buFontTx/>
              <a:buChar char="•"/>
              <a:defRPr/>
            </a:pPr>
            <a:endParaRPr lang="en-US" sz="2000" kern="0" dirty="0">
              <a:latin typeface="+mn-lt"/>
            </a:endParaRPr>
          </a:p>
        </p:txBody>
      </p:sp>
      <p:pic>
        <p:nvPicPr>
          <p:cNvPr id="6150" name="Picture 5"/>
          <p:cNvPicPr>
            <a:picLocks noChangeAspect="1" noChangeArrowheads="1"/>
          </p:cNvPicPr>
          <p:nvPr/>
        </p:nvPicPr>
        <p:blipFill>
          <a:blip r:embed="rId4" cstate="print"/>
          <a:srcRect/>
          <a:stretch>
            <a:fillRect/>
          </a:stretch>
        </p:blipFill>
        <p:spPr bwMode="auto">
          <a:xfrm>
            <a:off x="5069541" y="2097741"/>
            <a:ext cx="3118330" cy="1693769"/>
          </a:xfrm>
          <a:prstGeom prst="rect">
            <a:avLst/>
          </a:prstGeom>
          <a:noFill/>
          <a:ln w="9525">
            <a:noFill/>
            <a:miter lim="800000"/>
            <a:headEnd/>
            <a:tailEnd/>
          </a:ln>
        </p:spPr>
      </p:pic>
      <p:sp>
        <p:nvSpPr>
          <p:cNvPr id="8" name="Content Placeholder 2"/>
          <p:cNvSpPr txBox="1">
            <a:spLocks/>
          </p:cNvSpPr>
          <p:nvPr/>
        </p:nvSpPr>
        <p:spPr bwMode="auto">
          <a:xfrm>
            <a:off x="246529" y="3285565"/>
            <a:ext cx="7848600" cy="1066800"/>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000" kern="0" dirty="0">
                <a:latin typeface="+mn-lt"/>
              </a:rPr>
              <a:t>Translation Selection:</a:t>
            </a:r>
          </a:p>
          <a:p>
            <a:pPr marL="342900" indent="-342900" eaLnBrk="0" hangingPunct="0">
              <a:spcBef>
                <a:spcPct val="20000"/>
              </a:spcBef>
              <a:buFontTx/>
              <a:buChar char="•"/>
              <a:defRPr/>
            </a:pPr>
            <a:endParaRPr lang="en-US" sz="2000" kern="0" dirty="0">
              <a:latin typeface="+mn-lt"/>
            </a:endParaRPr>
          </a:p>
        </p:txBody>
      </p:sp>
      <p:sp>
        <p:nvSpPr>
          <p:cNvPr id="9" name="Oval 8"/>
          <p:cNvSpPr/>
          <p:nvPr/>
        </p:nvSpPr>
        <p:spPr>
          <a:xfrm>
            <a:off x="5548746" y="5382490"/>
            <a:ext cx="817563" cy="3810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0" name="Oval 9"/>
          <p:cNvSpPr/>
          <p:nvPr/>
        </p:nvSpPr>
        <p:spPr>
          <a:xfrm>
            <a:off x="5507182" y="5678920"/>
            <a:ext cx="817563" cy="3810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1" name="Content Placeholder 10"/>
          <p:cNvSpPr>
            <a:spLocks noGrp="1"/>
          </p:cNvSpPr>
          <p:nvPr>
            <p:ph idx="1"/>
          </p:nvPr>
        </p:nvSpPr>
        <p:spPr>
          <a:xfrm>
            <a:off x="442047" y="1724891"/>
            <a:ext cx="8501062" cy="4267200"/>
          </a:xfrm>
        </p:spPr>
        <p:txBody>
          <a:bodyPr/>
          <a:lstStyle/>
          <a:p>
            <a:endParaRPr lang="en-US" dirty="0"/>
          </a:p>
        </p:txBody>
      </p:sp>
      <p:sp>
        <p:nvSpPr>
          <p:cNvPr id="12" name="Slide Number Placeholder 11"/>
          <p:cNvSpPr>
            <a:spLocks noGrp="1"/>
          </p:cNvSpPr>
          <p:nvPr>
            <p:ph type="sldNum" sz="quarter" idx="12"/>
          </p:nvPr>
        </p:nvSpPr>
        <p:spPr/>
        <p:txBody>
          <a:bodyPr/>
          <a:lstStyle/>
          <a:p>
            <a:fld id="{0206E3AD-48CF-4FD3-92E1-3557D2581CDF}" type="slidenum">
              <a:rPr lang="en-US" smtClean="0"/>
              <a:pPr/>
              <a:t>37</a:t>
            </a:fld>
            <a:endParaRPr lang="en-US"/>
          </a:p>
        </p:txBody>
      </p:sp>
      <p:sp>
        <p:nvSpPr>
          <p:cNvPr id="13" name="Footer Placeholder 12"/>
          <p:cNvSpPr>
            <a:spLocks noGrp="1"/>
          </p:cNvSpPr>
          <p:nvPr>
            <p:ph type="ftr" sz="quarter" idx="11"/>
          </p:nvPr>
        </p:nvSpPr>
        <p:spPr/>
        <p:txBody>
          <a:bodyPr/>
          <a:lstStyle/>
          <a:p>
            <a:r>
              <a:rPr lang="en-US" smtClean="0"/>
              <a:t>Jaime Carbonell, CMU</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7"/>
          <p:cNvSpPr txBox="1">
            <a:spLocks noChangeArrowheads="1"/>
          </p:cNvSpPr>
          <p:nvPr/>
        </p:nvSpPr>
        <p:spPr bwMode="auto">
          <a:xfrm>
            <a:off x="4165600" y="4905375"/>
            <a:ext cx="2921000" cy="246063"/>
          </a:xfrm>
          <a:prstGeom prst="rect">
            <a:avLst/>
          </a:prstGeom>
          <a:noFill/>
          <a:ln w="9525">
            <a:noFill/>
            <a:miter lim="800000"/>
            <a:headEnd/>
            <a:tailEnd/>
          </a:ln>
        </p:spPr>
        <p:txBody>
          <a:bodyPr wrap="none">
            <a:spAutoFit/>
          </a:bodyPr>
          <a:lstStyle/>
          <a:p>
            <a:pPr algn="r"/>
            <a:r>
              <a:rPr lang="en-US" sz="1000">
                <a:latin typeface="Arial" pitchFamily="34" charset="0"/>
                <a:cs typeface="Arial" pitchFamily="34" charset="0"/>
              </a:rPr>
              <a:t>Peterlin and Trono </a:t>
            </a:r>
            <a:r>
              <a:rPr lang="en-US" sz="1000" i="1">
                <a:latin typeface="Arial" pitchFamily="34" charset="0"/>
                <a:cs typeface="Arial" pitchFamily="34" charset="0"/>
              </a:rPr>
              <a:t>Nature Rev. Immu. </a:t>
            </a:r>
            <a:r>
              <a:rPr lang="en-US" sz="1000">
                <a:latin typeface="Arial" pitchFamily="34" charset="0"/>
                <a:cs typeface="Arial" pitchFamily="34" charset="0"/>
              </a:rPr>
              <a:t>3.</a:t>
            </a:r>
            <a:r>
              <a:rPr lang="en-US" sz="1000" i="1">
                <a:latin typeface="Arial" pitchFamily="34" charset="0"/>
                <a:cs typeface="Arial" pitchFamily="34" charset="0"/>
              </a:rPr>
              <a:t> (</a:t>
            </a:r>
            <a:r>
              <a:rPr lang="en-US" sz="1000">
                <a:latin typeface="Arial" pitchFamily="34" charset="0"/>
                <a:cs typeface="Arial" pitchFamily="34" charset="0"/>
              </a:rPr>
              <a:t>2003) </a:t>
            </a:r>
          </a:p>
        </p:txBody>
      </p:sp>
      <p:pic>
        <p:nvPicPr>
          <p:cNvPr id="20483" name="Picture 22" descr="Hide, shield and strike back: how HIV-infected cells avoid immune eradication"/>
          <p:cNvPicPr>
            <a:picLocks noChangeAspect="1" noChangeArrowheads="1"/>
          </p:cNvPicPr>
          <p:nvPr/>
        </p:nvPicPr>
        <p:blipFill>
          <a:blip r:embed="rId2" cstate="print"/>
          <a:srcRect b="5698"/>
          <a:stretch>
            <a:fillRect/>
          </a:stretch>
        </p:blipFill>
        <p:spPr bwMode="auto">
          <a:xfrm>
            <a:off x="1447800" y="914400"/>
            <a:ext cx="5715000" cy="4051300"/>
          </a:xfrm>
          <a:prstGeom prst="rect">
            <a:avLst/>
          </a:prstGeom>
          <a:noFill/>
          <a:ln w="9525">
            <a:noFill/>
            <a:miter lim="800000"/>
            <a:headEnd/>
            <a:tailEnd/>
          </a:ln>
        </p:spPr>
      </p:pic>
      <p:sp>
        <p:nvSpPr>
          <p:cNvPr id="5" name="Rectangle 3"/>
          <p:cNvSpPr txBox="1">
            <a:spLocks noChangeArrowheads="1"/>
          </p:cNvSpPr>
          <p:nvPr/>
        </p:nvSpPr>
        <p:spPr bwMode="auto">
          <a:xfrm>
            <a:off x="0" y="0"/>
            <a:ext cx="9144000" cy="609600"/>
          </a:xfrm>
          <a:prstGeom prst="rect">
            <a:avLst/>
          </a:prstGeom>
          <a:solidFill>
            <a:srgbClr val="460046"/>
          </a:solidFill>
          <a:ln w="9525">
            <a:noFill/>
            <a:miter lim="800000"/>
            <a:headEnd/>
            <a:tailEnd/>
          </a:ln>
          <a:effectLst/>
        </p:spPr>
        <p:txBody>
          <a:bodyPr anchor="ctr"/>
          <a:lstStyle/>
          <a:p>
            <a:pPr algn="ctr">
              <a:defRPr/>
            </a:pPr>
            <a:r>
              <a:rPr lang="en-US" sz="3600" kern="0" dirty="0">
                <a:solidFill>
                  <a:schemeClr val="bg1"/>
                </a:solidFill>
                <a:latin typeface="Arial" pitchFamily="34" charset="0"/>
                <a:ea typeface="+mj-ea"/>
                <a:cs typeface="Arial" pitchFamily="34" charset="0"/>
              </a:rPr>
              <a:t>Virus life cycle</a:t>
            </a:r>
            <a:endParaRPr lang="en-US" sz="4000" kern="0" dirty="0">
              <a:solidFill>
                <a:schemeClr val="bg1"/>
              </a:solidFill>
              <a:latin typeface="Arial" pitchFamily="34" charset="0"/>
              <a:ea typeface="+mj-ea"/>
              <a:cs typeface="Arial" pitchFamily="34" charset="0"/>
            </a:endParaRPr>
          </a:p>
        </p:txBody>
      </p:sp>
      <p:sp>
        <p:nvSpPr>
          <p:cNvPr id="7" name="TextBox 6"/>
          <p:cNvSpPr txBox="1"/>
          <p:nvPr/>
        </p:nvSpPr>
        <p:spPr>
          <a:xfrm>
            <a:off x="914400" y="685800"/>
            <a:ext cx="1702133" cy="369332"/>
          </a:xfrm>
          <a:prstGeom prst="rect">
            <a:avLst/>
          </a:prstGeom>
          <a:solidFill>
            <a:schemeClr val="accent1">
              <a:lumMod val="90000"/>
            </a:schemeClr>
          </a:solidFill>
          <a:effectLst>
            <a:outerShdw blurRad="50800" dist="38100" dir="2700000" algn="tl" rotWithShape="0">
              <a:prstClr val="black">
                <a:alpha val="40000"/>
              </a:prstClr>
            </a:outerShdw>
            <a:softEdge rad="63500"/>
          </a:effectLst>
        </p:spPr>
        <p:txBody>
          <a:bodyPr wrap="none">
            <a:spAutoFit/>
          </a:bodyPr>
          <a:lstStyle/>
          <a:p>
            <a:pPr>
              <a:defRPr/>
            </a:pPr>
            <a:r>
              <a:rPr lang="en-US" b="1" dirty="0">
                <a:latin typeface="Arial" pitchFamily="34" charset="0"/>
                <a:cs typeface="Arial" pitchFamily="34" charset="0"/>
              </a:rPr>
              <a:t>1. Attachment</a:t>
            </a:r>
          </a:p>
        </p:txBody>
      </p:sp>
      <p:sp>
        <p:nvSpPr>
          <p:cNvPr id="8" name="TextBox 7"/>
          <p:cNvSpPr txBox="1"/>
          <p:nvPr/>
        </p:nvSpPr>
        <p:spPr>
          <a:xfrm>
            <a:off x="797749" y="3352800"/>
            <a:ext cx="1031051" cy="369332"/>
          </a:xfrm>
          <a:prstGeom prst="rect">
            <a:avLst/>
          </a:prstGeom>
          <a:solidFill>
            <a:schemeClr val="accent1">
              <a:lumMod val="90000"/>
            </a:schemeClr>
          </a:solidFill>
          <a:effectLst>
            <a:outerShdw blurRad="50800" dist="38100" dir="2700000" algn="tl" rotWithShape="0">
              <a:prstClr val="black">
                <a:alpha val="40000"/>
              </a:prstClr>
            </a:outerShdw>
            <a:softEdge rad="63500"/>
          </a:effectLst>
        </p:spPr>
        <p:txBody>
          <a:bodyPr wrap="none">
            <a:spAutoFit/>
          </a:bodyPr>
          <a:lstStyle/>
          <a:p>
            <a:pPr>
              <a:defRPr/>
            </a:pPr>
            <a:r>
              <a:rPr lang="en-US" b="1" dirty="0">
                <a:latin typeface="Arial" pitchFamily="34" charset="0"/>
                <a:cs typeface="Arial" pitchFamily="34" charset="0"/>
              </a:rPr>
              <a:t>2. Entry</a:t>
            </a:r>
          </a:p>
        </p:txBody>
      </p:sp>
      <p:sp>
        <p:nvSpPr>
          <p:cNvPr id="9" name="TextBox 8"/>
          <p:cNvSpPr txBox="1"/>
          <p:nvPr/>
        </p:nvSpPr>
        <p:spPr>
          <a:xfrm>
            <a:off x="2819400" y="4419600"/>
            <a:ext cx="1685077" cy="369332"/>
          </a:xfrm>
          <a:prstGeom prst="rect">
            <a:avLst/>
          </a:prstGeom>
          <a:solidFill>
            <a:schemeClr val="accent1">
              <a:lumMod val="90000"/>
            </a:schemeClr>
          </a:solidFill>
          <a:effectLst>
            <a:outerShdw blurRad="50800" dist="38100" dir="2700000" algn="tl" rotWithShape="0">
              <a:prstClr val="black">
                <a:alpha val="40000"/>
              </a:prstClr>
            </a:outerShdw>
            <a:softEdge rad="63500"/>
          </a:effectLst>
        </p:spPr>
        <p:txBody>
          <a:bodyPr wrap="none">
            <a:spAutoFit/>
          </a:bodyPr>
          <a:lstStyle/>
          <a:p>
            <a:pPr>
              <a:defRPr/>
            </a:pPr>
            <a:r>
              <a:rPr lang="en-US" b="1" dirty="0">
                <a:latin typeface="Arial" pitchFamily="34" charset="0"/>
                <a:cs typeface="Arial" pitchFamily="34" charset="0"/>
              </a:rPr>
              <a:t>3. Replication</a:t>
            </a:r>
          </a:p>
        </p:txBody>
      </p:sp>
      <p:sp>
        <p:nvSpPr>
          <p:cNvPr id="10" name="TextBox 9"/>
          <p:cNvSpPr txBox="1"/>
          <p:nvPr/>
        </p:nvSpPr>
        <p:spPr>
          <a:xfrm>
            <a:off x="5715000" y="3200400"/>
            <a:ext cx="1522596" cy="369332"/>
          </a:xfrm>
          <a:prstGeom prst="rect">
            <a:avLst/>
          </a:prstGeom>
          <a:solidFill>
            <a:schemeClr val="accent1">
              <a:lumMod val="90000"/>
            </a:schemeClr>
          </a:solidFill>
          <a:effectLst>
            <a:outerShdw blurRad="50800" dist="38100" dir="2700000" algn="tl" rotWithShape="0">
              <a:prstClr val="black">
                <a:alpha val="40000"/>
              </a:prstClr>
            </a:outerShdw>
            <a:softEdge rad="63500"/>
          </a:effectLst>
        </p:spPr>
        <p:txBody>
          <a:bodyPr wrap="none">
            <a:spAutoFit/>
          </a:bodyPr>
          <a:lstStyle/>
          <a:p>
            <a:pPr>
              <a:defRPr/>
            </a:pPr>
            <a:r>
              <a:rPr lang="en-US" b="1" dirty="0">
                <a:latin typeface="Arial" pitchFamily="34" charset="0"/>
                <a:cs typeface="Arial" pitchFamily="34" charset="0"/>
              </a:rPr>
              <a:t>4. Assembly</a:t>
            </a:r>
          </a:p>
        </p:txBody>
      </p:sp>
      <p:sp>
        <p:nvSpPr>
          <p:cNvPr id="11" name="TextBox 10"/>
          <p:cNvSpPr txBox="1"/>
          <p:nvPr/>
        </p:nvSpPr>
        <p:spPr>
          <a:xfrm>
            <a:off x="5638800" y="838200"/>
            <a:ext cx="1313180" cy="369332"/>
          </a:xfrm>
          <a:prstGeom prst="rect">
            <a:avLst/>
          </a:prstGeom>
          <a:solidFill>
            <a:schemeClr val="accent1">
              <a:lumMod val="90000"/>
            </a:schemeClr>
          </a:solidFill>
          <a:effectLst>
            <a:outerShdw blurRad="50800" dist="38100" dir="2700000" algn="tl" rotWithShape="0">
              <a:prstClr val="black">
                <a:alpha val="40000"/>
              </a:prstClr>
            </a:outerShdw>
            <a:softEdge rad="63500"/>
          </a:effectLst>
        </p:spPr>
        <p:txBody>
          <a:bodyPr wrap="none">
            <a:spAutoFit/>
          </a:bodyPr>
          <a:lstStyle/>
          <a:p>
            <a:pPr>
              <a:defRPr/>
            </a:pPr>
            <a:r>
              <a:rPr lang="en-US" b="1" dirty="0">
                <a:latin typeface="Arial" pitchFamily="34" charset="0"/>
                <a:cs typeface="Arial" pitchFamily="34" charset="0"/>
              </a:rPr>
              <a:t>5. Release</a:t>
            </a:r>
          </a:p>
        </p:txBody>
      </p:sp>
      <p:sp>
        <p:nvSpPr>
          <p:cNvPr id="14" name="Content Placeholder 2"/>
          <p:cNvSpPr txBox="1">
            <a:spLocks/>
          </p:cNvSpPr>
          <p:nvPr/>
        </p:nvSpPr>
        <p:spPr>
          <a:xfrm>
            <a:off x="0" y="914400"/>
            <a:ext cx="9144000" cy="5562600"/>
          </a:xfrm>
          <a:prstGeom prst="rect">
            <a:avLst/>
          </a:prstGeom>
        </p:spPr>
        <p:txBody>
          <a:bodyPr/>
          <a:lstStyle/>
          <a:p>
            <a:pPr marL="742950" lvl="1" indent="-285750" eaLnBrk="0" hangingPunct="0">
              <a:lnSpc>
                <a:spcPct val="80000"/>
              </a:lnSpc>
              <a:spcBef>
                <a:spcPct val="20000"/>
              </a:spcBef>
              <a:buClr>
                <a:srgbClr val="460046"/>
              </a:buClr>
              <a:buFontTx/>
              <a:buChar char="•"/>
              <a:defRPr/>
            </a:pPr>
            <a:endParaRPr lang="en-US" sz="2400" kern="0" dirty="0">
              <a:latin typeface="+mn-lt"/>
            </a:endParaRPr>
          </a:p>
          <a:p>
            <a:pPr marL="742950" lvl="1" indent="-285750" eaLnBrk="0" hangingPunct="0">
              <a:lnSpc>
                <a:spcPct val="80000"/>
              </a:lnSpc>
              <a:spcBef>
                <a:spcPct val="20000"/>
              </a:spcBef>
              <a:buClr>
                <a:srgbClr val="460046"/>
              </a:buClr>
              <a:buFontTx/>
              <a:buChar char="•"/>
              <a:defRPr/>
            </a:pPr>
            <a:endParaRPr lang="en-US" sz="2400" kern="0" dirty="0">
              <a:latin typeface="+mn-lt"/>
            </a:endParaRPr>
          </a:p>
          <a:p>
            <a:pPr marL="742950" lvl="1" indent="-285750" eaLnBrk="0" hangingPunct="0">
              <a:lnSpc>
                <a:spcPct val="80000"/>
              </a:lnSpc>
              <a:spcBef>
                <a:spcPct val="20000"/>
              </a:spcBef>
              <a:buClr>
                <a:srgbClr val="460046"/>
              </a:buClr>
              <a:defRPr/>
            </a:pPr>
            <a:endParaRPr lang="en-US" sz="2400" kern="0" dirty="0">
              <a:latin typeface="+mn-lt"/>
            </a:endParaRPr>
          </a:p>
          <a:p>
            <a:pPr marL="742950" lvl="1" indent="-285750" eaLnBrk="0" hangingPunct="0">
              <a:lnSpc>
                <a:spcPct val="80000"/>
              </a:lnSpc>
              <a:spcBef>
                <a:spcPct val="20000"/>
              </a:spcBef>
              <a:buClr>
                <a:srgbClr val="460046"/>
              </a:buClr>
              <a:buFontTx/>
              <a:buChar char="•"/>
              <a:defRPr/>
            </a:pPr>
            <a:endParaRPr lang="en-US" sz="2400" kern="0" dirty="0">
              <a:latin typeface="+mn-lt"/>
            </a:endParaRPr>
          </a:p>
          <a:p>
            <a:pPr marL="1143000" lvl="2" indent="-228600" eaLnBrk="0" hangingPunct="0">
              <a:lnSpc>
                <a:spcPct val="80000"/>
              </a:lnSpc>
              <a:spcBef>
                <a:spcPct val="20000"/>
              </a:spcBef>
              <a:buClr>
                <a:srgbClr val="460046"/>
              </a:buClr>
              <a:defRPr/>
            </a:pPr>
            <a:endParaRPr lang="en-US" sz="2000" kern="0" dirty="0">
              <a:latin typeface="+mn-lt"/>
            </a:endParaRPr>
          </a:p>
          <a:p>
            <a:pPr marL="1143000" lvl="2" indent="-228600" eaLnBrk="0" hangingPunct="0">
              <a:lnSpc>
                <a:spcPct val="80000"/>
              </a:lnSpc>
              <a:spcBef>
                <a:spcPct val="20000"/>
              </a:spcBef>
              <a:buClr>
                <a:srgbClr val="460046"/>
              </a:buClr>
              <a:defRPr/>
            </a:pPr>
            <a:endParaRPr lang="en-US" sz="2000" kern="0" dirty="0">
              <a:latin typeface="+mn-lt"/>
            </a:endParaRPr>
          </a:p>
          <a:p>
            <a:pPr marL="742950" lvl="1" indent="-285750" eaLnBrk="0" hangingPunct="0">
              <a:lnSpc>
                <a:spcPct val="80000"/>
              </a:lnSpc>
              <a:spcBef>
                <a:spcPct val="20000"/>
              </a:spcBef>
              <a:buClr>
                <a:srgbClr val="460046"/>
              </a:buClr>
              <a:buFontTx/>
              <a:buChar char="•"/>
              <a:defRPr/>
            </a:pPr>
            <a:endParaRPr lang="en-US" sz="2400" kern="0" dirty="0">
              <a:latin typeface="+mn-lt"/>
            </a:endParaRPr>
          </a:p>
          <a:p>
            <a:pPr marL="742950" lvl="1" indent="-285750" eaLnBrk="0" hangingPunct="0">
              <a:lnSpc>
                <a:spcPct val="80000"/>
              </a:lnSpc>
              <a:spcBef>
                <a:spcPct val="20000"/>
              </a:spcBef>
              <a:buClr>
                <a:srgbClr val="460046"/>
              </a:buClr>
              <a:buFontTx/>
              <a:buChar char="•"/>
              <a:defRPr/>
            </a:pPr>
            <a:endParaRPr lang="en-US" sz="2400" kern="0" dirty="0">
              <a:latin typeface="+mn-lt"/>
            </a:endParaRPr>
          </a:p>
        </p:txBody>
      </p:sp>
      <p:sp>
        <p:nvSpPr>
          <p:cNvPr id="15" name="Rectangle 14"/>
          <p:cNvSpPr/>
          <p:nvPr/>
        </p:nvSpPr>
        <p:spPr>
          <a:xfrm>
            <a:off x="228600" y="5562600"/>
            <a:ext cx="8534400" cy="387350"/>
          </a:xfrm>
          <a:prstGeom prst="rect">
            <a:avLst/>
          </a:prstGeom>
        </p:spPr>
        <p:txBody>
          <a:bodyPr>
            <a:spAutoFit/>
          </a:bodyPr>
          <a:lstStyle/>
          <a:p>
            <a:pPr marL="742950" lvl="1" indent="-285750" algn="ctr" eaLnBrk="0" hangingPunct="0">
              <a:lnSpc>
                <a:spcPct val="80000"/>
              </a:lnSpc>
              <a:spcBef>
                <a:spcPct val="20000"/>
              </a:spcBef>
              <a:buClr>
                <a:srgbClr val="460046"/>
              </a:buClr>
              <a:defRPr/>
            </a:pPr>
            <a:r>
              <a:rPr lang="en-US" sz="2400" b="1" kern="0" dirty="0">
                <a:latin typeface="Arial" pitchFamily="34" charset="0"/>
                <a:cs typeface="Arial" pitchFamily="34" charset="0"/>
              </a:rPr>
              <a:t>Host machinery is essential in the viral life cycle.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2" descr="Hide, shield and strike back: how HIV-infected cells avoid immune eradication"/>
          <p:cNvPicPr>
            <a:picLocks noChangeAspect="1" noChangeArrowheads="1"/>
          </p:cNvPicPr>
          <p:nvPr/>
        </p:nvPicPr>
        <p:blipFill>
          <a:blip r:embed="rId2" cstate="print"/>
          <a:srcRect l="5333" b="5698"/>
          <a:stretch>
            <a:fillRect/>
          </a:stretch>
        </p:blipFill>
        <p:spPr bwMode="auto">
          <a:xfrm>
            <a:off x="152400" y="2667000"/>
            <a:ext cx="4476750" cy="3352800"/>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l="36932" t="4546" r="31818" b="25758"/>
          <a:stretch>
            <a:fillRect/>
          </a:stretch>
        </p:blipFill>
        <p:spPr bwMode="auto">
          <a:xfrm rot="-2593805">
            <a:off x="4135438" y="614363"/>
            <a:ext cx="2514600" cy="3505200"/>
          </a:xfrm>
          <a:prstGeom prst="rect">
            <a:avLst/>
          </a:prstGeom>
          <a:noFill/>
          <a:ln w="9525">
            <a:noFill/>
            <a:miter lim="800000"/>
            <a:headEnd/>
            <a:tailEnd/>
          </a:ln>
        </p:spPr>
      </p:pic>
      <p:sp>
        <p:nvSpPr>
          <p:cNvPr id="21508" name="Text Box 17"/>
          <p:cNvSpPr txBox="1">
            <a:spLocks noChangeArrowheads="1"/>
          </p:cNvSpPr>
          <p:nvPr/>
        </p:nvSpPr>
        <p:spPr bwMode="auto">
          <a:xfrm>
            <a:off x="539750" y="6248400"/>
            <a:ext cx="2921000" cy="246063"/>
          </a:xfrm>
          <a:prstGeom prst="rect">
            <a:avLst/>
          </a:prstGeom>
          <a:noFill/>
          <a:ln w="9525">
            <a:noFill/>
            <a:miter lim="800000"/>
            <a:headEnd/>
            <a:tailEnd/>
          </a:ln>
        </p:spPr>
        <p:txBody>
          <a:bodyPr wrap="none">
            <a:spAutoFit/>
          </a:bodyPr>
          <a:lstStyle/>
          <a:p>
            <a:pPr algn="r"/>
            <a:r>
              <a:rPr lang="en-US" sz="1000">
                <a:latin typeface="Arial" pitchFamily="34" charset="0"/>
                <a:cs typeface="Arial" pitchFamily="34" charset="0"/>
              </a:rPr>
              <a:t>Peterlin and Trono </a:t>
            </a:r>
            <a:r>
              <a:rPr lang="en-US" sz="1000" i="1">
                <a:latin typeface="Arial" pitchFamily="34" charset="0"/>
                <a:cs typeface="Arial" pitchFamily="34" charset="0"/>
              </a:rPr>
              <a:t>Nature Rev. Immu. </a:t>
            </a:r>
            <a:r>
              <a:rPr lang="en-US" sz="1000">
                <a:latin typeface="Arial" pitchFamily="34" charset="0"/>
                <a:cs typeface="Arial" pitchFamily="34" charset="0"/>
              </a:rPr>
              <a:t>3.</a:t>
            </a:r>
            <a:r>
              <a:rPr lang="en-US" sz="1000" i="1">
                <a:latin typeface="Arial" pitchFamily="34" charset="0"/>
                <a:cs typeface="Arial" pitchFamily="34" charset="0"/>
              </a:rPr>
              <a:t> (</a:t>
            </a:r>
            <a:r>
              <a:rPr lang="en-US" sz="1000">
                <a:latin typeface="Arial" pitchFamily="34" charset="0"/>
                <a:cs typeface="Arial" pitchFamily="34" charset="0"/>
              </a:rPr>
              <a:t>2003) </a:t>
            </a:r>
          </a:p>
        </p:txBody>
      </p:sp>
      <p:sp>
        <p:nvSpPr>
          <p:cNvPr id="5" name="Rectangle 3"/>
          <p:cNvSpPr txBox="1">
            <a:spLocks noChangeArrowheads="1"/>
          </p:cNvSpPr>
          <p:nvPr/>
        </p:nvSpPr>
        <p:spPr bwMode="auto">
          <a:xfrm>
            <a:off x="0" y="0"/>
            <a:ext cx="9144000" cy="609600"/>
          </a:xfrm>
          <a:prstGeom prst="rect">
            <a:avLst/>
          </a:prstGeom>
          <a:solidFill>
            <a:srgbClr val="460046"/>
          </a:solidFill>
          <a:ln w="9525">
            <a:noFill/>
            <a:miter lim="800000"/>
            <a:headEnd/>
            <a:tailEnd/>
          </a:ln>
          <a:effectLst/>
        </p:spPr>
        <p:txBody>
          <a:bodyPr anchor="ctr"/>
          <a:lstStyle/>
          <a:p>
            <a:pPr algn="ctr">
              <a:defRPr/>
            </a:pPr>
            <a:r>
              <a:rPr lang="en-US" sz="3600" kern="0" dirty="0">
                <a:solidFill>
                  <a:schemeClr val="bg1"/>
                </a:solidFill>
                <a:latin typeface="Arial" pitchFamily="34" charset="0"/>
                <a:ea typeface="+mj-ea"/>
                <a:cs typeface="Arial" pitchFamily="34" charset="0"/>
              </a:rPr>
              <a:t>Viral communication is through PPIs</a:t>
            </a:r>
            <a:endParaRPr lang="en-US" sz="4000" kern="0" dirty="0">
              <a:solidFill>
                <a:schemeClr val="bg1"/>
              </a:solidFill>
              <a:latin typeface="Arial" pitchFamily="34" charset="0"/>
              <a:ea typeface="+mj-ea"/>
              <a:cs typeface="Arial" pitchFamily="34" charset="0"/>
            </a:endParaRPr>
          </a:p>
        </p:txBody>
      </p:sp>
      <p:sp>
        <p:nvSpPr>
          <p:cNvPr id="14" name="Content Placeholder 2"/>
          <p:cNvSpPr txBox="1">
            <a:spLocks/>
          </p:cNvSpPr>
          <p:nvPr/>
        </p:nvSpPr>
        <p:spPr>
          <a:xfrm>
            <a:off x="0" y="914400"/>
            <a:ext cx="9144000" cy="5562600"/>
          </a:xfrm>
          <a:prstGeom prst="rect">
            <a:avLst/>
          </a:prstGeom>
        </p:spPr>
        <p:txBody>
          <a:bodyPr/>
          <a:lstStyle/>
          <a:p>
            <a:pPr marL="742950" lvl="1" indent="-285750" eaLnBrk="0" hangingPunct="0">
              <a:lnSpc>
                <a:spcPct val="80000"/>
              </a:lnSpc>
              <a:spcBef>
                <a:spcPct val="20000"/>
              </a:spcBef>
              <a:buClr>
                <a:srgbClr val="460046"/>
              </a:buClr>
              <a:buFontTx/>
              <a:buChar char="•"/>
              <a:defRPr/>
            </a:pPr>
            <a:endParaRPr lang="en-US" sz="2400" kern="0" dirty="0">
              <a:latin typeface="Arial" pitchFamily="34" charset="0"/>
              <a:cs typeface="Arial" pitchFamily="34" charset="0"/>
            </a:endParaRPr>
          </a:p>
          <a:p>
            <a:pPr marL="742950" lvl="1" indent="-285750" eaLnBrk="0" hangingPunct="0">
              <a:lnSpc>
                <a:spcPct val="80000"/>
              </a:lnSpc>
              <a:spcBef>
                <a:spcPct val="20000"/>
              </a:spcBef>
              <a:buClr>
                <a:srgbClr val="460046"/>
              </a:buClr>
              <a:buFontTx/>
              <a:buChar char="•"/>
              <a:defRPr/>
            </a:pPr>
            <a:endParaRPr lang="en-US" sz="2400" kern="0" dirty="0">
              <a:latin typeface="Arial" pitchFamily="34" charset="0"/>
              <a:cs typeface="Arial" pitchFamily="34" charset="0"/>
            </a:endParaRPr>
          </a:p>
          <a:p>
            <a:pPr marL="742950" lvl="1" indent="-285750" eaLnBrk="0" hangingPunct="0">
              <a:lnSpc>
                <a:spcPct val="80000"/>
              </a:lnSpc>
              <a:spcBef>
                <a:spcPct val="20000"/>
              </a:spcBef>
              <a:buClr>
                <a:srgbClr val="460046"/>
              </a:buClr>
              <a:defRPr/>
            </a:pPr>
            <a:endParaRPr lang="en-US" sz="2400" kern="0" dirty="0">
              <a:latin typeface="Arial" pitchFamily="34" charset="0"/>
              <a:cs typeface="Arial" pitchFamily="34" charset="0"/>
            </a:endParaRPr>
          </a:p>
          <a:p>
            <a:pPr marL="742950" lvl="1" indent="-285750" eaLnBrk="0" hangingPunct="0">
              <a:lnSpc>
                <a:spcPct val="80000"/>
              </a:lnSpc>
              <a:spcBef>
                <a:spcPct val="20000"/>
              </a:spcBef>
              <a:buClr>
                <a:srgbClr val="460046"/>
              </a:buClr>
              <a:buFontTx/>
              <a:buChar char="•"/>
              <a:defRPr/>
            </a:pPr>
            <a:endParaRPr lang="en-US" sz="2400" kern="0" dirty="0">
              <a:latin typeface="Arial" pitchFamily="34" charset="0"/>
              <a:cs typeface="Arial" pitchFamily="34" charset="0"/>
            </a:endParaRPr>
          </a:p>
          <a:p>
            <a:pPr marL="1143000" lvl="2" indent="-228600" eaLnBrk="0" hangingPunct="0">
              <a:lnSpc>
                <a:spcPct val="80000"/>
              </a:lnSpc>
              <a:spcBef>
                <a:spcPct val="20000"/>
              </a:spcBef>
              <a:buClr>
                <a:srgbClr val="460046"/>
              </a:buClr>
              <a:defRPr/>
            </a:pPr>
            <a:endParaRPr lang="en-US" sz="2000" kern="0" dirty="0">
              <a:latin typeface="Arial" pitchFamily="34" charset="0"/>
              <a:cs typeface="Arial" pitchFamily="34" charset="0"/>
            </a:endParaRPr>
          </a:p>
          <a:p>
            <a:pPr marL="1143000" lvl="2" indent="-228600" eaLnBrk="0" hangingPunct="0">
              <a:lnSpc>
                <a:spcPct val="80000"/>
              </a:lnSpc>
              <a:spcBef>
                <a:spcPct val="20000"/>
              </a:spcBef>
              <a:buClr>
                <a:srgbClr val="460046"/>
              </a:buClr>
              <a:defRPr/>
            </a:pPr>
            <a:endParaRPr lang="en-US" sz="2000" kern="0" dirty="0">
              <a:latin typeface="Arial" pitchFamily="34" charset="0"/>
              <a:cs typeface="Arial" pitchFamily="34" charset="0"/>
            </a:endParaRPr>
          </a:p>
          <a:p>
            <a:pPr marL="742950" lvl="1" indent="-285750" eaLnBrk="0" hangingPunct="0">
              <a:lnSpc>
                <a:spcPct val="80000"/>
              </a:lnSpc>
              <a:spcBef>
                <a:spcPct val="20000"/>
              </a:spcBef>
              <a:buClr>
                <a:srgbClr val="460046"/>
              </a:buClr>
              <a:buFontTx/>
              <a:buChar char="•"/>
              <a:defRPr/>
            </a:pPr>
            <a:endParaRPr lang="en-US" sz="2400" kern="0" dirty="0">
              <a:latin typeface="Arial" pitchFamily="34" charset="0"/>
              <a:cs typeface="Arial" pitchFamily="34" charset="0"/>
            </a:endParaRPr>
          </a:p>
          <a:p>
            <a:pPr marL="742950" lvl="1" indent="-285750" eaLnBrk="0" hangingPunct="0">
              <a:lnSpc>
                <a:spcPct val="80000"/>
              </a:lnSpc>
              <a:spcBef>
                <a:spcPct val="20000"/>
              </a:spcBef>
              <a:buClr>
                <a:srgbClr val="460046"/>
              </a:buClr>
              <a:buFontTx/>
              <a:buChar char="•"/>
              <a:defRPr/>
            </a:pPr>
            <a:endParaRPr lang="en-US" sz="2400" kern="0" dirty="0">
              <a:latin typeface="Arial" pitchFamily="34" charset="0"/>
              <a:cs typeface="Arial" pitchFamily="34" charset="0"/>
            </a:endParaRPr>
          </a:p>
        </p:txBody>
      </p:sp>
      <p:cxnSp>
        <p:nvCxnSpPr>
          <p:cNvPr id="13" name="Straight Arrow Connector 12"/>
          <p:cNvCxnSpPr/>
          <p:nvPr/>
        </p:nvCxnSpPr>
        <p:spPr>
          <a:xfrm flipV="1">
            <a:off x="1295400" y="2438400"/>
            <a:ext cx="2438400" cy="144780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1512" name="TextBox 25"/>
          <p:cNvSpPr txBox="1">
            <a:spLocks noChangeArrowheads="1"/>
          </p:cNvSpPr>
          <p:nvPr/>
        </p:nvSpPr>
        <p:spPr bwMode="auto">
          <a:xfrm>
            <a:off x="3581400" y="762000"/>
            <a:ext cx="5480050" cy="915988"/>
          </a:xfrm>
          <a:prstGeom prst="rect">
            <a:avLst/>
          </a:prstGeom>
          <a:noFill/>
          <a:ln w="9525">
            <a:noFill/>
            <a:miter lim="800000"/>
            <a:headEnd/>
            <a:tailEnd/>
          </a:ln>
        </p:spPr>
        <p:txBody>
          <a:bodyPr wrap="none">
            <a:spAutoFit/>
          </a:bodyPr>
          <a:lstStyle/>
          <a:p>
            <a:r>
              <a:rPr lang="en-US" b="1">
                <a:latin typeface="Arial" pitchFamily="34" charset="0"/>
                <a:cs typeface="Arial" pitchFamily="34" charset="0"/>
              </a:rPr>
              <a:t>Example:</a:t>
            </a:r>
            <a:r>
              <a:rPr lang="en-US">
                <a:latin typeface="Arial" pitchFamily="34" charset="0"/>
                <a:cs typeface="Arial" pitchFamily="34" charset="0"/>
              </a:rPr>
              <a:t> HIV-1 viral protein gp120 binds to human </a:t>
            </a:r>
          </a:p>
          <a:p>
            <a:r>
              <a:rPr lang="en-US">
                <a:latin typeface="Arial" pitchFamily="34" charset="0"/>
                <a:cs typeface="Arial" pitchFamily="34" charset="0"/>
              </a:rPr>
              <a:t>	   cell surface receptor CD4</a:t>
            </a:r>
          </a:p>
          <a:p>
            <a:r>
              <a:rPr lang="en-US">
                <a:latin typeface="Arial" pitchFamily="34" charset="0"/>
                <a:cs typeface="Arial" pitchFamily="34" charset="0"/>
              </a:rPr>
              <a:t> 	</a:t>
            </a:r>
          </a:p>
        </p:txBody>
      </p:sp>
      <p:sp>
        <p:nvSpPr>
          <p:cNvPr id="21513" name="TextBox 26"/>
          <p:cNvSpPr txBox="1">
            <a:spLocks noChangeArrowheads="1"/>
          </p:cNvSpPr>
          <p:nvPr/>
        </p:nvSpPr>
        <p:spPr bwMode="auto">
          <a:xfrm>
            <a:off x="4495800" y="4165600"/>
            <a:ext cx="4572000" cy="769938"/>
          </a:xfrm>
          <a:prstGeom prst="rect">
            <a:avLst/>
          </a:prstGeom>
          <a:noFill/>
          <a:ln w="9525">
            <a:noFill/>
            <a:miter lim="800000"/>
            <a:headEnd/>
            <a:tailEnd/>
          </a:ln>
        </p:spPr>
        <p:txBody>
          <a:bodyPr>
            <a:spAutoFit/>
          </a:bodyPr>
          <a:lstStyle/>
          <a:p>
            <a:r>
              <a:rPr lang="en-US" sz="2200">
                <a:latin typeface="Arial" pitchFamily="34" charset="0"/>
                <a:cs typeface="Arial" pitchFamily="34" charset="0"/>
              </a:rPr>
              <a:t>In every step of the viral replication</a:t>
            </a:r>
          </a:p>
          <a:p>
            <a:r>
              <a:rPr lang="en-US" sz="2200">
                <a:latin typeface="Arial" pitchFamily="34" charset="0"/>
                <a:cs typeface="Arial" pitchFamily="34" charset="0"/>
              </a:rPr>
              <a:t>host-viral PPIs are present.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44D77850-C113-4A01-B755-F8B5E44E1659}" type="slidenum">
              <a:rPr lang="en-US"/>
              <a:pPr/>
              <a:t>4</a:t>
            </a:fld>
            <a:endParaRPr lang="en-US"/>
          </a:p>
        </p:txBody>
      </p:sp>
      <p:sp>
        <p:nvSpPr>
          <p:cNvPr id="250882" name="Rectangle 2"/>
          <p:cNvSpPr>
            <a:spLocks noGrp="1" noChangeArrowheads="1"/>
          </p:cNvSpPr>
          <p:nvPr>
            <p:ph type="title"/>
          </p:nvPr>
        </p:nvSpPr>
        <p:spPr>
          <a:xfrm>
            <a:off x="457200" y="228600"/>
            <a:ext cx="8229600" cy="1143000"/>
          </a:xfrm>
        </p:spPr>
        <p:txBody>
          <a:bodyPr/>
          <a:lstStyle/>
          <a:p>
            <a:r>
              <a:rPr lang="en-US" dirty="0"/>
              <a:t>Sampling Strategies</a:t>
            </a:r>
          </a:p>
        </p:txBody>
      </p:sp>
      <p:sp>
        <p:nvSpPr>
          <p:cNvPr id="250883" name="Rectangle 3"/>
          <p:cNvSpPr>
            <a:spLocks noGrp="1" noChangeArrowheads="1"/>
          </p:cNvSpPr>
          <p:nvPr>
            <p:ph type="body" idx="1"/>
          </p:nvPr>
        </p:nvSpPr>
        <p:spPr>
          <a:xfrm>
            <a:off x="382588" y="1716088"/>
            <a:ext cx="8229600" cy="4876800"/>
          </a:xfrm>
        </p:spPr>
        <p:txBody>
          <a:bodyPr/>
          <a:lstStyle/>
          <a:p>
            <a:pPr marL="342900" indent="-342900">
              <a:lnSpc>
                <a:spcPct val="90000"/>
              </a:lnSpc>
            </a:pPr>
            <a:r>
              <a:rPr lang="en-US" sz="2000" dirty="0"/>
              <a:t>Random sampling </a:t>
            </a:r>
            <a:r>
              <a:rPr lang="en-US" sz="1800" dirty="0"/>
              <a:t>(preserves distribution)</a:t>
            </a:r>
          </a:p>
          <a:p>
            <a:pPr marL="342900" indent="-342900">
              <a:lnSpc>
                <a:spcPct val="90000"/>
              </a:lnSpc>
            </a:pPr>
            <a:r>
              <a:rPr lang="en-US" sz="2000" dirty="0"/>
              <a:t>Uncertainty sampling </a:t>
            </a:r>
            <a:r>
              <a:rPr lang="en-US" sz="2000" dirty="0" smtClean="0"/>
              <a:t>(</a:t>
            </a:r>
            <a:r>
              <a:rPr lang="en-US" sz="1600" dirty="0" smtClean="0"/>
              <a:t>Lewis, 1996; Tong </a:t>
            </a:r>
            <a:r>
              <a:rPr lang="en-US" sz="1800" dirty="0"/>
              <a:t>&amp; </a:t>
            </a:r>
            <a:r>
              <a:rPr lang="en-US" sz="1800" dirty="0" err="1"/>
              <a:t>Koller</a:t>
            </a:r>
            <a:r>
              <a:rPr lang="en-US" sz="1800" dirty="0"/>
              <a:t>, 2000)</a:t>
            </a:r>
          </a:p>
          <a:p>
            <a:pPr marL="742950" lvl="1" indent="-285750">
              <a:lnSpc>
                <a:spcPct val="90000"/>
              </a:lnSpc>
            </a:pPr>
            <a:r>
              <a:rPr lang="en-US" sz="2000" dirty="0"/>
              <a:t>proximity to decision boundary</a:t>
            </a:r>
          </a:p>
          <a:p>
            <a:pPr marL="742950" lvl="1" indent="-285750">
              <a:lnSpc>
                <a:spcPct val="90000"/>
              </a:lnSpc>
            </a:pPr>
            <a:r>
              <a:rPr lang="en-US" sz="2000" dirty="0"/>
              <a:t>maximal distance to labeled </a:t>
            </a:r>
            <a:r>
              <a:rPr lang="en-US" sz="2000" dirty="0" err="1"/>
              <a:t>x’s</a:t>
            </a:r>
            <a:endParaRPr lang="en-US" sz="2000" dirty="0"/>
          </a:p>
          <a:p>
            <a:pPr marL="342900" indent="-342900">
              <a:lnSpc>
                <a:spcPct val="90000"/>
              </a:lnSpc>
            </a:pPr>
            <a:r>
              <a:rPr lang="en-US" sz="2000" dirty="0"/>
              <a:t>Density sampling </a:t>
            </a:r>
            <a:r>
              <a:rPr lang="en-US" sz="1800" dirty="0"/>
              <a:t>(</a:t>
            </a:r>
            <a:r>
              <a:rPr lang="en-US" sz="1800" dirty="0" err="1"/>
              <a:t>kNN</a:t>
            </a:r>
            <a:r>
              <a:rPr lang="en-US" sz="1800" dirty="0"/>
              <a:t>-inspired McCallum &amp; Nigam, 2004)</a:t>
            </a:r>
          </a:p>
          <a:p>
            <a:pPr marL="342900" indent="-342900">
              <a:lnSpc>
                <a:spcPct val="90000"/>
              </a:lnSpc>
            </a:pPr>
            <a:r>
              <a:rPr lang="en-US" sz="2000" dirty="0"/>
              <a:t>Representative sampling </a:t>
            </a:r>
            <a:r>
              <a:rPr lang="en-US" sz="1800" dirty="0"/>
              <a:t>(</a:t>
            </a:r>
            <a:r>
              <a:rPr lang="en-US" sz="1800" dirty="0" err="1"/>
              <a:t>Xu</a:t>
            </a:r>
            <a:r>
              <a:rPr lang="en-US" sz="1800" dirty="0"/>
              <a:t> et al, 2003)</a:t>
            </a:r>
          </a:p>
          <a:p>
            <a:pPr marL="342900" indent="-342900">
              <a:lnSpc>
                <a:spcPct val="90000"/>
              </a:lnSpc>
            </a:pPr>
            <a:r>
              <a:rPr lang="en-US" sz="2000" dirty="0"/>
              <a:t>Instability sampling </a:t>
            </a:r>
            <a:r>
              <a:rPr lang="en-US" sz="1800" dirty="0"/>
              <a:t>(probability-weighted)</a:t>
            </a:r>
          </a:p>
          <a:p>
            <a:pPr marL="742950" lvl="1" indent="-285750">
              <a:lnSpc>
                <a:spcPct val="90000"/>
              </a:lnSpc>
            </a:pPr>
            <a:r>
              <a:rPr lang="en-US" sz="2000" dirty="0" err="1"/>
              <a:t>x’s</a:t>
            </a:r>
            <a:r>
              <a:rPr lang="en-US" sz="2000" dirty="0"/>
              <a:t> that maximally change decision boundary</a:t>
            </a:r>
          </a:p>
          <a:p>
            <a:pPr marL="342900" indent="-342900">
              <a:lnSpc>
                <a:spcPct val="90000"/>
              </a:lnSpc>
            </a:pPr>
            <a:r>
              <a:rPr lang="en-US" sz="2000" dirty="0"/>
              <a:t>Ensemble Strategies</a:t>
            </a:r>
          </a:p>
          <a:p>
            <a:pPr marL="742950" lvl="1" indent="-285750">
              <a:lnSpc>
                <a:spcPct val="90000"/>
              </a:lnSpc>
            </a:pPr>
            <a:r>
              <a:rPr lang="en-US" sz="2000" dirty="0"/>
              <a:t>Boosting-like ensemble </a:t>
            </a:r>
            <a:r>
              <a:rPr lang="en-US" sz="1800" dirty="0"/>
              <a:t>(</a:t>
            </a:r>
            <a:r>
              <a:rPr lang="en-US" sz="1800" dirty="0" err="1"/>
              <a:t>Baram</a:t>
            </a:r>
            <a:r>
              <a:rPr lang="en-US" sz="1800" dirty="0"/>
              <a:t>, 2003)</a:t>
            </a:r>
          </a:p>
          <a:p>
            <a:pPr marL="742950" lvl="1" indent="-285750">
              <a:lnSpc>
                <a:spcPct val="90000"/>
              </a:lnSpc>
            </a:pPr>
            <a:r>
              <a:rPr lang="en-US" sz="2000" dirty="0"/>
              <a:t>DUAL </a:t>
            </a:r>
            <a:r>
              <a:rPr lang="en-US" sz="1800" dirty="0"/>
              <a:t>(</a:t>
            </a:r>
            <a:r>
              <a:rPr lang="en-US" sz="1800" dirty="0" err="1"/>
              <a:t>Donmez</a:t>
            </a:r>
            <a:r>
              <a:rPr lang="en-US" sz="1800" dirty="0"/>
              <a:t> &amp; </a:t>
            </a:r>
            <a:r>
              <a:rPr lang="en-US" sz="1800" dirty="0" err="1"/>
              <a:t>Carbonell</a:t>
            </a:r>
            <a:r>
              <a:rPr lang="en-US" sz="1800" dirty="0"/>
              <a:t>, 2007)</a:t>
            </a:r>
          </a:p>
          <a:p>
            <a:pPr marL="1143000" lvl="2" indent="-228600">
              <a:lnSpc>
                <a:spcPct val="90000"/>
              </a:lnSpc>
            </a:pPr>
            <a:r>
              <a:rPr lang="en-US" sz="1800" dirty="0"/>
              <a:t>Dynamically switches strategies from Density-Based to Uncertainty-Based by estimating derivative of expected residual error reduction</a:t>
            </a:r>
          </a:p>
          <a:p>
            <a:pPr marL="781050" lvl="1" indent="-342900">
              <a:lnSpc>
                <a:spcPct val="90000"/>
              </a:lnSpc>
            </a:pPr>
            <a:endParaRPr lang="en-US" sz="1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sz="half" idx="1"/>
          </p:nvPr>
        </p:nvSpPr>
        <p:spPr>
          <a:xfrm>
            <a:off x="304800" y="762000"/>
            <a:ext cx="8839200" cy="4114800"/>
          </a:xfrm>
        </p:spPr>
        <p:txBody>
          <a:bodyPr/>
          <a:lstStyle/>
          <a:p>
            <a:pPr eaLnBrk="1" hangingPunct="1">
              <a:lnSpc>
                <a:spcPct val="90000"/>
              </a:lnSpc>
              <a:defRPr/>
            </a:pPr>
            <a:r>
              <a:rPr lang="en-US" altLang="zh-CN" sz="2400" dirty="0" smtClean="0">
                <a:latin typeface="Arial" pitchFamily="34" charset="0"/>
                <a:cs typeface="Arial" pitchFamily="34" charset="0"/>
              </a:rPr>
              <a:t>The cell machinery is run by the proteins </a:t>
            </a:r>
          </a:p>
          <a:p>
            <a:pPr lvl="1" eaLnBrk="1" hangingPunct="1">
              <a:lnSpc>
                <a:spcPct val="90000"/>
              </a:lnSpc>
              <a:defRPr/>
            </a:pPr>
            <a:r>
              <a:rPr lang="en-US" altLang="zh-CN" sz="1800" dirty="0" smtClean="0">
                <a:latin typeface="Arial" pitchFamily="34" charset="0"/>
                <a:cs typeface="Arial" pitchFamily="34" charset="0"/>
              </a:rPr>
              <a:t>Enzymatic activities, replication, translation, transport, signaling, structural</a:t>
            </a:r>
          </a:p>
          <a:p>
            <a:pPr eaLnBrk="1" hangingPunct="1">
              <a:lnSpc>
                <a:spcPct val="90000"/>
              </a:lnSpc>
              <a:buFont typeface="Wingdings" pitchFamily="2" charset="2"/>
              <a:buNone/>
              <a:defRPr/>
            </a:pPr>
            <a:endParaRPr lang="en-US" altLang="zh-CN" sz="2400" dirty="0" smtClean="0">
              <a:latin typeface="Arial" pitchFamily="34" charset="0"/>
              <a:cs typeface="Arial" pitchFamily="34" charset="0"/>
            </a:endParaRPr>
          </a:p>
          <a:p>
            <a:pPr eaLnBrk="1" hangingPunct="1">
              <a:lnSpc>
                <a:spcPct val="90000"/>
              </a:lnSpc>
              <a:defRPr/>
            </a:pPr>
            <a:r>
              <a:rPr lang="en-US" altLang="zh-CN" sz="2400" dirty="0" smtClean="0">
                <a:latin typeface="Arial" pitchFamily="34" charset="0"/>
                <a:cs typeface="Arial" pitchFamily="34" charset="0"/>
              </a:rPr>
              <a:t>Proteins interact with each other to perform these functions</a:t>
            </a:r>
          </a:p>
          <a:p>
            <a:pPr eaLnBrk="1" hangingPunct="1">
              <a:lnSpc>
                <a:spcPct val="90000"/>
              </a:lnSpc>
              <a:buFont typeface="Wingdings" pitchFamily="2" charset="2"/>
              <a:buNone/>
              <a:defRPr/>
            </a:pPr>
            <a:endParaRPr lang="en-US" altLang="zh-CN" sz="2400" dirty="0" smtClean="0">
              <a:latin typeface="Arial" pitchFamily="34" charset="0"/>
              <a:cs typeface="Arial" pitchFamily="34" charset="0"/>
            </a:endParaRPr>
          </a:p>
          <a:p>
            <a:pPr eaLnBrk="1" hangingPunct="1">
              <a:lnSpc>
                <a:spcPct val="90000"/>
              </a:lnSpc>
              <a:buFont typeface="Wingdings" pitchFamily="2" charset="2"/>
              <a:buNone/>
              <a:defRPr/>
            </a:pPr>
            <a:endParaRPr lang="en-US" altLang="zh-CN" dirty="0" smtClean="0">
              <a:latin typeface="Arial" pitchFamily="34" charset="0"/>
              <a:cs typeface="Arial" pitchFamily="34" charset="0"/>
            </a:endParaRPr>
          </a:p>
          <a:p>
            <a:pPr eaLnBrk="1" hangingPunct="1">
              <a:lnSpc>
                <a:spcPct val="90000"/>
              </a:lnSpc>
              <a:buFont typeface="Wingdings" pitchFamily="2" charset="2"/>
              <a:buNone/>
              <a:defRPr/>
            </a:pPr>
            <a:endParaRPr lang="en-US" altLang="zh-CN" dirty="0" smtClean="0">
              <a:latin typeface="Arial" pitchFamily="34" charset="0"/>
              <a:cs typeface="Arial" pitchFamily="34" charset="0"/>
            </a:endParaRPr>
          </a:p>
          <a:p>
            <a:pPr eaLnBrk="1" hangingPunct="1">
              <a:lnSpc>
                <a:spcPct val="90000"/>
              </a:lnSpc>
              <a:buFont typeface="Wingdings" pitchFamily="2" charset="2"/>
              <a:buNone/>
              <a:defRPr/>
            </a:pPr>
            <a:endParaRPr lang="en-US" altLang="zh-CN" dirty="0" smtClean="0">
              <a:latin typeface="Arial" pitchFamily="34" charset="0"/>
              <a:cs typeface="Arial" pitchFamily="34" charset="0"/>
            </a:endParaRPr>
          </a:p>
          <a:p>
            <a:pPr lvl="1" eaLnBrk="1" hangingPunct="1">
              <a:lnSpc>
                <a:spcPct val="90000"/>
              </a:lnSpc>
              <a:buFontTx/>
              <a:buNone/>
              <a:defRPr/>
            </a:pPr>
            <a:endParaRPr lang="en-US" altLang="zh-CN" dirty="0" smtClean="0">
              <a:latin typeface="Arial" pitchFamily="34" charset="0"/>
              <a:cs typeface="Arial" pitchFamily="34" charset="0"/>
            </a:endParaRPr>
          </a:p>
          <a:p>
            <a:pPr marL="669925" lvl="1" indent="-212725" eaLnBrk="1" hangingPunct="1">
              <a:lnSpc>
                <a:spcPct val="90000"/>
              </a:lnSpc>
              <a:buFontTx/>
              <a:buNone/>
              <a:defRPr/>
            </a:pPr>
            <a:endParaRPr lang="en-US" altLang="zh-CN" dirty="0" smtClean="0">
              <a:latin typeface="Arial" pitchFamily="34" charset="0"/>
              <a:cs typeface="Arial" pitchFamily="34" charset="0"/>
            </a:endParaRPr>
          </a:p>
        </p:txBody>
      </p:sp>
      <p:sp>
        <p:nvSpPr>
          <p:cNvPr id="2053" name="Slide Number Placeholder 5"/>
          <p:cNvSpPr>
            <a:spLocks noGrp="1"/>
          </p:cNvSpPr>
          <p:nvPr>
            <p:ph type="sldNum" sz="quarter" idx="4294967295"/>
          </p:nvPr>
        </p:nvSpPr>
        <p:spPr bwMode="auto">
          <a:xfrm>
            <a:off x="5257800" y="3352800"/>
            <a:ext cx="3536950" cy="457200"/>
          </a:xfrm>
          <a:prstGeom prst="rect">
            <a:avLst/>
          </a:prstGeom>
          <a:noFill/>
          <a:ln>
            <a:miter lim="800000"/>
            <a:headEnd/>
            <a:tailEnd/>
          </a:ln>
        </p:spPr>
        <p:txBody>
          <a:bodyPr/>
          <a:lstStyle/>
          <a:p>
            <a:pPr algn="ctr"/>
            <a:r>
              <a:rPr lang="en-US" altLang="zh-CN">
                <a:latin typeface="Arial" pitchFamily="34" charset="0"/>
                <a:ea typeface="SimSun" pitchFamily="2" charset="-122"/>
              </a:rPr>
              <a:t>Indirectly in a pathway</a:t>
            </a:r>
          </a:p>
        </p:txBody>
      </p:sp>
      <p:pic>
        <p:nvPicPr>
          <p:cNvPr id="2054" name="Picture 3"/>
          <p:cNvPicPr>
            <a:picLocks noChangeAspect="1" noChangeArrowheads="1"/>
          </p:cNvPicPr>
          <p:nvPr/>
        </p:nvPicPr>
        <p:blipFill>
          <a:blip r:embed="rId4" cstate="print"/>
          <a:srcRect l="4167" t="2689" r="4167" b="3238"/>
          <a:stretch>
            <a:fillRect/>
          </a:stretch>
        </p:blipFill>
        <p:spPr bwMode="auto">
          <a:xfrm>
            <a:off x="3276600" y="3214688"/>
            <a:ext cx="1981200" cy="3151187"/>
          </a:xfrm>
          <a:prstGeom prst="rect">
            <a:avLst/>
          </a:prstGeom>
          <a:noFill/>
          <a:ln w="9525">
            <a:noFill/>
            <a:miter lim="800000"/>
            <a:headEnd/>
            <a:tailEnd/>
          </a:ln>
        </p:spPr>
      </p:pic>
      <p:graphicFrame>
        <p:nvGraphicFramePr>
          <p:cNvPr id="2050" name="Object 1031"/>
          <p:cNvGraphicFramePr>
            <a:graphicFrameLocks noChangeAspect="1"/>
          </p:cNvGraphicFramePr>
          <p:nvPr/>
        </p:nvGraphicFramePr>
        <p:xfrm>
          <a:off x="457200" y="3048000"/>
          <a:ext cx="1905000" cy="1581150"/>
        </p:xfrm>
        <a:graphic>
          <a:graphicData uri="http://schemas.openxmlformats.org/presentationml/2006/ole">
            <p:oleObj spid="_x0000_s446466" name="Bitmap Image" r:id="rId5" imgW="2800741" imgH="2324424" progId="PBrush">
              <p:embed/>
            </p:oleObj>
          </a:graphicData>
        </a:graphic>
      </p:graphicFrame>
      <p:pic>
        <p:nvPicPr>
          <p:cNvPr id="2055" name="Picture 2"/>
          <p:cNvPicPr>
            <a:picLocks noChangeAspect="1" noChangeArrowheads="1"/>
          </p:cNvPicPr>
          <p:nvPr/>
        </p:nvPicPr>
        <p:blipFill>
          <a:blip r:embed="rId6" cstate="print"/>
          <a:srcRect/>
          <a:stretch>
            <a:fillRect/>
          </a:stretch>
        </p:blipFill>
        <p:spPr bwMode="auto">
          <a:xfrm>
            <a:off x="5715000" y="3276600"/>
            <a:ext cx="3119438" cy="2971800"/>
          </a:xfrm>
          <a:prstGeom prst="rect">
            <a:avLst/>
          </a:prstGeom>
          <a:noFill/>
          <a:ln w="9525">
            <a:noFill/>
            <a:miter lim="800000"/>
            <a:headEnd/>
            <a:tailEnd/>
          </a:ln>
        </p:spPr>
      </p:pic>
      <p:sp>
        <p:nvSpPr>
          <p:cNvPr id="2056" name="Slide Number Placeholder 5"/>
          <p:cNvSpPr txBox="1">
            <a:spLocks/>
          </p:cNvSpPr>
          <p:nvPr/>
        </p:nvSpPr>
        <p:spPr bwMode="auto">
          <a:xfrm>
            <a:off x="2590800" y="2590800"/>
            <a:ext cx="3536950" cy="457200"/>
          </a:xfrm>
          <a:prstGeom prst="rect">
            <a:avLst/>
          </a:prstGeom>
          <a:noFill/>
          <a:ln w="9525">
            <a:noFill/>
            <a:miter lim="800000"/>
            <a:headEnd/>
            <a:tailEnd/>
          </a:ln>
        </p:spPr>
        <p:txBody>
          <a:bodyPr/>
          <a:lstStyle/>
          <a:p>
            <a:pPr algn="ctr"/>
            <a:r>
              <a:rPr lang="en-US" altLang="zh-CN">
                <a:latin typeface="Arial" pitchFamily="34" charset="0"/>
                <a:ea typeface="SimSun" pitchFamily="2" charset="-122"/>
              </a:rPr>
              <a:t>Indirectly </a:t>
            </a:r>
          </a:p>
          <a:p>
            <a:pPr algn="ctr"/>
            <a:r>
              <a:rPr lang="en-US" altLang="zh-CN">
                <a:latin typeface="Arial" pitchFamily="34" charset="0"/>
                <a:ea typeface="SimSun" pitchFamily="2" charset="-122"/>
              </a:rPr>
              <a:t>in a protein complex</a:t>
            </a:r>
          </a:p>
        </p:txBody>
      </p:sp>
      <p:sp>
        <p:nvSpPr>
          <p:cNvPr id="2057" name="Slide Number Placeholder 5"/>
          <p:cNvSpPr txBox="1">
            <a:spLocks/>
          </p:cNvSpPr>
          <p:nvPr/>
        </p:nvSpPr>
        <p:spPr bwMode="auto">
          <a:xfrm>
            <a:off x="-304800" y="2590800"/>
            <a:ext cx="3536950" cy="457200"/>
          </a:xfrm>
          <a:prstGeom prst="rect">
            <a:avLst/>
          </a:prstGeom>
          <a:noFill/>
          <a:ln w="9525">
            <a:noFill/>
            <a:miter lim="800000"/>
            <a:headEnd/>
            <a:tailEnd/>
          </a:ln>
        </p:spPr>
        <p:txBody>
          <a:bodyPr/>
          <a:lstStyle/>
          <a:p>
            <a:pPr algn="ctr"/>
            <a:r>
              <a:rPr lang="en-US" altLang="zh-CN">
                <a:latin typeface="Arial" pitchFamily="34" charset="0"/>
                <a:ea typeface="SimSun" pitchFamily="2" charset="-122"/>
              </a:rPr>
              <a:t>Through physical contact</a:t>
            </a:r>
          </a:p>
        </p:txBody>
      </p:sp>
      <p:sp>
        <p:nvSpPr>
          <p:cNvPr id="2058" name="Slide Number Placeholder 5"/>
          <p:cNvSpPr txBox="1">
            <a:spLocks/>
          </p:cNvSpPr>
          <p:nvPr/>
        </p:nvSpPr>
        <p:spPr bwMode="auto">
          <a:xfrm>
            <a:off x="5607050" y="2590800"/>
            <a:ext cx="3536950" cy="457200"/>
          </a:xfrm>
          <a:prstGeom prst="rect">
            <a:avLst/>
          </a:prstGeom>
          <a:noFill/>
          <a:ln w="9525">
            <a:noFill/>
            <a:miter lim="800000"/>
            <a:headEnd/>
            <a:tailEnd/>
          </a:ln>
        </p:spPr>
        <p:txBody>
          <a:bodyPr/>
          <a:lstStyle/>
          <a:p>
            <a:pPr algn="ctr"/>
            <a:r>
              <a:rPr lang="en-US" altLang="zh-CN">
                <a:latin typeface="Arial" pitchFamily="34" charset="0"/>
                <a:ea typeface="SimSun" pitchFamily="2" charset="-122"/>
              </a:rPr>
              <a:t>Indirectly in pathway</a:t>
            </a:r>
          </a:p>
        </p:txBody>
      </p:sp>
      <p:sp>
        <p:nvSpPr>
          <p:cNvPr id="2059" name="Slide Number Placeholder 5"/>
          <p:cNvSpPr txBox="1">
            <a:spLocks/>
          </p:cNvSpPr>
          <p:nvPr/>
        </p:nvSpPr>
        <p:spPr bwMode="auto">
          <a:xfrm>
            <a:off x="5029200" y="6248400"/>
            <a:ext cx="4451350" cy="457200"/>
          </a:xfrm>
          <a:prstGeom prst="rect">
            <a:avLst/>
          </a:prstGeom>
          <a:noFill/>
          <a:ln w="9525">
            <a:noFill/>
            <a:miter lim="800000"/>
            <a:headEnd/>
            <a:tailEnd/>
          </a:ln>
        </p:spPr>
        <p:txBody>
          <a:bodyPr/>
          <a:lstStyle/>
          <a:p>
            <a:r>
              <a:rPr lang="en-US" altLang="zh-CN" sz="1000">
                <a:latin typeface="Arial" pitchFamily="34" charset="0"/>
                <a:ea typeface="SimSun" pitchFamily="2" charset="-122"/>
              </a:rPr>
              <a:t>http://www.cellsignal.com/reference/pathway/Apoptosis_Overview.html</a:t>
            </a:r>
          </a:p>
        </p:txBody>
      </p:sp>
      <p:sp>
        <p:nvSpPr>
          <p:cNvPr id="12" name="Title 11"/>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74675" y="304800"/>
            <a:ext cx="8001000" cy="540327"/>
          </a:xfrm>
        </p:spPr>
        <p:txBody>
          <a:bodyPr/>
          <a:lstStyle/>
          <a:p>
            <a:r>
              <a:rPr lang="en-US" dirty="0" smtClean="0">
                <a:latin typeface="Arial" pitchFamily="34" charset="0"/>
                <a:cs typeface="Arial" pitchFamily="34" charset="0"/>
              </a:rPr>
              <a:t>Interactions reported in NIAID</a:t>
            </a:r>
          </a:p>
        </p:txBody>
      </p:sp>
      <p:sp>
        <p:nvSpPr>
          <p:cNvPr id="32771" name="Rectangle 32"/>
          <p:cNvSpPr>
            <a:spLocks noGrp="1" noChangeArrowheads="1"/>
          </p:cNvSpPr>
          <p:nvPr>
            <p:ph idx="4294967295"/>
          </p:nvPr>
        </p:nvSpPr>
        <p:spPr>
          <a:xfrm>
            <a:off x="457200" y="1600200"/>
            <a:ext cx="8229600" cy="4525963"/>
          </a:xfrm>
        </p:spPr>
        <p:txBody>
          <a:bodyPr/>
          <a:lstStyle/>
          <a:p>
            <a:endParaRPr lang="en-US" smtClean="0">
              <a:latin typeface="Arial" pitchFamily="34" charset="0"/>
              <a:cs typeface="Arial" pitchFamily="34" charset="0"/>
            </a:endParaRPr>
          </a:p>
        </p:txBody>
      </p:sp>
      <p:sp>
        <p:nvSpPr>
          <p:cNvPr id="25" name="Rectangle 20"/>
          <p:cNvSpPr txBox="1">
            <a:spLocks noChangeArrowheads="1"/>
          </p:cNvSpPr>
          <p:nvPr/>
        </p:nvSpPr>
        <p:spPr bwMode="auto">
          <a:xfrm>
            <a:off x="0" y="1219200"/>
            <a:ext cx="7407275" cy="3683000"/>
          </a:xfrm>
          <a:prstGeom prst="rect">
            <a:avLst/>
          </a:prstGeom>
          <a:solidFill>
            <a:schemeClr val="bg1"/>
          </a:solidFill>
          <a:ln w="9525">
            <a:noFill/>
            <a:miter lim="800000"/>
            <a:headEnd/>
            <a:tailEnd/>
          </a:ln>
        </p:spPr>
        <p:txBody>
          <a:bodyPr/>
          <a:lstStyle/>
          <a:p>
            <a:pPr marL="342900" indent="-342900" eaLnBrk="0" hangingPunct="0">
              <a:spcBef>
                <a:spcPct val="20000"/>
              </a:spcBef>
              <a:buClr>
                <a:srgbClr val="460046"/>
              </a:buClr>
              <a:buFont typeface="Wingdings" pitchFamily="2" charset="2"/>
              <a:buChar char="q"/>
              <a:defRPr/>
            </a:pPr>
            <a:r>
              <a:rPr lang="en-US" sz="2600" kern="0" dirty="0">
                <a:latin typeface="Arial" pitchFamily="34" charset="0"/>
                <a:cs typeface="Arial" pitchFamily="34" charset="0"/>
              </a:rPr>
              <a:t>Group 1: more likely direct</a:t>
            </a:r>
          </a:p>
          <a:p>
            <a:pPr marL="342900" indent="-342900" eaLnBrk="0" hangingPunct="0">
              <a:spcBef>
                <a:spcPct val="20000"/>
              </a:spcBef>
              <a:buClr>
                <a:srgbClr val="460046"/>
              </a:buClr>
              <a:buFont typeface="Wingdings" pitchFamily="2" charset="2"/>
              <a:buChar char="q"/>
              <a:defRPr/>
            </a:pPr>
            <a:endParaRPr lang="en-US" sz="3000" kern="0" dirty="0">
              <a:latin typeface="Arial" pitchFamily="34" charset="0"/>
              <a:cs typeface="Arial" pitchFamily="34" charset="0"/>
            </a:endParaRPr>
          </a:p>
          <a:p>
            <a:pPr marL="342900" indent="-342900" eaLnBrk="0" hangingPunct="0">
              <a:spcBef>
                <a:spcPct val="20000"/>
              </a:spcBef>
              <a:buClr>
                <a:srgbClr val="460046"/>
              </a:buClr>
              <a:buFont typeface="Wingdings" pitchFamily="2" charset="2"/>
              <a:buChar char="q"/>
              <a:defRPr/>
            </a:pPr>
            <a:endParaRPr lang="en-US" sz="3000" kern="0" dirty="0">
              <a:latin typeface="Arial" pitchFamily="34" charset="0"/>
              <a:cs typeface="Arial" pitchFamily="34" charset="0"/>
            </a:endParaRPr>
          </a:p>
          <a:p>
            <a:pPr marL="342900" indent="-342900" eaLnBrk="0" hangingPunct="0">
              <a:spcBef>
                <a:spcPct val="20000"/>
              </a:spcBef>
              <a:buClr>
                <a:srgbClr val="460046"/>
              </a:buClr>
              <a:buFont typeface="Wingdings" pitchFamily="2" charset="2"/>
              <a:buChar char="q"/>
              <a:defRPr/>
            </a:pPr>
            <a:endParaRPr lang="en-US" sz="3000" kern="0" dirty="0">
              <a:latin typeface="Arial" pitchFamily="34" charset="0"/>
              <a:cs typeface="Arial" pitchFamily="34" charset="0"/>
            </a:endParaRPr>
          </a:p>
          <a:p>
            <a:pPr marL="342900" indent="-342900" eaLnBrk="0" hangingPunct="0">
              <a:spcBef>
                <a:spcPct val="20000"/>
              </a:spcBef>
              <a:buClr>
                <a:srgbClr val="460046"/>
              </a:buClr>
              <a:buFont typeface="Wingdings" pitchFamily="2" charset="2"/>
              <a:buChar char="q"/>
              <a:defRPr/>
            </a:pPr>
            <a:endParaRPr lang="en-US" sz="3000" kern="0" dirty="0">
              <a:latin typeface="Arial" pitchFamily="34" charset="0"/>
              <a:cs typeface="Arial" pitchFamily="34" charset="0"/>
            </a:endParaRPr>
          </a:p>
          <a:p>
            <a:pPr marL="342900" indent="-342900" eaLnBrk="0" hangingPunct="0">
              <a:spcBef>
                <a:spcPct val="20000"/>
              </a:spcBef>
              <a:buClr>
                <a:srgbClr val="460046"/>
              </a:buClr>
              <a:buFont typeface="Wingdings" pitchFamily="2" charset="2"/>
              <a:buChar char="q"/>
              <a:defRPr/>
            </a:pPr>
            <a:r>
              <a:rPr lang="en-US" sz="2400" kern="0" dirty="0">
                <a:latin typeface="Arial" pitchFamily="34" charset="0"/>
                <a:cs typeface="Arial" pitchFamily="34" charset="0"/>
              </a:rPr>
              <a:t>Group 2: could be indirect</a:t>
            </a:r>
          </a:p>
        </p:txBody>
      </p:sp>
      <p:sp>
        <p:nvSpPr>
          <p:cNvPr id="32773" name="Rectangle 2"/>
          <p:cNvSpPr>
            <a:spLocks noChangeArrowheads="1"/>
          </p:cNvSpPr>
          <p:nvPr/>
        </p:nvSpPr>
        <p:spPr bwMode="auto">
          <a:xfrm>
            <a:off x="990600" y="762000"/>
            <a:ext cx="7804150" cy="381000"/>
          </a:xfrm>
          <a:prstGeom prst="rect">
            <a:avLst/>
          </a:prstGeom>
          <a:noFill/>
          <a:ln w="9525">
            <a:noFill/>
            <a:miter lim="800000"/>
            <a:headEnd/>
            <a:tailEnd/>
          </a:ln>
        </p:spPr>
        <p:txBody>
          <a:bodyPr anchor="ctr"/>
          <a:lstStyle/>
          <a:p>
            <a:pPr algn="ctr"/>
            <a:r>
              <a:rPr lang="en-US" sz="2000" dirty="0" smtClean="0">
                <a:latin typeface="Arial" pitchFamily="34" charset="0"/>
                <a:cs typeface="Arial" pitchFamily="34" charset="0"/>
              </a:rPr>
              <a:t>“</a:t>
            </a:r>
            <a:r>
              <a:rPr lang="en-US" sz="2000" dirty="0" err="1">
                <a:latin typeface="Arial" pitchFamily="34" charset="0"/>
                <a:cs typeface="Arial" pitchFamily="34" charset="0"/>
              </a:rPr>
              <a:t>Nef</a:t>
            </a:r>
            <a:r>
              <a:rPr lang="en-US" sz="2000" dirty="0">
                <a:latin typeface="Arial" pitchFamily="34" charset="0"/>
                <a:cs typeface="Arial" pitchFamily="34" charset="0"/>
              </a:rPr>
              <a:t> </a:t>
            </a:r>
            <a:r>
              <a:rPr lang="en-US" sz="2000" u="sng" dirty="0">
                <a:solidFill>
                  <a:srgbClr val="CC0000"/>
                </a:solidFill>
                <a:latin typeface="Arial" pitchFamily="34" charset="0"/>
                <a:cs typeface="Arial" pitchFamily="34" charset="0"/>
              </a:rPr>
              <a:t>binds</a:t>
            </a:r>
            <a:r>
              <a:rPr lang="en-US" sz="2000" dirty="0">
                <a:latin typeface="Arial" pitchFamily="34" charset="0"/>
                <a:cs typeface="Arial" pitchFamily="34" charset="0"/>
              </a:rPr>
              <a:t> </a:t>
            </a:r>
            <a:r>
              <a:rPr lang="en-US" sz="2000" dirty="0" err="1">
                <a:latin typeface="Arial" pitchFamily="34" charset="0"/>
                <a:cs typeface="Arial" pitchFamily="34" charset="0"/>
              </a:rPr>
              <a:t>hemopoietic</a:t>
            </a:r>
            <a:r>
              <a:rPr lang="en-US" sz="2000" dirty="0">
                <a:latin typeface="Arial" pitchFamily="34" charset="0"/>
                <a:cs typeface="Arial" pitchFamily="34" charset="0"/>
              </a:rPr>
              <a:t> cell </a:t>
            </a:r>
            <a:r>
              <a:rPr lang="en-US" sz="2000" dirty="0" err="1">
                <a:latin typeface="Arial" pitchFamily="34" charset="0"/>
                <a:cs typeface="Arial" pitchFamily="34" charset="0"/>
              </a:rPr>
              <a:t>kinase</a:t>
            </a:r>
            <a:r>
              <a:rPr lang="en-US" sz="2000" dirty="0">
                <a:latin typeface="Arial" pitchFamily="34" charset="0"/>
                <a:cs typeface="Arial" pitchFamily="34" charset="0"/>
              </a:rPr>
              <a:t> </a:t>
            </a:r>
            <a:r>
              <a:rPr lang="en-US" sz="2000" dirty="0" err="1">
                <a:latin typeface="Arial" pitchFamily="34" charset="0"/>
                <a:cs typeface="Arial" pitchFamily="34" charset="0"/>
              </a:rPr>
              <a:t>isoform</a:t>
            </a:r>
            <a:r>
              <a:rPr lang="en-US" sz="2000" dirty="0">
                <a:latin typeface="Arial" pitchFamily="34" charset="0"/>
                <a:cs typeface="Arial" pitchFamily="34" charset="0"/>
              </a:rPr>
              <a:t> p61HCK”</a:t>
            </a:r>
          </a:p>
        </p:txBody>
      </p:sp>
      <p:grpSp>
        <p:nvGrpSpPr>
          <p:cNvPr id="2" name="Group 36"/>
          <p:cNvGrpSpPr>
            <a:grpSpLocks/>
          </p:cNvGrpSpPr>
          <p:nvPr/>
        </p:nvGrpSpPr>
        <p:grpSpPr bwMode="auto">
          <a:xfrm>
            <a:off x="304800" y="1752600"/>
            <a:ext cx="5540375" cy="3316288"/>
            <a:chOff x="193" y="1104"/>
            <a:chExt cx="3386" cy="2089"/>
          </a:xfrm>
        </p:grpSpPr>
        <p:sp>
          <p:nvSpPr>
            <p:cNvPr id="32785" name="Rectangle 26"/>
            <p:cNvSpPr>
              <a:spLocks noChangeArrowheads="1"/>
            </p:cNvSpPr>
            <p:nvPr/>
          </p:nvSpPr>
          <p:spPr bwMode="auto">
            <a:xfrm>
              <a:off x="193" y="1104"/>
              <a:ext cx="3366" cy="543"/>
            </a:xfrm>
            <a:prstGeom prst="rect">
              <a:avLst/>
            </a:prstGeom>
            <a:noFill/>
            <a:ln w="9525">
              <a:noFill/>
              <a:miter lim="800000"/>
              <a:headEnd/>
              <a:tailEnd/>
            </a:ln>
          </p:spPr>
          <p:txBody>
            <a:bodyPr>
              <a:spAutoFit/>
            </a:bodyPr>
            <a:lstStyle/>
            <a:p>
              <a:r>
                <a:rPr lang="en-US" sz="1600">
                  <a:latin typeface="Arial" pitchFamily="34" charset="0"/>
                  <a:cs typeface="Arial" pitchFamily="34" charset="0"/>
                </a:rPr>
                <a:t>Keywords: binds, cleaves, interacts with, methylated by, myristoylated by etc …</a:t>
              </a:r>
            </a:p>
            <a:p>
              <a:endParaRPr lang="en-US">
                <a:latin typeface="Arial" pitchFamily="34" charset="0"/>
                <a:cs typeface="Arial" pitchFamily="34" charset="0"/>
              </a:endParaRPr>
            </a:p>
          </p:txBody>
        </p:sp>
        <p:sp>
          <p:nvSpPr>
            <p:cNvPr id="32786" name="Rectangle 27"/>
            <p:cNvSpPr>
              <a:spLocks noChangeArrowheads="1"/>
            </p:cNvSpPr>
            <p:nvPr/>
          </p:nvSpPr>
          <p:spPr bwMode="auto">
            <a:xfrm>
              <a:off x="234" y="2825"/>
              <a:ext cx="3345" cy="368"/>
            </a:xfrm>
            <a:prstGeom prst="rect">
              <a:avLst/>
            </a:prstGeom>
            <a:noFill/>
            <a:ln w="9525">
              <a:noFill/>
              <a:miter lim="800000"/>
              <a:headEnd/>
              <a:tailEnd/>
            </a:ln>
          </p:spPr>
          <p:txBody>
            <a:bodyPr>
              <a:spAutoFit/>
            </a:bodyPr>
            <a:lstStyle/>
            <a:p>
              <a:r>
                <a:rPr lang="en-US" sz="1600">
                  <a:latin typeface="Arial" pitchFamily="34" charset="0"/>
                  <a:cs typeface="Arial" pitchFamily="34" charset="0"/>
                </a:rPr>
                <a:t>Keywords: activates, associates with, causes accumulation of etc …</a:t>
              </a:r>
            </a:p>
          </p:txBody>
        </p:sp>
      </p:grpSp>
      <p:pic>
        <p:nvPicPr>
          <p:cNvPr id="32775" name="Picture 25" descr="Group2networkNEW2"/>
          <p:cNvPicPr>
            <a:picLocks noChangeAspect="1" noChangeArrowheads="1"/>
          </p:cNvPicPr>
          <p:nvPr/>
        </p:nvPicPr>
        <p:blipFill>
          <a:blip r:embed="rId2" cstate="print"/>
          <a:srcRect r="49850"/>
          <a:stretch>
            <a:fillRect/>
          </a:stretch>
        </p:blipFill>
        <p:spPr bwMode="auto">
          <a:xfrm>
            <a:off x="6180138" y="1196975"/>
            <a:ext cx="2963862" cy="2471738"/>
          </a:xfrm>
          <a:prstGeom prst="rect">
            <a:avLst/>
          </a:prstGeom>
          <a:noFill/>
          <a:ln w="9525">
            <a:noFill/>
            <a:miter lim="800000"/>
            <a:headEnd/>
            <a:tailEnd/>
          </a:ln>
        </p:spPr>
      </p:pic>
      <p:sp>
        <p:nvSpPr>
          <p:cNvPr id="32776" name="Text Box 28"/>
          <p:cNvSpPr txBox="1">
            <a:spLocks noChangeArrowheads="1"/>
          </p:cNvSpPr>
          <p:nvPr/>
        </p:nvSpPr>
        <p:spPr bwMode="auto">
          <a:xfrm>
            <a:off x="401638" y="2362200"/>
            <a:ext cx="2516187" cy="830263"/>
          </a:xfrm>
          <a:prstGeom prst="rect">
            <a:avLst/>
          </a:prstGeom>
          <a:noFill/>
          <a:ln w="9525">
            <a:noFill/>
            <a:miter lim="800000"/>
            <a:headEnd/>
            <a:tailEnd/>
          </a:ln>
        </p:spPr>
        <p:txBody>
          <a:bodyPr wrap="none">
            <a:spAutoFit/>
          </a:bodyPr>
          <a:lstStyle/>
          <a:p>
            <a:r>
              <a:rPr lang="en-US" sz="1600">
                <a:latin typeface="Arial" pitchFamily="34" charset="0"/>
                <a:cs typeface="Arial" pitchFamily="34" charset="0"/>
              </a:rPr>
              <a:t>1063 interactions</a:t>
            </a:r>
            <a:endParaRPr lang="en-US" sz="1600">
              <a:solidFill>
                <a:srgbClr val="000099"/>
              </a:solidFill>
              <a:latin typeface="Arial" pitchFamily="34" charset="0"/>
              <a:cs typeface="Arial" pitchFamily="34" charset="0"/>
            </a:endParaRPr>
          </a:p>
          <a:p>
            <a:pPr lvl="1"/>
            <a:r>
              <a:rPr lang="en-US" sz="1600">
                <a:solidFill>
                  <a:srgbClr val="000099"/>
                </a:solidFill>
                <a:latin typeface="Arial" pitchFamily="34" charset="0"/>
                <a:cs typeface="Arial" pitchFamily="34" charset="0"/>
              </a:rPr>
              <a:t> 721 human proteins</a:t>
            </a:r>
          </a:p>
          <a:p>
            <a:pPr lvl="1"/>
            <a:r>
              <a:rPr lang="en-US" sz="1600">
                <a:solidFill>
                  <a:srgbClr val="000099"/>
                </a:solidFill>
                <a:latin typeface="Arial" pitchFamily="34" charset="0"/>
                <a:cs typeface="Arial" pitchFamily="34" charset="0"/>
              </a:rPr>
              <a:t> </a:t>
            </a:r>
            <a:r>
              <a:rPr lang="en-US" sz="1600">
                <a:solidFill>
                  <a:srgbClr val="008000"/>
                </a:solidFill>
                <a:latin typeface="Arial" pitchFamily="34" charset="0"/>
                <a:cs typeface="Arial" pitchFamily="34" charset="0"/>
              </a:rPr>
              <a:t>17 HIV-1 proteins</a:t>
            </a:r>
          </a:p>
        </p:txBody>
      </p:sp>
      <p:sp>
        <p:nvSpPr>
          <p:cNvPr id="32777" name="Text Box 29"/>
          <p:cNvSpPr txBox="1">
            <a:spLocks noChangeArrowheads="1"/>
          </p:cNvSpPr>
          <p:nvPr/>
        </p:nvSpPr>
        <p:spPr bwMode="auto">
          <a:xfrm>
            <a:off x="381000" y="5105400"/>
            <a:ext cx="6248400" cy="830263"/>
          </a:xfrm>
          <a:prstGeom prst="rect">
            <a:avLst/>
          </a:prstGeom>
          <a:noFill/>
          <a:ln w="9525">
            <a:noFill/>
            <a:miter lim="800000"/>
            <a:headEnd/>
            <a:tailEnd/>
          </a:ln>
        </p:spPr>
        <p:txBody>
          <a:bodyPr>
            <a:spAutoFit/>
          </a:bodyPr>
          <a:lstStyle/>
          <a:p>
            <a:r>
              <a:rPr lang="en-US" sz="1600">
                <a:latin typeface="Arial" pitchFamily="34" charset="0"/>
                <a:cs typeface="Arial" pitchFamily="34" charset="0"/>
              </a:rPr>
              <a:t>1454 interactions</a:t>
            </a:r>
            <a:endParaRPr lang="en-US" sz="1600">
              <a:solidFill>
                <a:srgbClr val="000099"/>
              </a:solidFill>
              <a:latin typeface="Arial" pitchFamily="34" charset="0"/>
              <a:cs typeface="Arial" pitchFamily="34" charset="0"/>
            </a:endParaRPr>
          </a:p>
          <a:p>
            <a:pPr lvl="1"/>
            <a:r>
              <a:rPr lang="en-US" sz="1600">
                <a:solidFill>
                  <a:srgbClr val="460046"/>
                </a:solidFill>
                <a:latin typeface="Arial" pitchFamily="34" charset="0"/>
                <a:cs typeface="Arial" pitchFamily="34" charset="0"/>
              </a:rPr>
              <a:t>914 human proteins</a:t>
            </a:r>
            <a:endParaRPr lang="en-US" sz="1600">
              <a:solidFill>
                <a:srgbClr val="000099"/>
              </a:solidFill>
              <a:latin typeface="Arial" pitchFamily="34" charset="0"/>
              <a:cs typeface="Arial" pitchFamily="34" charset="0"/>
            </a:endParaRPr>
          </a:p>
          <a:p>
            <a:pPr lvl="1"/>
            <a:r>
              <a:rPr lang="en-US" sz="1600">
                <a:solidFill>
                  <a:srgbClr val="339933"/>
                </a:solidFill>
                <a:latin typeface="Arial" pitchFamily="34" charset="0"/>
                <a:cs typeface="Arial" pitchFamily="34" charset="0"/>
              </a:rPr>
              <a:t>16 HIV-1 proteins</a:t>
            </a:r>
          </a:p>
        </p:txBody>
      </p:sp>
      <p:sp>
        <p:nvSpPr>
          <p:cNvPr id="32778" name="Oval 37"/>
          <p:cNvSpPr>
            <a:spLocks noChangeAspect="1" noChangeArrowheads="1"/>
          </p:cNvSpPr>
          <p:nvPr/>
        </p:nvSpPr>
        <p:spPr bwMode="auto">
          <a:xfrm>
            <a:off x="7112000" y="6248400"/>
            <a:ext cx="119063" cy="119063"/>
          </a:xfrm>
          <a:prstGeom prst="ellipse">
            <a:avLst/>
          </a:prstGeom>
          <a:solidFill>
            <a:srgbClr val="660066"/>
          </a:solidFill>
          <a:ln w="9525">
            <a:solidFill>
              <a:schemeClr val="tx1"/>
            </a:solidFill>
            <a:round/>
            <a:headEnd/>
            <a:tailEnd/>
          </a:ln>
        </p:spPr>
        <p:txBody>
          <a:bodyPr wrap="none" anchor="ctr"/>
          <a:lstStyle/>
          <a:p>
            <a:endParaRPr lang="en-GB">
              <a:latin typeface="Arial" pitchFamily="34" charset="0"/>
              <a:cs typeface="Arial" pitchFamily="34" charset="0"/>
            </a:endParaRPr>
          </a:p>
        </p:txBody>
      </p:sp>
      <p:sp>
        <p:nvSpPr>
          <p:cNvPr id="32779" name="Text Box 38"/>
          <p:cNvSpPr txBox="1">
            <a:spLocks noChangeArrowheads="1"/>
          </p:cNvSpPr>
          <p:nvPr/>
        </p:nvSpPr>
        <p:spPr bwMode="auto">
          <a:xfrm>
            <a:off x="5334000" y="6096000"/>
            <a:ext cx="1531938" cy="369888"/>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HIV-1 protein</a:t>
            </a:r>
          </a:p>
        </p:txBody>
      </p:sp>
      <p:sp>
        <p:nvSpPr>
          <p:cNvPr id="32780" name="Oval 39"/>
          <p:cNvSpPr>
            <a:spLocks noChangeAspect="1" noChangeArrowheads="1"/>
          </p:cNvSpPr>
          <p:nvPr/>
        </p:nvSpPr>
        <p:spPr bwMode="auto">
          <a:xfrm>
            <a:off x="5181600" y="6248400"/>
            <a:ext cx="119063" cy="119063"/>
          </a:xfrm>
          <a:prstGeom prst="ellipse">
            <a:avLst/>
          </a:prstGeom>
          <a:solidFill>
            <a:srgbClr val="008000"/>
          </a:solidFill>
          <a:ln w="9525">
            <a:solidFill>
              <a:srgbClr val="008000"/>
            </a:solidFill>
            <a:round/>
            <a:headEnd/>
            <a:tailEnd/>
          </a:ln>
        </p:spPr>
        <p:txBody>
          <a:bodyPr wrap="none" anchor="ctr"/>
          <a:lstStyle/>
          <a:p>
            <a:endParaRPr lang="en-GB">
              <a:latin typeface="Arial" pitchFamily="34" charset="0"/>
              <a:cs typeface="Arial" pitchFamily="34" charset="0"/>
            </a:endParaRPr>
          </a:p>
        </p:txBody>
      </p:sp>
      <p:sp>
        <p:nvSpPr>
          <p:cNvPr id="32781" name="Oval 40"/>
          <p:cNvSpPr>
            <a:spLocks noChangeAspect="1" noChangeArrowheads="1"/>
          </p:cNvSpPr>
          <p:nvPr/>
        </p:nvSpPr>
        <p:spPr bwMode="auto">
          <a:xfrm>
            <a:off x="6883400" y="6248400"/>
            <a:ext cx="119063" cy="119063"/>
          </a:xfrm>
          <a:prstGeom prst="ellipse">
            <a:avLst/>
          </a:prstGeom>
          <a:solidFill>
            <a:schemeClr val="accent2"/>
          </a:solidFill>
          <a:ln w="9525">
            <a:solidFill>
              <a:schemeClr val="tx1"/>
            </a:solidFill>
            <a:round/>
            <a:headEnd/>
            <a:tailEnd/>
          </a:ln>
        </p:spPr>
        <p:txBody>
          <a:bodyPr wrap="none" anchor="ctr"/>
          <a:lstStyle/>
          <a:p>
            <a:endParaRPr lang="en-GB">
              <a:latin typeface="Arial" pitchFamily="34" charset="0"/>
              <a:cs typeface="Arial" pitchFamily="34" charset="0"/>
            </a:endParaRPr>
          </a:p>
        </p:txBody>
      </p:sp>
      <p:sp>
        <p:nvSpPr>
          <p:cNvPr id="32782" name="Text Box 41"/>
          <p:cNvSpPr txBox="1">
            <a:spLocks noChangeArrowheads="1"/>
          </p:cNvSpPr>
          <p:nvPr/>
        </p:nvSpPr>
        <p:spPr bwMode="auto">
          <a:xfrm>
            <a:off x="7340600" y="6096000"/>
            <a:ext cx="1698625" cy="369888"/>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Human protein</a:t>
            </a:r>
          </a:p>
        </p:txBody>
      </p:sp>
      <p:pic>
        <p:nvPicPr>
          <p:cNvPr id="32783" name="Picture 24" descr="Group2networkNEW2"/>
          <p:cNvPicPr>
            <a:picLocks noChangeAspect="1" noChangeArrowheads="1"/>
          </p:cNvPicPr>
          <p:nvPr/>
        </p:nvPicPr>
        <p:blipFill>
          <a:blip r:embed="rId2" cstate="print"/>
          <a:srcRect l="49702"/>
          <a:stretch>
            <a:fillRect/>
          </a:stretch>
        </p:blipFill>
        <p:spPr bwMode="auto">
          <a:xfrm>
            <a:off x="6180138" y="3581400"/>
            <a:ext cx="2973387" cy="2471738"/>
          </a:xfrm>
          <a:prstGeom prst="rect">
            <a:avLst/>
          </a:prstGeom>
          <a:noFill/>
          <a:ln w="9525">
            <a:noFill/>
            <a:miter lim="800000"/>
            <a:headEnd/>
            <a:tailEnd/>
          </a:ln>
        </p:spPr>
      </p:pic>
      <p:sp>
        <p:nvSpPr>
          <p:cNvPr id="32784" name="TextBox 40"/>
          <p:cNvSpPr txBox="1">
            <a:spLocks noChangeArrowheads="1"/>
          </p:cNvSpPr>
          <p:nvPr/>
        </p:nvSpPr>
        <p:spPr bwMode="auto">
          <a:xfrm>
            <a:off x="0" y="6172200"/>
            <a:ext cx="3140075" cy="246063"/>
          </a:xfrm>
          <a:prstGeom prst="rect">
            <a:avLst/>
          </a:prstGeom>
          <a:noFill/>
          <a:ln w="9525">
            <a:noFill/>
            <a:miter lim="800000"/>
            <a:headEnd/>
            <a:tailEnd/>
          </a:ln>
        </p:spPr>
        <p:txBody>
          <a:bodyPr wrap="none">
            <a:spAutoFit/>
          </a:bodyPr>
          <a:lstStyle/>
          <a:p>
            <a:r>
              <a:rPr lang="en-US" sz="1000">
                <a:latin typeface="Arial" pitchFamily="34" charset="0"/>
                <a:cs typeface="Arial" pitchFamily="34" charset="0"/>
              </a:rPr>
              <a:t>http://www.ncbi.nlm.nih.gov/RefSeq/HIVInteractions/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35527" y="2050472"/>
            <a:ext cx="4059382" cy="678873"/>
          </a:xfrm>
        </p:spPr>
        <p:txBody>
          <a:bodyPr/>
          <a:lstStyle/>
          <a:p>
            <a:pPr eaLnBrk="1" hangingPunct="1"/>
            <a:r>
              <a:rPr lang="en-US" sz="3200" dirty="0" smtClean="0">
                <a:latin typeface="Arial" pitchFamily="34" charset="0"/>
                <a:cs typeface="Arial" pitchFamily="34" charset="0"/>
              </a:rPr>
              <a:t>Feature Importance</a:t>
            </a:r>
          </a:p>
        </p:txBody>
      </p:sp>
      <p:pic>
        <p:nvPicPr>
          <p:cNvPr id="48131" name="Picture 3" descr="Tastan_Fig2"/>
          <p:cNvPicPr>
            <a:picLocks noChangeAspect="1" noChangeArrowheads="1"/>
          </p:cNvPicPr>
          <p:nvPr/>
        </p:nvPicPr>
        <p:blipFill>
          <a:blip r:embed="rId3" cstate="print"/>
          <a:srcRect/>
          <a:stretch>
            <a:fillRect/>
          </a:stretch>
        </p:blipFill>
        <p:spPr bwMode="auto">
          <a:xfrm>
            <a:off x="214746" y="2784764"/>
            <a:ext cx="4090441" cy="2937308"/>
          </a:xfrm>
          <a:prstGeom prst="rect">
            <a:avLst/>
          </a:prstGeom>
          <a:noFill/>
          <a:ln w="9525">
            <a:noFill/>
            <a:miter lim="800000"/>
            <a:headEnd/>
            <a:tailEnd/>
          </a:ln>
        </p:spPr>
      </p:pic>
      <p:grpSp>
        <p:nvGrpSpPr>
          <p:cNvPr id="2" name="Group 4"/>
          <p:cNvGrpSpPr>
            <a:grpSpLocks/>
          </p:cNvGrpSpPr>
          <p:nvPr/>
        </p:nvGrpSpPr>
        <p:grpSpPr bwMode="auto">
          <a:xfrm>
            <a:off x="4682837" y="1953058"/>
            <a:ext cx="4087813" cy="4129088"/>
            <a:chOff x="2304" y="663"/>
            <a:chExt cx="2575" cy="2601"/>
          </a:xfrm>
        </p:grpSpPr>
        <p:sp>
          <p:nvSpPr>
            <p:cNvPr id="48136" name="Rectangle 5"/>
            <p:cNvSpPr>
              <a:spLocks noChangeArrowheads="1"/>
            </p:cNvSpPr>
            <p:nvPr/>
          </p:nvSpPr>
          <p:spPr bwMode="auto">
            <a:xfrm>
              <a:off x="2304" y="864"/>
              <a:ext cx="336" cy="2400"/>
            </a:xfrm>
            <a:prstGeom prst="rect">
              <a:avLst/>
            </a:prstGeom>
            <a:solidFill>
              <a:schemeClr val="bg1">
                <a:alpha val="78038"/>
              </a:schemeClr>
            </a:solidFill>
            <a:ln w="9525">
              <a:noFill/>
              <a:miter lim="800000"/>
              <a:headEnd/>
              <a:tailEnd/>
            </a:ln>
          </p:spPr>
          <p:txBody>
            <a:bodyPr wrap="none" anchor="ctr"/>
            <a:lstStyle/>
            <a:p>
              <a:endParaRPr lang="en-US">
                <a:latin typeface="Arial" pitchFamily="34" charset="0"/>
                <a:cs typeface="Arial" pitchFamily="34" charset="0"/>
              </a:endParaRPr>
            </a:p>
          </p:txBody>
        </p:sp>
        <p:sp>
          <p:nvSpPr>
            <p:cNvPr id="48137" name="Rectangle 6"/>
            <p:cNvSpPr>
              <a:spLocks noChangeArrowheads="1"/>
            </p:cNvSpPr>
            <p:nvPr/>
          </p:nvSpPr>
          <p:spPr bwMode="auto">
            <a:xfrm>
              <a:off x="2383" y="663"/>
              <a:ext cx="2496" cy="2601"/>
            </a:xfrm>
            <a:prstGeom prst="rect">
              <a:avLst/>
            </a:prstGeom>
            <a:solidFill>
              <a:schemeClr val="bg1">
                <a:alpha val="67842"/>
              </a:schemeClr>
            </a:solidFill>
            <a:ln w="9525">
              <a:noFill/>
              <a:miter lim="800000"/>
              <a:headEnd/>
              <a:tailEnd/>
            </a:ln>
          </p:spPr>
          <p:txBody>
            <a:bodyPr wrap="none" anchor="ctr"/>
            <a:lstStyle/>
            <a:p>
              <a:r>
                <a:rPr lang="en-US" sz="2800" dirty="0" smtClean="0">
                  <a:latin typeface="Arial" pitchFamily="34" charset="0"/>
                  <a:cs typeface="Arial" pitchFamily="34" charset="0"/>
                </a:rPr>
                <a:t>Sources of Labels</a:t>
              </a:r>
            </a:p>
            <a:p>
              <a:r>
                <a:rPr lang="en-US" sz="2000" dirty="0" smtClean="0">
                  <a:latin typeface="Arial" pitchFamily="34" charset="0"/>
                  <a:cs typeface="Arial" pitchFamily="34" charset="0"/>
                </a:rPr>
                <a:t> </a:t>
              </a:r>
            </a:p>
            <a:p>
              <a:pPr>
                <a:buFont typeface="Arial" pitchFamily="34" charset="0"/>
                <a:buChar char="•"/>
              </a:pPr>
              <a:r>
                <a:rPr lang="en-US" dirty="0" smtClean="0">
                  <a:latin typeface="Arial" pitchFamily="34" charset="0"/>
                  <a:cs typeface="Arial" pitchFamily="34" charset="0"/>
                </a:rPr>
                <a:t> Literature</a:t>
              </a:r>
            </a:p>
            <a:p>
              <a:pPr>
                <a:buFont typeface="Arial" pitchFamily="34" charset="0"/>
                <a:buChar char="•"/>
              </a:pPr>
              <a:r>
                <a:rPr lang="en-US" dirty="0" smtClean="0">
                  <a:latin typeface="Arial" pitchFamily="34" charset="0"/>
                  <a:cs typeface="Arial" pitchFamily="34" charset="0"/>
                </a:rPr>
                <a:t> Lab Experiments</a:t>
              </a:r>
            </a:p>
            <a:p>
              <a:pPr>
                <a:buFont typeface="Arial" pitchFamily="34" charset="0"/>
                <a:buChar char="•"/>
              </a:pPr>
              <a:r>
                <a:rPr lang="en-US" dirty="0" smtClean="0">
                  <a:latin typeface="Arial" pitchFamily="34" charset="0"/>
                  <a:cs typeface="Arial" pitchFamily="34" charset="0"/>
                </a:rPr>
                <a:t> Human Experts</a:t>
              </a:r>
            </a:p>
            <a:p>
              <a:pPr>
                <a:buFont typeface="Arial" pitchFamily="34" charset="0"/>
                <a:buChar char="•"/>
              </a:pPr>
              <a:endParaRPr lang="en-US" dirty="0">
                <a:latin typeface="Arial" pitchFamily="34" charset="0"/>
                <a:cs typeface="Arial" pitchFamily="34" charset="0"/>
              </a:endParaRPr>
            </a:p>
          </p:txBody>
        </p:sp>
        <p:sp>
          <p:nvSpPr>
            <p:cNvPr id="48138" name="Rectangle 7"/>
            <p:cNvSpPr>
              <a:spLocks noChangeArrowheads="1"/>
            </p:cNvSpPr>
            <p:nvPr/>
          </p:nvSpPr>
          <p:spPr bwMode="auto">
            <a:xfrm>
              <a:off x="4320" y="816"/>
              <a:ext cx="336" cy="2400"/>
            </a:xfrm>
            <a:prstGeom prst="rect">
              <a:avLst/>
            </a:prstGeom>
            <a:solidFill>
              <a:schemeClr val="bg1">
                <a:alpha val="70979"/>
              </a:schemeClr>
            </a:solidFill>
            <a:ln w="9525">
              <a:noFill/>
              <a:miter lim="800000"/>
              <a:headEnd/>
              <a:tailEnd/>
            </a:ln>
          </p:spPr>
          <p:txBody>
            <a:bodyPr wrap="none" anchor="ctr"/>
            <a:lstStyle/>
            <a:p>
              <a:endParaRPr lang="en-US">
                <a:latin typeface="Arial" pitchFamily="34" charset="0"/>
                <a:cs typeface="Arial" pitchFamily="34" charset="0"/>
              </a:endParaRPr>
            </a:p>
          </p:txBody>
        </p:sp>
      </p:grpSp>
      <p:sp>
        <p:nvSpPr>
          <p:cNvPr id="48133" name="Text Box 8"/>
          <p:cNvSpPr txBox="1">
            <a:spLocks noChangeArrowheads="1"/>
          </p:cNvSpPr>
          <p:nvPr/>
        </p:nvSpPr>
        <p:spPr bwMode="auto">
          <a:xfrm>
            <a:off x="235527" y="429202"/>
            <a:ext cx="8361584" cy="523220"/>
          </a:xfrm>
          <a:prstGeom prst="rect">
            <a:avLst/>
          </a:prstGeom>
          <a:noFill/>
          <a:ln w="9525">
            <a:noFill/>
            <a:miter lim="800000"/>
            <a:headEnd/>
            <a:tailEnd/>
          </a:ln>
        </p:spPr>
        <p:txBody>
          <a:bodyPr wrap="none">
            <a:spAutoFit/>
          </a:bodyPr>
          <a:lstStyle/>
          <a:p>
            <a:r>
              <a:rPr lang="en-US" sz="2800" dirty="0" smtClean="0">
                <a:latin typeface="Arial" pitchFamily="34" charset="0"/>
                <a:cs typeface="Arial" pitchFamily="34" charset="0"/>
              </a:rPr>
              <a:t>Active Selection of Instances and Reliable Labelers</a:t>
            </a:r>
            <a:endParaRPr 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2"/>
          <p:cNvSpPr txBox="1">
            <a:spLocks noChangeArrowheads="1"/>
          </p:cNvSpPr>
          <p:nvPr/>
        </p:nvSpPr>
        <p:spPr bwMode="auto">
          <a:xfrm>
            <a:off x="0" y="0"/>
            <a:ext cx="9144000" cy="609600"/>
          </a:xfrm>
          <a:prstGeom prst="rect">
            <a:avLst/>
          </a:prstGeom>
          <a:solidFill>
            <a:srgbClr val="460046"/>
          </a:solidFill>
          <a:ln w="9525">
            <a:noFill/>
            <a:miter lim="800000"/>
            <a:headEnd/>
            <a:tailEnd/>
          </a:ln>
        </p:spPr>
        <p:txBody>
          <a:bodyPr anchor="ctr"/>
          <a:lstStyle/>
          <a:p>
            <a:pPr algn="ctr">
              <a:defRPr/>
            </a:pPr>
            <a:r>
              <a:rPr lang="en-US" sz="3600" kern="0" dirty="0">
                <a:solidFill>
                  <a:schemeClr val="bg1"/>
                </a:solidFill>
                <a:latin typeface="Arial" pitchFamily="34" charset="0"/>
                <a:ea typeface="+mj-ea"/>
                <a:cs typeface="Arial" pitchFamily="34" charset="0"/>
              </a:rPr>
              <a:t>Estimating expert labeling accuracies</a:t>
            </a:r>
          </a:p>
        </p:txBody>
      </p:sp>
      <p:pic>
        <p:nvPicPr>
          <p:cNvPr id="62467" name="Picture 2"/>
          <p:cNvPicPr>
            <a:picLocks noChangeAspect="1" noChangeArrowheads="1"/>
          </p:cNvPicPr>
          <p:nvPr/>
        </p:nvPicPr>
        <p:blipFill>
          <a:blip r:embed="rId2" cstate="print"/>
          <a:srcRect/>
          <a:stretch>
            <a:fillRect/>
          </a:stretch>
        </p:blipFill>
        <p:spPr bwMode="auto">
          <a:xfrm>
            <a:off x="2514600" y="685800"/>
            <a:ext cx="3667125" cy="923925"/>
          </a:xfrm>
          <a:prstGeom prst="rect">
            <a:avLst/>
          </a:prstGeom>
          <a:noFill/>
          <a:ln w="9525">
            <a:noFill/>
            <a:miter lim="800000"/>
            <a:headEnd/>
            <a:tailEnd/>
          </a:ln>
        </p:spPr>
      </p:pic>
      <p:pic>
        <p:nvPicPr>
          <p:cNvPr id="62468" name="Picture 3"/>
          <p:cNvPicPr>
            <a:picLocks noChangeAspect="1" noChangeArrowheads="1"/>
          </p:cNvPicPr>
          <p:nvPr/>
        </p:nvPicPr>
        <p:blipFill>
          <a:blip r:embed="rId3" cstate="print"/>
          <a:srcRect/>
          <a:stretch>
            <a:fillRect/>
          </a:stretch>
        </p:blipFill>
        <p:spPr bwMode="auto">
          <a:xfrm>
            <a:off x="1600200" y="1600200"/>
            <a:ext cx="6677025" cy="2047875"/>
          </a:xfrm>
          <a:prstGeom prst="rect">
            <a:avLst/>
          </a:prstGeom>
          <a:noFill/>
          <a:ln w="9525">
            <a:noFill/>
            <a:miter lim="800000"/>
            <a:headEnd/>
            <a:tailEnd/>
          </a:ln>
        </p:spPr>
      </p:pic>
      <p:pic>
        <p:nvPicPr>
          <p:cNvPr id="62469" name="Picture 4"/>
          <p:cNvPicPr>
            <a:picLocks noChangeAspect="1" noChangeArrowheads="1"/>
          </p:cNvPicPr>
          <p:nvPr/>
        </p:nvPicPr>
        <p:blipFill>
          <a:blip r:embed="rId4" cstate="print"/>
          <a:srcRect/>
          <a:stretch>
            <a:fillRect/>
          </a:stretch>
        </p:blipFill>
        <p:spPr bwMode="auto">
          <a:xfrm>
            <a:off x="1143000" y="4800600"/>
            <a:ext cx="7296150" cy="1562100"/>
          </a:xfrm>
          <a:prstGeom prst="rect">
            <a:avLst/>
          </a:prstGeom>
          <a:noFill/>
          <a:ln w="9525">
            <a:noFill/>
            <a:miter lim="800000"/>
            <a:headEnd/>
            <a:tailEnd/>
          </a:ln>
        </p:spPr>
      </p:pic>
      <p:cxnSp>
        <p:nvCxnSpPr>
          <p:cNvPr id="20" name="Straight Arrow Connector 19"/>
          <p:cNvCxnSpPr/>
          <p:nvPr/>
        </p:nvCxnSpPr>
        <p:spPr>
          <a:xfrm rot="5400000">
            <a:off x="4876800" y="4572000"/>
            <a:ext cx="914400" cy="6096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62471" name="TextBox 22"/>
          <p:cNvSpPr txBox="1">
            <a:spLocks noChangeArrowheads="1"/>
          </p:cNvSpPr>
          <p:nvPr/>
        </p:nvSpPr>
        <p:spPr bwMode="auto">
          <a:xfrm>
            <a:off x="5695950" y="828675"/>
            <a:ext cx="2914650" cy="923925"/>
          </a:xfrm>
          <a:prstGeom prst="rect">
            <a:avLst/>
          </a:prstGeom>
          <a:noFill/>
          <a:ln w="9525">
            <a:noFill/>
            <a:miter lim="800000"/>
            <a:headEnd/>
            <a:tailEnd/>
          </a:ln>
        </p:spPr>
        <p:txBody>
          <a:bodyPr>
            <a:spAutoFit/>
          </a:bodyPr>
          <a:lstStyle/>
          <a:p>
            <a:r>
              <a:rPr lang="en-US">
                <a:latin typeface="Arial" pitchFamily="34" charset="0"/>
                <a:cs typeface="Arial" pitchFamily="34" charset="0"/>
              </a:rPr>
              <a:t>Solve this</a:t>
            </a:r>
          </a:p>
          <a:p>
            <a:r>
              <a:rPr lang="en-US">
                <a:latin typeface="Arial" pitchFamily="34" charset="0"/>
                <a:cs typeface="Arial" pitchFamily="34" charset="0"/>
              </a:rPr>
              <a:t>through expectation maximization</a:t>
            </a:r>
          </a:p>
        </p:txBody>
      </p:sp>
      <p:sp>
        <p:nvSpPr>
          <p:cNvPr id="62472" name="TextBox 8"/>
          <p:cNvSpPr txBox="1">
            <a:spLocks noChangeArrowheads="1"/>
          </p:cNvSpPr>
          <p:nvPr/>
        </p:nvSpPr>
        <p:spPr bwMode="auto">
          <a:xfrm>
            <a:off x="2368550" y="4038600"/>
            <a:ext cx="6711950" cy="369888"/>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Assuming experts are conditionally independent given true label</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2"/>
          <p:cNvSpPr txBox="1">
            <a:spLocks noChangeArrowheads="1"/>
          </p:cNvSpPr>
          <p:nvPr/>
        </p:nvSpPr>
        <p:spPr bwMode="auto">
          <a:xfrm>
            <a:off x="0" y="0"/>
            <a:ext cx="9144000" cy="609600"/>
          </a:xfrm>
          <a:prstGeom prst="rect">
            <a:avLst/>
          </a:prstGeom>
          <a:solidFill>
            <a:srgbClr val="460046"/>
          </a:solidFill>
          <a:ln w="9525">
            <a:noFill/>
            <a:miter lim="800000"/>
            <a:headEnd/>
            <a:tailEnd/>
          </a:ln>
        </p:spPr>
        <p:txBody>
          <a:bodyPr anchor="ctr"/>
          <a:lstStyle/>
          <a:p>
            <a:pPr algn="ctr">
              <a:defRPr/>
            </a:pPr>
            <a:r>
              <a:rPr lang="en-US" sz="3600" kern="0" dirty="0">
                <a:solidFill>
                  <a:schemeClr val="bg1"/>
                </a:solidFill>
                <a:latin typeface="Arial" pitchFamily="34" charset="0"/>
                <a:ea typeface="+mj-ea"/>
                <a:cs typeface="Arial" pitchFamily="34" charset="0"/>
              </a:rPr>
              <a:t>Refined interactome</a:t>
            </a:r>
          </a:p>
        </p:txBody>
      </p:sp>
      <p:sp>
        <p:nvSpPr>
          <p:cNvPr id="67587" name="Text Box 5"/>
          <p:cNvSpPr txBox="1">
            <a:spLocks noChangeArrowheads="1"/>
          </p:cNvSpPr>
          <p:nvPr/>
        </p:nvSpPr>
        <p:spPr bwMode="auto">
          <a:xfrm>
            <a:off x="685800" y="4876800"/>
            <a:ext cx="7473950" cy="1323975"/>
          </a:xfrm>
          <a:prstGeom prst="rect">
            <a:avLst/>
          </a:prstGeom>
          <a:noFill/>
          <a:ln w="9525">
            <a:noFill/>
            <a:miter lim="800000"/>
            <a:headEnd/>
            <a:tailEnd/>
          </a:ln>
        </p:spPr>
        <p:txBody>
          <a:bodyPr>
            <a:spAutoFit/>
          </a:bodyPr>
          <a:lstStyle/>
          <a:p>
            <a:r>
              <a:rPr lang="en-US" sz="2000">
                <a:latin typeface="Arial" pitchFamily="34" charset="0"/>
                <a:cs typeface="Arial" pitchFamily="34" charset="0"/>
              </a:rPr>
              <a:t>Solid line: probability of being a direct interaction is ≥0.5</a:t>
            </a:r>
          </a:p>
          <a:p>
            <a:r>
              <a:rPr lang="en-US" sz="2000">
                <a:latin typeface="Arial" pitchFamily="34" charset="0"/>
                <a:cs typeface="Arial" pitchFamily="34" charset="0"/>
              </a:rPr>
              <a:t>Dashed line: probability of being a direct interaction is &lt;0.5</a:t>
            </a:r>
          </a:p>
          <a:p>
            <a:r>
              <a:rPr lang="en-US" sz="2000">
                <a:latin typeface="Arial" pitchFamily="34" charset="0"/>
                <a:cs typeface="Arial" pitchFamily="34" charset="0"/>
              </a:rPr>
              <a:t>  </a:t>
            </a:r>
          </a:p>
          <a:p>
            <a:r>
              <a:rPr lang="en-US" sz="2000">
                <a:latin typeface="Arial" pitchFamily="34" charset="0"/>
                <a:cs typeface="Arial" pitchFamily="34" charset="0"/>
              </a:rPr>
              <a:t>Edge thickness indicates confidence in the interaction</a:t>
            </a:r>
          </a:p>
        </p:txBody>
      </p:sp>
      <p:pic>
        <p:nvPicPr>
          <p:cNvPr id="67588" name="Picture 2"/>
          <p:cNvPicPr>
            <a:picLocks noChangeAspect="1" noChangeArrowheads="1"/>
          </p:cNvPicPr>
          <p:nvPr/>
        </p:nvPicPr>
        <p:blipFill>
          <a:blip r:embed="rId2" cstate="print"/>
          <a:srcRect/>
          <a:stretch>
            <a:fillRect/>
          </a:stretch>
        </p:blipFill>
        <p:spPr bwMode="auto">
          <a:xfrm>
            <a:off x="1066800" y="990600"/>
            <a:ext cx="5411788"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smtClean="0"/>
              <a:t>Wind Turbines (that work)</a:t>
            </a:r>
          </a:p>
        </p:txBody>
      </p:sp>
      <p:pic>
        <p:nvPicPr>
          <p:cNvPr id="8195" name="Picture 5" descr="Turbine_aalborg"/>
          <p:cNvPicPr>
            <a:picLocks noChangeAspect="1" noChangeArrowheads="1"/>
          </p:cNvPicPr>
          <p:nvPr/>
        </p:nvPicPr>
        <p:blipFill>
          <a:blip r:embed="rId2" cstate="print"/>
          <a:srcRect/>
          <a:stretch>
            <a:fillRect/>
          </a:stretch>
        </p:blipFill>
        <p:spPr bwMode="auto">
          <a:xfrm>
            <a:off x="685801" y="1787236"/>
            <a:ext cx="3006006" cy="4003963"/>
          </a:xfrm>
          <a:prstGeom prst="rect">
            <a:avLst/>
          </a:prstGeom>
          <a:noFill/>
          <a:ln w="9525">
            <a:noFill/>
            <a:miter lim="800000"/>
            <a:headEnd/>
            <a:tailEnd/>
          </a:ln>
        </p:spPr>
      </p:pic>
      <p:pic>
        <p:nvPicPr>
          <p:cNvPr id="8196" name="Picture 7" descr="Darrieus-windmill"/>
          <p:cNvPicPr>
            <a:picLocks noChangeAspect="1" noChangeArrowheads="1"/>
          </p:cNvPicPr>
          <p:nvPr/>
        </p:nvPicPr>
        <p:blipFill>
          <a:blip r:embed="rId3" cstate="print"/>
          <a:srcRect/>
          <a:stretch>
            <a:fillRect/>
          </a:stretch>
        </p:blipFill>
        <p:spPr bwMode="auto">
          <a:xfrm>
            <a:off x="4830764" y="1787236"/>
            <a:ext cx="3191430" cy="4003963"/>
          </a:xfrm>
          <a:prstGeom prst="rect">
            <a:avLst/>
          </a:prstGeom>
          <a:noFill/>
          <a:ln w="9525">
            <a:noFill/>
            <a:miter lim="800000"/>
            <a:headEnd/>
            <a:tailEnd/>
          </a:ln>
        </p:spPr>
      </p:pic>
      <p:sp>
        <p:nvSpPr>
          <p:cNvPr id="8197" name="Text Box 8"/>
          <p:cNvSpPr txBox="1">
            <a:spLocks noChangeArrowheads="1"/>
          </p:cNvSpPr>
          <p:nvPr/>
        </p:nvSpPr>
        <p:spPr bwMode="auto">
          <a:xfrm>
            <a:off x="824346" y="5853546"/>
            <a:ext cx="3124200" cy="366713"/>
          </a:xfrm>
          <a:prstGeom prst="rect">
            <a:avLst/>
          </a:prstGeom>
          <a:noFill/>
          <a:ln w="9525">
            <a:noFill/>
            <a:miter lim="800000"/>
            <a:headEnd/>
            <a:tailEnd/>
          </a:ln>
        </p:spPr>
        <p:txBody>
          <a:bodyPr>
            <a:spAutoFit/>
          </a:bodyPr>
          <a:lstStyle/>
          <a:p>
            <a:pPr>
              <a:spcBef>
                <a:spcPct val="50000"/>
              </a:spcBef>
            </a:pPr>
            <a:r>
              <a:rPr lang="en-US" dirty="0"/>
              <a:t>HAWT: Horizontal Axis</a:t>
            </a:r>
          </a:p>
        </p:txBody>
      </p:sp>
      <p:sp>
        <p:nvSpPr>
          <p:cNvPr id="8198" name="Text Box 9"/>
          <p:cNvSpPr txBox="1">
            <a:spLocks noChangeArrowheads="1"/>
          </p:cNvSpPr>
          <p:nvPr/>
        </p:nvSpPr>
        <p:spPr bwMode="auto">
          <a:xfrm>
            <a:off x="5105400" y="5839691"/>
            <a:ext cx="2170113" cy="366713"/>
          </a:xfrm>
          <a:prstGeom prst="rect">
            <a:avLst/>
          </a:prstGeom>
          <a:noFill/>
          <a:ln w="9525">
            <a:noFill/>
            <a:miter lim="800000"/>
            <a:headEnd/>
            <a:tailEnd/>
          </a:ln>
        </p:spPr>
        <p:txBody>
          <a:bodyPr wrap="none">
            <a:spAutoFit/>
          </a:bodyPr>
          <a:lstStyle/>
          <a:p>
            <a:r>
              <a:rPr lang="en-US" dirty="0"/>
              <a:t>VAWT: Vertical Axis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p:txBody>
          <a:bodyPr/>
          <a:lstStyle/>
          <a:p>
            <a:pPr eaLnBrk="1" hangingPunct="1">
              <a:defRPr/>
            </a:pPr>
            <a:r>
              <a:rPr lang="en-US" smtClean="0"/>
              <a:t>Wind Turbines (flights of fancy)</a:t>
            </a:r>
          </a:p>
        </p:txBody>
      </p:sp>
      <p:pic>
        <p:nvPicPr>
          <p:cNvPr id="9219" name="Picture 6" descr="aerogeneratorarticle"/>
          <p:cNvPicPr>
            <a:picLocks noChangeAspect="1" noChangeArrowheads="1"/>
          </p:cNvPicPr>
          <p:nvPr/>
        </p:nvPicPr>
        <p:blipFill>
          <a:blip r:embed="rId2" cstate="print"/>
          <a:srcRect/>
          <a:stretch>
            <a:fillRect/>
          </a:stretch>
        </p:blipFill>
        <p:spPr bwMode="auto">
          <a:xfrm>
            <a:off x="228600" y="1905000"/>
            <a:ext cx="3200400" cy="1919288"/>
          </a:xfrm>
          <a:prstGeom prst="rect">
            <a:avLst/>
          </a:prstGeom>
          <a:noFill/>
          <a:ln w="9525">
            <a:noFill/>
            <a:miter lim="800000"/>
            <a:headEnd/>
            <a:tailEnd/>
          </a:ln>
        </p:spPr>
      </p:pic>
      <p:pic>
        <p:nvPicPr>
          <p:cNvPr id="9220" name="Picture 8" descr="vertical%20wind%20turbine"/>
          <p:cNvPicPr>
            <a:picLocks noChangeAspect="1" noChangeArrowheads="1"/>
          </p:cNvPicPr>
          <p:nvPr/>
        </p:nvPicPr>
        <p:blipFill>
          <a:blip r:embed="rId3" cstate="print"/>
          <a:srcRect/>
          <a:stretch>
            <a:fillRect/>
          </a:stretch>
        </p:blipFill>
        <p:spPr bwMode="auto">
          <a:xfrm>
            <a:off x="6477000" y="1981200"/>
            <a:ext cx="2378075" cy="4343400"/>
          </a:xfrm>
          <a:prstGeom prst="rect">
            <a:avLst/>
          </a:prstGeom>
          <a:noFill/>
          <a:ln w="9525">
            <a:noFill/>
            <a:miter lim="800000"/>
            <a:headEnd/>
            <a:tailEnd/>
          </a:ln>
        </p:spPr>
      </p:pic>
      <p:pic>
        <p:nvPicPr>
          <p:cNvPr id="9221" name="Picture 10" descr="medium"/>
          <p:cNvPicPr>
            <a:picLocks noChangeAspect="1" noChangeArrowheads="1"/>
          </p:cNvPicPr>
          <p:nvPr/>
        </p:nvPicPr>
        <p:blipFill>
          <a:blip r:embed="rId4" cstate="print"/>
          <a:srcRect/>
          <a:stretch>
            <a:fillRect/>
          </a:stretch>
        </p:blipFill>
        <p:spPr bwMode="auto">
          <a:xfrm>
            <a:off x="304800" y="4038600"/>
            <a:ext cx="2619375" cy="2667000"/>
          </a:xfrm>
          <a:prstGeom prst="rect">
            <a:avLst/>
          </a:prstGeom>
          <a:noFill/>
          <a:ln w="9525">
            <a:noFill/>
            <a:miter lim="800000"/>
            <a:headEnd/>
            <a:tailEnd/>
          </a:ln>
        </p:spPr>
      </p:pic>
      <p:pic>
        <p:nvPicPr>
          <p:cNvPr id="9222" name="Picture 12" descr="windfreeways"/>
          <p:cNvPicPr>
            <a:picLocks noChangeAspect="1" noChangeArrowheads="1"/>
          </p:cNvPicPr>
          <p:nvPr/>
        </p:nvPicPr>
        <p:blipFill>
          <a:blip r:embed="rId5" cstate="print"/>
          <a:srcRect/>
          <a:stretch>
            <a:fillRect/>
          </a:stretch>
        </p:blipFill>
        <p:spPr bwMode="auto">
          <a:xfrm>
            <a:off x="3124200" y="4267200"/>
            <a:ext cx="3200400" cy="2163763"/>
          </a:xfrm>
          <a:prstGeom prst="rect">
            <a:avLst/>
          </a:prstGeom>
          <a:noFill/>
          <a:ln w="9525">
            <a:noFill/>
            <a:miter lim="800000"/>
            <a:headEnd/>
            <a:tailEnd/>
          </a:ln>
        </p:spPr>
      </p:pic>
      <p:pic>
        <p:nvPicPr>
          <p:cNvPr id="9223" name="Picture 15" descr="windpower-1"/>
          <p:cNvPicPr>
            <a:picLocks noChangeAspect="1" noChangeArrowheads="1"/>
          </p:cNvPicPr>
          <p:nvPr/>
        </p:nvPicPr>
        <p:blipFill>
          <a:blip r:embed="rId6" cstate="print"/>
          <a:srcRect/>
          <a:stretch>
            <a:fillRect/>
          </a:stretch>
        </p:blipFill>
        <p:spPr bwMode="auto">
          <a:xfrm>
            <a:off x="3581400" y="2133600"/>
            <a:ext cx="2709863" cy="1916113"/>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152400"/>
            <a:ext cx="8229600" cy="1371600"/>
          </a:xfrm>
        </p:spPr>
        <p:txBody>
          <a:bodyPr/>
          <a:lstStyle/>
          <a:p>
            <a:pPr eaLnBrk="1" hangingPunct="1">
              <a:defRPr/>
            </a:pPr>
            <a:r>
              <a:rPr lang="en-US" smtClean="0"/>
              <a:t>Wind Power Factoids</a:t>
            </a:r>
          </a:p>
        </p:txBody>
      </p:sp>
      <p:sp>
        <p:nvSpPr>
          <p:cNvPr id="56323" name="Rectangle 3"/>
          <p:cNvSpPr>
            <a:spLocks noGrp="1" noChangeArrowheads="1"/>
          </p:cNvSpPr>
          <p:nvPr>
            <p:ph type="body" idx="1"/>
          </p:nvPr>
        </p:nvSpPr>
        <p:spPr>
          <a:xfrm>
            <a:off x="381000" y="1745672"/>
            <a:ext cx="8229600" cy="4731327"/>
          </a:xfrm>
        </p:spPr>
        <p:txBody>
          <a:bodyPr/>
          <a:lstStyle/>
          <a:p>
            <a:pPr eaLnBrk="1" hangingPunct="1">
              <a:lnSpc>
                <a:spcPct val="90000"/>
              </a:lnSpc>
              <a:defRPr/>
            </a:pPr>
            <a:r>
              <a:rPr lang="en-US" dirty="0" smtClean="0"/>
              <a:t>Potential: </a:t>
            </a:r>
            <a:r>
              <a:rPr lang="en-US" sz="2000" dirty="0" smtClean="0"/>
              <a:t>10X to 40X total US electrical power</a:t>
            </a:r>
          </a:p>
          <a:p>
            <a:pPr lvl="1" eaLnBrk="1" hangingPunct="1">
              <a:lnSpc>
                <a:spcPct val="90000"/>
              </a:lnSpc>
              <a:defRPr/>
            </a:pPr>
            <a:r>
              <a:rPr lang="en-US" sz="1800" dirty="0" smtClean="0"/>
              <a:t>1% in 2008 </a:t>
            </a:r>
            <a:r>
              <a:rPr lang="en-US" sz="1800" dirty="0" smtClean="0">
                <a:sym typeface="Wingdings" pitchFamily="2" charset="2"/>
              </a:rPr>
              <a:t> 2% in 2011</a:t>
            </a:r>
            <a:endParaRPr lang="en-US" sz="1800" dirty="0" smtClean="0"/>
          </a:p>
          <a:p>
            <a:pPr eaLnBrk="1" hangingPunct="1">
              <a:lnSpc>
                <a:spcPct val="90000"/>
              </a:lnSpc>
              <a:defRPr/>
            </a:pPr>
            <a:r>
              <a:rPr lang="en-US" dirty="0" smtClean="0"/>
              <a:t>Cost of wind: </a:t>
            </a:r>
            <a:r>
              <a:rPr lang="en-US" sz="2000" dirty="0" smtClean="0"/>
              <a:t>$.03 – $.05/kWh</a:t>
            </a:r>
            <a:endParaRPr lang="en-US" dirty="0" smtClean="0"/>
          </a:p>
          <a:p>
            <a:pPr lvl="1" eaLnBrk="1" hangingPunct="1">
              <a:lnSpc>
                <a:spcPct val="90000"/>
              </a:lnSpc>
              <a:defRPr/>
            </a:pPr>
            <a:r>
              <a:rPr lang="en-US" sz="2000" dirty="0" smtClean="0"/>
              <a:t>Cost of coal $.02 – $.03 (other fossils are more)</a:t>
            </a:r>
          </a:p>
          <a:p>
            <a:pPr lvl="1" eaLnBrk="1" hangingPunct="1">
              <a:lnSpc>
                <a:spcPct val="90000"/>
              </a:lnSpc>
              <a:defRPr/>
            </a:pPr>
            <a:r>
              <a:rPr lang="en-US" sz="2000" dirty="0" smtClean="0"/>
              <a:t>Cost of solar $.15 – .25/kWh </a:t>
            </a:r>
          </a:p>
          <a:p>
            <a:pPr lvl="2" eaLnBrk="1" hangingPunct="1">
              <a:lnSpc>
                <a:spcPct val="90000"/>
              </a:lnSpc>
              <a:defRPr/>
            </a:pPr>
            <a:r>
              <a:rPr lang="en-US" sz="1600" dirty="0" smtClean="0"/>
              <a:t>“may reach $.10 by 2011” Photon Consulting</a:t>
            </a:r>
          </a:p>
          <a:p>
            <a:pPr eaLnBrk="1" hangingPunct="1">
              <a:lnSpc>
                <a:spcPct val="90000"/>
              </a:lnSpc>
              <a:defRPr/>
            </a:pPr>
            <a:r>
              <a:rPr lang="en-US" dirty="0" smtClean="0"/>
              <a:t>State with largest existing wind generation</a:t>
            </a:r>
          </a:p>
          <a:p>
            <a:pPr lvl="1" eaLnBrk="1" hangingPunct="1">
              <a:lnSpc>
                <a:spcPct val="90000"/>
              </a:lnSpc>
              <a:defRPr/>
            </a:pPr>
            <a:r>
              <a:rPr lang="en-US" sz="2000" dirty="0" smtClean="0"/>
              <a:t>Texas (7.9 MW) – Greatest capacity: Dakotas</a:t>
            </a:r>
          </a:p>
          <a:p>
            <a:pPr eaLnBrk="1" hangingPunct="1">
              <a:lnSpc>
                <a:spcPct val="90000"/>
              </a:lnSpc>
              <a:defRPr/>
            </a:pPr>
            <a:r>
              <a:rPr lang="en-US" dirty="0" smtClean="0"/>
              <a:t>Wind farm construction is semi recession proof</a:t>
            </a:r>
          </a:p>
          <a:p>
            <a:pPr lvl="1" eaLnBrk="1" hangingPunct="1">
              <a:lnSpc>
                <a:spcPct val="90000"/>
              </a:lnSpc>
              <a:defRPr/>
            </a:pPr>
            <a:r>
              <a:rPr lang="en-US" sz="1600" dirty="0" smtClean="0"/>
              <a:t>Duke Energy to build wind farm in Wyoming – Reuters Sept 1, 2009</a:t>
            </a:r>
          </a:p>
          <a:p>
            <a:pPr lvl="1" eaLnBrk="1" hangingPunct="1">
              <a:lnSpc>
                <a:spcPct val="90000"/>
              </a:lnSpc>
              <a:defRPr/>
            </a:pPr>
            <a:r>
              <a:rPr lang="en-US" sz="1600" dirty="0" smtClean="0"/>
              <a:t>Government accelerating R&amp;D, keeping tax credits</a:t>
            </a:r>
            <a:r>
              <a:rPr lang="en-US" sz="2000" b="1" dirty="0" smtClean="0"/>
              <a:t> </a:t>
            </a:r>
            <a:endParaRPr lang="en-US" sz="1600" b="1" dirty="0" smtClean="0"/>
          </a:p>
          <a:p>
            <a:pPr eaLnBrk="1" hangingPunct="1">
              <a:lnSpc>
                <a:spcPct val="90000"/>
              </a:lnSpc>
              <a:defRPr/>
            </a:pPr>
            <a:r>
              <a:rPr lang="en-US" dirty="0" smtClean="0"/>
              <a:t>Grid requires upgrade to support scalable wind </a:t>
            </a:r>
          </a:p>
        </p:txBody>
      </p:sp>
      <p:pic>
        <p:nvPicPr>
          <p:cNvPr id="10244" name="Picture 5" descr="Energy Information Administration (EIA) Logo - Need Help? 202-586-8800"/>
          <p:cNvPicPr>
            <a:picLocks noChangeAspect="1" noChangeArrowheads="1"/>
          </p:cNvPicPr>
          <p:nvPr/>
        </p:nvPicPr>
        <p:blipFill>
          <a:blip r:embed="rId2" cstate="print"/>
          <a:srcRect/>
          <a:stretch>
            <a:fillRect/>
          </a:stretch>
        </p:blipFill>
        <p:spPr bwMode="auto">
          <a:xfrm>
            <a:off x="5410200" y="2133600"/>
            <a:ext cx="3352800" cy="439738"/>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381000"/>
            <a:ext cx="8229600" cy="1226127"/>
          </a:xfrm>
        </p:spPr>
        <p:txBody>
          <a:bodyPr/>
          <a:lstStyle/>
          <a:p>
            <a:pPr eaLnBrk="1" hangingPunct="1">
              <a:defRPr/>
            </a:pPr>
            <a:r>
              <a:rPr lang="en-US" sz="4000" dirty="0" smtClean="0"/>
              <a:t>Top Wind Power Producers</a:t>
            </a:r>
            <a:br>
              <a:rPr lang="en-US" sz="4000" dirty="0" smtClean="0"/>
            </a:br>
            <a:r>
              <a:rPr lang="en-US" sz="4000" dirty="0" smtClean="0"/>
              <a:t>in </a:t>
            </a:r>
            <a:r>
              <a:rPr lang="en-US" sz="4000" dirty="0" err="1" smtClean="0"/>
              <a:t>TWh</a:t>
            </a:r>
            <a:r>
              <a:rPr lang="en-US" sz="4000" dirty="0" smtClean="0"/>
              <a:t> for 2008</a:t>
            </a:r>
          </a:p>
        </p:txBody>
      </p:sp>
      <p:graphicFrame>
        <p:nvGraphicFramePr>
          <p:cNvPr id="37929" name="Group 41"/>
          <p:cNvGraphicFramePr>
            <a:graphicFrameLocks noGrp="1"/>
          </p:cNvGraphicFramePr>
          <p:nvPr>
            <p:ph idx="1"/>
          </p:nvPr>
        </p:nvGraphicFramePr>
        <p:xfrm>
          <a:off x="457200" y="1981200"/>
          <a:ext cx="8229600" cy="4114800"/>
        </p:xfrm>
        <a:graphic>
          <a:graphicData uri="http://schemas.openxmlformats.org/drawingml/2006/table">
            <a:tbl>
              <a:tblPr/>
              <a:tblGrid>
                <a:gridCol w="2057400"/>
                <a:gridCol w="2057400"/>
                <a:gridCol w="2057400"/>
                <a:gridCol w="2057400"/>
              </a:tblGrid>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Country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Wind TWh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Total TWh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Wind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Germany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585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USA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4,180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&lt;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Spain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304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India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727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Denmark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p:txBody>
          <a:bodyPr/>
          <a:lstStyle/>
          <a:p>
            <a:pPr eaLnBrk="1" hangingPunct="1">
              <a:defRPr/>
            </a:pPr>
            <a:r>
              <a:rPr lang="en-US" smtClean="0"/>
              <a:t>Sustained Wind-Energy Density</a:t>
            </a:r>
          </a:p>
        </p:txBody>
      </p:sp>
      <p:sp>
        <p:nvSpPr>
          <p:cNvPr id="12291" name="Text Box 7"/>
          <p:cNvSpPr txBox="1">
            <a:spLocks noChangeArrowheads="1"/>
          </p:cNvSpPr>
          <p:nvPr/>
        </p:nvSpPr>
        <p:spPr bwMode="auto">
          <a:xfrm>
            <a:off x="914400" y="6537325"/>
            <a:ext cx="7772400" cy="366713"/>
          </a:xfrm>
          <a:prstGeom prst="rect">
            <a:avLst/>
          </a:prstGeom>
          <a:noFill/>
          <a:ln w="9525">
            <a:noFill/>
            <a:miter lim="800000"/>
            <a:headEnd/>
            <a:tailEnd/>
          </a:ln>
        </p:spPr>
        <p:txBody>
          <a:bodyPr>
            <a:spAutoFit/>
          </a:bodyPr>
          <a:lstStyle/>
          <a:p>
            <a:pPr>
              <a:spcBef>
                <a:spcPct val="50000"/>
              </a:spcBef>
            </a:pPr>
            <a:r>
              <a:rPr lang="en-US"/>
              <a:t>From: National Renewable Energy Laboratory, public domain, 2009</a:t>
            </a:r>
          </a:p>
        </p:txBody>
      </p:sp>
      <p:pic>
        <p:nvPicPr>
          <p:cNvPr id="12292" name="Picture 9" descr="A wind resource map of the United States. This map shows the annual average wind power estimates at a height of 50 meters. It is a combination of high resolution datasets produced by the National Renewable Energy Laboratory and other organizations. The data was screened to eliminate areas unlikely to be developed onshore due to land use or environmental issues. In many states, the wind resource on this map is visually enhanced to better show the distribution on ridge crests and other features. Orange is fair wind resource potential, pink is good wind resource potential, purple is excellent wind resource potential, red is outstanding wind resource potential, and blue is superb wind resource potential."/>
          <p:cNvPicPr>
            <a:picLocks noChangeAspect="1" noChangeArrowheads="1"/>
          </p:cNvPicPr>
          <p:nvPr/>
        </p:nvPicPr>
        <p:blipFill>
          <a:blip r:embed="rId2" cstate="print"/>
          <a:srcRect/>
          <a:stretch>
            <a:fillRect/>
          </a:stretch>
        </p:blipFill>
        <p:spPr bwMode="auto">
          <a:xfrm>
            <a:off x="1447800" y="1524000"/>
            <a:ext cx="5715000" cy="47275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04800" y="152400"/>
            <a:ext cx="8229600" cy="762000"/>
          </a:xfrm>
        </p:spPr>
        <p:txBody>
          <a:bodyPr/>
          <a:lstStyle/>
          <a:p>
            <a:r>
              <a:rPr lang="en-US"/>
              <a:t>Which point to sample?</a:t>
            </a:r>
          </a:p>
        </p:txBody>
      </p:sp>
      <p:sp>
        <p:nvSpPr>
          <p:cNvPr id="251907" name="Oval 3"/>
          <p:cNvSpPr>
            <a:spLocks noChangeArrowheads="1"/>
          </p:cNvSpPr>
          <p:nvPr/>
        </p:nvSpPr>
        <p:spPr bwMode="auto">
          <a:xfrm>
            <a:off x="2286000" y="4419600"/>
            <a:ext cx="152400" cy="152400"/>
          </a:xfrm>
          <a:prstGeom prst="ellipse">
            <a:avLst/>
          </a:prstGeom>
          <a:solidFill>
            <a:srgbClr val="FF0000"/>
          </a:solidFill>
          <a:ln w="9525">
            <a:solidFill>
              <a:srgbClr val="FF0066"/>
            </a:solidFill>
            <a:round/>
            <a:headEnd/>
            <a:tailEnd/>
          </a:ln>
          <a:effectLst/>
        </p:spPr>
        <p:txBody>
          <a:bodyPr wrap="none" anchor="ctr"/>
          <a:lstStyle/>
          <a:p>
            <a:endParaRPr lang="en-US"/>
          </a:p>
        </p:txBody>
      </p:sp>
      <p:sp>
        <p:nvSpPr>
          <p:cNvPr id="251908" name="Oval 4"/>
          <p:cNvSpPr>
            <a:spLocks noChangeArrowheads="1"/>
          </p:cNvSpPr>
          <p:nvPr/>
        </p:nvSpPr>
        <p:spPr bwMode="auto">
          <a:xfrm>
            <a:off x="80010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09" name="Oval 5"/>
          <p:cNvSpPr>
            <a:spLocks noChangeArrowheads="1"/>
          </p:cNvSpPr>
          <p:nvPr/>
        </p:nvSpPr>
        <p:spPr bwMode="auto">
          <a:xfrm>
            <a:off x="8077200" y="3733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10" name="Oval 6"/>
          <p:cNvSpPr>
            <a:spLocks noChangeArrowheads="1"/>
          </p:cNvSpPr>
          <p:nvPr/>
        </p:nvSpPr>
        <p:spPr bwMode="auto">
          <a:xfrm>
            <a:off x="43434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11" name="Oval 7"/>
          <p:cNvSpPr>
            <a:spLocks noChangeArrowheads="1"/>
          </p:cNvSpPr>
          <p:nvPr/>
        </p:nvSpPr>
        <p:spPr bwMode="auto">
          <a:xfrm>
            <a:off x="914400" y="5334000"/>
            <a:ext cx="152400" cy="152400"/>
          </a:xfrm>
          <a:prstGeom prst="ellipse">
            <a:avLst/>
          </a:prstGeom>
          <a:solidFill>
            <a:srgbClr val="FF0000"/>
          </a:solidFill>
          <a:ln w="9525">
            <a:solidFill>
              <a:srgbClr val="FF0066"/>
            </a:solidFill>
            <a:round/>
            <a:headEnd/>
            <a:tailEnd/>
          </a:ln>
          <a:effectLst/>
        </p:spPr>
        <p:txBody>
          <a:bodyPr wrap="none" anchor="ctr"/>
          <a:lstStyle/>
          <a:p>
            <a:endParaRPr lang="en-US"/>
          </a:p>
        </p:txBody>
      </p:sp>
      <p:sp>
        <p:nvSpPr>
          <p:cNvPr id="251912" name="Oval 8"/>
          <p:cNvSpPr>
            <a:spLocks noChangeArrowheads="1"/>
          </p:cNvSpPr>
          <p:nvPr/>
        </p:nvSpPr>
        <p:spPr bwMode="auto">
          <a:xfrm>
            <a:off x="1981200" y="2514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13" name="Oval 9"/>
          <p:cNvSpPr>
            <a:spLocks noChangeArrowheads="1"/>
          </p:cNvSpPr>
          <p:nvPr/>
        </p:nvSpPr>
        <p:spPr bwMode="auto">
          <a:xfrm>
            <a:off x="762000" y="2362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14" name="Oval 10"/>
          <p:cNvSpPr>
            <a:spLocks noChangeArrowheads="1"/>
          </p:cNvSpPr>
          <p:nvPr/>
        </p:nvSpPr>
        <p:spPr bwMode="auto">
          <a:xfrm>
            <a:off x="1219200" y="3657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15" name="Oval 11"/>
          <p:cNvSpPr>
            <a:spLocks noChangeArrowheads="1"/>
          </p:cNvSpPr>
          <p:nvPr/>
        </p:nvSpPr>
        <p:spPr bwMode="auto">
          <a:xfrm>
            <a:off x="7848600" y="2057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16" name="Oval 12"/>
          <p:cNvSpPr>
            <a:spLocks noChangeArrowheads="1"/>
          </p:cNvSpPr>
          <p:nvPr/>
        </p:nvSpPr>
        <p:spPr bwMode="auto">
          <a:xfrm>
            <a:off x="2971800" y="6172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17" name="Oval 13"/>
          <p:cNvSpPr>
            <a:spLocks noChangeArrowheads="1"/>
          </p:cNvSpPr>
          <p:nvPr/>
        </p:nvSpPr>
        <p:spPr bwMode="auto">
          <a:xfrm>
            <a:off x="3886200" y="3581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18" name="Oval 14"/>
          <p:cNvSpPr>
            <a:spLocks noChangeArrowheads="1"/>
          </p:cNvSpPr>
          <p:nvPr/>
        </p:nvSpPr>
        <p:spPr bwMode="auto">
          <a:xfrm>
            <a:off x="5867400" y="5562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19" name="Oval 15"/>
          <p:cNvSpPr>
            <a:spLocks noChangeArrowheads="1"/>
          </p:cNvSpPr>
          <p:nvPr/>
        </p:nvSpPr>
        <p:spPr bwMode="auto">
          <a:xfrm>
            <a:off x="5410200" y="5638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20" name="Oval 16"/>
          <p:cNvSpPr>
            <a:spLocks noChangeArrowheads="1"/>
          </p:cNvSpPr>
          <p:nvPr/>
        </p:nvSpPr>
        <p:spPr bwMode="auto">
          <a:xfrm>
            <a:off x="5562600" y="5562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21" name="Oval 17"/>
          <p:cNvSpPr>
            <a:spLocks noChangeArrowheads="1"/>
          </p:cNvSpPr>
          <p:nvPr/>
        </p:nvSpPr>
        <p:spPr bwMode="auto">
          <a:xfrm>
            <a:off x="5715000" y="5486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22" name="Oval 18"/>
          <p:cNvSpPr>
            <a:spLocks noChangeArrowheads="1"/>
          </p:cNvSpPr>
          <p:nvPr/>
        </p:nvSpPr>
        <p:spPr bwMode="auto">
          <a:xfrm>
            <a:off x="8153400" y="5715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23" name="Oval 19"/>
          <p:cNvSpPr>
            <a:spLocks noChangeArrowheads="1"/>
          </p:cNvSpPr>
          <p:nvPr/>
        </p:nvSpPr>
        <p:spPr bwMode="auto">
          <a:xfrm>
            <a:off x="5715000" y="5715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24" name="Oval 20"/>
          <p:cNvSpPr>
            <a:spLocks noChangeArrowheads="1"/>
          </p:cNvSpPr>
          <p:nvPr/>
        </p:nvSpPr>
        <p:spPr bwMode="auto">
          <a:xfrm>
            <a:off x="1752600" y="5257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25" name="Oval 21"/>
          <p:cNvSpPr>
            <a:spLocks noChangeArrowheads="1"/>
          </p:cNvSpPr>
          <p:nvPr/>
        </p:nvSpPr>
        <p:spPr bwMode="auto">
          <a:xfrm>
            <a:off x="6400800" y="2438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26" name="Oval 22"/>
          <p:cNvSpPr>
            <a:spLocks noChangeArrowheads="1"/>
          </p:cNvSpPr>
          <p:nvPr/>
        </p:nvSpPr>
        <p:spPr bwMode="auto">
          <a:xfrm>
            <a:off x="3733800" y="4191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27" name="Oval 23"/>
          <p:cNvSpPr>
            <a:spLocks noChangeArrowheads="1"/>
          </p:cNvSpPr>
          <p:nvPr/>
        </p:nvSpPr>
        <p:spPr bwMode="auto">
          <a:xfrm>
            <a:off x="5486400" y="4038600"/>
            <a:ext cx="152400" cy="152400"/>
          </a:xfrm>
          <a:prstGeom prst="ellipse">
            <a:avLst/>
          </a:prstGeom>
          <a:solidFill>
            <a:schemeClr val="tx1">
              <a:lumMod val="95000"/>
              <a:lumOff val="5000"/>
            </a:schemeClr>
          </a:solidFill>
          <a:ln w="9525">
            <a:solidFill>
              <a:schemeClr val="tx1"/>
            </a:solidFill>
            <a:round/>
            <a:headEnd/>
            <a:tailEnd/>
          </a:ln>
          <a:effectLst/>
        </p:spPr>
        <p:txBody>
          <a:bodyPr wrap="none" anchor="ctr"/>
          <a:lstStyle/>
          <a:p>
            <a:endParaRPr lang="en-US"/>
          </a:p>
        </p:txBody>
      </p:sp>
      <p:sp>
        <p:nvSpPr>
          <p:cNvPr id="251928" name="Oval 24"/>
          <p:cNvSpPr>
            <a:spLocks noChangeArrowheads="1"/>
          </p:cNvSpPr>
          <p:nvPr/>
        </p:nvSpPr>
        <p:spPr bwMode="auto">
          <a:xfrm>
            <a:off x="4267200" y="3124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29" name="Oval 25"/>
          <p:cNvSpPr>
            <a:spLocks noChangeArrowheads="1"/>
          </p:cNvSpPr>
          <p:nvPr/>
        </p:nvSpPr>
        <p:spPr bwMode="auto">
          <a:xfrm>
            <a:off x="36576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30" name="Oval 26"/>
          <p:cNvSpPr>
            <a:spLocks noChangeArrowheads="1"/>
          </p:cNvSpPr>
          <p:nvPr/>
        </p:nvSpPr>
        <p:spPr bwMode="auto">
          <a:xfrm>
            <a:off x="3429000" y="3429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31" name="Oval 27"/>
          <p:cNvSpPr>
            <a:spLocks noChangeArrowheads="1"/>
          </p:cNvSpPr>
          <p:nvPr/>
        </p:nvSpPr>
        <p:spPr bwMode="auto">
          <a:xfrm>
            <a:off x="3886200" y="3352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32" name="Oval 28"/>
          <p:cNvSpPr>
            <a:spLocks noChangeArrowheads="1"/>
          </p:cNvSpPr>
          <p:nvPr/>
        </p:nvSpPr>
        <p:spPr bwMode="auto">
          <a:xfrm>
            <a:off x="35814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33" name="Oval 29"/>
          <p:cNvSpPr>
            <a:spLocks noChangeArrowheads="1"/>
          </p:cNvSpPr>
          <p:nvPr/>
        </p:nvSpPr>
        <p:spPr bwMode="auto">
          <a:xfrm>
            <a:off x="41148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34" name="Oval 30"/>
          <p:cNvSpPr>
            <a:spLocks noChangeArrowheads="1"/>
          </p:cNvSpPr>
          <p:nvPr/>
        </p:nvSpPr>
        <p:spPr bwMode="auto">
          <a:xfrm>
            <a:off x="43434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35" name="Oval 31"/>
          <p:cNvSpPr>
            <a:spLocks noChangeArrowheads="1"/>
          </p:cNvSpPr>
          <p:nvPr/>
        </p:nvSpPr>
        <p:spPr bwMode="auto">
          <a:xfrm>
            <a:off x="4038600" y="3200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36" name="Oval 32"/>
          <p:cNvSpPr>
            <a:spLocks noChangeArrowheads="1"/>
          </p:cNvSpPr>
          <p:nvPr/>
        </p:nvSpPr>
        <p:spPr bwMode="auto">
          <a:xfrm>
            <a:off x="3810000" y="3200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37" name="Oval 33"/>
          <p:cNvSpPr>
            <a:spLocks noChangeArrowheads="1"/>
          </p:cNvSpPr>
          <p:nvPr/>
        </p:nvSpPr>
        <p:spPr bwMode="auto">
          <a:xfrm>
            <a:off x="41910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38" name="Line 34"/>
          <p:cNvSpPr>
            <a:spLocks noChangeShapeType="1"/>
          </p:cNvSpPr>
          <p:nvPr/>
        </p:nvSpPr>
        <p:spPr bwMode="auto">
          <a:xfrm flipV="1">
            <a:off x="228600" y="1981200"/>
            <a:ext cx="6096000" cy="4038600"/>
          </a:xfrm>
          <a:prstGeom prst="line">
            <a:avLst/>
          </a:prstGeom>
          <a:noFill/>
          <a:ln w="9525">
            <a:solidFill>
              <a:schemeClr val="tx1"/>
            </a:solidFill>
            <a:round/>
            <a:headEnd/>
            <a:tailEnd/>
          </a:ln>
          <a:effectLst/>
        </p:spPr>
        <p:txBody>
          <a:bodyPr/>
          <a:lstStyle/>
          <a:p>
            <a:endParaRPr lang="en-US"/>
          </a:p>
        </p:txBody>
      </p:sp>
      <p:sp>
        <p:nvSpPr>
          <p:cNvPr id="251939" name="Line 35"/>
          <p:cNvSpPr>
            <a:spLocks noChangeShapeType="1"/>
          </p:cNvSpPr>
          <p:nvPr/>
        </p:nvSpPr>
        <p:spPr bwMode="auto">
          <a:xfrm flipV="1">
            <a:off x="1828800" y="2286000"/>
            <a:ext cx="6172200" cy="4343400"/>
          </a:xfrm>
          <a:prstGeom prst="line">
            <a:avLst/>
          </a:prstGeom>
          <a:noFill/>
          <a:ln w="9525">
            <a:solidFill>
              <a:schemeClr val="tx1"/>
            </a:solidFill>
            <a:round/>
            <a:headEnd/>
            <a:tailEnd/>
          </a:ln>
          <a:effectLst/>
        </p:spPr>
        <p:txBody>
          <a:bodyPr/>
          <a:lstStyle/>
          <a:p>
            <a:endParaRPr lang="en-US"/>
          </a:p>
        </p:txBody>
      </p:sp>
      <p:sp>
        <p:nvSpPr>
          <p:cNvPr id="251940" name="Line 36"/>
          <p:cNvSpPr>
            <a:spLocks noChangeShapeType="1"/>
          </p:cNvSpPr>
          <p:nvPr/>
        </p:nvSpPr>
        <p:spPr bwMode="auto">
          <a:xfrm flipV="1">
            <a:off x="914400" y="2057400"/>
            <a:ext cx="6400800" cy="4343400"/>
          </a:xfrm>
          <a:prstGeom prst="line">
            <a:avLst/>
          </a:prstGeom>
          <a:noFill/>
          <a:ln w="19050">
            <a:solidFill>
              <a:schemeClr val="folHlink"/>
            </a:solidFill>
            <a:round/>
            <a:headEnd/>
            <a:tailEnd/>
          </a:ln>
          <a:effectLst/>
        </p:spPr>
        <p:txBody>
          <a:bodyPr/>
          <a:lstStyle/>
          <a:p>
            <a:endParaRPr lang="en-US"/>
          </a:p>
        </p:txBody>
      </p:sp>
      <p:sp>
        <p:nvSpPr>
          <p:cNvPr id="251941" name="Text Box 37"/>
          <p:cNvSpPr txBox="1">
            <a:spLocks noChangeArrowheads="1"/>
          </p:cNvSpPr>
          <p:nvPr/>
        </p:nvSpPr>
        <p:spPr bwMode="auto">
          <a:xfrm>
            <a:off x="2514600" y="1066800"/>
            <a:ext cx="2286000" cy="1192213"/>
          </a:xfrm>
          <a:prstGeom prst="rect">
            <a:avLst/>
          </a:prstGeom>
          <a:noFill/>
          <a:ln w="9525">
            <a:noFill/>
            <a:miter lim="800000"/>
            <a:headEnd/>
            <a:tailEnd/>
          </a:ln>
          <a:effectLst/>
        </p:spPr>
        <p:txBody>
          <a:bodyPr>
            <a:spAutoFit/>
          </a:bodyPr>
          <a:lstStyle/>
          <a:p>
            <a:pPr>
              <a:spcBef>
                <a:spcPct val="50000"/>
              </a:spcBef>
            </a:pPr>
            <a:r>
              <a:rPr lang="en-US" dirty="0" smtClean="0">
                <a:solidFill>
                  <a:schemeClr val="bg1">
                    <a:lumMod val="65000"/>
                  </a:schemeClr>
                </a:solidFill>
                <a:latin typeface="Tahoma" pitchFamily="34" charset="0"/>
              </a:rPr>
              <a:t>Grey</a:t>
            </a:r>
            <a:r>
              <a:rPr lang="en-US" dirty="0" smtClean="0">
                <a:latin typeface="Tahoma" pitchFamily="34" charset="0"/>
              </a:rPr>
              <a:t> </a:t>
            </a:r>
            <a:r>
              <a:rPr lang="en-US" dirty="0">
                <a:latin typeface="Tahoma" pitchFamily="34" charset="0"/>
              </a:rPr>
              <a:t>= unlabeled</a:t>
            </a:r>
          </a:p>
          <a:p>
            <a:pPr>
              <a:spcBef>
                <a:spcPct val="50000"/>
              </a:spcBef>
            </a:pPr>
            <a:r>
              <a:rPr lang="en-US" dirty="0">
                <a:solidFill>
                  <a:srgbClr val="FF0000"/>
                </a:solidFill>
                <a:latin typeface="Tahoma" pitchFamily="34" charset="0"/>
              </a:rPr>
              <a:t>Red</a:t>
            </a:r>
            <a:r>
              <a:rPr lang="en-US" dirty="0">
                <a:latin typeface="Tahoma" pitchFamily="34" charset="0"/>
              </a:rPr>
              <a:t> = class A</a:t>
            </a:r>
          </a:p>
          <a:p>
            <a:pPr>
              <a:spcBef>
                <a:spcPct val="50000"/>
              </a:spcBef>
            </a:pPr>
            <a:r>
              <a:rPr lang="en-US" dirty="0">
                <a:solidFill>
                  <a:srgbClr val="800000"/>
                </a:solidFill>
                <a:latin typeface="Tahoma" pitchFamily="34" charset="0"/>
              </a:rPr>
              <a:t>Brown</a:t>
            </a:r>
            <a:r>
              <a:rPr lang="en-US" dirty="0">
                <a:latin typeface="Tahoma" pitchFamily="34" charset="0"/>
              </a:rPr>
              <a:t> = class B</a:t>
            </a:r>
          </a:p>
        </p:txBody>
      </p:sp>
      <p:sp>
        <p:nvSpPr>
          <p:cNvPr id="39" name="Slide Number Placeholder 38"/>
          <p:cNvSpPr>
            <a:spLocks noGrp="1"/>
          </p:cNvSpPr>
          <p:nvPr>
            <p:ph type="sldNum" sz="quarter" idx="12"/>
          </p:nvPr>
        </p:nvSpPr>
        <p:spPr/>
        <p:txBody>
          <a:bodyPr/>
          <a:lstStyle/>
          <a:p>
            <a:fld id="{3080733E-1EEC-4D9C-AD0C-F62D17581414}" type="slidenum">
              <a:rPr lang="en-US" smtClean="0"/>
              <a:pPr/>
              <a:t>5</a:t>
            </a:fld>
            <a:endParaRPr lang="en-US"/>
          </a:p>
        </p:txBody>
      </p:sp>
      <p:sp>
        <p:nvSpPr>
          <p:cNvPr id="40" name="Footer Placeholder 39"/>
          <p:cNvSpPr>
            <a:spLocks noGrp="1"/>
          </p:cNvSpPr>
          <p:nvPr>
            <p:ph type="ftr" sz="quarter" idx="11"/>
          </p:nvPr>
        </p:nvSpPr>
        <p:spPr/>
        <p:txBody>
          <a:bodyPr/>
          <a:lstStyle/>
          <a:p>
            <a:r>
              <a:rPr lang="en-US" smtClean="0"/>
              <a:t>Jaime Carbonell, CMU</a:t>
            </a:r>
            <a:endParaRPr lang="en-US"/>
          </a:p>
        </p:txBody>
      </p:sp>
      <p:sp>
        <p:nvSpPr>
          <p:cNvPr id="41" name="Oval 23"/>
          <p:cNvSpPr>
            <a:spLocks noChangeArrowheads="1"/>
          </p:cNvSpPr>
          <p:nvPr/>
        </p:nvSpPr>
        <p:spPr bwMode="auto">
          <a:xfrm>
            <a:off x="4253345" y="4869872"/>
            <a:ext cx="152400" cy="152400"/>
          </a:xfrm>
          <a:prstGeom prst="ellipse">
            <a:avLst/>
          </a:prstGeom>
          <a:solidFill>
            <a:schemeClr val="tx1">
              <a:lumMod val="95000"/>
              <a:lumOff val="5000"/>
            </a:schemeClr>
          </a:solid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p:txBody>
          <a:bodyPr/>
          <a:lstStyle/>
          <a:p>
            <a:pPr eaLnBrk="1" hangingPunct="1">
              <a:defRPr/>
            </a:pPr>
            <a:endParaRPr lang="en-US" smtClean="0"/>
          </a:p>
        </p:txBody>
      </p:sp>
      <p:pic>
        <p:nvPicPr>
          <p:cNvPr id="13315" name="Picture 5" descr="sd_50m_800"/>
          <p:cNvPicPr>
            <a:picLocks noChangeAspect="1" noChangeArrowheads="1"/>
          </p:cNvPicPr>
          <p:nvPr/>
        </p:nvPicPr>
        <p:blipFill>
          <a:blip r:embed="rId2" cstate="print"/>
          <a:srcRect/>
          <a:stretch>
            <a:fillRect/>
          </a:stretch>
        </p:blipFill>
        <p:spPr bwMode="auto">
          <a:xfrm>
            <a:off x="533400" y="228600"/>
            <a:ext cx="8305800" cy="6418263"/>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n-US" smtClean="0"/>
              <a:t>Power Calculation</a:t>
            </a:r>
          </a:p>
        </p:txBody>
      </p:sp>
      <p:sp>
        <p:nvSpPr>
          <p:cNvPr id="44035" name="Rectangle 3"/>
          <p:cNvSpPr>
            <a:spLocks noGrp="1" noChangeArrowheads="1"/>
          </p:cNvSpPr>
          <p:nvPr>
            <p:ph type="body" sz="half" idx="1"/>
          </p:nvPr>
        </p:nvSpPr>
        <p:spPr>
          <a:xfrm>
            <a:off x="457200" y="1814946"/>
            <a:ext cx="7391400" cy="4350328"/>
          </a:xfrm>
        </p:spPr>
        <p:txBody>
          <a:bodyPr/>
          <a:lstStyle/>
          <a:p>
            <a:pPr eaLnBrk="1" hangingPunct="1">
              <a:lnSpc>
                <a:spcPct val="90000"/>
              </a:lnSpc>
              <a:defRPr/>
            </a:pPr>
            <a:r>
              <a:rPr lang="en-US" sz="2800" dirty="0" smtClean="0"/>
              <a:t>Wind kinetic energy:</a:t>
            </a:r>
          </a:p>
          <a:p>
            <a:pPr eaLnBrk="1" hangingPunct="1">
              <a:lnSpc>
                <a:spcPct val="90000"/>
              </a:lnSpc>
              <a:buFont typeface="Wingdings" pitchFamily="2" charset="2"/>
              <a:buNone/>
              <a:defRPr/>
            </a:pPr>
            <a:r>
              <a:rPr lang="en-US" sz="2800" dirty="0" smtClean="0"/>
              <a:t> </a:t>
            </a:r>
          </a:p>
          <a:p>
            <a:pPr eaLnBrk="1" hangingPunct="1">
              <a:lnSpc>
                <a:spcPct val="90000"/>
              </a:lnSpc>
              <a:defRPr/>
            </a:pPr>
            <a:r>
              <a:rPr lang="en-US" sz="2800" dirty="0" smtClean="0"/>
              <a:t>Wind power: </a:t>
            </a:r>
          </a:p>
          <a:p>
            <a:pPr eaLnBrk="1" hangingPunct="1">
              <a:lnSpc>
                <a:spcPct val="90000"/>
              </a:lnSpc>
              <a:defRPr/>
            </a:pPr>
            <a:endParaRPr lang="en-US" sz="2800" dirty="0" smtClean="0"/>
          </a:p>
          <a:p>
            <a:pPr eaLnBrk="1" hangingPunct="1">
              <a:lnSpc>
                <a:spcPct val="90000"/>
              </a:lnSpc>
              <a:defRPr/>
            </a:pPr>
            <a:r>
              <a:rPr lang="en-US" sz="2800" dirty="0" smtClean="0"/>
              <a:t>Electrical power:</a:t>
            </a:r>
          </a:p>
          <a:p>
            <a:pPr lvl="1" eaLnBrk="1" hangingPunct="1">
              <a:lnSpc>
                <a:spcPts val="3100"/>
              </a:lnSpc>
              <a:defRPr/>
            </a:pPr>
            <a:r>
              <a:rPr lang="en-US" sz="2400" dirty="0" err="1" smtClean="0"/>
              <a:t>C</a:t>
            </a:r>
            <a:r>
              <a:rPr lang="en-US" sz="2400" baseline="-25000" dirty="0" err="1" smtClean="0"/>
              <a:t>b</a:t>
            </a:r>
            <a:r>
              <a:rPr lang="en-US" sz="2400" baseline="-25000" dirty="0" smtClean="0"/>
              <a:t> </a:t>
            </a:r>
            <a:r>
              <a:rPr lang="en-US" sz="2400" dirty="0" smtClean="0">
                <a:sym typeface="Symbol" pitchFamily="18" charset="2"/>
              </a:rPr>
              <a:t> .35  (&lt;.593 “Betz limit”)</a:t>
            </a:r>
          </a:p>
          <a:p>
            <a:pPr lvl="2" eaLnBrk="1" hangingPunct="1">
              <a:lnSpc>
                <a:spcPts val="3100"/>
              </a:lnSpc>
              <a:defRPr/>
            </a:pPr>
            <a:r>
              <a:rPr lang="en-US" sz="1800" dirty="0" smtClean="0">
                <a:sym typeface="Symbol" pitchFamily="18" charset="2"/>
              </a:rPr>
              <a:t>Max value of  </a:t>
            </a:r>
          </a:p>
          <a:p>
            <a:pPr lvl="1" eaLnBrk="1" hangingPunct="1">
              <a:lnSpc>
                <a:spcPts val="3700"/>
              </a:lnSpc>
              <a:defRPr/>
            </a:pPr>
            <a:r>
              <a:rPr lang="en-US" sz="2400" dirty="0" smtClean="0">
                <a:sym typeface="Symbol" pitchFamily="18" charset="2"/>
              </a:rPr>
              <a:t>N</a:t>
            </a:r>
            <a:r>
              <a:rPr lang="en-US" sz="2400" baseline="-25000" dirty="0" smtClean="0">
                <a:sym typeface="Symbol" pitchFamily="18" charset="2"/>
              </a:rPr>
              <a:t>g </a:t>
            </a:r>
            <a:r>
              <a:rPr lang="en-US" sz="2400" dirty="0" smtClean="0">
                <a:sym typeface="Symbol" pitchFamily="18" charset="2"/>
              </a:rPr>
              <a:t> .75 generator efficiency</a:t>
            </a:r>
          </a:p>
          <a:p>
            <a:pPr lvl="1" eaLnBrk="1" hangingPunct="1">
              <a:lnSpc>
                <a:spcPts val="3700"/>
              </a:lnSpc>
              <a:defRPr/>
            </a:pPr>
            <a:r>
              <a:rPr lang="en-US" sz="2400" dirty="0" err="1" smtClean="0">
                <a:sym typeface="Symbol" pitchFamily="18" charset="2"/>
              </a:rPr>
              <a:t>N</a:t>
            </a:r>
            <a:r>
              <a:rPr lang="en-US" sz="2400" baseline="-25000" dirty="0" err="1" smtClean="0">
                <a:sym typeface="Symbol" pitchFamily="18" charset="2"/>
              </a:rPr>
              <a:t>t</a:t>
            </a:r>
            <a:r>
              <a:rPr lang="en-US" sz="2400" baseline="-25000" dirty="0" smtClean="0">
                <a:sym typeface="Symbol" pitchFamily="18" charset="2"/>
              </a:rPr>
              <a:t> </a:t>
            </a:r>
            <a:r>
              <a:rPr lang="en-US" sz="2400" dirty="0" smtClean="0">
                <a:sym typeface="Symbol" pitchFamily="18" charset="2"/>
              </a:rPr>
              <a:t> .95 transmission efficiency</a:t>
            </a:r>
          </a:p>
        </p:txBody>
      </p:sp>
      <p:graphicFrame>
        <p:nvGraphicFramePr>
          <p:cNvPr id="1026" name="Object 4"/>
          <p:cNvGraphicFramePr>
            <a:graphicFrameLocks noChangeAspect="1"/>
          </p:cNvGraphicFramePr>
          <p:nvPr>
            <p:ph sz="quarter" idx="2"/>
          </p:nvPr>
        </p:nvGraphicFramePr>
        <p:xfrm>
          <a:off x="4987636" y="1738746"/>
          <a:ext cx="2057400" cy="622300"/>
        </p:xfrm>
        <a:graphic>
          <a:graphicData uri="http://schemas.openxmlformats.org/presentationml/2006/ole">
            <p:oleObj spid="_x0000_s441346" name="Equation" r:id="rId3" imgW="799920" imgH="241200" progId="Equation.3">
              <p:embed/>
            </p:oleObj>
          </a:graphicData>
        </a:graphic>
      </p:graphicFrame>
      <p:graphicFrame>
        <p:nvGraphicFramePr>
          <p:cNvPr id="1027" name="Object 6"/>
          <p:cNvGraphicFramePr>
            <a:graphicFrameLocks noChangeAspect="1"/>
          </p:cNvGraphicFramePr>
          <p:nvPr>
            <p:ph sz="quarter" idx="3"/>
          </p:nvPr>
        </p:nvGraphicFramePr>
        <p:xfrm>
          <a:off x="4544291" y="2660073"/>
          <a:ext cx="3200400" cy="639763"/>
        </p:xfrm>
        <a:graphic>
          <a:graphicData uri="http://schemas.openxmlformats.org/presentationml/2006/ole">
            <p:oleObj spid="_x0000_s441347" name="Equation" r:id="rId4" imgW="1104840" imgH="241200" progId="Equation.3">
              <p:embed/>
            </p:oleObj>
          </a:graphicData>
        </a:graphic>
      </p:graphicFrame>
      <p:graphicFrame>
        <p:nvGraphicFramePr>
          <p:cNvPr id="1028" name="Object 8"/>
          <p:cNvGraphicFramePr>
            <a:graphicFrameLocks noChangeAspect="1"/>
          </p:cNvGraphicFramePr>
          <p:nvPr/>
        </p:nvGraphicFramePr>
        <p:xfrm>
          <a:off x="4398817" y="3588327"/>
          <a:ext cx="3733800" cy="638175"/>
        </p:xfrm>
        <a:graphic>
          <a:graphicData uri="http://schemas.openxmlformats.org/presentationml/2006/ole">
            <p:oleObj spid="_x0000_s441348" name="Equation" r:id="rId5" imgW="1409400" imgH="241200" progId="Equation.3">
              <p:embed/>
            </p:oleObj>
          </a:graphicData>
        </a:graphic>
      </p:graphicFrame>
      <p:graphicFrame>
        <p:nvGraphicFramePr>
          <p:cNvPr id="1029" name="Object 9"/>
          <p:cNvGraphicFramePr>
            <a:graphicFrameLocks noChangeAspect="1"/>
          </p:cNvGraphicFramePr>
          <p:nvPr/>
        </p:nvGraphicFramePr>
        <p:xfrm>
          <a:off x="3463636" y="4592782"/>
          <a:ext cx="4724400" cy="565150"/>
        </p:xfrm>
        <a:graphic>
          <a:graphicData uri="http://schemas.openxmlformats.org/presentationml/2006/ole">
            <p:oleObj spid="_x0000_s441349" name="Equation" r:id="rId6" imgW="2425680" imgH="304560" progId="Equation.3">
              <p:embed/>
            </p:oleObj>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7" name="Rectangle 9"/>
          <p:cNvSpPr>
            <a:spLocks noGrp="1" noChangeArrowheads="1"/>
          </p:cNvSpPr>
          <p:nvPr>
            <p:ph type="title"/>
          </p:nvPr>
        </p:nvSpPr>
        <p:spPr>
          <a:xfrm>
            <a:off x="457200" y="381000"/>
            <a:ext cx="8229600" cy="1018309"/>
          </a:xfrm>
        </p:spPr>
        <p:txBody>
          <a:bodyPr/>
          <a:lstStyle/>
          <a:p>
            <a:pPr eaLnBrk="1" hangingPunct="1">
              <a:defRPr/>
            </a:pPr>
            <a:r>
              <a:rPr lang="en-US" dirty="0" smtClean="0"/>
              <a:t>Wind v &amp; E match </a:t>
            </a:r>
            <a:r>
              <a:rPr lang="en-US" dirty="0" err="1" smtClean="0"/>
              <a:t>Weibull</a:t>
            </a:r>
            <a:r>
              <a:rPr lang="en-US" dirty="0" smtClean="0"/>
              <a:t> Dist.</a:t>
            </a:r>
          </a:p>
        </p:txBody>
      </p:sp>
      <p:sp>
        <p:nvSpPr>
          <p:cNvPr id="63495" name="Rectangle 7"/>
          <p:cNvSpPr>
            <a:spLocks noGrp="1" noChangeArrowheads="1"/>
          </p:cNvSpPr>
          <p:nvPr>
            <p:ph type="body" sz="half" idx="1"/>
          </p:nvPr>
        </p:nvSpPr>
        <p:spPr>
          <a:xfrm>
            <a:off x="457200" y="1981200"/>
            <a:ext cx="8077200" cy="4114800"/>
          </a:xfrm>
        </p:spPr>
        <p:txBody>
          <a:bodyPr/>
          <a:lstStyle/>
          <a:p>
            <a:pPr eaLnBrk="1" hangingPunct="1">
              <a:buFont typeface="Wingdings" pitchFamily="2" charset="2"/>
              <a:buNone/>
              <a:defRPr/>
            </a:pPr>
            <a:r>
              <a:rPr lang="en-US" sz="2800" dirty="0" err="1" smtClean="0"/>
              <a:t>Weibull</a:t>
            </a:r>
            <a:r>
              <a:rPr lang="en-US" sz="2800" dirty="0" smtClean="0"/>
              <a:t> Distribution:</a:t>
            </a:r>
          </a:p>
          <a:p>
            <a:pPr eaLnBrk="1" hangingPunct="1">
              <a:defRPr/>
            </a:pPr>
            <a:endParaRPr lang="en-US" sz="2800" dirty="0" smtClean="0"/>
          </a:p>
          <a:p>
            <a:pPr eaLnBrk="1" hangingPunct="1">
              <a:defRPr/>
            </a:pPr>
            <a:endParaRPr lang="en-US" sz="2800" dirty="0" smtClean="0"/>
          </a:p>
          <a:p>
            <a:pPr eaLnBrk="1" hangingPunct="1">
              <a:defRPr/>
            </a:pPr>
            <a:endParaRPr lang="en-US" sz="2800" dirty="0" smtClean="0"/>
          </a:p>
          <a:p>
            <a:pPr eaLnBrk="1" hangingPunct="1">
              <a:defRPr/>
            </a:pPr>
            <a:endParaRPr lang="en-US" sz="2800" dirty="0" smtClean="0"/>
          </a:p>
          <a:p>
            <a:pPr eaLnBrk="1" hangingPunct="1">
              <a:defRPr/>
            </a:pPr>
            <a:endParaRPr lang="en-US" sz="2800" dirty="0" smtClean="0"/>
          </a:p>
          <a:p>
            <a:pPr eaLnBrk="1" hangingPunct="1">
              <a:buFont typeface="Wingdings" pitchFamily="2" charset="2"/>
              <a:buNone/>
              <a:defRPr/>
            </a:pPr>
            <a:r>
              <a:rPr lang="en-US" sz="2800" dirty="0" smtClean="0">
                <a:solidFill>
                  <a:srgbClr val="CC0000"/>
                </a:solidFill>
              </a:rPr>
              <a:t>    </a:t>
            </a:r>
            <a:r>
              <a:rPr lang="en-US" dirty="0" smtClean="0">
                <a:solidFill>
                  <a:srgbClr val="CC0000"/>
                </a:solidFill>
              </a:rPr>
              <a:t>Red </a:t>
            </a:r>
            <a:r>
              <a:rPr lang="en-US" dirty="0" smtClean="0"/>
              <a:t>= </a:t>
            </a:r>
            <a:r>
              <a:rPr lang="en-US" sz="2000" dirty="0" err="1" smtClean="0"/>
              <a:t>Weibull</a:t>
            </a:r>
            <a:r>
              <a:rPr lang="en-US" dirty="0" smtClean="0"/>
              <a:t> </a:t>
            </a:r>
            <a:r>
              <a:rPr lang="en-US" sz="2000" dirty="0" smtClean="0"/>
              <a:t>distribution of wind speed over time</a:t>
            </a:r>
          </a:p>
          <a:p>
            <a:pPr eaLnBrk="1" hangingPunct="1">
              <a:buFont typeface="Wingdings" pitchFamily="2" charset="2"/>
              <a:buNone/>
              <a:defRPr/>
            </a:pPr>
            <a:r>
              <a:rPr lang="en-US" dirty="0" smtClean="0">
                <a:solidFill>
                  <a:schemeClr val="hlink"/>
                </a:solidFill>
              </a:rPr>
              <a:t>    Blue</a:t>
            </a:r>
            <a:r>
              <a:rPr lang="en-US" dirty="0" smtClean="0"/>
              <a:t> = </a:t>
            </a:r>
            <a:r>
              <a:rPr lang="en-US" sz="2000" dirty="0" smtClean="0"/>
              <a:t>Wind energy</a:t>
            </a:r>
            <a:r>
              <a:rPr lang="en-US" dirty="0" smtClean="0"/>
              <a:t> (P = </a:t>
            </a:r>
            <a:r>
              <a:rPr lang="en-US" dirty="0" err="1" smtClean="0"/>
              <a:t>dE</a:t>
            </a:r>
            <a:r>
              <a:rPr lang="en-US" dirty="0" smtClean="0"/>
              <a:t>/</a:t>
            </a:r>
            <a:r>
              <a:rPr lang="en-US" dirty="0" err="1" smtClean="0"/>
              <a:t>dt</a:t>
            </a:r>
            <a:r>
              <a:rPr lang="en-US" dirty="0" smtClean="0"/>
              <a:t>)</a:t>
            </a:r>
          </a:p>
        </p:txBody>
      </p:sp>
      <p:graphicFrame>
        <p:nvGraphicFramePr>
          <p:cNvPr id="2050" name="Object 8"/>
          <p:cNvGraphicFramePr>
            <a:graphicFrameLocks noChangeAspect="1"/>
          </p:cNvGraphicFramePr>
          <p:nvPr>
            <p:ph sz="half" idx="2"/>
          </p:nvPr>
        </p:nvGraphicFramePr>
        <p:xfrm>
          <a:off x="4343400" y="1981200"/>
          <a:ext cx="4419600" cy="581025"/>
        </p:xfrm>
        <a:graphic>
          <a:graphicData uri="http://schemas.openxmlformats.org/presentationml/2006/ole">
            <p:oleObj spid="_x0000_s442370" name="Equation" r:id="rId3" imgW="1828800" imgH="253800" progId="Equation.3">
              <p:embed/>
            </p:oleObj>
          </a:graphicData>
        </a:graphic>
      </p:graphicFrame>
      <p:pic>
        <p:nvPicPr>
          <p:cNvPr id="2053" name="Picture 11" descr="Lee_Ranch_Wind_Speed_Frequency"/>
          <p:cNvPicPr>
            <a:picLocks noChangeAspect="1" noChangeArrowheads="1"/>
          </p:cNvPicPr>
          <p:nvPr/>
        </p:nvPicPr>
        <p:blipFill>
          <a:blip r:embed="rId4" cstate="print"/>
          <a:srcRect/>
          <a:stretch>
            <a:fillRect/>
          </a:stretch>
        </p:blipFill>
        <p:spPr bwMode="auto">
          <a:xfrm>
            <a:off x="762000" y="2590800"/>
            <a:ext cx="4343400" cy="2482850"/>
          </a:xfrm>
          <a:prstGeom prst="rect">
            <a:avLst/>
          </a:prstGeom>
          <a:noFill/>
          <a:ln w="9525">
            <a:noFill/>
            <a:miter lim="800000"/>
            <a:headEnd/>
            <a:tailEnd/>
          </a:ln>
        </p:spPr>
      </p:pic>
      <p:sp>
        <p:nvSpPr>
          <p:cNvPr id="2054" name="Text Box 12"/>
          <p:cNvSpPr txBox="1">
            <a:spLocks noChangeArrowheads="1"/>
          </p:cNvSpPr>
          <p:nvPr/>
        </p:nvSpPr>
        <p:spPr bwMode="auto">
          <a:xfrm>
            <a:off x="5486400" y="3048000"/>
            <a:ext cx="3352800" cy="641350"/>
          </a:xfrm>
          <a:prstGeom prst="rect">
            <a:avLst/>
          </a:prstGeom>
          <a:noFill/>
          <a:ln w="9525">
            <a:noFill/>
            <a:miter lim="800000"/>
            <a:headEnd/>
            <a:tailEnd/>
          </a:ln>
        </p:spPr>
        <p:txBody>
          <a:bodyPr>
            <a:spAutoFit/>
          </a:bodyPr>
          <a:lstStyle/>
          <a:p>
            <a:pPr>
              <a:spcBef>
                <a:spcPct val="50000"/>
              </a:spcBef>
            </a:pPr>
            <a:r>
              <a:rPr lang="en-US"/>
              <a:t>Data from Lee Ranch, Colorado wind farm</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381000"/>
            <a:ext cx="8229600" cy="914400"/>
          </a:xfrm>
        </p:spPr>
        <p:txBody>
          <a:bodyPr/>
          <a:lstStyle/>
          <a:p>
            <a:pPr eaLnBrk="1" hangingPunct="1">
              <a:defRPr/>
            </a:pPr>
            <a:r>
              <a:rPr lang="en-US" smtClean="0"/>
              <a:t>Optimization Opportunities</a:t>
            </a:r>
          </a:p>
        </p:txBody>
      </p:sp>
      <p:sp>
        <p:nvSpPr>
          <p:cNvPr id="49155" name="Rectangle 3"/>
          <p:cNvSpPr>
            <a:spLocks noGrp="1" noChangeArrowheads="1"/>
          </p:cNvSpPr>
          <p:nvPr>
            <p:ph type="body" sz="half" idx="1"/>
          </p:nvPr>
        </p:nvSpPr>
        <p:spPr>
          <a:xfrm>
            <a:off x="304800" y="1371600"/>
            <a:ext cx="7848600" cy="5029200"/>
          </a:xfrm>
        </p:spPr>
        <p:txBody>
          <a:bodyPr/>
          <a:lstStyle/>
          <a:p>
            <a:pPr eaLnBrk="1" hangingPunct="1">
              <a:lnSpc>
                <a:spcPct val="90000"/>
              </a:lnSpc>
              <a:defRPr/>
            </a:pPr>
            <a:r>
              <a:rPr lang="en-US" sz="2000" smtClean="0"/>
              <a:t>Site selection </a:t>
            </a:r>
          </a:p>
          <a:p>
            <a:pPr lvl="1" eaLnBrk="1" hangingPunct="1">
              <a:lnSpc>
                <a:spcPct val="90000"/>
              </a:lnSpc>
              <a:defRPr/>
            </a:pPr>
            <a:r>
              <a:rPr lang="en-US" sz="1800" smtClean="0"/>
              <a:t>Altitude, wind strength, constancy, grid access, …</a:t>
            </a:r>
          </a:p>
          <a:p>
            <a:pPr eaLnBrk="1" hangingPunct="1">
              <a:lnSpc>
                <a:spcPct val="90000"/>
              </a:lnSpc>
              <a:defRPr/>
            </a:pPr>
            <a:r>
              <a:rPr lang="en-US" sz="2000" smtClean="0"/>
              <a:t>Turbine selection</a:t>
            </a:r>
          </a:p>
          <a:p>
            <a:pPr lvl="1" eaLnBrk="1" hangingPunct="1">
              <a:lnSpc>
                <a:spcPct val="90000"/>
              </a:lnSpc>
              <a:defRPr/>
            </a:pPr>
            <a:r>
              <a:rPr lang="en-US" sz="1800" smtClean="0"/>
              <a:t>Design (HAWTs vs VAWTs), vendor, size, quantity,</a:t>
            </a:r>
          </a:p>
          <a:p>
            <a:pPr lvl="1" eaLnBrk="1" hangingPunct="1">
              <a:lnSpc>
                <a:spcPct val="90000"/>
              </a:lnSpc>
              <a:defRPr/>
            </a:pPr>
            <a:r>
              <a:rPr lang="en-US" sz="1800" smtClean="0"/>
              <a:t>Turbine Height: “7</a:t>
            </a:r>
            <a:r>
              <a:rPr lang="en-US" sz="1800" baseline="30000" smtClean="0"/>
              <a:t>th</a:t>
            </a:r>
            <a:r>
              <a:rPr lang="en-US" sz="1800" smtClean="0"/>
              <a:t> root law”</a:t>
            </a:r>
          </a:p>
          <a:p>
            <a:pPr lvl="1" eaLnBrk="1" hangingPunct="1">
              <a:lnSpc>
                <a:spcPct val="90000"/>
              </a:lnSpc>
              <a:buFont typeface="Wingdings" pitchFamily="2" charset="2"/>
              <a:buNone/>
              <a:defRPr/>
            </a:pPr>
            <a:r>
              <a:rPr lang="en-US" sz="1800" smtClean="0"/>
              <a:t> </a:t>
            </a:r>
          </a:p>
          <a:p>
            <a:pPr lvl="1" eaLnBrk="1" hangingPunct="1">
              <a:lnSpc>
                <a:spcPct val="90000"/>
              </a:lnSpc>
              <a:buFont typeface="Wingdings" pitchFamily="2" charset="2"/>
              <a:buNone/>
              <a:defRPr/>
            </a:pPr>
            <a:endParaRPr lang="en-US" sz="1800" smtClean="0"/>
          </a:p>
          <a:p>
            <a:pPr lvl="2" eaLnBrk="1" hangingPunct="1">
              <a:lnSpc>
                <a:spcPct val="90000"/>
              </a:lnSpc>
              <a:defRPr/>
            </a:pPr>
            <a:r>
              <a:rPr lang="en-US" sz="1600" smtClean="0"/>
              <a:t>Greater precision for local conditions</a:t>
            </a:r>
          </a:p>
          <a:p>
            <a:pPr eaLnBrk="1" hangingPunct="1">
              <a:lnSpc>
                <a:spcPct val="90000"/>
              </a:lnSpc>
              <a:defRPr/>
            </a:pPr>
            <a:r>
              <a:rPr lang="en-US" sz="2000" smtClean="0"/>
              <a:t>Local topography (hills, ridges, …)</a:t>
            </a:r>
            <a:r>
              <a:rPr lang="en-US" sz="2000" smtClean="0">
                <a:sym typeface="Symbol" pitchFamily="18" charset="2"/>
              </a:rPr>
              <a:t> </a:t>
            </a:r>
          </a:p>
          <a:p>
            <a:pPr lvl="1" eaLnBrk="1" hangingPunct="1">
              <a:lnSpc>
                <a:spcPct val="90000"/>
              </a:lnSpc>
              <a:defRPr/>
            </a:pPr>
            <a:r>
              <a:rPr lang="en-US" sz="1800" smtClean="0">
                <a:sym typeface="Symbol" pitchFamily="18" charset="2"/>
              </a:rPr>
              <a:t>Turbulence caused by other turbines</a:t>
            </a:r>
          </a:p>
          <a:p>
            <a:pPr lvl="1" eaLnBrk="1" hangingPunct="1">
              <a:lnSpc>
                <a:spcPct val="90000"/>
              </a:lnSpc>
              <a:defRPr/>
            </a:pPr>
            <a:r>
              <a:rPr lang="en-US" sz="1800" smtClean="0">
                <a:sym typeface="Symbol" pitchFamily="18" charset="2"/>
              </a:rPr>
              <a:t>Prevailing wind strengths, direction, variance</a:t>
            </a:r>
          </a:p>
          <a:p>
            <a:pPr lvl="1" eaLnBrk="1" hangingPunct="1">
              <a:lnSpc>
                <a:spcPct val="90000"/>
              </a:lnSpc>
              <a:defRPr/>
            </a:pPr>
            <a:r>
              <a:rPr lang="en-US" sz="1800" smtClean="0">
                <a:sym typeface="Symbol" pitchFamily="18" charset="2"/>
              </a:rPr>
              <a:t>Ground stability (support massive turbines)</a:t>
            </a:r>
          </a:p>
          <a:p>
            <a:pPr eaLnBrk="1" hangingPunct="1">
              <a:lnSpc>
                <a:spcPct val="90000"/>
              </a:lnSpc>
              <a:defRPr/>
            </a:pPr>
            <a:r>
              <a:rPr lang="en-US" sz="2000" smtClean="0">
                <a:sym typeface="Symbol" pitchFamily="18" charset="2"/>
              </a:rPr>
              <a:t>Grid upgrades: extensions, surge capacity, …</a:t>
            </a:r>
          </a:p>
          <a:p>
            <a:pPr eaLnBrk="1" hangingPunct="1">
              <a:lnSpc>
                <a:spcPct val="90000"/>
              </a:lnSpc>
              <a:defRPr/>
            </a:pPr>
            <a:r>
              <a:rPr lang="en-US" sz="2000" smtClean="0">
                <a:sym typeface="Symbol" pitchFamily="18" charset="2"/>
              </a:rPr>
              <a:t>Non-power constraints/preferences</a:t>
            </a:r>
          </a:p>
          <a:p>
            <a:pPr lvl="1" eaLnBrk="1" hangingPunct="1">
              <a:lnSpc>
                <a:spcPct val="90000"/>
              </a:lnSpc>
              <a:defRPr/>
            </a:pPr>
            <a:r>
              <a:rPr lang="en-US" sz="1800" smtClean="0">
                <a:sym typeface="Symbol" pitchFamily="18" charset="2"/>
              </a:rPr>
              <a:t>Environmental (birds, aesthetics, power lines, …)</a:t>
            </a:r>
          </a:p>
          <a:p>
            <a:pPr lvl="1" eaLnBrk="1" hangingPunct="1">
              <a:lnSpc>
                <a:spcPct val="90000"/>
              </a:lnSpc>
              <a:defRPr/>
            </a:pPr>
            <a:r>
              <a:rPr lang="en-US" sz="1800" smtClean="0">
                <a:sym typeface="Symbol" pitchFamily="18" charset="2"/>
              </a:rPr>
              <a:t>Cause radar clutter (e.g. near airports, air bases)</a:t>
            </a:r>
          </a:p>
          <a:p>
            <a:pPr lvl="1" eaLnBrk="1" hangingPunct="1">
              <a:lnSpc>
                <a:spcPct val="90000"/>
              </a:lnSpc>
              <a:buFont typeface="Wingdings" pitchFamily="2" charset="2"/>
              <a:buNone/>
              <a:defRPr/>
            </a:pPr>
            <a:endParaRPr lang="en-US" sz="1800" smtClean="0">
              <a:sym typeface="Symbol" pitchFamily="18" charset="2"/>
            </a:endParaRPr>
          </a:p>
        </p:txBody>
      </p:sp>
      <p:graphicFrame>
        <p:nvGraphicFramePr>
          <p:cNvPr id="3074" name="Object 4"/>
          <p:cNvGraphicFramePr>
            <a:graphicFrameLocks noChangeAspect="1"/>
          </p:cNvGraphicFramePr>
          <p:nvPr>
            <p:ph sz="half" idx="2"/>
          </p:nvPr>
        </p:nvGraphicFramePr>
        <p:xfrm>
          <a:off x="1371600" y="2971800"/>
          <a:ext cx="4038600" cy="617538"/>
        </p:xfrm>
        <a:graphic>
          <a:graphicData uri="http://schemas.openxmlformats.org/presentationml/2006/ole">
            <p:oleObj spid="_x0000_s443394" name="Equation" r:id="rId3" imgW="1993680" imgH="304560" progId="Equation.3">
              <p:embed/>
            </p:oleObj>
          </a:graphicData>
        </a:graphic>
      </p:graphicFrame>
      <p:pic>
        <p:nvPicPr>
          <p:cNvPr id="3077" name="Picture 9" descr="e-126-wind_turbine.jpg">
            <a:hlinkClick r:id="rId4"/>
          </p:cNvPr>
          <p:cNvPicPr>
            <a:picLocks noChangeAspect="1" noChangeArrowheads="1"/>
          </p:cNvPicPr>
          <p:nvPr/>
        </p:nvPicPr>
        <p:blipFill>
          <a:blip r:embed="rId5" cstate="print"/>
          <a:srcRect/>
          <a:stretch>
            <a:fillRect/>
          </a:stretch>
        </p:blipFill>
        <p:spPr bwMode="auto">
          <a:xfrm>
            <a:off x="6477000" y="2209800"/>
            <a:ext cx="2513013" cy="3886200"/>
          </a:xfrm>
          <a:prstGeom prst="rect">
            <a:avLst/>
          </a:prstGeom>
          <a:noFill/>
          <a:ln w="9525">
            <a:noFill/>
            <a:miter lim="800000"/>
            <a:headEnd/>
            <a:tailEnd/>
          </a:ln>
        </p:spPr>
      </p:pic>
      <p:sp>
        <p:nvSpPr>
          <p:cNvPr id="3078" name="Text Box 10"/>
          <p:cNvSpPr txBox="1">
            <a:spLocks noChangeArrowheads="1"/>
          </p:cNvSpPr>
          <p:nvPr/>
        </p:nvSpPr>
        <p:spPr bwMode="auto">
          <a:xfrm>
            <a:off x="6324600" y="6172200"/>
            <a:ext cx="2590800" cy="836613"/>
          </a:xfrm>
          <a:prstGeom prst="rect">
            <a:avLst/>
          </a:prstGeom>
          <a:noFill/>
          <a:ln w="9525">
            <a:noFill/>
            <a:miter lim="800000"/>
            <a:headEnd/>
            <a:tailEnd/>
          </a:ln>
        </p:spPr>
        <p:txBody>
          <a:bodyPr>
            <a:spAutoFit/>
          </a:bodyPr>
          <a:lstStyle/>
          <a:p>
            <a:r>
              <a:rPr lang="en-US" sz="1400">
                <a:latin typeface="Arial" charset="0"/>
              </a:rPr>
              <a:t>World’s Largest Wind Turbine (7+Megawatts, 400+ feet tall</a:t>
            </a:r>
            <a:r>
              <a:rPr lang="en-US" sz="1400"/>
              <a:t>)</a:t>
            </a:r>
          </a:p>
          <a:p>
            <a:pPr>
              <a:spcBef>
                <a:spcPct val="50000"/>
              </a:spcBef>
            </a:pPr>
            <a:endParaRPr lang="en-US" sz="1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7"/>
          <p:cNvSpPr>
            <a:spLocks noGrp="1" noChangeArrowheads="1"/>
          </p:cNvSpPr>
          <p:nvPr>
            <p:ph type="title"/>
          </p:nvPr>
        </p:nvSpPr>
        <p:spPr/>
        <p:txBody>
          <a:bodyPr/>
          <a:lstStyle/>
          <a:p>
            <a:pPr eaLnBrk="1" hangingPunct="1">
              <a:defRPr/>
            </a:pPr>
            <a:r>
              <a:rPr lang="en-US" smtClean="0"/>
              <a:t>Oops...</a:t>
            </a:r>
          </a:p>
        </p:txBody>
      </p:sp>
      <p:sp>
        <p:nvSpPr>
          <p:cNvPr id="52232" name="Rectangle 8"/>
          <p:cNvSpPr>
            <a:spLocks noGrp="1" noChangeArrowheads="1"/>
          </p:cNvSpPr>
          <p:nvPr>
            <p:ph type="body" idx="1"/>
          </p:nvPr>
        </p:nvSpPr>
        <p:spPr>
          <a:xfrm>
            <a:off x="457200" y="1752600"/>
            <a:ext cx="8229600" cy="4343400"/>
          </a:xfrm>
        </p:spPr>
        <p:txBody>
          <a:bodyPr/>
          <a:lstStyle/>
          <a:p>
            <a:pPr eaLnBrk="1" hangingPunct="1">
              <a:defRPr/>
            </a:pPr>
            <a:r>
              <a:rPr lang="en-US" sz="2800" smtClean="0"/>
              <a:t>What’s wrong with this picture?</a:t>
            </a:r>
          </a:p>
        </p:txBody>
      </p:sp>
      <p:pic>
        <p:nvPicPr>
          <p:cNvPr id="17412" name="Picture 10" descr="wind-power-5"/>
          <p:cNvPicPr>
            <a:picLocks noChangeAspect="1" noChangeArrowheads="1"/>
          </p:cNvPicPr>
          <p:nvPr/>
        </p:nvPicPr>
        <p:blipFill>
          <a:blip r:embed="rId2" cstate="print"/>
          <a:srcRect/>
          <a:stretch>
            <a:fillRect/>
          </a:stretch>
        </p:blipFill>
        <p:spPr bwMode="auto">
          <a:xfrm>
            <a:off x="838200" y="2514600"/>
            <a:ext cx="4419600" cy="3336925"/>
          </a:xfrm>
          <a:prstGeom prst="rect">
            <a:avLst/>
          </a:prstGeom>
          <a:noFill/>
          <a:ln w="9525">
            <a:noFill/>
            <a:miter lim="800000"/>
            <a:headEnd/>
            <a:tailEnd/>
          </a:ln>
        </p:spPr>
      </p:pic>
      <p:sp>
        <p:nvSpPr>
          <p:cNvPr id="17413" name="Text Box 11"/>
          <p:cNvSpPr txBox="1">
            <a:spLocks noChangeArrowheads="1"/>
          </p:cNvSpPr>
          <p:nvPr/>
        </p:nvSpPr>
        <p:spPr bwMode="auto">
          <a:xfrm>
            <a:off x="5867400" y="2819400"/>
            <a:ext cx="2667000" cy="2154238"/>
          </a:xfrm>
          <a:prstGeom prst="rect">
            <a:avLst/>
          </a:prstGeom>
          <a:noFill/>
          <a:ln w="9525">
            <a:noFill/>
            <a:miter lim="800000"/>
            <a:headEnd/>
            <a:tailEnd/>
          </a:ln>
        </p:spPr>
        <p:txBody>
          <a:bodyPr>
            <a:spAutoFit/>
          </a:bodyPr>
          <a:lstStyle/>
          <a:p>
            <a:pPr>
              <a:spcBef>
                <a:spcPct val="50000"/>
              </a:spcBef>
              <a:buFontTx/>
              <a:buChar char="•"/>
            </a:pPr>
            <a:r>
              <a:rPr lang="en-US"/>
              <a:t> Proximity of turbines</a:t>
            </a:r>
          </a:p>
          <a:p>
            <a:pPr>
              <a:spcBef>
                <a:spcPct val="50000"/>
              </a:spcBef>
              <a:buFontTx/>
              <a:buChar char="•"/>
            </a:pPr>
            <a:r>
              <a:rPr lang="en-US"/>
              <a:t> Orientation w.r.t. prevaling winds</a:t>
            </a:r>
          </a:p>
          <a:p>
            <a:pPr>
              <a:spcBef>
                <a:spcPct val="50000"/>
              </a:spcBef>
              <a:buFontTx/>
              <a:buChar char="•"/>
            </a:pPr>
            <a:r>
              <a:rPr lang="en-US"/>
              <a:t> Ignoring local topography</a:t>
            </a:r>
          </a:p>
          <a:p>
            <a:pPr>
              <a:spcBef>
                <a:spcPct val="50000"/>
              </a:spcBef>
              <a:buFontTx/>
              <a:buChar char="•"/>
            </a:pPr>
            <a:r>
              <a:rPr lang="en-US"/>
              <a:t> …</a:t>
            </a:r>
          </a:p>
        </p:txBody>
      </p:sp>
      <p:sp>
        <p:nvSpPr>
          <p:cNvPr id="17414" name="Text Box 12"/>
          <p:cNvSpPr txBox="1">
            <a:spLocks noChangeArrowheads="1"/>
          </p:cNvSpPr>
          <p:nvPr/>
        </p:nvSpPr>
        <p:spPr bwMode="auto">
          <a:xfrm>
            <a:off x="1295400" y="6096000"/>
            <a:ext cx="3200400" cy="366713"/>
          </a:xfrm>
          <a:prstGeom prst="rect">
            <a:avLst/>
          </a:prstGeom>
          <a:noFill/>
          <a:ln w="9525">
            <a:noFill/>
            <a:miter lim="800000"/>
            <a:headEnd/>
            <a:tailEnd/>
          </a:ln>
        </p:spPr>
        <p:txBody>
          <a:bodyPr>
            <a:spAutoFit/>
          </a:bodyPr>
          <a:lstStyle/>
          <a:p>
            <a:pPr>
              <a:spcBef>
                <a:spcPct val="50000"/>
              </a:spcBef>
            </a:pPr>
            <a:r>
              <a:rPr lang="en-US"/>
              <a:t>Near Palm Springs, CA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type="title"/>
          </p:nvPr>
        </p:nvSpPr>
        <p:spPr/>
        <p:txBody>
          <a:bodyPr/>
          <a:lstStyle/>
          <a:p>
            <a:pPr eaLnBrk="1" hangingPunct="1">
              <a:defRPr/>
            </a:pPr>
            <a:r>
              <a:rPr lang="en-US" smtClean="0"/>
              <a:t>Economic Optimization</a:t>
            </a:r>
          </a:p>
        </p:txBody>
      </p:sp>
      <p:sp>
        <p:nvSpPr>
          <p:cNvPr id="87047" name="Rectangle 7"/>
          <p:cNvSpPr>
            <a:spLocks noGrp="1" noChangeArrowheads="1"/>
          </p:cNvSpPr>
          <p:nvPr>
            <p:ph type="body" sz="half" idx="1"/>
          </p:nvPr>
        </p:nvSpPr>
        <p:spPr/>
        <p:txBody>
          <a:bodyPr/>
          <a:lstStyle/>
          <a:p>
            <a:pPr eaLnBrk="1" hangingPunct="1">
              <a:defRPr/>
            </a:pPr>
            <a:r>
              <a:rPr lang="en-US" sz="2400" smtClean="0"/>
              <a:t>$1M-3M/MW capacity</a:t>
            </a:r>
          </a:p>
          <a:p>
            <a:pPr eaLnBrk="1" hangingPunct="1">
              <a:defRPr/>
            </a:pPr>
            <a:r>
              <a:rPr lang="en-US" sz="2400" smtClean="0"/>
              <a:t>$3M-20M/turbine</a:t>
            </a:r>
          </a:p>
          <a:p>
            <a:pPr eaLnBrk="1" hangingPunct="1">
              <a:defRPr/>
            </a:pPr>
            <a:r>
              <a:rPr lang="en-US" sz="2400" smtClean="0"/>
              <a:t>Questions</a:t>
            </a:r>
          </a:p>
          <a:p>
            <a:pPr lvl="1" eaLnBrk="1" hangingPunct="1">
              <a:defRPr/>
            </a:pPr>
            <a:r>
              <a:rPr lang="en-US" sz="2000" smtClean="0"/>
              <a:t>Economy of scale?</a:t>
            </a:r>
          </a:p>
          <a:p>
            <a:pPr lvl="1" eaLnBrk="1" hangingPunct="1">
              <a:defRPr/>
            </a:pPr>
            <a:r>
              <a:rPr lang="en-US" sz="2000" smtClean="0"/>
              <a:t>NPV &amp; longevity?</a:t>
            </a:r>
          </a:p>
          <a:p>
            <a:pPr lvl="1" eaLnBrk="1" hangingPunct="1">
              <a:defRPr/>
            </a:pPr>
            <a:r>
              <a:rPr lang="en-US" sz="2000" smtClean="0"/>
              <a:t>Interest rate?</a:t>
            </a:r>
          </a:p>
          <a:p>
            <a:pPr lvl="1" eaLnBrk="1" hangingPunct="1">
              <a:defRPr/>
            </a:pPr>
            <a:r>
              <a:rPr lang="en-US" sz="2000" smtClean="0"/>
              <a:t>Operational costs?</a:t>
            </a:r>
          </a:p>
          <a:p>
            <a:pPr eaLnBrk="1" hangingPunct="1">
              <a:defRPr/>
            </a:pPr>
            <a:r>
              <a:rPr lang="en-US" sz="2400" smtClean="0"/>
              <a:t>Price of Electricity</a:t>
            </a:r>
          </a:p>
          <a:p>
            <a:pPr lvl="1" eaLnBrk="1" hangingPunct="1">
              <a:defRPr/>
            </a:pPr>
            <a:endParaRPr lang="en-US" sz="2000" smtClean="0"/>
          </a:p>
        </p:txBody>
      </p:sp>
      <p:sp>
        <p:nvSpPr>
          <p:cNvPr id="87048" name="Rectangle 8"/>
          <p:cNvSpPr>
            <a:spLocks noGrp="1" noChangeArrowheads="1"/>
          </p:cNvSpPr>
          <p:nvPr>
            <p:ph type="body" sz="half" idx="2"/>
          </p:nvPr>
        </p:nvSpPr>
        <p:spPr>
          <a:xfrm>
            <a:off x="457200" y="5043055"/>
            <a:ext cx="8153400" cy="1510145"/>
          </a:xfrm>
        </p:spPr>
        <p:txBody>
          <a:bodyPr/>
          <a:lstStyle/>
          <a:p>
            <a:pPr eaLnBrk="1" hangingPunct="1">
              <a:defRPr/>
            </a:pPr>
            <a:r>
              <a:rPr lang="en-US" sz="2400" dirty="0" smtClean="0"/>
              <a:t>8% improvement in 25B invested = $2B</a:t>
            </a:r>
          </a:p>
          <a:p>
            <a:pPr eaLnBrk="1" hangingPunct="1">
              <a:defRPr/>
            </a:pPr>
            <a:r>
              <a:rPr lang="en-US" sz="2400" dirty="0" smtClean="0"/>
              <a:t>Price of storage &amp; upgrade of grid transmission</a:t>
            </a:r>
          </a:p>
          <a:p>
            <a:pPr eaLnBrk="1" hangingPunct="1">
              <a:defRPr/>
            </a:pPr>
            <a:endParaRPr lang="en-US" sz="2400" dirty="0" smtClean="0"/>
          </a:p>
        </p:txBody>
      </p:sp>
      <p:pic>
        <p:nvPicPr>
          <p:cNvPr id="18437" name="Picture 5"/>
          <p:cNvPicPr>
            <a:picLocks noChangeAspect="1" noChangeArrowheads="1"/>
          </p:cNvPicPr>
          <p:nvPr/>
        </p:nvPicPr>
        <p:blipFill>
          <a:blip r:embed="rId2" cstate="print"/>
          <a:srcRect/>
          <a:stretch>
            <a:fillRect/>
          </a:stretch>
        </p:blipFill>
        <p:spPr bwMode="auto">
          <a:xfrm rot="5400000">
            <a:off x="5110162" y="1062038"/>
            <a:ext cx="2809875" cy="44958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381000"/>
            <a:ext cx="8229600" cy="838200"/>
          </a:xfrm>
        </p:spPr>
        <p:txBody>
          <a:bodyPr/>
          <a:lstStyle/>
          <a:p>
            <a:pPr eaLnBrk="1" hangingPunct="1">
              <a:defRPr/>
            </a:pPr>
            <a:r>
              <a:rPr lang="en-US" sz="4000" smtClean="0"/>
              <a:t>Penultimate Optimization Challenge</a:t>
            </a:r>
          </a:p>
        </p:txBody>
      </p:sp>
      <p:sp>
        <p:nvSpPr>
          <p:cNvPr id="72707" name="Rectangle 3"/>
          <p:cNvSpPr>
            <a:spLocks noGrp="1" noChangeArrowheads="1"/>
          </p:cNvSpPr>
          <p:nvPr>
            <p:ph type="body" sz="half" idx="1"/>
          </p:nvPr>
        </p:nvSpPr>
        <p:spPr>
          <a:xfrm>
            <a:off x="533400" y="1828800"/>
            <a:ext cx="8153400" cy="4191000"/>
          </a:xfrm>
        </p:spPr>
        <p:txBody>
          <a:bodyPr/>
          <a:lstStyle/>
          <a:p>
            <a:pPr eaLnBrk="1" hangingPunct="1">
              <a:defRPr/>
            </a:pPr>
            <a:r>
              <a:rPr lang="en-US" sz="2400" smtClean="0"/>
              <a:t>Objective Function </a:t>
            </a:r>
            <a:r>
              <a:rPr lang="en-US" sz="2400" i="1" smtClean="0"/>
              <a:t>f</a:t>
            </a:r>
          </a:p>
          <a:p>
            <a:pPr lvl="1" eaLnBrk="1" hangingPunct="1">
              <a:defRPr/>
            </a:pPr>
            <a:r>
              <a:rPr lang="en-US" sz="2000" smtClean="0"/>
              <a:t>Construction: cost, time, risk, capacity, …</a:t>
            </a:r>
          </a:p>
          <a:p>
            <a:pPr lvl="1" eaLnBrk="1" hangingPunct="1">
              <a:defRPr/>
            </a:pPr>
            <a:r>
              <a:rPr lang="en-US" sz="2000" smtClean="0"/>
              <a:t>Grid: access &amp; upgrade cost,</a:t>
            </a:r>
          </a:p>
          <a:p>
            <a:pPr lvl="1" eaLnBrk="1" hangingPunct="1">
              <a:defRPr/>
            </a:pPr>
            <a:r>
              <a:rPr lang="en-US" sz="2000" smtClean="0"/>
              <a:t>Operation: cost/year, longevity, </a:t>
            </a:r>
          </a:p>
          <a:p>
            <a:pPr lvl="1" eaLnBrk="1" hangingPunct="1">
              <a:defRPr/>
            </a:pPr>
            <a:r>
              <a:rPr lang="en-US" sz="2000" smtClean="0"/>
              <a:t>Risks: price/year of electricity, demand, reliability, …</a:t>
            </a:r>
          </a:p>
          <a:p>
            <a:pPr eaLnBrk="1" hangingPunct="1">
              <a:defRPr/>
            </a:pPr>
            <a:r>
              <a:rPr lang="en-US" sz="2400" smtClean="0"/>
              <a:t>Constraints </a:t>
            </a:r>
            <a:r>
              <a:rPr lang="en-US" sz="2400" i="1" smtClean="0"/>
              <a:t>c</a:t>
            </a:r>
            <a:r>
              <a:rPr lang="en-US" sz="2400" i="1" baseline="-25000" smtClean="0"/>
              <a:t>i</a:t>
            </a:r>
            <a:endParaRPr lang="en-US" sz="2400" i="1" smtClean="0"/>
          </a:p>
          <a:p>
            <a:pPr lvl="1" eaLnBrk="1" hangingPunct="1">
              <a:defRPr/>
            </a:pPr>
            <a:r>
              <a:rPr lang="en-US" sz="2000" smtClean="0"/>
              <a:t>Grid: Ave &amp; surge capacity, max power storage, …</a:t>
            </a:r>
          </a:p>
          <a:p>
            <a:pPr lvl="1" eaLnBrk="1" hangingPunct="1">
              <a:defRPr/>
            </a:pPr>
            <a:r>
              <a:rPr lang="en-US" sz="2000" smtClean="0"/>
              <a:t>Physical: area, height, topography, atmospherics, …</a:t>
            </a:r>
          </a:p>
          <a:p>
            <a:pPr lvl="1" eaLnBrk="1" hangingPunct="1">
              <a:defRPr/>
            </a:pPr>
            <a:r>
              <a:rPr lang="en-US" sz="2000" smtClean="0"/>
              <a:t>Financial: capital raising, timing, NPV discounts, …</a:t>
            </a:r>
          </a:p>
          <a:p>
            <a:pPr lvl="1" eaLnBrk="1" hangingPunct="1">
              <a:defRPr/>
            </a:pPr>
            <a:r>
              <a:rPr lang="en-US" sz="2000" smtClean="0"/>
              <a:t>Regulatory: environmental, permits, safety, …</a:t>
            </a:r>
          </a:p>
          <a:p>
            <a:pPr lvl="1" eaLnBrk="1" hangingPunct="1">
              <a:defRPr/>
            </a:pPr>
            <a:r>
              <a:rPr lang="en-US" sz="2000" smtClean="0"/>
              <a:t>Supply chain: availability &amp; timing of turbines, …</a:t>
            </a:r>
          </a:p>
        </p:txBody>
      </p:sp>
      <p:graphicFrame>
        <p:nvGraphicFramePr>
          <p:cNvPr id="4098" name="Object 4"/>
          <p:cNvGraphicFramePr>
            <a:graphicFrameLocks noChangeAspect="1"/>
          </p:cNvGraphicFramePr>
          <p:nvPr>
            <p:ph sz="half" idx="2"/>
          </p:nvPr>
        </p:nvGraphicFramePr>
        <p:xfrm>
          <a:off x="3325090" y="630382"/>
          <a:ext cx="3060986" cy="699654"/>
        </p:xfrm>
        <a:graphic>
          <a:graphicData uri="http://schemas.openxmlformats.org/presentationml/2006/ole">
            <p:oleObj spid="_x0000_s444418" name="Equation" r:id="rId3" imgW="1498320" imgH="342720" progId="Equation.3">
              <p:embed/>
            </p:oleObj>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body" sz="half" idx="1"/>
          </p:nvPr>
        </p:nvSpPr>
        <p:spPr>
          <a:xfrm>
            <a:off x="457200" y="1981200"/>
            <a:ext cx="8001000" cy="4114800"/>
          </a:xfrm>
        </p:spPr>
        <p:txBody>
          <a:bodyPr/>
          <a:lstStyle/>
          <a:p>
            <a:pPr eaLnBrk="1" hangingPunct="1">
              <a:lnSpc>
                <a:spcPct val="90000"/>
              </a:lnSpc>
              <a:defRPr/>
            </a:pPr>
            <a:r>
              <a:rPr lang="en-US" dirty="0" smtClean="0"/>
              <a:t>Gradient Descent </a:t>
            </a:r>
          </a:p>
          <a:p>
            <a:pPr lvl="1" eaLnBrk="1" hangingPunct="1">
              <a:lnSpc>
                <a:spcPct val="90000"/>
              </a:lnSpc>
              <a:defRPr/>
            </a:pPr>
            <a:r>
              <a:rPr lang="en-US" sz="2000" dirty="0" smtClean="0"/>
              <a:t>For differentiable convex functions</a:t>
            </a:r>
          </a:p>
          <a:p>
            <a:pPr lvl="1" eaLnBrk="1" hangingPunct="1">
              <a:lnSpc>
                <a:spcPct val="90000"/>
              </a:lnSpc>
              <a:defRPr/>
            </a:pPr>
            <a:r>
              <a:rPr lang="en-US" sz="2000" dirty="0" smtClean="0"/>
              <a:t>Many variants: coordinate descent, </a:t>
            </a:r>
            <a:r>
              <a:rPr lang="en-US" sz="2000" dirty="0" err="1" smtClean="0"/>
              <a:t>Nesterov’s</a:t>
            </a:r>
            <a:r>
              <a:rPr lang="en-US" sz="2000" dirty="0" smtClean="0"/>
              <a:t>, …</a:t>
            </a:r>
          </a:p>
          <a:p>
            <a:pPr lvl="1" eaLnBrk="1" hangingPunct="1">
              <a:lnSpc>
                <a:spcPct val="90000"/>
              </a:lnSpc>
              <a:defRPr/>
            </a:pPr>
            <a:r>
              <a:rPr lang="en-US" sz="2000" dirty="0" smtClean="0"/>
              <a:t>Conjugate gradient</a:t>
            </a:r>
          </a:p>
          <a:p>
            <a:pPr eaLnBrk="1" hangingPunct="1">
              <a:lnSpc>
                <a:spcPct val="90000"/>
              </a:lnSpc>
              <a:defRPr/>
            </a:pPr>
            <a:r>
              <a:rPr lang="en-US" dirty="0" smtClean="0"/>
              <a:t>Generalized Newton </a:t>
            </a:r>
          </a:p>
          <a:p>
            <a:pPr eaLnBrk="1" hangingPunct="1">
              <a:lnSpc>
                <a:spcPct val="90000"/>
              </a:lnSpc>
              <a:defRPr/>
            </a:pPr>
            <a:r>
              <a:rPr lang="en-US" dirty="0" smtClean="0"/>
              <a:t>Other: </a:t>
            </a:r>
            <a:r>
              <a:rPr lang="en-US" sz="1600" dirty="0" smtClean="0"/>
              <a:t>Ellipsoid, Cutting Plane, Dual Interior Point, …</a:t>
            </a:r>
          </a:p>
          <a:p>
            <a:pPr eaLnBrk="1" hangingPunct="1">
              <a:lnSpc>
                <a:spcPct val="90000"/>
              </a:lnSpc>
              <a:defRPr/>
            </a:pPr>
            <a:r>
              <a:rPr lang="en-US" dirty="0" smtClean="0"/>
              <a:t>Convex </a:t>
            </a:r>
            <a:r>
              <a:rPr lang="en-US" dirty="0" smtClean="0">
                <a:sym typeface="Wingdings" pitchFamily="2" charset="2"/>
              </a:rPr>
              <a:t> Non-Convex?</a:t>
            </a:r>
          </a:p>
          <a:p>
            <a:pPr lvl="1" eaLnBrk="1" hangingPunct="1">
              <a:lnSpc>
                <a:spcPct val="90000"/>
              </a:lnSpc>
              <a:defRPr/>
            </a:pPr>
            <a:r>
              <a:rPr lang="en-US" sz="2000" dirty="0" smtClean="0"/>
              <a:t>Approximations: </a:t>
            </a:r>
            <a:r>
              <a:rPr lang="en-US" sz="2000" dirty="0" err="1" smtClean="0"/>
              <a:t>submodularity</a:t>
            </a:r>
            <a:r>
              <a:rPr lang="en-US" sz="2000" dirty="0" smtClean="0"/>
              <a:t>, multiple restart, …</a:t>
            </a:r>
          </a:p>
          <a:p>
            <a:pPr lvl="1" eaLnBrk="1" hangingPunct="1">
              <a:lnSpc>
                <a:spcPct val="90000"/>
              </a:lnSpc>
              <a:defRPr/>
            </a:pPr>
            <a:r>
              <a:rPr lang="en-US" sz="2000" dirty="0" smtClean="0"/>
              <a:t>“Holistic” methods: simulated annealing with jumps</a:t>
            </a:r>
          </a:p>
          <a:p>
            <a:pPr eaLnBrk="1" hangingPunct="1">
              <a:lnSpc>
                <a:spcPct val="90000"/>
              </a:lnSpc>
              <a:defRPr/>
            </a:pPr>
            <a:r>
              <a:rPr lang="en-US" dirty="0" smtClean="0"/>
              <a:t>Additional Challenge</a:t>
            </a:r>
          </a:p>
          <a:p>
            <a:pPr lvl="1">
              <a:lnSpc>
                <a:spcPct val="90000"/>
              </a:lnSpc>
              <a:defRPr/>
            </a:pPr>
            <a:r>
              <a:rPr lang="en-US" sz="2000" dirty="0" smtClean="0"/>
              <a:t>Predictions of wind-speed with limited </a:t>
            </a:r>
            <a:r>
              <a:rPr lang="en-US" sz="2000" dirty="0" err="1" smtClean="0"/>
              <a:t>labeld</a:t>
            </a:r>
            <a:r>
              <a:rPr lang="en-US" sz="2000" dirty="0" smtClean="0"/>
              <a:t> data</a:t>
            </a:r>
          </a:p>
        </p:txBody>
      </p:sp>
      <p:graphicFrame>
        <p:nvGraphicFramePr>
          <p:cNvPr id="5122" name="Object 4"/>
          <p:cNvGraphicFramePr>
            <a:graphicFrameLocks noChangeAspect="1"/>
          </p:cNvGraphicFramePr>
          <p:nvPr>
            <p:ph sz="quarter" idx="2"/>
          </p:nvPr>
        </p:nvGraphicFramePr>
        <p:xfrm>
          <a:off x="4191000" y="1717675"/>
          <a:ext cx="2819400" cy="823913"/>
        </p:xfrm>
        <a:graphic>
          <a:graphicData uri="http://schemas.openxmlformats.org/presentationml/2006/ole">
            <p:oleObj spid="_x0000_s445442" name="Equation" r:id="rId3" imgW="1346040" imgH="393480" progId="Equation.3">
              <p:embed/>
            </p:oleObj>
          </a:graphicData>
        </a:graphic>
      </p:graphicFrame>
      <p:graphicFrame>
        <p:nvGraphicFramePr>
          <p:cNvPr id="5123" name="Object 6"/>
          <p:cNvGraphicFramePr>
            <a:graphicFrameLocks noChangeAspect="1"/>
          </p:cNvGraphicFramePr>
          <p:nvPr>
            <p:ph sz="quarter" idx="3"/>
          </p:nvPr>
        </p:nvGraphicFramePr>
        <p:xfrm>
          <a:off x="4322618" y="3366655"/>
          <a:ext cx="4114800" cy="487363"/>
        </p:xfrm>
        <a:graphic>
          <a:graphicData uri="http://schemas.openxmlformats.org/presentationml/2006/ole">
            <p:oleObj spid="_x0000_s445443" name="Equation" r:id="rId4" imgW="2031840" imgH="241200" progId="Equation.3">
              <p:embed/>
            </p:oleObj>
          </a:graphicData>
        </a:graphic>
      </p:graphicFrame>
      <p:sp>
        <p:nvSpPr>
          <p:cNvPr id="96264" name="Rectangle 8"/>
          <p:cNvSpPr>
            <a:spLocks noGrp="1" noChangeArrowheads="1"/>
          </p:cNvSpPr>
          <p:nvPr>
            <p:ph type="title"/>
          </p:nvPr>
        </p:nvSpPr>
        <p:spPr/>
        <p:txBody>
          <a:bodyPr/>
          <a:lstStyle/>
          <a:p>
            <a:pPr eaLnBrk="1" hangingPunct="1">
              <a:defRPr/>
            </a:pPr>
            <a:r>
              <a:rPr lang="en-US" smtClean="0"/>
              <a:t>Optimization Methods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81000"/>
            <a:ext cx="8229600" cy="1143000"/>
          </a:xfrm>
        </p:spPr>
        <p:txBody>
          <a:bodyPr/>
          <a:lstStyle/>
          <a:p>
            <a:pPr eaLnBrk="1" hangingPunct="1">
              <a:defRPr/>
            </a:pPr>
            <a:r>
              <a:rPr lang="en-US" smtClean="0"/>
              <a:t>Energy Storage</a:t>
            </a:r>
          </a:p>
        </p:txBody>
      </p:sp>
      <p:sp>
        <p:nvSpPr>
          <p:cNvPr id="19459" name="Rectangle 3"/>
          <p:cNvSpPr>
            <a:spLocks noGrp="1" noChangeArrowheads="1"/>
          </p:cNvSpPr>
          <p:nvPr>
            <p:ph type="body" idx="1"/>
          </p:nvPr>
        </p:nvSpPr>
        <p:spPr>
          <a:xfrm>
            <a:off x="228600" y="1828800"/>
            <a:ext cx="8229600" cy="4114800"/>
          </a:xfrm>
        </p:spPr>
        <p:txBody>
          <a:bodyPr/>
          <a:lstStyle/>
          <a:p>
            <a:pPr eaLnBrk="1" hangingPunct="1">
              <a:lnSpc>
                <a:spcPct val="90000"/>
              </a:lnSpc>
            </a:pPr>
            <a:r>
              <a:rPr lang="en-US" sz="2400" smtClean="0">
                <a:effectLst/>
              </a:rPr>
              <a:t>Compressed-air storage</a:t>
            </a:r>
          </a:p>
          <a:p>
            <a:pPr lvl="1" eaLnBrk="1" hangingPunct="1">
              <a:lnSpc>
                <a:spcPct val="90000"/>
              </a:lnSpc>
            </a:pPr>
            <a:r>
              <a:rPr lang="en-US" sz="2000" smtClean="0">
                <a:effectLst/>
              </a:rPr>
              <a:t>Potentially viable</a:t>
            </a:r>
          </a:p>
          <a:p>
            <a:pPr lvl="1" eaLnBrk="1" hangingPunct="1">
              <a:lnSpc>
                <a:spcPct val="90000"/>
              </a:lnSpc>
            </a:pPr>
            <a:r>
              <a:rPr lang="en-US" sz="2000" smtClean="0">
                <a:effectLst/>
              </a:rPr>
              <a:t>Efficiency ~50%</a:t>
            </a:r>
          </a:p>
          <a:p>
            <a:pPr eaLnBrk="1" hangingPunct="1">
              <a:lnSpc>
                <a:spcPct val="90000"/>
              </a:lnSpc>
            </a:pPr>
            <a:r>
              <a:rPr lang="en-US" sz="2400" smtClean="0">
                <a:effectLst/>
              </a:rPr>
              <a:t>Pumped hydroelectric</a:t>
            </a:r>
          </a:p>
          <a:p>
            <a:pPr lvl="1" eaLnBrk="1" hangingPunct="1">
              <a:lnSpc>
                <a:spcPct val="90000"/>
              </a:lnSpc>
            </a:pPr>
            <a:r>
              <a:rPr lang="en-US" sz="2000" smtClean="0">
                <a:effectLst/>
              </a:rPr>
              <a:t>Cheap &amp; scalable</a:t>
            </a:r>
          </a:p>
          <a:p>
            <a:pPr lvl="1" eaLnBrk="1" hangingPunct="1">
              <a:lnSpc>
                <a:spcPct val="90000"/>
              </a:lnSpc>
            </a:pPr>
            <a:r>
              <a:rPr lang="en-US" sz="2000" smtClean="0">
                <a:effectLst/>
              </a:rPr>
              <a:t>Efficiency &lt; 50%</a:t>
            </a:r>
          </a:p>
          <a:p>
            <a:pPr eaLnBrk="1" hangingPunct="1">
              <a:lnSpc>
                <a:spcPct val="90000"/>
              </a:lnSpc>
            </a:pPr>
            <a:r>
              <a:rPr lang="en-US" sz="2400" smtClean="0">
                <a:effectLst/>
              </a:rPr>
              <a:t>Advanced battery</a:t>
            </a:r>
          </a:p>
          <a:p>
            <a:pPr lvl="1" eaLnBrk="1" hangingPunct="1">
              <a:lnSpc>
                <a:spcPct val="90000"/>
              </a:lnSpc>
            </a:pPr>
            <a:r>
              <a:rPr lang="en-US" sz="2000" smtClean="0">
                <a:effectLst/>
              </a:rPr>
              <a:t>Requires more R&amp;D </a:t>
            </a:r>
          </a:p>
          <a:p>
            <a:pPr eaLnBrk="1" hangingPunct="1">
              <a:lnSpc>
                <a:spcPct val="90000"/>
              </a:lnSpc>
            </a:pPr>
            <a:r>
              <a:rPr lang="en-US" sz="2400" smtClean="0">
                <a:effectLst/>
              </a:rPr>
              <a:t>Flywheel arrays (unviable)</a:t>
            </a:r>
          </a:p>
          <a:p>
            <a:pPr eaLnBrk="1" hangingPunct="1">
              <a:lnSpc>
                <a:spcPct val="90000"/>
              </a:lnSpc>
            </a:pPr>
            <a:r>
              <a:rPr lang="en-US" sz="2400" smtClean="0">
                <a:effectLst/>
              </a:rPr>
              <a:t>Superconducting capacitors</a:t>
            </a:r>
          </a:p>
          <a:p>
            <a:pPr lvl="1" eaLnBrk="1" hangingPunct="1">
              <a:lnSpc>
                <a:spcPct val="90000"/>
              </a:lnSpc>
            </a:pPr>
            <a:r>
              <a:rPr lang="en-US" sz="2000" smtClean="0">
                <a:effectLst/>
              </a:rPr>
              <a:t>Requires more R&amp;D, explosive discharge danger</a:t>
            </a:r>
          </a:p>
        </p:txBody>
      </p:sp>
      <p:pic>
        <p:nvPicPr>
          <p:cNvPr id="19460" name="Picture 4"/>
          <p:cNvPicPr>
            <a:picLocks noChangeAspect="1" noChangeArrowheads="1"/>
          </p:cNvPicPr>
          <p:nvPr/>
        </p:nvPicPr>
        <p:blipFill>
          <a:blip r:embed="rId2" cstate="print"/>
          <a:srcRect/>
          <a:stretch>
            <a:fillRect/>
          </a:stretch>
        </p:blipFill>
        <p:spPr bwMode="auto">
          <a:xfrm rot="5400000">
            <a:off x="5341144" y="2050256"/>
            <a:ext cx="2667000" cy="2986088"/>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Freeform 27"/>
          <p:cNvSpPr>
            <a:spLocks/>
          </p:cNvSpPr>
          <p:nvPr/>
        </p:nvSpPr>
        <p:spPr bwMode="auto">
          <a:xfrm>
            <a:off x="8305800" y="4419600"/>
            <a:ext cx="609600" cy="304800"/>
          </a:xfrm>
          <a:custGeom>
            <a:avLst/>
            <a:gdLst>
              <a:gd name="T0" fmla="*/ 0 w 528"/>
              <a:gd name="T1" fmla="*/ 0 h 236"/>
              <a:gd name="T2" fmla="*/ 264 w 528"/>
              <a:gd name="T3" fmla="*/ 236 h 236"/>
              <a:gd name="T4" fmla="*/ 528 w 528"/>
              <a:gd name="T5" fmla="*/ 0 h 236"/>
              <a:gd name="T6" fmla="*/ 0 60000 65536"/>
              <a:gd name="T7" fmla="*/ 0 60000 65536"/>
              <a:gd name="T8" fmla="*/ 0 60000 65536"/>
              <a:gd name="T9" fmla="*/ 0 w 528"/>
              <a:gd name="T10" fmla="*/ 0 h 236"/>
              <a:gd name="T11" fmla="*/ 528 w 528"/>
              <a:gd name="T12" fmla="*/ 236 h 236"/>
            </a:gdLst>
            <a:ahLst/>
            <a:cxnLst>
              <a:cxn ang="T6">
                <a:pos x="T0" y="T1"/>
              </a:cxn>
              <a:cxn ang="T7">
                <a:pos x="T2" y="T3"/>
              </a:cxn>
              <a:cxn ang="T8">
                <a:pos x="T4" y="T5"/>
              </a:cxn>
            </a:cxnLst>
            <a:rect l="T9" t="T10" r="T11" b="T12"/>
            <a:pathLst>
              <a:path w="528" h="236">
                <a:moveTo>
                  <a:pt x="0" y="0"/>
                </a:moveTo>
                <a:cubicBezTo>
                  <a:pt x="44" y="39"/>
                  <a:pt x="176" y="236"/>
                  <a:pt x="264" y="236"/>
                </a:cubicBezTo>
                <a:cubicBezTo>
                  <a:pt x="352" y="236"/>
                  <a:pt x="473" y="49"/>
                  <a:pt x="528" y="0"/>
                </a:cubicBezTo>
              </a:path>
            </a:pathLst>
          </a:custGeom>
          <a:noFill/>
          <a:ln w="38100" cmpd="sng">
            <a:solidFill>
              <a:schemeClr val="tx1"/>
            </a:solidFill>
            <a:round/>
            <a:headEnd/>
            <a:tailEnd/>
          </a:ln>
        </p:spPr>
        <p:txBody>
          <a:bodyPr wrap="none" anchor="ctr"/>
          <a:lstStyle/>
          <a:p>
            <a:endParaRPr lang="en-US"/>
          </a:p>
        </p:txBody>
      </p:sp>
      <p:sp>
        <p:nvSpPr>
          <p:cNvPr id="90142" name="Rectangle 30"/>
          <p:cNvSpPr>
            <a:spLocks noGrp="1" noChangeArrowheads="1"/>
          </p:cNvSpPr>
          <p:nvPr>
            <p:ph type="title"/>
          </p:nvPr>
        </p:nvSpPr>
        <p:spPr>
          <a:xfrm>
            <a:off x="685800" y="381000"/>
            <a:ext cx="7772400" cy="810491"/>
          </a:xfrm>
        </p:spPr>
        <p:txBody>
          <a:bodyPr/>
          <a:lstStyle/>
          <a:p>
            <a:pPr eaLnBrk="1" hangingPunct="1">
              <a:defRPr/>
            </a:pPr>
            <a:r>
              <a:rPr lang="en-US" dirty="0" smtClean="0"/>
              <a:t>Compressed-Air Storage System</a:t>
            </a:r>
          </a:p>
        </p:txBody>
      </p:sp>
      <p:grpSp>
        <p:nvGrpSpPr>
          <p:cNvPr id="2" name="Group 31"/>
          <p:cNvGrpSpPr>
            <a:grpSpLocks/>
          </p:cNvGrpSpPr>
          <p:nvPr/>
        </p:nvGrpSpPr>
        <p:grpSpPr bwMode="auto">
          <a:xfrm>
            <a:off x="503238" y="3079750"/>
            <a:ext cx="2484437" cy="1054100"/>
            <a:chOff x="868" y="672"/>
            <a:chExt cx="1565" cy="664"/>
          </a:xfrm>
        </p:grpSpPr>
        <p:grpSp>
          <p:nvGrpSpPr>
            <p:cNvPr id="3" name="Group 32"/>
            <p:cNvGrpSpPr>
              <a:grpSpLocks noChangeAspect="1"/>
            </p:cNvGrpSpPr>
            <p:nvPr/>
          </p:nvGrpSpPr>
          <p:grpSpPr bwMode="auto">
            <a:xfrm>
              <a:off x="868" y="688"/>
              <a:ext cx="125" cy="264"/>
              <a:chOff x="868" y="688"/>
              <a:chExt cx="380" cy="800"/>
            </a:xfrm>
          </p:grpSpPr>
          <p:grpSp>
            <p:nvGrpSpPr>
              <p:cNvPr id="4" name="Group 33"/>
              <p:cNvGrpSpPr>
                <a:grpSpLocks noChangeAspect="1"/>
              </p:cNvGrpSpPr>
              <p:nvPr/>
            </p:nvGrpSpPr>
            <p:grpSpPr bwMode="auto">
              <a:xfrm rot="-1569493">
                <a:off x="868" y="688"/>
                <a:ext cx="380" cy="433"/>
                <a:chOff x="876" y="672"/>
                <a:chExt cx="380" cy="433"/>
              </a:xfrm>
            </p:grpSpPr>
            <p:sp>
              <p:nvSpPr>
                <p:cNvPr id="20714" name="Line 34"/>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715" name="Line 35"/>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716" name="Line 36"/>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713" name="AutoShape 37"/>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5" name="Group 38"/>
            <p:cNvGrpSpPr>
              <a:grpSpLocks noChangeAspect="1"/>
            </p:cNvGrpSpPr>
            <p:nvPr/>
          </p:nvGrpSpPr>
          <p:grpSpPr bwMode="auto">
            <a:xfrm>
              <a:off x="1396" y="672"/>
              <a:ext cx="125" cy="269"/>
              <a:chOff x="876" y="672"/>
              <a:chExt cx="380" cy="816"/>
            </a:xfrm>
          </p:grpSpPr>
          <p:sp>
            <p:nvSpPr>
              <p:cNvPr id="20708" name="Line 39"/>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709" name="Line 40"/>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710" name="Line 41"/>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711" name="AutoShape 42"/>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6" name="Group 43"/>
            <p:cNvGrpSpPr>
              <a:grpSpLocks noChangeAspect="1"/>
            </p:cNvGrpSpPr>
            <p:nvPr/>
          </p:nvGrpSpPr>
          <p:grpSpPr bwMode="auto">
            <a:xfrm>
              <a:off x="1924" y="688"/>
              <a:ext cx="125" cy="264"/>
              <a:chOff x="868" y="688"/>
              <a:chExt cx="380" cy="800"/>
            </a:xfrm>
          </p:grpSpPr>
          <p:grpSp>
            <p:nvGrpSpPr>
              <p:cNvPr id="7" name="Group 44"/>
              <p:cNvGrpSpPr>
                <a:grpSpLocks noChangeAspect="1"/>
              </p:cNvGrpSpPr>
              <p:nvPr/>
            </p:nvGrpSpPr>
            <p:grpSpPr bwMode="auto">
              <a:xfrm rot="-1569493">
                <a:off x="868" y="688"/>
                <a:ext cx="380" cy="433"/>
                <a:chOff x="876" y="672"/>
                <a:chExt cx="380" cy="433"/>
              </a:xfrm>
            </p:grpSpPr>
            <p:sp>
              <p:nvSpPr>
                <p:cNvPr id="20705" name="Line 45"/>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706" name="Line 46"/>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707" name="Line 47"/>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704" name="AutoShape 48"/>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8" name="Group 49"/>
            <p:cNvGrpSpPr>
              <a:grpSpLocks noChangeAspect="1"/>
            </p:cNvGrpSpPr>
            <p:nvPr/>
          </p:nvGrpSpPr>
          <p:grpSpPr bwMode="auto">
            <a:xfrm>
              <a:off x="960" y="768"/>
              <a:ext cx="125" cy="269"/>
              <a:chOff x="876" y="672"/>
              <a:chExt cx="380" cy="816"/>
            </a:xfrm>
          </p:grpSpPr>
          <p:sp>
            <p:nvSpPr>
              <p:cNvPr id="20699" name="Line 50"/>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700" name="Line 51"/>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701" name="Line 52"/>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702" name="AutoShape 53"/>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9" name="Group 54"/>
            <p:cNvGrpSpPr>
              <a:grpSpLocks noChangeAspect="1"/>
            </p:cNvGrpSpPr>
            <p:nvPr/>
          </p:nvGrpSpPr>
          <p:grpSpPr bwMode="auto">
            <a:xfrm>
              <a:off x="1488" y="784"/>
              <a:ext cx="125" cy="264"/>
              <a:chOff x="868" y="688"/>
              <a:chExt cx="380" cy="800"/>
            </a:xfrm>
          </p:grpSpPr>
          <p:grpSp>
            <p:nvGrpSpPr>
              <p:cNvPr id="10" name="Group 55"/>
              <p:cNvGrpSpPr>
                <a:grpSpLocks noChangeAspect="1"/>
              </p:cNvGrpSpPr>
              <p:nvPr/>
            </p:nvGrpSpPr>
            <p:grpSpPr bwMode="auto">
              <a:xfrm rot="-1569493">
                <a:off x="868" y="688"/>
                <a:ext cx="380" cy="433"/>
                <a:chOff x="876" y="672"/>
                <a:chExt cx="380" cy="433"/>
              </a:xfrm>
            </p:grpSpPr>
            <p:sp>
              <p:nvSpPr>
                <p:cNvPr id="20696" name="Line 56"/>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97" name="Line 57"/>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98" name="Line 58"/>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695" name="AutoShape 59"/>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11" name="Group 60"/>
            <p:cNvGrpSpPr>
              <a:grpSpLocks noChangeAspect="1"/>
            </p:cNvGrpSpPr>
            <p:nvPr/>
          </p:nvGrpSpPr>
          <p:grpSpPr bwMode="auto">
            <a:xfrm>
              <a:off x="2016" y="768"/>
              <a:ext cx="125" cy="269"/>
              <a:chOff x="876" y="672"/>
              <a:chExt cx="380" cy="816"/>
            </a:xfrm>
          </p:grpSpPr>
          <p:sp>
            <p:nvSpPr>
              <p:cNvPr id="20690" name="Line 61"/>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91" name="Line 62"/>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92" name="Line 63"/>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693" name="AutoShape 64"/>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12" name="Group 65"/>
            <p:cNvGrpSpPr>
              <a:grpSpLocks noChangeAspect="1"/>
            </p:cNvGrpSpPr>
            <p:nvPr/>
          </p:nvGrpSpPr>
          <p:grpSpPr bwMode="auto">
            <a:xfrm>
              <a:off x="1060" y="880"/>
              <a:ext cx="125" cy="264"/>
              <a:chOff x="868" y="688"/>
              <a:chExt cx="380" cy="800"/>
            </a:xfrm>
          </p:grpSpPr>
          <p:grpSp>
            <p:nvGrpSpPr>
              <p:cNvPr id="13" name="Group 66"/>
              <p:cNvGrpSpPr>
                <a:grpSpLocks noChangeAspect="1"/>
              </p:cNvGrpSpPr>
              <p:nvPr/>
            </p:nvGrpSpPr>
            <p:grpSpPr bwMode="auto">
              <a:xfrm rot="-1569493">
                <a:off x="868" y="688"/>
                <a:ext cx="380" cy="433"/>
                <a:chOff x="876" y="672"/>
                <a:chExt cx="380" cy="433"/>
              </a:xfrm>
            </p:grpSpPr>
            <p:sp>
              <p:nvSpPr>
                <p:cNvPr id="20687" name="Line 67"/>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88" name="Line 68"/>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89" name="Line 69"/>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686" name="AutoShape 70"/>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14" name="Group 71"/>
            <p:cNvGrpSpPr>
              <a:grpSpLocks noChangeAspect="1"/>
            </p:cNvGrpSpPr>
            <p:nvPr/>
          </p:nvGrpSpPr>
          <p:grpSpPr bwMode="auto">
            <a:xfrm>
              <a:off x="1588" y="864"/>
              <a:ext cx="125" cy="269"/>
              <a:chOff x="876" y="672"/>
              <a:chExt cx="380" cy="816"/>
            </a:xfrm>
          </p:grpSpPr>
          <p:sp>
            <p:nvSpPr>
              <p:cNvPr id="20681" name="Line 72"/>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82" name="Line 73"/>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83" name="Line 74"/>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684" name="AutoShape 75"/>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15" name="Group 76"/>
            <p:cNvGrpSpPr>
              <a:grpSpLocks noChangeAspect="1"/>
            </p:cNvGrpSpPr>
            <p:nvPr/>
          </p:nvGrpSpPr>
          <p:grpSpPr bwMode="auto">
            <a:xfrm>
              <a:off x="2116" y="880"/>
              <a:ext cx="125" cy="264"/>
              <a:chOff x="868" y="688"/>
              <a:chExt cx="380" cy="800"/>
            </a:xfrm>
          </p:grpSpPr>
          <p:grpSp>
            <p:nvGrpSpPr>
              <p:cNvPr id="16" name="Group 77"/>
              <p:cNvGrpSpPr>
                <a:grpSpLocks noChangeAspect="1"/>
              </p:cNvGrpSpPr>
              <p:nvPr/>
            </p:nvGrpSpPr>
            <p:grpSpPr bwMode="auto">
              <a:xfrm rot="-1569493">
                <a:off x="868" y="688"/>
                <a:ext cx="380" cy="433"/>
                <a:chOff x="876" y="672"/>
                <a:chExt cx="380" cy="433"/>
              </a:xfrm>
            </p:grpSpPr>
            <p:sp>
              <p:nvSpPr>
                <p:cNvPr id="20678" name="Line 78"/>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79" name="Line 79"/>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80" name="Line 80"/>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677" name="AutoShape 81"/>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17" name="Group 82"/>
            <p:cNvGrpSpPr>
              <a:grpSpLocks noChangeAspect="1"/>
            </p:cNvGrpSpPr>
            <p:nvPr/>
          </p:nvGrpSpPr>
          <p:grpSpPr bwMode="auto">
            <a:xfrm>
              <a:off x="1152" y="960"/>
              <a:ext cx="125" cy="269"/>
              <a:chOff x="876" y="672"/>
              <a:chExt cx="380" cy="816"/>
            </a:xfrm>
          </p:grpSpPr>
          <p:sp>
            <p:nvSpPr>
              <p:cNvPr id="20672" name="Line 83"/>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73" name="Line 84"/>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74" name="Line 85"/>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675" name="AutoShape 86"/>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18" name="Group 87"/>
            <p:cNvGrpSpPr>
              <a:grpSpLocks noChangeAspect="1"/>
            </p:cNvGrpSpPr>
            <p:nvPr/>
          </p:nvGrpSpPr>
          <p:grpSpPr bwMode="auto">
            <a:xfrm>
              <a:off x="1680" y="976"/>
              <a:ext cx="125" cy="264"/>
              <a:chOff x="868" y="688"/>
              <a:chExt cx="380" cy="800"/>
            </a:xfrm>
          </p:grpSpPr>
          <p:grpSp>
            <p:nvGrpSpPr>
              <p:cNvPr id="19" name="Group 88"/>
              <p:cNvGrpSpPr>
                <a:grpSpLocks noChangeAspect="1"/>
              </p:cNvGrpSpPr>
              <p:nvPr/>
            </p:nvGrpSpPr>
            <p:grpSpPr bwMode="auto">
              <a:xfrm rot="-1569493">
                <a:off x="868" y="688"/>
                <a:ext cx="380" cy="433"/>
                <a:chOff x="876" y="672"/>
                <a:chExt cx="380" cy="433"/>
              </a:xfrm>
            </p:grpSpPr>
            <p:sp>
              <p:nvSpPr>
                <p:cNvPr id="20669" name="Line 89"/>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70" name="Line 90"/>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71" name="Line 91"/>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668" name="AutoShape 92"/>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20" name="Group 93"/>
            <p:cNvGrpSpPr>
              <a:grpSpLocks noChangeAspect="1"/>
            </p:cNvGrpSpPr>
            <p:nvPr/>
          </p:nvGrpSpPr>
          <p:grpSpPr bwMode="auto">
            <a:xfrm>
              <a:off x="2208" y="960"/>
              <a:ext cx="125" cy="269"/>
              <a:chOff x="876" y="672"/>
              <a:chExt cx="380" cy="816"/>
            </a:xfrm>
          </p:grpSpPr>
          <p:sp>
            <p:nvSpPr>
              <p:cNvPr id="20663" name="Line 94"/>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64" name="Line 95"/>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65" name="Line 96"/>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666" name="AutoShape 97"/>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21" name="Group 98"/>
            <p:cNvGrpSpPr>
              <a:grpSpLocks noChangeAspect="1"/>
            </p:cNvGrpSpPr>
            <p:nvPr/>
          </p:nvGrpSpPr>
          <p:grpSpPr bwMode="auto">
            <a:xfrm>
              <a:off x="1252" y="1072"/>
              <a:ext cx="125" cy="264"/>
              <a:chOff x="868" y="688"/>
              <a:chExt cx="380" cy="800"/>
            </a:xfrm>
          </p:grpSpPr>
          <p:grpSp>
            <p:nvGrpSpPr>
              <p:cNvPr id="22" name="Group 99"/>
              <p:cNvGrpSpPr>
                <a:grpSpLocks noChangeAspect="1"/>
              </p:cNvGrpSpPr>
              <p:nvPr/>
            </p:nvGrpSpPr>
            <p:grpSpPr bwMode="auto">
              <a:xfrm rot="-1569493">
                <a:off x="868" y="688"/>
                <a:ext cx="380" cy="433"/>
                <a:chOff x="876" y="672"/>
                <a:chExt cx="380" cy="433"/>
              </a:xfrm>
            </p:grpSpPr>
            <p:sp>
              <p:nvSpPr>
                <p:cNvPr id="20660" name="Line 100"/>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61" name="Line 101"/>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62" name="Line 102"/>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659" name="AutoShape 103"/>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23" name="Group 104"/>
            <p:cNvGrpSpPr>
              <a:grpSpLocks noChangeAspect="1"/>
            </p:cNvGrpSpPr>
            <p:nvPr/>
          </p:nvGrpSpPr>
          <p:grpSpPr bwMode="auto">
            <a:xfrm>
              <a:off x="1780" y="1056"/>
              <a:ext cx="125" cy="269"/>
              <a:chOff x="876" y="672"/>
              <a:chExt cx="380" cy="816"/>
            </a:xfrm>
          </p:grpSpPr>
          <p:sp>
            <p:nvSpPr>
              <p:cNvPr id="20654" name="Line 105"/>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55" name="Line 106"/>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56" name="Line 107"/>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657" name="AutoShape 108"/>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nvGrpSpPr>
            <p:cNvPr id="24" name="Group 109"/>
            <p:cNvGrpSpPr>
              <a:grpSpLocks noChangeAspect="1"/>
            </p:cNvGrpSpPr>
            <p:nvPr/>
          </p:nvGrpSpPr>
          <p:grpSpPr bwMode="auto">
            <a:xfrm>
              <a:off x="2308" y="1072"/>
              <a:ext cx="125" cy="264"/>
              <a:chOff x="868" y="688"/>
              <a:chExt cx="380" cy="800"/>
            </a:xfrm>
          </p:grpSpPr>
          <p:grpSp>
            <p:nvGrpSpPr>
              <p:cNvPr id="25" name="Group 110"/>
              <p:cNvGrpSpPr>
                <a:grpSpLocks noChangeAspect="1"/>
              </p:cNvGrpSpPr>
              <p:nvPr/>
            </p:nvGrpSpPr>
            <p:grpSpPr bwMode="auto">
              <a:xfrm rot="-1569493">
                <a:off x="868" y="688"/>
                <a:ext cx="380" cy="433"/>
                <a:chOff x="876" y="672"/>
                <a:chExt cx="380" cy="433"/>
              </a:xfrm>
            </p:grpSpPr>
            <p:sp>
              <p:nvSpPr>
                <p:cNvPr id="20651" name="Line 111"/>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52" name="Line 112"/>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53" name="Line 113"/>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650" name="AutoShape 114"/>
              <p:cNvSpPr>
                <a:spLocks noChangeAspect="1" noChangeArrowheads="1"/>
              </p:cNvSpPr>
              <p:nvPr/>
            </p:nvSpPr>
            <p:spPr bwMode="auto">
              <a:xfrm>
                <a:off x="1032" y="912"/>
                <a:ext cx="144" cy="576"/>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a:p>
            </p:txBody>
          </p:sp>
        </p:grpSp>
      </p:grpSp>
      <p:grpSp>
        <p:nvGrpSpPr>
          <p:cNvPr id="26" name="Group 115"/>
          <p:cNvGrpSpPr>
            <a:grpSpLocks/>
          </p:cNvGrpSpPr>
          <p:nvPr/>
        </p:nvGrpSpPr>
        <p:grpSpPr bwMode="auto">
          <a:xfrm>
            <a:off x="457200" y="3854450"/>
            <a:ext cx="2484438" cy="1054100"/>
            <a:chOff x="868" y="672"/>
            <a:chExt cx="1565" cy="664"/>
          </a:xfrm>
        </p:grpSpPr>
        <p:grpSp>
          <p:nvGrpSpPr>
            <p:cNvPr id="27" name="Group 116"/>
            <p:cNvGrpSpPr>
              <a:grpSpLocks noChangeAspect="1"/>
            </p:cNvGrpSpPr>
            <p:nvPr/>
          </p:nvGrpSpPr>
          <p:grpSpPr bwMode="auto">
            <a:xfrm>
              <a:off x="868" y="688"/>
              <a:ext cx="125" cy="264"/>
              <a:chOff x="868" y="688"/>
              <a:chExt cx="380" cy="800"/>
            </a:xfrm>
          </p:grpSpPr>
          <p:grpSp>
            <p:nvGrpSpPr>
              <p:cNvPr id="28" name="Group 117"/>
              <p:cNvGrpSpPr>
                <a:grpSpLocks noChangeAspect="1"/>
              </p:cNvGrpSpPr>
              <p:nvPr/>
            </p:nvGrpSpPr>
            <p:grpSpPr bwMode="auto">
              <a:xfrm rot="-1569493">
                <a:off x="868" y="688"/>
                <a:ext cx="380" cy="433"/>
                <a:chOff x="876" y="672"/>
                <a:chExt cx="380" cy="433"/>
              </a:xfrm>
            </p:grpSpPr>
            <p:sp>
              <p:nvSpPr>
                <p:cNvPr id="20631" name="Line 118"/>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32" name="Line 119"/>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33" name="Line 120"/>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630" name="AutoShape 121"/>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9" name="Group 122"/>
            <p:cNvGrpSpPr>
              <a:grpSpLocks noChangeAspect="1"/>
            </p:cNvGrpSpPr>
            <p:nvPr/>
          </p:nvGrpSpPr>
          <p:grpSpPr bwMode="auto">
            <a:xfrm>
              <a:off x="1396" y="672"/>
              <a:ext cx="125" cy="269"/>
              <a:chOff x="876" y="672"/>
              <a:chExt cx="380" cy="816"/>
            </a:xfrm>
          </p:grpSpPr>
          <p:sp>
            <p:nvSpPr>
              <p:cNvPr id="20625" name="Line 123"/>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26" name="Line 124"/>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27" name="Line 125"/>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628" name="AutoShape 126"/>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30" name="Group 127"/>
            <p:cNvGrpSpPr>
              <a:grpSpLocks noChangeAspect="1"/>
            </p:cNvGrpSpPr>
            <p:nvPr/>
          </p:nvGrpSpPr>
          <p:grpSpPr bwMode="auto">
            <a:xfrm>
              <a:off x="1924" y="688"/>
              <a:ext cx="125" cy="264"/>
              <a:chOff x="868" y="688"/>
              <a:chExt cx="380" cy="800"/>
            </a:xfrm>
          </p:grpSpPr>
          <p:grpSp>
            <p:nvGrpSpPr>
              <p:cNvPr id="31" name="Group 128"/>
              <p:cNvGrpSpPr>
                <a:grpSpLocks noChangeAspect="1"/>
              </p:cNvGrpSpPr>
              <p:nvPr/>
            </p:nvGrpSpPr>
            <p:grpSpPr bwMode="auto">
              <a:xfrm rot="-1569493">
                <a:off x="868" y="688"/>
                <a:ext cx="380" cy="433"/>
                <a:chOff x="876" y="672"/>
                <a:chExt cx="380" cy="433"/>
              </a:xfrm>
            </p:grpSpPr>
            <p:sp>
              <p:nvSpPr>
                <p:cNvPr id="20622" name="Line 129"/>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23" name="Line 130"/>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24" name="Line 131"/>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621" name="AutoShape 132"/>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11" name="Group 133"/>
            <p:cNvGrpSpPr>
              <a:grpSpLocks noChangeAspect="1"/>
            </p:cNvGrpSpPr>
            <p:nvPr/>
          </p:nvGrpSpPr>
          <p:grpSpPr bwMode="auto">
            <a:xfrm>
              <a:off x="960" y="768"/>
              <a:ext cx="125" cy="269"/>
              <a:chOff x="876" y="672"/>
              <a:chExt cx="380" cy="816"/>
            </a:xfrm>
          </p:grpSpPr>
          <p:sp>
            <p:nvSpPr>
              <p:cNvPr id="20616" name="Line 134"/>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17" name="Line 135"/>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18" name="Line 136"/>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619" name="AutoShape 137"/>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20" name="Group 138"/>
            <p:cNvGrpSpPr>
              <a:grpSpLocks noChangeAspect="1"/>
            </p:cNvGrpSpPr>
            <p:nvPr/>
          </p:nvGrpSpPr>
          <p:grpSpPr bwMode="auto">
            <a:xfrm>
              <a:off x="1488" y="784"/>
              <a:ext cx="125" cy="264"/>
              <a:chOff x="868" y="688"/>
              <a:chExt cx="380" cy="800"/>
            </a:xfrm>
          </p:grpSpPr>
          <p:grpSp>
            <p:nvGrpSpPr>
              <p:cNvPr id="20629" name="Group 139"/>
              <p:cNvGrpSpPr>
                <a:grpSpLocks noChangeAspect="1"/>
              </p:cNvGrpSpPr>
              <p:nvPr/>
            </p:nvGrpSpPr>
            <p:grpSpPr bwMode="auto">
              <a:xfrm rot="-1569493">
                <a:off x="868" y="688"/>
                <a:ext cx="380" cy="433"/>
                <a:chOff x="876" y="672"/>
                <a:chExt cx="380" cy="433"/>
              </a:xfrm>
            </p:grpSpPr>
            <p:sp>
              <p:nvSpPr>
                <p:cNvPr id="20613" name="Line 140"/>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14" name="Line 141"/>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15" name="Line 142"/>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612" name="AutoShape 143"/>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34" name="Group 144"/>
            <p:cNvGrpSpPr>
              <a:grpSpLocks noChangeAspect="1"/>
            </p:cNvGrpSpPr>
            <p:nvPr/>
          </p:nvGrpSpPr>
          <p:grpSpPr bwMode="auto">
            <a:xfrm>
              <a:off x="2016" y="768"/>
              <a:ext cx="125" cy="269"/>
              <a:chOff x="876" y="672"/>
              <a:chExt cx="380" cy="816"/>
            </a:xfrm>
          </p:grpSpPr>
          <p:sp>
            <p:nvSpPr>
              <p:cNvPr id="20607" name="Line 145"/>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08" name="Line 146"/>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09" name="Line 147"/>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610" name="AutoShape 148"/>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35" name="Group 149"/>
            <p:cNvGrpSpPr>
              <a:grpSpLocks noChangeAspect="1"/>
            </p:cNvGrpSpPr>
            <p:nvPr/>
          </p:nvGrpSpPr>
          <p:grpSpPr bwMode="auto">
            <a:xfrm>
              <a:off x="1060" y="880"/>
              <a:ext cx="125" cy="264"/>
              <a:chOff x="868" y="688"/>
              <a:chExt cx="380" cy="800"/>
            </a:xfrm>
          </p:grpSpPr>
          <p:grpSp>
            <p:nvGrpSpPr>
              <p:cNvPr id="20636" name="Group 150"/>
              <p:cNvGrpSpPr>
                <a:grpSpLocks noChangeAspect="1"/>
              </p:cNvGrpSpPr>
              <p:nvPr/>
            </p:nvGrpSpPr>
            <p:grpSpPr bwMode="auto">
              <a:xfrm rot="-1569493">
                <a:off x="868" y="688"/>
                <a:ext cx="380" cy="433"/>
                <a:chOff x="876" y="672"/>
                <a:chExt cx="380" cy="433"/>
              </a:xfrm>
            </p:grpSpPr>
            <p:sp>
              <p:nvSpPr>
                <p:cNvPr id="20604" name="Line 151"/>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605" name="Line 152"/>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06" name="Line 153"/>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603" name="AutoShape 154"/>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37" name="Group 155"/>
            <p:cNvGrpSpPr>
              <a:grpSpLocks noChangeAspect="1"/>
            </p:cNvGrpSpPr>
            <p:nvPr/>
          </p:nvGrpSpPr>
          <p:grpSpPr bwMode="auto">
            <a:xfrm>
              <a:off x="1588" y="864"/>
              <a:ext cx="125" cy="269"/>
              <a:chOff x="876" y="672"/>
              <a:chExt cx="380" cy="816"/>
            </a:xfrm>
          </p:grpSpPr>
          <p:sp>
            <p:nvSpPr>
              <p:cNvPr id="20598" name="Line 156"/>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599" name="Line 157"/>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600" name="Line 158"/>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601" name="AutoShape 159"/>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38" name="Group 160"/>
            <p:cNvGrpSpPr>
              <a:grpSpLocks noChangeAspect="1"/>
            </p:cNvGrpSpPr>
            <p:nvPr/>
          </p:nvGrpSpPr>
          <p:grpSpPr bwMode="auto">
            <a:xfrm>
              <a:off x="2116" y="880"/>
              <a:ext cx="125" cy="264"/>
              <a:chOff x="868" y="688"/>
              <a:chExt cx="380" cy="800"/>
            </a:xfrm>
          </p:grpSpPr>
          <p:grpSp>
            <p:nvGrpSpPr>
              <p:cNvPr id="20639" name="Group 161"/>
              <p:cNvGrpSpPr>
                <a:grpSpLocks noChangeAspect="1"/>
              </p:cNvGrpSpPr>
              <p:nvPr/>
            </p:nvGrpSpPr>
            <p:grpSpPr bwMode="auto">
              <a:xfrm rot="-1569493">
                <a:off x="868" y="688"/>
                <a:ext cx="380" cy="433"/>
                <a:chOff x="876" y="672"/>
                <a:chExt cx="380" cy="433"/>
              </a:xfrm>
            </p:grpSpPr>
            <p:sp>
              <p:nvSpPr>
                <p:cNvPr id="20595" name="Line 162"/>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596" name="Line 163"/>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597" name="Line 164"/>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594" name="AutoShape 165"/>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40" name="Group 166"/>
            <p:cNvGrpSpPr>
              <a:grpSpLocks noChangeAspect="1"/>
            </p:cNvGrpSpPr>
            <p:nvPr/>
          </p:nvGrpSpPr>
          <p:grpSpPr bwMode="auto">
            <a:xfrm>
              <a:off x="1152" y="960"/>
              <a:ext cx="125" cy="269"/>
              <a:chOff x="876" y="672"/>
              <a:chExt cx="380" cy="816"/>
            </a:xfrm>
          </p:grpSpPr>
          <p:sp>
            <p:nvSpPr>
              <p:cNvPr id="20589" name="Line 167"/>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590" name="Line 168"/>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591" name="Line 169"/>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592" name="AutoShape 170"/>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41" name="Group 171"/>
            <p:cNvGrpSpPr>
              <a:grpSpLocks noChangeAspect="1"/>
            </p:cNvGrpSpPr>
            <p:nvPr/>
          </p:nvGrpSpPr>
          <p:grpSpPr bwMode="auto">
            <a:xfrm>
              <a:off x="1680" y="976"/>
              <a:ext cx="125" cy="264"/>
              <a:chOff x="868" y="688"/>
              <a:chExt cx="380" cy="800"/>
            </a:xfrm>
          </p:grpSpPr>
          <p:grpSp>
            <p:nvGrpSpPr>
              <p:cNvPr id="20642" name="Group 172"/>
              <p:cNvGrpSpPr>
                <a:grpSpLocks noChangeAspect="1"/>
              </p:cNvGrpSpPr>
              <p:nvPr/>
            </p:nvGrpSpPr>
            <p:grpSpPr bwMode="auto">
              <a:xfrm rot="-1569493">
                <a:off x="868" y="688"/>
                <a:ext cx="380" cy="433"/>
                <a:chOff x="876" y="672"/>
                <a:chExt cx="380" cy="433"/>
              </a:xfrm>
            </p:grpSpPr>
            <p:sp>
              <p:nvSpPr>
                <p:cNvPr id="20586" name="Line 173"/>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587" name="Line 174"/>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588" name="Line 175"/>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585" name="AutoShape 176"/>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43" name="Group 177"/>
            <p:cNvGrpSpPr>
              <a:grpSpLocks noChangeAspect="1"/>
            </p:cNvGrpSpPr>
            <p:nvPr/>
          </p:nvGrpSpPr>
          <p:grpSpPr bwMode="auto">
            <a:xfrm>
              <a:off x="2208" y="960"/>
              <a:ext cx="125" cy="269"/>
              <a:chOff x="876" y="672"/>
              <a:chExt cx="380" cy="816"/>
            </a:xfrm>
          </p:grpSpPr>
          <p:sp>
            <p:nvSpPr>
              <p:cNvPr id="20580" name="Line 178"/>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581" name="Line 179"/>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582" name="Line 180"/>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583" name="AutoShape 181"/>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44" name="Group 182"/>
            <p:cNvGrpSpPr>
              <a:grpSpLocks noChangeAspect="1"/>
            </p:cNvGrpSpPr>
            <p:nvPr/>
          </p:nvGrpSpPr>
          <p:grpSpPr bwMode="auto">
            <a:xfrm>
              <a:off x="1252" y="1072"/>
              <a:ext cx="125" cy="264"/>
              <a:chOff x="868" y="688"/>
              <a:chExt cx="380" cy="800"/>
            </a:xfrm>
          </p:grpSpPr>
          <p:grpSp>
            <p:nvGrpSpPr>
              <p:cNvPr id="20645" name="Group 183"/>
              <p:cNvGrpSpPr>
                <a:grpSpLocks noChangeAspect="1"/>
              </p:cNvGrpSpPr>
              <p:nvPr/>
            </p:nvGrpSpPr>
            <p:grpSpPr bwMode="auto">
              <a:xfrm rot="-1569493">
                <a:off x="868" y="688"/>
                <a:ext cx="380" cy="433"/>
                <a:chOff x="876" y="672"/>
                <a:chExt cx="380" cy="433"/>
              </a:xfrm>
            </p:grpSpPr>
            <p:sp>
              <p:nvSpPr>
                <p:cNvPr id="20577" name="Line 184"/>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578" name="Line 185"/>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579" name="Line 186"/>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576" name="AutoShape 187"/>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46" name="Group 188"/>
            <p:cNvGrpSpPr>
              <a:grpSpLocks noChangeAspect="1"/>
            </p:cNvGrpSpPr>
            <p:nvPr/>
          </p:nvGrpSpPr>
          <p:grpSpPr bwMode="auto">
            <a:xfrm>
              <a:off x="1780" y="1056"/>
              <a:ext cx="125" cy="269"/>
              <a:chOff x="876" y="672"/>
              <a:chExt cx="380" cy="816"/>
            </a:xfrm>
          </p:grpSpPr>
          <p:sp>
            <p:nvSpPr>
              <p:cNvPr id="20571" name="Line 189"/>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572" name="Line 190"/>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573" name="Line 191"/>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sp>
            <p:nvSpPr>
              <p:cNvPr id="20574" name="AutoShape 192"/>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nvGrpSpPr>
            <p:cNvPr id="20647" name="Group 193"/>
            <p:cNvGrpSpPr>
              <a:grpSpLocks noChangeAspect="1"/>
            </p:cNvGrpSpPr>
            <p:nvPr/>
          </p:nvGrpSpPr>
          <p:grpSpPr bwMode="auto">
            <a:xfrm>
              <a:off x="2308" y="1072"/>
              <a:ext cx="125" cy="264"/>
              <a:chOff x="868" y="688"/>
              <a:chExt cx="380" cy="800"/>
            </a:xfrm>
          </p:grpSpPr>
          <p:grpSp>
            <p:nvGrpSpPr>
              <p:cNvPr id="20648" name="Group 194"/>
              <p:cNvGrpSpPr>
                <a:grpSpLocks noChangeAspect="1"/>
              </p:cNvGrpSpPr>
              <p:nvPr/>
            </p:nvGrpSpPr>
            <p:grpSpPr bwMode="auto">
              <a:xfrm rot="-1569493">
                <a:off x="868" y="688"/>
                <a:ext cx="380" cy="433"/>
                <a:chOff x="876" y="672"/>
                <a:chExt cx="380" cy="433"/>
              </a:xfrm>
            </p:grpSpPr>
            <p:sp>
              <p:nvSpPr>
                <p:cNvPr id="20568" name="Line 195"/>
                <p:cNvSpPr>
                  <a:spLocks noChangeAspect="1" noChangeShapeType="1"/>
                </p:cNvSpPr>
                <p:nvPr/>
              </p:nvSpPr>
              <p:spPr bwMode="auto">
                <a:xfrm flipV="1">
                  <a:off x="1104" y="672"/>
                  <a:ext cx="0" cy="240"/>
                </a:xfrm>
                <a:prstGeom prst="line">
                  <a:avLst/>
                </a:prstGeom>
                <a:noFill/>
                <a:ln w="38100">
                  <a:solidFill>
                    <a:schemeClr val="tx1"/>
                  </a:solidFill>
                  <a:round/>
                  <a:headEnd/>
                  <a:tailEnd/>
                </a:ln>
              </p:spPr>
              <p:txBody>
                <a:bodyPr wrap="none" anchor="ctr"/>
                <a:lstStyle/>
                <a:p>
                  <a:endParaRPr lang="en-US"/>
                </a:p>
              </p:txBody>
            </p:sp>
            <p:sp>
              <p:nvSpPr>
                <p:cNvPr id="20569" name="Line 196"/>
                <p:cNvSpPr>
                  <a:spLocks noChangeAspect="1" noChangeShapeType="1"/>
                </p:cNvSpPr>
                <p:nvPr/>
              </p:nvSpPr>
              <p:spPr bwMode="auto">
                <a:xfrm rot="3147634" flipV="1">
                  <a:off x="996" y="868"/>
                  <a:ext cx="0" cy="240"/>
                </a:xfrm>
                <a:prstGeom prst="line">
                  <a:avLst/>
                </a:prstGeom>
                <a:noFill/>
                <a:ln w="38100">
                  <a:solidFill>
                    <a:schemeClr val="tx1"/>
                  </a:solidFill>
                  <a:round/>
                  <a:headEnd/>
                  <a:tailEnd/>
                </a:ln>
              </p:spPr>
              <p:txBody>
                <a:bodyPr wrap="none" anchor="ctr"/>
                <a:lstStyle/>
                <a:p>
                  <a:endParaRPr lang="en-US"/>
                </a:p>
              </p:txBody>
            </p:sp>
            <p:sp>
              <p:nvSpPr>
                <p:cNvPr id="20570" name="Line 197"/>
                <p:cNvSpPr>
                  <a:spLocks noChangeAspect="1" noChangeShapeType="1"/>
                </p:cNvSpPr>
                <p:nvPr/>
              </p:nvSpPr>
              <p:spPr bwMode="auto">
                <a:xfrm rot="3147634" flipV="1">
                  <a:off x="1084" y="933"/>
                  <a:ext cx="250" cy="94"/>
                </a:xfrm>
                <a:prstGeom prst="line">
                  <a:avLst/>
                </a:prstGeom>
                <a:noFill/>
                <a:ln w="38100">
                  <a:solidFill>
                    <a:schemeClr val="tx1"/>
                  </a:solidFill>
                  <a:round/>
                  <a:headEnd/>
                  <a:tailEnd/>
                </a:ln>
              </p:spPr>
              <p:txBody>
                <a:bodyPr wrap="none" anchor="ctr"/>
                <a:lstStyle/>
                <a:p>
                  <a:endParaRPr lang="en-US"/>
                </a:p>
              </p:txBody>
            </p:sp>
          </p:grpSp>
          <p:sp>
            <p:nvSpPr>
              <p:cNvPr id="20567" name="AutoShape 198"/>
              <p:cNvSpPr>
                <a:spLocks noChangeAspect="1" noChangeArrowheads="1"/>
              </p:cNvSpPr>
              <p:nvPr/>
            </p:nvSpPr>
            <p:spPr bwMode="auto">
              <a:xfrm>
                <a:off x="1032" y="912"/>
                <a:ext cx="144" cy="576"/>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en-US"/>
              </a:p>
            </p:txBody>
          </p:sp>
        </p:grpSp>
      </p:grpSp>
      <p:sp>
        <p:nvSpPr>
          <p:cNvPr id="20486" name="Text Box 199"/>
          <p:cNvSpPr txBox="1">
            <a:spLocks noChangeArrowheads="1"/>
          </p:cNvSpPr>
          <p:nvPr/>
        </p:nvSpPr>
        <p:spPr bwMode="auto">
          <a:xfrm>
            <a:off x="603250" y="4984750"/>
            <a:ext cx="2317750" cy="1281113"/>
          </a:xfrm>
          <a:prstGeom prst="rect">
            <a:avLst/>
          </a:prstGeom>
          <a:noFill/>
          <a:ln w="9525">
            <a:noFill/>
            <a:miter lim="800000"/>
            <a:headEnd/>
            <a:tailEnd/>
          </a:ln>
        </p:spPr>
        <p:txBody>
          <a:bodyPr wrap="none">
            <a:spAutoFit/>
          </a:bodyPr>
          <a:lstStyle/>
          <a:p>
            <a:pPr algn="ctr"/>
            <a:r>
              <a:rPr lang="en-US" sz="2400">
                <a:latin typeface="Times" charset="0"/>
              </a:rPr>
              <a:t>Wind farm:</a:t>
            </a:r>
          </a:p>
          <a:p>
            <a:pPr algn="ctr"/>
            <a:r>
              <a:rPr lang="en-US">
                <a:latin typeface="Times" charset="0"/>
              </a:rPr>
              <a:t>P</a:t>
            </a:r>
            <a:r>
              <a:rPr lang="en-US" baseline="-25000">
                <a:latin typeface="Times" charset="0"/>
              </a:rPr>
              <a:t>WF</a:t>
            </a:r>
            <a:r>
              <a:rPr lang="en-US">
                <a:latin typeface="Times" charset="0"/>
              </a:rPr>
              <a:t> = 2 P</a:t>
            </a:r>
            <a:r>
              <a:rPr lang="en-US" baseline="-25000">
                <a:latin typeface="Times" charset="0"/>
              </a:rPr>
              <a:t>T</a:t>
            </a:r>
            <a:r>
              <a:rPr lang="en-US">
                <a:latin typeface="Times" charset="0"/>
              </a:rPr>
              <a:t> (4000 MW)</a:t>
            </a:r>
          </a:p>
          <a:p>
            <a:pPr algn="ctr"/>
            <a:r>
              <a:rPr lang="en-US">
                <a:latin typeface="Times" charset="0"/>
              </a:rPr>
              <a:t>Spacing = 50 D</a:t>
            </a:r>
            <a:r>
              <a:rPr lang="en-US" baseline="30000">
                <a:latin typeface="Times" charset="0"/>
              </a:rPr>
              <a:t>2</a:t>
            </a:r>
            <a:endParaRPr lang="en-US">
              <a:latin typeface="Times" charset="0"/>
            </a:endParaRPr>
          </a:p>
          <a:p>
            <a:pPr algn="ctr"/>
            <a:r>
              <a:rPr lang="en-US">
                <a:latin typeface="Times" charset="0"/>
              </a:rPr>
              <a:t>v</a:t>
            </a:r>
            <a:r>
              <a:rPr lang="en-US" baseline="-25000">
                <a:latin typeface="Times" charset="0"/>
              </a:rPr>
              <a:t>rated</a:t>
            </a:r>
            <a:r>
              <a:rPr lang="en-US">
                <a:latin typeface="Times" charset="0"/>
              </a:rPr>
              <a:t> = 1.4 v</a:t>
            </a:r>
            <a:r>
              <a:rPr lang="en-US" baseline="-25000">
                <a:latin typeface="Times" charset="0"/>
              </a:rPr>
              <a:t>avg</a:t>
            </a:r>
          </a:p>
        </p:txBody>
      </p:sp>
      <p:sp>
        <p:nvSpPr>
          <p:cNvPr id="20487" name="Text Box 201"/>
          <p:cNvSpPr txBox="1">
            <a:spLocks noChangeArrowheads="1"/>
          </p:cNvSpPr>
          <p:nvPr/>
        </p:nvSpPr>
        <p:spPr bwMode="auto">
          <a:xfrm>
            <a:off x="6553200" y="5867400"/>
            <a:ext cx="1909763" cy="731838"/>
          </a:xfrm>
          <a:prstGeom prst="rect">
            <a:avLst/>
          </a:prstGeom>
          <a:noFill/>
          <a:ln w="9525">
            <a:noFill/>
            <a:miter lim="800000"/>
            <a:headEnd/>
            <a:tailEnd/>
          </a:ln>
        </p:spPr>
        <p:txBody>
          <a:bodyPr wrap="none">
            <a:spAutoFit/>
          </a:bodyPr>
          <a:lstStyle/>
          <a:p>
            <a:pPr algn="ctr"/>
            <a:r>
              <a:rPr lang="en-US" sz="2400">
                <a:latin typeface="Times" charset="0"/>
              </a:rPr>
              <a:t>Transmission:</a:t>
            </a:r>
          </a:p>
          <a:p>
            <a:pPr algn="ctr"/>
            <a:r>
              <a:rPr lang="en-US">
                <a:latin typeface="Times" charset="0"/>
              </a:rPr>
              <a:t>P</a:t>
            </a:r>
            <a:r>
              <a:rPr lang="en-US" baseline="-25000">
                <a:latin typeface="Times" charset="0"/>
              </a:rPr>
              <a:t>T</a:t>
            </a:r>
            <a:r>
              <a:rPr lang="en-US">
                <a:latin typeface="Times" charset="0"/>
              </a:rPr>
              <a:t> = 2000 MW</a:t>
            </a:r>
            <a:endParaRPr lang="en-US" sz="2400">
              <a:latin typeface="Times" charset="0"/>
            </a:endParaRPr>
          </a:p>
        </p:txBody>
      </p:sp>
      <p:sp>
        <p:nvSpPr>
          <p:cNvPr id="20488" name="AutoShape 202"/>
          <p:cNvSpPr>
            <a:spLocks noChangeArrowheads="1"/>
          </p:cNvSpPr>
          <p:nvPr/>
        </p:nvSpPr>
        <p:spPr bwMode="auto">
          <a:xfrm rot="-5400000">
            <a:off x="3429000" y="3536950"/>
            <a:ext cx="762000" cy="762000"/>
          </a:xfrm>
          <a:custGeom>
            <a:avLst/>
            <a:gdLst>
              <a:gd name="T0" fmla="*/ 666750 w 21600"/>
              <a:gd name="T1" fmla="*/ 381000 h 21600"/>
              <a:gd name="T2" fmla="*/ 381000 w 21600"/>
              <a:gd name="T3" fmla="*/ 762000 h 21600"/>
              <a:gd name="T4" fmla="*/ 95250 w 21600"/>
              <a:gd name="T5" fmla="*/ 381000 h 21600"/>
              <a:gd name="T6" fmla="*/ 381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408000"/>
          </a:solidFill>
          <a:ln w="9525">
            <a:solidFill>
              <a:schemeClr val="tx1"/>
            </a:solidFill>
            <a:miter lim="800000"/>
            <a:headEnd/>
            <a:tailEnd/>
          </a:ln>
        </p:spPr>
        <p:txBody>
          <a:bodyPr vert="eaVert" wrap="none" anchor="ctr"/>
          <a:lstStyle/>
          <a:p>
            <a:pPr algn="ctr"/>
            <a:r>
              <a:rPr lang="en-US" sz="2400">
                <a:solidFill>
                  <a:schemeClr val="bg1"/>
                </a:solidFill>
                <a:latin typeface="Times" charset="0"/>
              </a:rPr>
              <a:t>Comp</a:t>
            </a:r>
          </a:p>
        </p:txBody>
      </p:sp>
      <p:sp>
        <p:nvSpPr>
          <p:cNvPr id="20489" name="AutoShape 203"/>
          <p:cNvSpPr>
            <a:spLocks noChangeArrowheads="1"/>
          </p:cNvSpPr>
          <p:nvPr/>
        </p:nvSpPr>
        <p:spPr bwMode="auto">
          <a:xfrm rot="5400000" flipH="1">
            <a:off x="4953000" y="3536950"/>
            <a:ext cx="762000" cy="762000"/>
          </a:xfrm>
          <a:custGeom>
            <a:avLst/>
            <a:gdLst>
              <a:gd name="T0" fmla="*/ 666750 w 21600"/>
              <a:gd name="T1" fmla="*/ 381000 h 21600"/>
              <a:gd name="T2" fmla="*/ 381000 w 21600"/>
              <a:gd name="T3" fmla="*/ 762000 h 21600"/>
              <a:gd name="T4" fmla="*/ 95250 w 21600"/>
              <a:gd name="T5" fmla="*/ 381000 h 21600"/>
              <a:gd name="T6" fmla="*/ 381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66FF66"/>
          </a:solidFill>
          <a:ln w="9525">
            <a:solidFill>
              <a:schemeClr val="tx1"/>
            </a:solidFill>
            <a:miter lim="800000"/>
            <a:headEnd/>
            <a:tailEnd/>
          </a:ln>
        </p:spPr>
        <p:txBody>
          <a:bodyPr rot="10800000" vert="eaVert" wrap="none" anchor="ctr"/>
          <a:lstStyle/>
          <a:p>
            <a:pPr algn="ctr"/>
            <a:r>
              <a:rPr lang="en-US" sz="2400">
                <a:latin typeface="Times" charset="0"/>
              </a:rPr>
              <a:t>Gen</a:t>
            </a:r>
          </a:p>
        </p:txBody>
      </p:sp>
      <p:sp>
        <p:nvSpPr>
          <p:cNvPr id="20490" name="Line 204"/>
          <p:cNvSpPr>
            <a:spLocks noChangeShapeType="1"/>
          </p:cNvSpPr>
          <p:nvPr/>
        </p:nvSpPr>
        <p:spPr bwMode="auto">
          <a:xfrm flipH="1">
            <a:off x="4191000" y="3917950"/>
            <a:ext cx="304800" cy="0"/>
          </a:xfrm>
          <a:prstGeom prst="line">
            <a:avLst/>
          </a:prstGeom>
          <a:noFill/>
          <a:ln w="38100">
            <a:solidFill>
              <a:schemeClr val="tx1"/>
            </a:solidFill>
            <a:round/>
            <a:headEnd/>
            <a:tailEnd/>
          </a:ln>
        </p:spPr>
        <p:txBody>
          <a:bodyPr wrap="none" anchor="ctr"/>
          <a:lstStyle/>
          <a:p>
            <a:endParaRPr lang="en-US"/>
          </a:p>
        </p:txBody>
      </p:sp>
      <p:grpSp>
        <p:nvGrpSpPr>
          <p:cNvPr id="20649" name="Group 205"/>
          <p:cNvGrpSpPr>
            <a:grpSpLocks/>
          </p:cNvGrpSpPr>
          <p:nvPr/>
        </p:nvGrpSpPr>
        <p:grpSpPr bwMode="auto">
          <a:xfrm>
            <a:off x="4495800" y="3917950"/>
            <a:ext cx="152400" cy="577850"/>
            <a:chOff x="2348" y="2880"/>
            <a:chExt cx="192" cy="672"/>
          </a:xfrm>
        </p:grpSpPr>
        <p:sp>
          <p:nvSpPr>
            <p:cNvPr id="20549" name="Line 206"/>
            <p:cNvSpPr>
              <a:spLocks noChangeShapeType="1"/>
            </p:cNvSpPr>
            <p:nvPr/>
          </p:nvSpPr>
          <p:spPr bwMode="auto">
            <a:xfrm flipH="1">
              <a:off x="2348" y="2880"/>
              <a:ext cx="0" cy="672"/>
            </a:xfrm>
            <a:prstGeom prst="line">
              <a:avLst/>
            </a:prstGeom>
            <a:noFill/>
            <a:ln w="38100">
              <a:solidFill>
                <a:schemeClr val="tx1"/>
              </a:solidFill>
              <a:round/>
              <a:headEnd/>
              <a:tailEnd type="triangle" w="med" len="med"/>
            </a:ln>
          </p:spPr>
          <p:txBody>
            <a:bodyPr wrap="none" anchor="ctr"/>
            <a:lstStyle/>
            <a:p>
              <a:endParaRPr lang="en-US"/>
            </a:p>
          </p:txBody>
        </p:sp>
        <p:sp>
          <p:nvSpPr>
            <p:cNvPr id="20550" name="Line 207"/>
            <p:cNvSpPr>
              <a:spLocks noChangeShapeType="1"/>
            </p:cNvSpPr>
            <p:nvPr/>
          </p:nvSpPr>
          <p:spPr bwMode="auto">
            <a:xfrm flipH="1">
              <a:off x="2540" y="2880"/>
              <a:ext cx="0" cy="672"/>
            </a:xfrm>
            <a:prstGeom prst="line">
              <a:avLst/>
            </a:prstGeom>
            <a:noFill/>
            <a:ln w="38100">
              <a:solidFill>
                <a:schemeClr val="tx1"/>
              </a:solidFill>
              <a:round/>
              <a:headEnd/>
              <a:tailEnd/>
            </a:ln>
          </p:spPr>
          <p:txBody>
            <a:bodyPr wrap="none" anchor="ctr"/>
            <a:lstStyle/>
            <a:p>
              <a:endParaRPr lang="en-US"/>
            </a:p>
          </p:txBody>
        </p:sp>
      </p:grpSp>
      <p:sp>
        <p:nvSpPr>
          <p:cNvPr id="20492" name="Line 208"/>
          <p:cNvSpPr>
            <a:spLocks noChangeShapeType="1"/>
          </p:cNvSpPr>
          <p:nvPr/>
        </p:nvSpPr>
        <p:spPr bwMode="auto">
          <a:xfrm rot="10800000" flipH="1">
            <a:off x="4648200" y="3917950"/>
            <a:ext cx="304800" cy="0"/>
          </a:xfrm>
          <a:prstGeom prst="line">
            <a:avLst/>
          </a:prstGeom>
          <a:noFill/>
          <a:ln w="38100">
            <a:solidFill>
              <a:schemeClr val="tx1"/>
            </a:solidFill>
            <a:round/>
            <a:headEnd/>
            <a:tailEnd type="triangle" w="med" len="med"/>
          </a:ln>
        </p:spPr>
        <p:txBody>
          <a:bodyPr wrap="none" anchor="ctr"/>
          <a:lstStyle/>
          <a:p>
            <a:endParaRPr lang="en-US"/>
          </a:p>
        </p:txBody>
      </p:sp>
      <p:sp>
        <p:nvSpPr>
          <p:cNvPr id="20493" name="Line 209"/>
          <p:cNvSpPr>
            <a:spLocks noChangeShapeType="1"/>
          </p:cNvSpPr>
          <p:nvPr/>
        </p:nvSpPr>
        <p:spPr bwMode="auto">
          <a:xfrm>
            <a:off x="3124200" y="3917950"/>
            <a:ext cx="304800" cy="0"/>
          </a:xfrm>
          <a:prstGeom prst="line">
            <a:avLst/>
          </a:prstGeom>
          <a:noFill/>
          <a:ln w="38100">
            <a:solidFill>
              <a:schemeClr val="tx1"/>
            </a:solidFill>
            <a:round/>
            <a:headEnd/>
            <a:tailEnd type="triangle" w="med" len="med"/>
          </a:ln>
        </p:spPr>
        <p:txBody>
          <a:bodyPr wrap="none" anchor="ctr"/>
          <a:lstStyle/>
          <a:p>
            <a:endParaRPr lang="en-US"/>
          </a:p>
        </p:txBody>
      </p:sp>
      <p:sp>
        <p:nvSpPr>
          <p:cNvPr id="20494" name="Text Box 210"/>
          <p:cNvSpPr txBox="1">
            <a:spLocks noChangeArrowheads="1"/>
          </p:cNvSpPr>
          <p:nvPr/>
        </p:nvSpPr>
        <p:spPr bwMode="auto">
          <a:xfrm>
            <a:off x="2895600" y="2863850"/>
            <a:ext cx="1828800" cy="641350"/>
          </a:xfrm>
          <a:prstGeom prst="rect">
            <a:avLst/>
          </a:prstGeom>
          <a:noFill/>
          <a:ln w="9525">
            <a:noFill/>
            <a:miter lim="800000"/>
            <a:headEnd/>
            <a:tailEnd/>
          </a:ln>
        </p:spPr>
        <p:txBody>
          <a:bodyPr>
            <a:spAutoFit/>
          </a:bodyPr>
          <a:lstStyle/>
          <a:p>
            <a:pPr algn="ctr"/>
            <a:r>
              <a:rPr lang="en-US">
                <a:latin typeface="Times" charset="0"/>
              </a:rPr>
              <a:t>P</a:t>
            </a:r>
            <a:r>
              <a:rPr lang="en-US" baseline="-25000">
                <a:latin typeface="Times" charset="0"/>
              </a:rPr>
              <a:t>C</a:t>
            </a:r>
            <a:r>
              <a:rPr lang="en-US">
                <a:latin typeface="Times" charset="0"/>
              </a:rPr>
              <a:t> = 0.85 P</a:t>
            </a:r>
            <a:r>
              <a:rPr lang="en-US" baseline="-25000">
                <a:latin typeface="Times" charset="0"/>
              </a:rPr>
              <a:t>T</a:t>
            </a:r>
            <a:r>
              <a:rPr lang="en-US">
                <a:latin typeface="Times" charset="0"/>
              </a:rPr>
              <a:t> </a:t>
            </a:r>
          </a:p>
          <a:p>
            <a:pPr algn="ctr"/>
            <a:r>
              <a:rPr lang="en-US">
                <a:latin typeface="Times" charset="0"/>
              </a:rPr>
              <a:t>(1700 MW)</a:t>
            </a:r>
          </a:p>
        </p:txBody>
      </p:sp>
      <p:grpSp>
        <p:nvGrpSpPr>
          <p:cNvPr id="20658" name="Group 211"/>
          <p:cNvGrpSpPr>
            <a:grpSpLocks/>
          </p:cNvGrpSpPr>
          <p:nvPr/>
        </p:nvGrpSpPr>
        <p:grpSpPr bwMode="auto">
          <a:xfrm>
            <a:off x="990600" y="1447800"/>
            <a:ext cx="1447800" cy="1158875"/>
            <a:chOff x="528" y="960"/>
            <a:chExt cx="1200" cy="970"/>
          </a:xfrm>
        </p:grpSpPr>
        <p:grpSp>
          <p:nvGrpSpPr>
            <p:cNvPr id="20667" name="Group 212"/>
            <p:cNvGrpSpPr>
              <a:grpSpLocks/>
            </p:cNvGrpSpPr>
            <p:nvPr/>
          </p:nvGrpSpPr>
          <p:grpSpPr bwMode="auto">
            <a:xfrm>
              <a:off x="528" y="960"/>
              <a:ext cx="1200" cy="970"/>
              <a:chOff x="576" y="1062"/>
              <a:chExt cx="1344" cy="912"/>
            </a:xfrm>
          </p:grpSpPr>
          <p:sp>
            <p:nvSpPr>
              <p:cNvPr id="20547" name="Line 213"/>
              <p:cNvSpPr>
                <a:spLocks noChangeShapeType="1"/>
              </p:cNvSpPr>
              <p:nvPr/>
            </p:nvSpPr>
            <p:spPr bwMode="auto">
              <a:xfrm>
                <a:off x="576" y="1062"/>
                <a:ext cx="0" cy="912"/>
              </a:xfrm>
              <a:prstGeom prst="line">
                <a:avLst/>
              </a:prstGeom>
              <a:noFill/>
              <a:ln w="38100">
                <a:solidFill>
                  <a:schemeClr val="tx1"/>
                </a:solidFill>
                <a:round/>
                <a:headEnd/>
                <a:tailEnd/>
              </a:ln>
            </p:spPr>
            <p:txBody>
              <a:bodyPr wrap="none" anchor="ctr"/>
              <a:lstStyle/>
              <a:p>
                <a:endParaRPr lang="en-US"/>
              </a:p>
            </p:txBody>
          </p:sp>
          <p:sp>
            <p:nvSpPr>
              <p:cNvPr id="20548" name="Line 214"/>
              <p:cNvSpPr>
                <a:spLocks noChangeShapeType="1"/>
              </p:cNvSpPr>
              <p:nvPr/>
            </p:nvSpPr>
            <p:spPr bwMode="auto">
              <a:xfrm flipH="1">
                <a:off x="576" y="1974"/>
                <a:ext cx="1344" cy="0"/>
              </a:xfrm>
              <a:prstGeom prst="line">
                <a:avLst/>
              </a:prstGeom>
              <a:noFill/>
              <a:ln w="38100">
                <a:solidFill>
                  <a:schemeClr val="tx1"/>
                </a:solidFill>
                <a:round/>
                <a:headEnd/>
                <a:tailEnd/>
              </a:ln>
            </p:spPr>
            <p:txBody>
              <a:bodyPr wrap="none" anchor="ctr"/>
              <a:lstStyle/>
              <a:p>
                <a:endParaRPr lang="en-US"/>
              </a:p>
            </p:txBody>
          </p:sp>
        </p:grpSp>
        <p:sp>
          <p:nvSpPr>
            <p:cNvPr id="20546" name="Freeform 215"/>
            <p:cNvSpPr>
              <a:spLocks/>
            </p:cNvSpPr>
            <p:nvPr/>
          </p:nvSpPr>
          <p:spPr bwMode="auto">
            <a:xfrm>
              <a:off x="528" y="1114"/>
              <a:ext cx="1200" cy="816"/>
            </a:xfrm>
            <a:custGeom>
              <a:avLst/>
              <a:gdLst>
                <a:gd name="T0" fmla="*/ 0 w 1235"/>
                <a:gd name="T1" fmla="*/ 816 h 816"/>
                <a:gd name="T2" fmla="*/ 145 w 1235"/>
                <a:gd name="T3" fmla="*/ 356 h 816"/>
                <a:gd name="T4" fmla="*/ 264 w 1235"/>
                <a:gd name="T5" fmla="*/ 52 h 816"/>
                <a:gd name="T6" fmla="*/ 396 w 1235"/>
                <a:gd name="T7" fmla="*/ 65 h 816"/>
                <a:gd name="T8" fmla="*/ 581 w 1235"/>
                <a:gd name="T9" fmla="*/ 442 h 816"/>
                <a:gd name="T10" fmla="*/ 806 w 1235"/>
                <a:gd name="T11" fmla="*/ 726 h 816"/>
                <a:gd name="T12" fmla="*/ 1235 w 1235"/>
                <a:gd name="T13" fmla="*/ 792 h 816"/>
                <a:gd name="T14" fmla="*/ 0 60000 65536"/>
                <a:gd name="T15" fmla="*/ 0 60000 65536"/>
                <a:gd name="T16" fmla="*/ 0 60000 65536"/>
                <a:gd name="T17" fmla="*/ 0 60000 65536"/>
                <a:gd name="T18" fmla="*/ 0 60000 65536"/>
                <a:gd name="T19" fmla="*/ 0 60000 65536"/>
                <a:gd name="T20" fmla="*/ 0 60000 65536"/>
                <a:gd name="T21" fmla="*/ 0 w 1235"/>
                <a:gd name="T22" fmla="*/ 0 h 816"/>
                <a:gd name="T23" fmla="*/ 1235 w 1235"/>
                <a:gd name="T24" fmla="*/ 816 h 8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5" h="816">
                  <a:moveTo>
                    <a:pt x="0" y="816"/>
                  </a:moveTo>
                  <a:cubicBezTo>
                    <a:pt x="24" y="739"/>
                    <a:pt x="101" y="483"/>
                    <a:pt x="145" y="356"/>
                  </a:cubicBezTo>
                  <a:cubicBezTo>
                    <a:pt x="189" y="229"/>
                    <a:pt x="222" y="100"/>
                    <a:pt x="264" y="52"/>
                  </a:cubicBezTo>
                  <a:cubicBezTo>
                    <a:pt x="306" y="4"/>
                    <a:pt x="343" y="0"/>
                    <a:pt x="396" y="65"/>
                  </a:cubicBezTo>
                  <a:cubicBezTo>
                    <a:pt x="449" y="130"/>
                    <a:pt x="513" y="332"/>
                    <a:pt x="581" y="442"/>
                  </a:cubicBezTo>
                  <a:cubicBezTo>
                    <a:pt x="649" y="552"/>
                    <a:pt x="697" y="668"/>
                    <a:pt x="806" y="726"/>
                  </a:cubicBezTo>
                  <a:cubicBezTo>
                    <a:pt x="915" y="784"/>
                    <a:pt x="1146" y="778"/>
                    <a:pt x="1235" y="792"/>
                  </a:cubicBezTo>
                </a:path>
              </a:pathLst>
            </a:custGeom>
            <a:noFill/>
            <a:ln w="38100" cmpd="sng">
              <a:solidFill>
                <a:srgbClr val="FF0000"/>
              </a:solidFill>
              <a:round/>
              <a:headEnd/>
              <a:tailEnd/>
            </a:ln>
          </p:spPr>
          <p:txBody>
            <a:bodyPr wrap="none" anchor="ctr"/>
            <a:lstStyle/>
            <a:p>
              <a:endParaRPr lang="en-US"/>
            </a:p>
          </p:txBody>
        </p:sp>
      </p:grpSp>
      <p:sp>
        <p:nvSpPr>
          <p:cNvPr id="20496" name="Text Box 216"/>
          <p:cNvSpPr txBox="1">
            <a:spLocks noChangeArrowheads="1"/>
          </p:cNvSpPr>
          <p:nvPr/>
        </p:nvSpPr>
        <p:spPr bwMode="auto">
          <a:xfrm>
            <a:off x="3163888" y="5867400"/>
            <a:ext cx="2765425" cy="457200"/>
          </a:xfrm>
          <a:prstGeom prst="rect">
            <a:avLst/>
          </a:prstGeom>
          <a:noFill/>
          <a:ln w="9525">
            <a:noFill/>
            <a:miter lim="800000"/>
            <a:headEnd/>
            <a:tailEnd/>
          </a:ln>
        </p:spPr>
        <p:txBody>
          <a:bodyPr wrap="none">
            <a:spAutoFit/>
          </a:bodyPr>
          <a:lstStyle/>
          <a:p>
            <a:pPr algn="ctr"/>
            <a:r>
              <a:rPr lang="en-US" sz="2400">
                <a:latin typeface="Times" charset="0"/>
              </a:rPr>
              <a:t>Underground storage</a:t>
            </a:r>
          </a:p>
        </p:txBody>
      </p:sp>
      <p:sp>
        <p:nvSpPr>
          <p:cNvPr id="20497" name="Text Box 217"/>
          <p:cNvSpPr txBox="1">
            <a:spLocks noChangeArrowheads="1"/>
          </p:cNvSpPr>
          <p:nvPr/>
        </p:nvSpPr>
        <p:spPr bwMode="auto">
          <a:xfrm>
            <a:off x="1981200" y="1355725"/>
            <a:ext cx="2668588" cy="1281113"/>
          </a:xfrm>
          <a:prstGeom prst="rect">
            <a:avLst/>
          </a:prstGeom>
          <a:noFill/>
          <a:ln w="9525">
            <a:noFill/>
            <a:miter lim="800000"/>
            <a:headEnd/>
            <a:tailEnd/>
          </a:ln>
        </p:spPr>
        <p:txBody>
          <a:bodyPr wrap="none">
            <a:spAutoFit/>
          </a:bodyPr>
          <a:lstStyle/>
          <a:p>
            <a:pPr algn="ctr"/>
            <a:r>
              <a:rPr lang="en-US" sz="2400">
                <a:latin typeface="Times" charset="0"/>
              </a:rPr>
              <a:t>Wind resource:</a:t>
            </a:r>
          </a:p>
          <a:p>
            <a:pPr algn="ctr"/>
            <a:r>
              <a:rPr lang="en-US">
                <a:latin typeface="Times" charset="0"/>
              </a:rPr>
              <a:t>k = 3, v</a:t>
            </a:r>
            <a:r>
              <a:rPr lang="en-US" baseline="-25000">
                <a:latin typeface="Times" charset="0"/>
              </a:rPr>
              <a:t>avg</a:t>
            </a:r>
            <a:r>
              <a:rPr lang="en-US">
                <a:latin typeface="Times" charset="0"/>
              </a:rPr>
              <a:t> = 9.6 m/s,</a:t>
            </a:r>
          </a:p>
          <a:p>
            <a:pPr algn="ctr"/>
            <a:r>
              <a:rPr lang="en-US">
                <a:latin typeface="Times" charset="0"/>
              </a:rPr>
              <a:t>P</a:t>
            </a:r>
            <a:r>
              <a:rPr lang="en-US" baseline="-25000">
                <a:latin typeface="Times" charset="0"/>
              </a:rPr>
              <a:t>wind</a:t>
            </a:r>
            <a:r>
              <a:rPr lang="en-US">
                <a:latin typeface="Times" charset="0"/>
              </a:rPr>
              <a:t> = 550 W/m</a:t>
            </a:r>
            <a:r>
              <a:rPr lang="en-US" baseline="30000">
                <a:latin typeface="Times" charset="0"/>
              </a:rPr>
              <a:t>2</a:t>
            </a:r>
            <a:r>
              <a:rPr lang="en-US">
                <a:latin typeface="Times" charset="0"/>
              </a:rPr>
              <a:t> (Class 5)</a:t>
            </a:r>
          </a:p>
          <a:p>
            <a:pPr algn="ctr"/>
            <a:r>
              <a:rPr lang="en-US">
                <a:latin typeface="Times" charset="0"/>
              </a:rPr>
              <a:t>h</a:t>
            </a:r>
            <a:r>
              <a:rPr lang="en-US" baseline="-25000">
                <a:latin typeface="Times" charset="0"/>
              </a:rPr>
              <a:t>A</a:t>
            </a:r>
            <a:r>
              <a:rPr lang="en-US">
                <a:latin typeface="Times" charset="0"/>
              </a:rPr>
              <a:t> = 5 hrs.</a:t>
            </a:r>
          </a:p>
        </p:txBody>
      </p:sp>
      <p:sp>
        <p:nvSpPr>
          <p:cNvPr id="20498" name="Line 218"/>
          <p:cNvSpPr>
            <a:spLocks noChangeShapeType="1"/>
          </p:cNvSpPr>
          <p:nvPr/>
        </p:nvSpPr>
        <p:spPr bwMode="auto">
          <a:xfrm flipH="1">
            <a:off x="1676400" y="2743200"/>
            <a:ext cx="0" cy="381000"/>
          </a:xfrm>
          <a:prstGeom prst="line">
            <a:avLst/>
          </a:prstGeom>
          <a:noFill/>
          <a:ln w="38100">
            <a:solidFill>
              <a:schemeClr val="tx1"/>
            </a:solidFill>
            <a:round/>
            <a:headEnd/>
            <a:tailEnd type="triangle" w="med" len="med"/>
          </a:ln>
        </p:spPr>
        <p:txBody>
          <a:bodyPr wrap="none" anchor="ctr"/>
          <a:lstStyle/>
          <a:p>
            <a:endParaRPr lang="en-US"/>
          </a:p>
        </p:txBody>
      </p:sp>
      <p:grpSp>
        <p:nvGrpSpPr>
          <p:cNvPr id="20676" name="Group 224"/>
          <p:cNvGrpSpPr>
            <a:grpSpLocks/>
          </p:cNvGrpSpPr>
          <p:nvPr/>
        </p:nvGrpSpPr>
        <p:grpSpPr bwMode="auto">
          <a:xfrm>
            <a:off x="5638800" y="3962400"/>
            <a:ext cx="2667000" cy="1905000"/>
            <a:chOff x="3504" y="1728"/>
            <a:chExt cx="1824" cy="1344"/>
          </a:xfrm>
        </p:grpSpPr>
        <p:sp>
          <p:nvSpPr>
            <p:cNvPr id="20521" name="AutoShape 4"/>
            <p:cNvSpPr>
              <a:spLocks noChangeArrowheads="1"/>
            </p:cNvSpPr>
            <p:nvPr/>
          </p:nvSpPr>
          <p:spPr bwMode="auto">
            <a:xfrm flipV="1">
              <a:off x="4032" y="2256"/>
              <a:ext cx="384" cy="816"/>
            </a:xfrm>
            <a:custGeom>
              <a:avLst/>
              <a:gdLst>
                <a:gd name="T0" fmla="*/ 336 w 21600"/>
                <a:gd name="T1" fmla="*/ 408 h 21600"/>
                <a:gd name="T2" fmla="*/ 192 w 21600"/>
                <a:gd name="T3" fmla="*/ 816 h 21600"/>
                <a:gd name="T4" fmla="*/ 48 w 21600"/>
                <a:gd name="T5" fmla="*/ 408 h 21600"/>
                <a:gd name="T6" fmla="*/ 19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38100">
              <a:solidFill>
                <a:schemeClr val="tx1"/>
              </a:solidFill>
              <a:miter lim="800000"/>
              <a:headEnd/>
              <a:tailEnd/>
            </a:ln>
          </p:spPr>
          <p:txBody>
            <a:bodyPr wrap="none" anchor="ctr"/>
            <a:lstStyle/>
            <a:p>
              <a:endParaRPr lang="en-US"/>
            </a:p>
          </p:txBody>
        </p:sp>
        <p:sp>
          <p:nvSpPr>
            <p:cNvPr id="20522" name="AutoShape 5"/>
            <p:cNvSpPr>
              <a:spLocks noChangeArrowheads="1"/>
            </p:cNvSpPr>
            <p:nvPr/>
          </p:nvSpPr>
          <p:spPr bwMode="auto">
            <a:xfrm>
              <a:off x="4032" y="2016"/>
              <a:ext cx="384" cy="240"/>
            </a:xfrm>
            <a:custGeom>
              <a:avLst/>
              <a:gdLst>
                <a:gd name="T0" fmla="*/ 336 w 21600"/>
                <a:gd name="T1" fmla="*/ 120 h 21600"/>
                <a:gd name="T2" fmla="*/ 192 w 21600"/>
                <a:gd name="T3" fmla="*/ 240 h 21600"/>
                <a:gd name="T4" fmla="*/ 48 w 21600"/>
                <a:gd name="T5" fmla="*/ 120 h 21600"/>
                <a:gd name="T6" fmla="*/ 19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38100">
              <a:solidFill>
                <a:schemeClr val="tx1"/>
              </a:solidFill>
              <a:miter lim="800000"/>
              <a:headEnd/>
              <a:tailEnd/>
            </a:ln>
          </p:spPr>
          <p:txBody>
            <a:bodyPr wrap="none" anchor="ctr"/>
            <a:lstStyle/>
            <a:p>
              <a:endParaRPr lang="en-US"/>
            </a:p>
          </p:txBody>
        </p:sp>
        <p:sp>
          <p:nvSpPr>
            <p:cNvPr id="20523" name="Line 6"/>
            <p:cNvSpPr>
              <a:spLocks noChangeShapeType="1"/>
            </p:cNvSpPr>
            <p:nvPr/>
          </p:nvSpPr>
          <p:spPr bwMode="auto">
            <a:xfrm>
              <a:off x="4128" y="2448"/>
              <a:ext cx="192" cy="0"/>
            </a:xfrm>
            <a:prstGeom prst="line">
              <a:avLst/>
            </a:prstGeom>
            <a:noFill/>
            <a:ln w="38100">
              <a:solidFill>
                <a:schemeClr val="tx1"/>
              </a:solidFill>
              <a:round/>
              <a:headEnd/>
              <a:tailEnd/>
            </a:ln>
          </p:spPr>
          <p:txBody>
            <a:bodyPr wrap="none" anchor="ctr"/>
            <a:lstStyle/>
            <a:p>
              <a:endParaRPr lang="en-US"/>
            </a:p>
          </p:txBody>
        </p:sp>
        <p:sp>
          <p:nvSpPr>
            <p:cNvPr id="20524" name="Line 7"/>
            <p:cNvSpPr>
              <a:spLocks noChangeShapeType="1"/>
            </p:cNvSpPr>
            <p:nvPr/>
          </p:nvSpPr>
          <p:spPr bwMode="auto">
            <a:xfrm flipV="1">
              <a:off x="4128" y="2256"/>
              <a:ext cx="192" cy="192"/>
            </a:xfrm>
            <a:prstGeom prst="line">
              <a:avLst/>
            </a:prstGeom>
            <a:noFill/>
            <a:ln w="38100">
              <a:solidFill>
                <a:schemeClr val="tx1"/>
              </a:solidFill>
              <a:round/>
              <a:headEnd/>
              <a:tailEnd/>
            </a:ln>
          </p:spPr>
          <p:txBody>
            <a:bodyPr wrap="none" anchor="ctr"/>
            <a:lstStyle/>
            <a:p>
              <a:endParaRPr lang="en-US"/>
            </a:p>
          </p:txBody>
        </p:sp>
        <p:sp>
          <p:nvSpPr>
            <p:cNvPr id="20525" name="Line 8"/>
            <p:cNvSpPr>
              <a:spLocks noChangeShapeType="1"/>
            </p:cNvSpPr>
            <p:nvPr/>
          </p:nvSpPr>
          <p:spPr bwMode="auto">
            <a:xfrm>
              <a:off x="4128" y="2256"/>
              <a:ext cx="192" cy="192"/>
            </a:xfrm>
            <a:prstGeom prst="line">
              <a:avLst/>
            </a:prstGeom>
            <a:noFill/>
            <a:ln w="38100">
              <a:solidFill>
                <a:schemeClr val="tx1"/>
              </a:solidFill>
              <a:round/>
              <a:headEnd/>
              <a:tailEnd/>
            </a:ln>
          </p:spPr>
          <p:txBody>
            <a:bodyPr wrap="none" anchor="ctr"/>
            <a:lstStyle/>
            <a:p>
              <a:endParaRPr lang="en-US"/>
            </a:p>
          </p:txBody>
        </p:sp>
        <p:sp>
          <p:nvSpPr>
            <p:cNvPr id="20526" name="Line 9"/>
            <p:cNvSpPr>
              <a:spLocks noChangeShapeType="1"/>
            </p:cNvSpPr>
            <p:nvPr/>
          </p:nvSpPr>
          <p:spPr bwMode="auto">
            <a:xfrm>
              <a:off x="4128" y="2448"/>
              <a:ext cx="240" cy="288"/>
            </a:xfrm>
            <a:prstGeom prst="line">
              <a:avLst/>
            </a:prstGeom>
            <a:noFill/>
            <a:ln w="38100">
              <a:solidFill>
                <a:schemeClr val="tx1"/>
              </a:solidFill>
              <a:round/>
              <a:headEnd/>
              <a:tailEnd/>
            </a:ln>
          </p:spPr>
          <p:txBody>
            <a:bodyPr wrap="none" anchor="ctr"/>
            <a:lstStyle/>
            <a:p>
              <a:endParaRPr lang="en-US"/>
            </a:p>
          </p:txBody>
        </p:sp>
        <p:sp>
          <p:nvSpPr>
            <p:cNvPr id="20527" name="Line 10"/>
            <p:cNvSpPr>
              <a:spLocks noChangeShapeType="1"/>
            </p:cNvSpPr>
            <p:nvPr/>
          </p:nvSpPr>
          <p:spPr bwMode="auto">
            <a:xfrm>
              <a:off x="4080" y="2736"/>
              <a:ext cx="336" cy="336"/>
            </a:xfrm>
            <a:prstGeom prst="line">
              <a:avLst/>
            </a:prstGeom>
            <a:noFill/>
            <a:ln w="38100">
              <a:solidFill>
                <a:schemeClr val="tx1"/>
              </a:solidFill>
              <a:round/>
              <a:headEnd/>
              <a:tailEnd/>
            </a:ln>
          </p:spPr>
          <p:txBody>
            <a:bodyPr wrap="none" anchor="ctr"/>
            <a:lstStyle/>
            <a:p>
              <a:endParaRPr lang="en-US"/>
            </a:p>
          </p:txBody>
        </p:sp>
        <p:sp>
          <p:nvSpPr>
            <p:cNvPr id="20528" name="Line 11"/>
            <p:cNvSpPr>
              <a:spLocks noChangeShapeType="1"/>
            </p:cNvSpPr>
            <p:nvPr/>
          </p:nvSpPr>
          <p:spPr bwMode="auto">
            <a:xfrm flipV="1">
              <a:off x="4032" y="2736"/>
              <a:ext cx="336" cy="336"/>
            </a:xfrm>
            <a:prstGeom prst="line">
              <a:avLst/>
            </a:prstGeom>
            <a:noFill/>
            <a:ln w="38100">
              <a:solidFill>
                <a:schemeClr val="tx1"/>
              </a:solidFill>
              <a:round/>
              <a:headEnd/>
              <a:tailEnd/>
            </a:ln>
          </p:spPr>
          <p:txBody>
            <a:bodyPr wrap="none" anchor="ctr"/>
            <a:lstStyle/>
            <a:p>
              <a:endParaRPr lang="en-US"/>
            </a:p>
          </p:txBody>
        </p:sp>
        <p:sp>
          <p:nvSpPr>
            <p:cNvPr id="20529" name="Line 12"/>
            <p:cNvSpPr>
              <a:spLocks noChangeShapeType="1"/>
            </p:cNvSpPr>
            <p:nvPr/>
          </p:nvSpPr>
          <p:spPr bwMode="auto">
            <a:xfrm flipH="1">
              <a:off x="4080" y="2448"/>
              <a:ext cx="240" cy="288"/>
            </a:xfrm>
            <a:prstGeom prst="line">
              <a:avLst/>
            </a:prstGeom>
            <a:noFill/>
            <a:ln w="38100">
              <a:solidFill>
                <a:schemeClr val="tx1"/>
              </a:solidFill>
              <a:round/>
              <a:headEnd/>
              <a:tailEnd/>
            </a:ln>
          </p:spPr>
          <p:txBody>
            <a:bodyPr wrap="none" anchor="ctr"/>
            <a:lstStyle/>
            <a:p>
              <a:endParaRPr lang="en-US"/>
            </a:p>
          </p:txBody>
        </p:sp>
        <p:sp>
          <p:nvSpPr>
            <p:cNvPr id="20530" name="Line 13"/>
            <p:cNvSpPr>
              <a:spLocks noChangeShapeType="1"/>
            </p:cNvSpPr>
            <p:nvPr/>
          </p:nvSpPr>
          <p:spPr bwMode="auto">
            <a:xfrm>
              <a:off x="4080" y="2736"/>
              <a:ext cx="288" cy="0"/>
            </a:xfrm>
            <a:prstGeom prst="line">
              <a:avLst/>
            </a:prstGeom>
            <a:noFill/>
            <a:ln w="38100">
              <a:solidFill>
                <a:schemeClr val="tx1"/>
              </a:solidFill>
              <a:round/>
              <a:headEnd/>
              <a:tailEnd/>
            </a:ln>
          </p:spPr>
          <p:txBody>
            <a:bodyPr wrap="none" anchor="ctr"/>
            <a:lstStyle/>
            <a:p>
              <a:endParaRPr lang="en-US"/>
            </a:p>
          </p:txBody>
        </p:sp>
        <p:sp>
          <p:nvSpPr>
            <p:cNvPr id="20531" name="AutoShape 15"/>
            <p:cNvSpPr>
              <a:spLocks noChangeArrowheads="1"/>
            </p:cNvSpPr>
            <p:nvPr/>
          </p:nvSpPr>
          <p:spPr bwMode="auto">
            <a:xfrm flipV="1">
              <a:off x="4944" y="2256"/>
              <a:ext cx="384" cy="816"/>
            </a:xfrm>
            <a:custGeom>
              <a:avLst/>
              <a:gdLst>
                <a:gd name="T0" fmla="*/ 336 w 21600"/>
                <a:gd name="T1" fmla="*/ 408 h 21600"/>
                <a:gd name="T2" fmla="*/ 192 w 21600"/>
                <a:gd name="T3" fmla="*/ 816 h 21600"/>
                <a:gd name="T4" fmla="*/ 48 w 21600"/>
                <a:gd name="T5" fmla="*/ 408 h 21600"/>
                <a:gd name="T6" fmla="*/ 19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38100">
              <a:solidFill>
                <a:schemeClr val="tx1"/>
              </a:solidFill>
              <a:miter lim="800000"/>
              <a:headEnd/>
              <a:tailEnd/>
            </a:ln>
          </p:spPr>
          <p:txBody>
            <a:bodyPr wrap="none" anchor="ctr"/>
            <a:lstStyle/>
            <a:p>
              <a:endParaRPr lang="en-US"/>
            </a:p>
          </p:txBody>
        </p:sp>
        <p:sp>
          <p:nvSpPr>
            <p:cNvPr id="20532" name="AutoShape 16"/>
            <p:cNvSpPr>
              <a:spLocks noChangeArrowheads="1"/>
            </p:cNvSpPr>
            <p:nvPr/>
          </p:nvSpPr>
          <p:spPr bwMode="auto">
            <a:xfrm>
              <a:off x="4944" y="2016"/>
              <a:ext cx="384" cy="240"/>
            </a:xfrm>
            <a:custGeom>
              <a:avLst/>
              <a:gdLst>
                <a:gd name="T0" fmla="*/ 336 w 21600"/>
                <a:gd name="T1" fmla="*/ 120 h 21600"/>
                <a:gd name="T2" fmla="*/ 192 w 21600"/>
                <a:gd name="T3" fmla="*/ 240 h 21600"/>
                <a:gd name="T4" fmla="*/ 48 w 21600"/>
                <a:gd name="T5" fmla="*/ 120 h 21600"/>
                <a:gd name="T6" fmla="*/ 19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38100">
              <a:solidFill>
                <a:schemeClr val="tx1"/>
              </a:solidFill>
              <a:miter lim="800000"/>
              <a:headEnd/>
              <a:tailEnd/>
            </a:ln>
          </p:spPr>
          <p:txBody>
            <a:bodyPr wrap="none" anchor="ctr"/>
            <a:lstStyle/>
            <a:p>
              <a:endParaRPr lang="en-US"/>
            </a:p>
          </p:txBody>
        </p:sp>
        <p:sp>
          <p:nvSpPr>
            <p:cNvPr id="20533" name="Line 17"/>
            <p:cNvSpPr>
              <a:spLocks noChangeShapeType="1"/>
            </p:cNvSpPr>
            <p:nvPr/>
          </p:nvSpPr>
          <p:spPr bwMode="auto">
            <a:xfrm>
              <a:off x="5040" y="2448"/>
              <a:ext cx="192" cy="0"/>
            </a:xfrm>
            <a:prstGeom prst="line">
              <a:avLst/>
            </a:prstGeom>
            <a:noFill/>
            <a:ln w="38100">
              <a:solidFill>
                <a:schemeClr val="tx1"/>
              </a:solidFill>
              <a:round/>
              <a:headEnd/>
              <a:tailEnd/>
            </a:ln>
          </p:spPr>
          <p:txBody>
            <a:bodyPr wrap="none" anchor="ctr"/>
            <a:lstStyle/>
            <a:p>
              <a:endParaRPr lang="en-US"/>
            </a:p>
          </p:txBody>
        </p:sp>
        <p:sp>
          <p:nvSpPr>
            <p:cNvPr id="20534" name="Line 18"/>
            <p:cNvSpPr>
              <a:spLocks noChangeShapeType="1"/>
            </p:cNvSpPr>
            <p:nvPr/>
          </p:nvSpPr>
          <p:spPr bwMode="auto">
            <a:xfrm flipV="1">
              <a:off x="5040" y="2256"/>
              <a:ext cx="192" cy="192"/>
            </a:xfrm>
            <a:prstGeom prst="line">
              <a:avLst/>
            </a:prstGeom>
            <a:noFill/>
            <a:ln w="38100">
              <a:solidFill>
                <a:schemeClr val="tx1"/>
              </a:solidFill>
              <a:round/>
              <a:headEnd/>
              <a:tailEnd/>
            </a:ln>
          </p:spPr>
          <p:txBody>
            <a:bodyPr wrap="none" anchor="ctr"/>
            <a:lstStyle/>
            <a:p>
              <a:endParaRPr lang="en-US"/>
            </a:p>
          </p:txBody>
        </p:sp>
        <p:sp>
          <p:nvSpPr>
            <p:cNvPr id="20535" name="Line 19"/>
            <p:cNvSpPr>
              <a:spLocks noChangeShapeType="1"/>
            </p:cNvSpPr>
            <p:nvPr/>
          </p:nvSpPr>
          <p:spPr bwMode="auto">
            <a:xfrm>
              <a:off x="5040" y="2256"/>
              <a:ext cx="192" cy="192"/>
            </a:xfrm>
            <a:prstGeom prst="line">
              <a:avLst/>
            </a:prstGeom>
            <a:noFill/>
            <a:ln w="38100">
              <a:solidFill>
                <a:schemeClr val="tx1"/>
              </a:solidFill>
              <a:round/>
              <a:headEnd/>
              <a:tailEnd/>
            </a:ln>
          </p:spPr>
          <p:txBody>
            <a:bodyPr wrap="none" anchor="ctr"/>
            <a:lstStyle/>
            <a:p>
              <a:endParaRPr lang="en-US"/>
            </a:p>
          </p:txBody>
        </p:sp>
        <p:sp>
          <p:nvSpPr>
            <p:cNvPr id="20536" name="Line 20"/>
            <p:cNvSpPr>
              <a:spLocks noChangeShapeType="1"/>
            </p:cNvSpPr>
            <p:nvPr/>
          </p:nvSpPr>
          <p:spPr bwMode="auto">
            <a:xfrm>
              <a:off x="5040" y="2448"/>
              <a:ext cx="240" cy="288"/>
            </a:xfrm>
            <a:prstGeom prst="line">
              <a:avLst/>
            </a:prstGeom>
            <a:noFill/>
            <a:ln w="38100">
              <a:solidFill>
                <a:schemeClr val="tx1"/>
              </a:solidFill>
              <a:round/>
              <a:headEnd/>
              <a:tailEnd/>
            </a:ln>
          </p:spPr>
          <p:txBody>
            <a:bodyPr wrap="none" anchor="ctr"/>
            <a:lstStyle/>
            <a:p>
              <a:endParaRPr lang="en-US"/>
            </a:p>
          </p:txBody>
        </p:sp>
        <p:sp>
          <p:nvSpPr>
            <p:cNvPr id="20537" name="Line 21"/>
            <p:cNvSpPr>
              <a:spLocks noChangeShapeType="1"/>
            </p:cNvSpPr>
            <p:nvPr/>
          </p:nvSpPr>
          <p:spPr bwMode="auto">
            <a:xfrm>
              <a:off x="4992" y="2736"/>
              <a:ext cx="336" cy="336"/>
            </a:xfrm>
            <a:prstGeom prst="line">
              <a:avLst/>
            </a:prstGeom>
            <a:noFill/>
            <a:ln w="38100">
              <a:solidFill>
                <a:schemeClr val="tx1"/>
              </a:solidFill>
              <a:round/>
              <a:headEnd/>
              <a:tailEnd/>
            </a:ln>
          </p:spPr>
          <p:txBody>
            <a:bodyPr wrap="none" anchor="ctr"/>
            <a:lstStyle/>
            <a:p>
              <a:endParaRPr lang="en-US"/>
            </a:p>
          </p:txBody>
        </p:sp>
        <p:sp>
          <p:nvSpPr>
            <p:cNvPr id="20538" name="Line 22"/>
            <p:cNvSpPr>
              <a:spLocks noChangeShapeType="1"/>
            </p:cNvSpPr>
            <p:nvPr/>
          </p:nvSpPr>
          <p:spPr bwMode="auto">
            <a:xfrm flipV="1">
              <a:off x="4944" y="2736"/>
              <a:ext cx="336" cy="336"/>
            </a:xfrm>
            <a:prstGeom prst="line">
              <a:avLst/>
            </a:prstGeom>
            <a:noFill/>
            <a:ln w="38100">
              <a:solidFill>
                <a:schemeClr val="tx1"/>
              </a:solidFill>
              <a:round/>
              <a:headEnd/>
              <a:tailEnd/>
            </a:ln>
          </p:spPr>
          <p:txBody>
            <a:bodyPr wrap="none" anchor="ctr"/>
            <a:lstStyle/>
            <a:p>
              <a:endParaRPr lang="en-US"/>
            </a:p>
          </p:txBody>
        </p:sp>
        <p:sp>
          <p:nvSpPr>
            <p:cNvPr id="20539" name="Line 23"/>
            <p:cNvSpPr>
              <a:spLocks noChangeShapeType="1"/>
            </p:cNvSpPr>
            <p:nvPr/>
          </p:nvSpPr>
          <p:spPr bwMode="auto">
            <a:xfrm flipH="1">
              <a:off x="4992" y="2448"/>
              <a:ext cx="240" cy="288"/>
            </a:xfrm>
            <a:prstGeom prst="line">
              <a:avLst/>
            </a:prstGeom>
            <a:noFill/>
            <a:ln w="38100">
              <a:solidFill>
                <a:schemeClr val="tx1"/>
              </a:solidFill>
              <a:round/>
              <a:headEnd/>
              <a:tailEnd/>
            </a:ln>
          </p:spPr>
          <p:txBody>
            <a:bodyPr wrap="none" anchor="ctr"/>
            <a:lstStyle/>
            <a:p>
              <a:endParaRPr lang="en-US"/>
            </a:p>
          </p:txBody>
        </p:sp>
        <p:sp>
          <p:nvSpPr>
            <p:cNvPr id="20540" name="Line 24"/>
            <p:cNvSpPr>
              <a:spLocks noChangeShapeType="1"/>
            </p:cNvSpPr>
            <p:nvPr/>
          </p:nvSpPr>
          <p:spPr bwMode="auto">
            <a:xfrm>
              <a:off x="4992" y="2736"/>
              <a:ext cx="288" cy="0"/>
            </a:xfrm>
            <a:prstGeom prst="line">
              <a:avLst/>
            </a:prstGeom>
            <a:noFill/>
            <a:ln w="38100">
              <a:solidFill>
                <a:schemeClr val="tx1"/>
              </a:solidFill>
              <a:round/>
              <a:headEnd/>
              <a:tailEnd/>
            </a:ln>
          </p:spPr>
          <p:txBody>
            <a:bodyPr wrap="none" anchor="ctr"/>
            <a:lstStyle/>
            <a:p>
              <a:endParaRPr lang="en-US"/>
            </a:p>
          </p:txBody>
        </p:sp>
        <p:sp>
          <p:nvSpPr>
            <p:cNvPr id="20541" name="Freeform 25"/>
            <p:cNvSpPr>
              <a:spLocks/>
            </p:cNvSpPr>
            <p:nvPr/>
          </p:nvSpPr>
          <p:spPr bwMode="auto">
            <a:xfrm>
              <a:off x="4416" y="2016"/>
              <a:ext cx="528" cy="236"/>
            </a:xfrm>
            <a:custGeom>
              <a:avLst/>
              <a:gdLst>
                <a:gd name="T0" fmla="*/ 0 w 528"/>
                <a:gd name="T1" fmla="*/ 0 h 236"/>
                <a:gd name="T2" fmla="*/ 264 w 528"/>
                <a:gd name="T3" fmla="*/ 236 h 236"/>
                <a:gd name="T4" fmla="*/ 528 w 528"/>
                <a:gd name="T5" fmla="*/ 0 h 236"/>
                <a:gd name="T6" fmla="*/ 0 60000 65536"/>
                <a:gd name="T7" fmla="*/ 0 60000 65536"/>
                <a:gd name="T8" fmla="*/ 0 60000 65536"/>
                <a:gd name="T9" fmla="*/ 0 w 528"/>
                <a:gd name="T10" fmla="*/ 0 h 236"/>
                <a:gd name="T11" fmla="*/ 528 w 528"/>
                <a:gd name="T12" fmla="*/ 236 h 236"/>
              </a:gdLst>
              <a:ahLst/>
              <a:cxnLst>
                <a:cxn ang="T6">
                  <a:pos x="T0" y="T1"/>
                </a:cxn>
                <a:cxn ang="T7">
                  <a:pos x="T2" y="T3"/>
                </a:cxn>
                <a:cxn ang="T8">
                  <a:pos x="T4" y="T5"/>
                </a:cxn>
              </a:cxnLst>
              <a:rect l="T9" t="T10" r="T11" b="T12"/>
              <a:pathLst>
                <a:path w="528" h="236">
                  <a:moveTo>
                    <a:pt x="0" y="0"/>
                  </a:moveTo>
                  <a:cubicBezTo>
                    <a:pt x="44" y="39"/>
                    <a:pt x="176" y="236"/>
                    <a:pt x="264" y="236"/>
                  </a:cubicBezTo>
                  <a:cubicBezTo>
                    <a:pt x="352" y="236"/>
                    <a:pt x="473" y="49"/>
                    <a:pt x="528" y="0"/>
                  </a:cubicBezTo>
                </a:path>
              </a:pathLst>
            </a:custGeom>
            <a:noFill/>
            <a:ln w="38100" cmpd="sng">
              <a:solidFill>
                <a:schemeClr val="tx1"/>
              </a:solidFill>
              <a:round/>
              <a:headEnd/>
              <a:tailEnd/>
            </a:ln>
          </p:spPr>
          <p:txBody>
            <a:bodyPr wrap="none" anchor="ctr"/>
            <a:lstStyle/>
            <a:p>
              <a:endParaRPr lang="en-US"/>
            </a:p>
          </p:txBody>
        </p:sp>
        <p:sp>
          <p:nvSpPr>
            <p:cNvPr id="20542" name="Freeform 26"/>
            <p:cNvSpPr>
              <a:spLocks/>
            </p:cNvSpPr>
            <p:nvPr/>
          </p:nvSpPr>
          <p:spPr bwMode="auto">
            <a:xfrm>
              <a:off x="3504" y="2016"/>
              <a:ext cx="528" cy="236"/>
            </a:xfrm>
            <a:custGeom>
              <a:avLst/>
              <a:gdLst>
                <a:gd name="T0" fmla="*/ 0 w 528"/>
                <a:gd name="T1" fmla="*/ 0 h 236"/>
                <a:gd name="T2" fmla="*/ 264 w 528"/>
                <a:gd name="T3" fmla="*/ 236 h 236"/>
                <a:gd name="T4" fmla="*/ 528 w 528"/>
                <a:gd name="T5" fmla="*/ 0 h 236"/>
                <a:gd name="T6" fmla="*/ 0 60000 65536"/>
                <a:gd name="T7" fmla="*/ 0 60000 65536"/>
                <a:gd name="T8" fmla="*/ 0 60000 65536"/>
                <a:gd name="T9" fmla="*/ 0 w 528"/>
                <a:gd name="T10" fmla="*/ 0 h 236"/>
                <a:gd name="T11" fmla="*/ 528 w 528"/>
                <a:gd name="T12" fmla="*/ 236 h 236"/>
              </a:gdLst>
              <a:ahLst/>
              <a:cxnLst>
                <a:cxn ang="T6">
                  <a:pos x="T0" y="T1"/>
                </a:cxn>
                <a:cxn ang="T7">
                  <a:pos x="T2" y="T3"/>
                </a:cxn>
                <a:cxn ang="T8">
                  <a:pos x="T4" y="T5"/>
                </a:cxn>
              </a:cxnLst>
              <a:rect l="T9" t="T10" r="T11" b="T12"/>
              <a:pathLst>
                <a:path w="528" h="236">
                  <a:moveTo>
                    <a:pt x="0" y="0"/>
                  </a:moveTo>
                  <a:cubicBezTo>
                    <a:pt x="44" y="39"/>
                    <a:pt x="176" y="236"/>
                    <a:pt x="264" y="236"/>
                  </a:cubicBezTo>
                  <a:cubicBezTo>
                    <a:pt x="352" y="236"/>
                    <a:pt x="473" y="49"/>
                    <a:pt x="528" y="0"/>
                  </a:cubicBezTo>
                </a:path>
              </a:pathLst>
            </a:custGeom>
            <a:noFill/>
            <a:ln w="38100" cmpd="sng">
              <a:solidFill>
                <a:schemeClr val="tx1"/>
              </a:solidFill>
              <a:round/>
              <a:headEnd/>
              <a:tailEnd/>
            </a:ln>
          </p:spPr>
          <p:txBody>
            <a:bodyPr wrap="none" anchor="ctr"/>
            <a:lstStyle/>
            <a:p>
              <a:endParaRPr lang="en-US"/>
            </a:p>
          </p:txBody>
        </p:sp>
        <p:sp>
          <p:nvSpPr>
            <p:cNvPr id="20543" name="Line 200"/>
            <p:cNvSpPr>
              <a:spLocks noChangeShapeType="1"/>
            </p:cNvSpPr>
            <p:nvPr/>
          </p:nvSpPr>
          <p:spPr bwMode="auto">
            <a:xfrm>
              <a:off x="3600" y="2468"/>
              <a:ext cx="192" cy="0"/>
            </a:xfrm>
            <a:prstGeom prst="line">
              <a:avLst/>
            </a:prstGeom>
            <a:noFill/>
            <a:ln w="38100">
              <a:solidFill>
                <a:schemeClr val="tx1"/>
              </a:solidFill>
              <a:round/>
              <a:headEnd/>
              <a:tailEnd type="triangle" w="med" len="med"/>
            </a:ln>
          </p:spPr>
          <p:txBody>
            <a:bodyPr wrap="none" anchor="ctr"/>
            <a:lstStyle/>
            <a:p>
              <a:endParaRPr lang="en-US"/>
            </a:p>
          </p:txBody>
        </p:sp>
        <p:sp>
          <p:nvSpPr>
            <p:cNvPr id="20544" name="Line 220"/>
            <p:cNvSpPr>
              <a:spLocks noChangeShapeType="1"/>
            </p:cNvSpPr>
            <p:nvPr/>
          </p:nvSpPr>
          <p:spPr bwMode="auto">
            <a:xfrm rot="10800000" flipH="1">
              <a:off x="4677" y="1728"/>
              <a:ext cx="0" cy="240"/>
            </a:xfrm>
            <a:prstGeom prst="line">
              <a:avLst/>
            </a:prstGeom>
            <a:noFill/>
            <a:ln w="38100">
              <a:solidFill>
                <a:schemeClr val="tx1"/>
              </a:solidFill>
              <a:round/>
              <a:headEnd/>
              <a:tailEnd type="triangle" w="med" len="med"/>
            </a:ln>
          </p:spPr>
          <p:txBody>
            <a:bodyPr wrap="none" anchor="ctr"/>
            <a:lstStyle/>
            <a:p>
              <a:endParaRPr lang="en-US"/>
            </a:p>
          </p:txBody>
        </p:sp>
      </p:grpSp>
      <p:sp>
        <p:nvSpPr>
          <p:cNvPr id="20500" name="Text Box 221"/>
          <p:cNvSpPr txBox="1">
            <a:spLocks noChangeArrowheads="1"/>
          </p:cNvSpPr>
          <p:nvPr/>
        </p:nvSpPr>
        <p:spPr bwMode="auto">
          <a:xfrm>
            <a:off x="3898900" y="5410200"/>
            <a:ext cx="1289050" cy="366713"/>
          </a:xfrm>
          <a:prstGeom prst="rect">
            <a:avLst/>
          </a:prstGeom>
          <a:noFill/>
          <a:ln w="9525">
            <a:noFill/>
            <a:miter lim="800000"/>
            <a:headEnd/>
            <a:tailEnd/>
          </a:ln>
        </p:spPr>
        <p:txBody>
          <a:bodyPr wrap="none">
            <a:spAutoFit/>
          </a:bodyPr>
          <a:lstStyle/>
          <a:p>
            <a:pPr algn="ctr"/>
            <a:r>
              <a:rPr lang="en-US">
                <a:latin typeface="Times" charset="0"/>
              </a:rPr>
              <a:t>E</a:t>
            </a:r>
            <a:r>
              <a:rPr lang="en-US" baseline="-25000">
                <a:latin typeface="Times" charset="0"/>
              </a:rPr>
              <a:t>o</a:t>
            </a:r>
            <a:r>
              <a:rPr lang="en-US">
                <a:latin typeface="Times" charset="0"/>
              </a:rPr>
              <a:t>/E</a:t>
            </a:r>
            <a:r>
              <a:rPr lang="en-US" baseline="-25000">
                <a:latin typeface="Times" charset="0"/>
              </a:rPr>
              <a:t>i</a:t>
            </a:r>
            <a:r>
              <a:rPr lang="en-US">
                <a:latin typeface="Times" charset="0"/>
              </a:rPr>
              <a:t> = 1.30</a:t>
            </a:r>
          </a:p>
        </p:txBody>
      </p:sp>
      <p:sp>
        <p:nvSpPr>
          <p:cNvPr id="20501" name="Text Box 222"/>
          <p:cNvSpPr txBox="1">
            <a:spLocks noChangeArrowheads="1"/>
          </p:cNvSpPr>
          <p:nvPr/>
        </p:nvSpPr>
        <p:spPr bwMode="auto">
          <a:xfrm>
            <a:off x="4495800" y="2863850"/>
            <a:ext cx="1752600" cy="641350"/>
          </a:xfrm>
          <a:prstGeom prst="rect">
            <a:avLst/>
          </a:prstGeom>
          <a:noFill/>
          <a:ln w="9525">
            <a:noFill/>
            <a:miter lim="800000"/>
            <a:headEnd/>
            <a:tailEnd/>
          </a:ln>
        </p:spPr>
        <p:txBody>
          <a:bodyPr>
            <a:spAutoFit/>
          </a:bodyPr>
          <a:lstStyle/>
          <a:p>
            <a:pPr algn="ctr"/>
            <a:r>
              <a:rPr lang="en-US">
                <a:latin typeface="Times" charset="0"/>
              </a:rPr>
              <a:t>P</a:t>
            </a:r>
            <a:r>
              <a:rPr lang="en-US" baseline="-25000">
                <a:latin typeface="Times" charset="0"/>
              </a:rPr>
              <a:t>G</a:t>
            </a:r>
            <a:r>
              <a:rPr lang="en-US">
                <a:latin typeface="Times" charset="0"/>
              </a:rPr>
              <a:t> = 0.50 P</a:t>
            </a:r>
            <a:r>
              <a:rPr lang="en-US" baseline="-25000">
                <a:latin typeface="Times" charset="0"/>
              </a:rPr>
              <a:t>T</a:t>
            </a:r>
            <a:endParaRPr lang="en-US">
              <a:latin typeface="Times" charset="0"/>
            </a:endParaRPr>
          </a:p>
          <a:p>
            <a:pPr algn="ctr"/>
            <a:r>
              <a:rPr lang="en-US">
                <a:latin typeface="Times" charset="0"/>
              </a:rPr>
              <a:t>(1000 MW)</a:t>
            </a:r>
          </a:p>
        </p:txBody>
      </p:sp>
      <p:sp>
        <p:nvSpPr>
          <p:cNvPr id="20502" name="Rectangle 223"/>
          <p:cNvSpPr>
            <a:spLocks noChangeArrowheads="1"/>
          </p:cNvSpPr>
          <p:nvPr/>
        </p:nvSpPr>
        <p:spPr bwMode="auto">
          <a:xfrm>
            <a:off x="3733800" y="4495800"/>
            <a:ext cx="1752600" cy="838200"/>
          </a:xfrm>
          <a:prstGeom prst="rect">
            <a:avLst/>
          </a:prstGeom>
          <a:solidFill>
            <a:schemeClr val="tx1"/>
          </a:solidFill>
          <a:ln w="9525">
            <a:noFill/>
            <a:miter lim="800000"/>
            <a:headEnd/>
            <a:tailEnd/>
          </a:ln>
        </p:spPr>
        <p:txBody>
          <a:bodyPr wrap="none" anchor="ctr"/>
          <a:lstStyle/>
          <a:p>
            <a:pPr algn="ctr"/>
            <a:r>
              <a:rPr lang="en-US" sz="2400">
                <a:solidFill>
                  <a:schemeClr val="bg1"/>
                </a:solidFill>
                <a:latin typeface="Times" charset="0"/>
              </a:rPr>
              <a:t>h</a:t>
            </a:r>
            <a:r>
              <a:rPr lang="en-US" sz="2400" baseline="-25000">
                <a:solidFill>
                  <a:schemeClr val="bg1"/>
                </a:solidFill>
                <a:latin typeface="Times" charset="0"/>
              </a:rPr>
              <a:t>S</a:t>
            </a:r>
            <a:r>
              <a:rPr lang="en-US" sz="2400">
                <a:solidFill>
                  <a:schemeClr val="bg1"/>
                </a:solidFill>
                <a:latin typeface="Times" charset="0"/>
              </a:rPr>
              <a:t> = 10 hrs.</a:t>
            </a:r>
          </a:p>
          <a:p>
            <a:pPr algn="ctr"/>
            <a:r>
              <a:rPr lang="en-US" sz="2400">
                <a:solidFill>
                  <a:schemeClr val="bg1"/>
                </a:solidFill>
                <a:latin typeface="Times" charset="0"/>
              </a:rPr>
              <a:t>(at P</a:t>
            </a:r>
            <a:r>
              <a:rPr lang="en-US" sz="2400" baseline="-25000">
                <a:solidFill>
                  <a:schemeClr val="bg1"/>
                </a:solidFill>
                <a:latin typeface="Times" charset="0"/>
              </a:rPr>
              <a:t>C</a:t>
            </a:r>
            <a:r>
              <a:rPr lang="en-US" sz="2400">
                <a:solidFill>
                  <a:schemeClr val="bg1"/>
                </a:solidFill>
                <a:latin typeface="Times" charset="0"/>
              </a:rPr>
              <a:t>)</a:t>
            </a:r>
          </a:p>
        </p:txBody>
      </p:sp>
      <p:pic>
        <p:nvPicPr>
          <p:cNvPr id="20503" name="Picture 227"/>
          <p:cNvPicPr>
            <a:picLocks noChangeAspect="1" noChangeArrowheads="1"/>
          </p:cNvPicPr>
          <p:nvPr/>
        </p:nvPicPr>
        <p:blipFill>
          <a:blip r:embed="rId2" cstate="print"/>
          <a:srcRect/>
          <a:stretch>
            <a:fillRect/>
          </a:stretch>
        </p:blipFill>
        <p:spPr bwMode="auto">
          <a:xfrm>
            <a:off x="6480175" y="1552575"/>
            <a:ext cx="2649538" cy="1782763"/>
          </a:xfrm>
          <a:prstGeom prst="rect">
            <a:avLst/>
          </a:prstGeom>
          <a:noFill/>
          <a:ln w="9525">
            <a:noFill/>
            <a:miter lim="800000"/>
            <a:headEnd/>
            <a:tailEnd/>
          </a:ln>
        </p:spPr>
      </p:pic>
      <p:sp>
        <p:nvSpPr>
          <p:cNvPr id="20504" name="Text Box 228"/>
          <p:cNvSpPr txBox="1">
            <a:spLocks noChangeArrowheads="1"/>
          </p:cNvSpPr>
          <p:nvPr/>
        </p:nvSpPr>
        <p:spPr bwMode="auto">
          <a:xfrm>
            <a:off x="6299200" y="2157413"/>
            <a:ext cx="336550" cy="457200"/>
          </a:xfrm>
          <a:prstGeom prst="rect">
            <a:avLst/>
          </a:prstGeom>
          <a:noFill/>
          <a:ln w="9525">
            <a:noFill/>
            <a:miter lim="800000"/>
            <a:headEnd/>
            <a:tailEnd/>
          </a:ln>
        </p:spPr>
        <p:txBody>
          <a:bodyPr wrap="none">
            <a:spAutoFit/>
          </a:bodyPr>
          <a:lstStyle/>
          <a:p>
            <a:r>
              <a:rPr lang="en-US" sz="2400">
                <a:latin typeface="Times" charset="0"/>
              </a:rPr>
              <a:t>1</a:t>
            </a:r>
          </a:p>
        </p:txBody>
      </p:sp>
      <p:sp>
        <p:nvSpPr>
          <p:cNvPr id="20505" name="Text Box 229"/>
          <p:cNvSpPr txBox="1">
            <a:spLocks noChangeArrowheads="1"/>
          </p:cNvSpPr>
          <p:nvPr/>
        </p:nvSpPr>
        <p:spPr bwMode="auto">
          <a:xfrm>
            <a:off x="6343650" y="3286125"/>
            <a:ext cx="280988" cy="457200"/>
          </a:xfrm>
          <a:prstGeom prst="rect">
            <a:avLst/>
          </a:prstGeom>
          <a:noFill/>
          <a:ln w="9525">
            <a:noFill/>
            <a:miter lim="800000"/>
            <a:headEnd/>
            <a:tailEnd/>
          </a:ln>
        </p:spPr>
        <p:txBody>
          <a:bodyPr>
            <a:spAutoFit/>
          </a:bodyPr>
          <a:lstStyle/>
          <a:p>
            <a:r>
              <a:rPr lang="en-US" sz="2400">
                <a:latin typeface="Times" charset="0"/>
              </a:rPr>
              <a:t>0</a:t>
            </a:r>
          </a:p>
        </p:txBody>
      </p:sp>
      <p:sp>
        <p:nvSpPr>
          <p:cNvPr id="20506" name="Text Box 230"/>
          <p:cNvSpPr txBox="1">
            <a:spLocks noChangeArrowheads="1"/>
          </p:cNvSpPr>
          <p:nvPr/>
        </p:nvSpPr>
        <p:spPr bwMode="auto">
          <a:xfrm>
            <a:off x="7975600" y="3287713"/>
            <a:ext cx="336550" cy="457200"/>
          </a:xfrm>
          <a:prstGeom prst="rect">
            <a:avLst/>
          </a:prstGeom>
          <a:noFill/>
          <a:ln w="9525">
            <a:noFill/>
            <a:miter lim="800000"/>
            <a:headEnd/>
            <a:tailEnd/>
          </a:ln>
        </p:spPr>
        <p:txBody>
          <a:bodyPr wrap="none">
            <a:spAutoFit/>
          </a:bodyPr>
          <a:lstStyle/>
          <a:p>
            <a:r>
              <a:rPr lang="en-US" sz="2400">
                <a:latin typeface="Times" charset="0"/>
              </a:rPr>
              <a:t>1</a:t>
            </a:r>
          </a:p>
        </p:txBody>
      </p:sp>
      <p:sp>
        <p:nvSpPr>
          <p:cNvPr id="20507" name="Line 231"/>
          <p:cNvSpPr>
            <a:spLocks noChangeShapeType="1"/>
          </p:cNvSpPr>
          <p:nvPr/>
        </p:nvSpPr>
        <p:spPr bwMode="auto">
          <a:xfrm flipV="1">
            <a:off x="6524625" y="1541463"/>
            <a:ext cx="1581150" cy="1763712"/>
          </a:xfrm>
          <a:prstGeom prst="line">
            <a:avLst/>
          </a:prstGeom>
          <a:noFill/>
          <a:ln w="38100">
            <a:solidFill>
              <a:srgbClr val="00FF00"/>
            </a:solidFill>
            <a:prstDash val="dash"/>
            <a:round/>
            <a:headEnd/>
            <a:tailEnd/>
          </a:ln>
        </p:spPr>
        <p:txBody>
          <a:bodyPr wrap="none" anchor="ctr"/>
          <a:lstStyle/>
          <a:p>
            <a:endParaRPr lang="en-US"/>
          </a:p>
        </p:txBody>
      </p:sp>
      <p:sp>
        <p:nvSpPr>
          <p:cNvPr id="90344" name="Text Box 232"/>
          <p:cNvSpPr txBox="1">
            <a:spLocks noChangeArrowheads="1"/>
          </p:cNvSpPr>
          <p:nvPr/>
        </p:nvSpPr>
        <p:spPr bwMode="auto">
          <a:xfrm>
            <a:off x="7743825" y="2414588"/>
            <a:ext cx="1190625" cy="366712"/>
          </a:xfrm>
          <a:prstGeom prst="rect">
            <a:avLst/>
          </a:prstGeom>
          <a:noFill/>
          <a:ln w="9525">
            <a:noFill/>
            <a:miter lim="800000"/>
            <a:headEnd/>
            <a:tailEnd/>
          </a:ln>
          <a:effectLst/>
        </p:spPr>
        <p:txBody>
          <a:bodyPr wrap="none">
            <a:spAutoFit/>
          </a:bodyPr>
          <a:lstStyle/>
          <a:p>
            <a:pPr>
              <a:defRPr/>
            </a:pPr>
            <a:r>
              <a:rPr lang="en-US" b="1">
                <a:solidFill>
                  <a:srgbClr val="FF0000"/>
                </a:solidFill>
                <a:effectLst>
                  <a:outerShdw blurRad="38100" dist="38100" dir="2700000" algn="tl">
                    <a:srgbClr val="000000"/>
                  </a:outerShdw>
                </a:effectLst>
                <a:latin typeface="Times" charset="0"/>
              </a:rPr>
              <a:t>CF = 81%</a:t>
            </a:r>
          </a:p>
        </p:txBody>
      </p:sp>
      <p:sp>
        <p:nvSpPr>
          <p:cNvPr id="90345" name="Text Box 233"/>
          <p:cNvSpPr txBox="1">
            <a:spLocks noChangeArrowheads="1"/>
          </p:cNvSpPr>
          <p:nvPr/>
        </p:nvSpPr>
        <p:spPr bwMode="auto">
          <a:xfrm>
            <a:off x="7608888" y="2697163"/>
            <a:ext cx="1190625" cy="366712"/>
          </a:xfrm>
          <a:prstGeom prst="rect">
            <a:avLst/>
          </a:prstGeom>
          <a:noFill/>
          <a:ln w="9525">
            <a:noFill/>
            <a:miter lim="800000"/>
            <a:headEnd/>
            <a:tailEnd/>
          </a:ln>
          <a:effectLst/>
        </p:spPr>
        <p:txBody>
          <a:bodyPr wrap="none">
            <a:spAutoFit/>
          </a:bodyPr>
          <a:lstStyle/>
          <a:p>
            <a:pPr>
              <a:defRPr/>
            </a:pPr>
            <a:r>
              <a:rPr lang="en-US" b="1">
                <a:solidFill>
                  <a:srgbClr val="FF0000"/>
                </a:solidFill>
                <a:effectLst>
                  <a:outerShdw blurRad="38100" dist="38100" dir="2700000" algn="tl">
                    <a:srgbClr val="000000"/>
                  </a:outerShdw>
                </a:effectLst>
                <a:latin typeface="Times" charset="0"/>
              </a:rPr>
              <a:t>CF = 76%</a:t>
            </a:r>
          </a:p>
        </p:txBody>
      </p:sp>
      <p:sp>
        <p:nvSpPr>
          <p:cNvPr id="90346" name="Text Box 234"/>
          <p:cNvSpPr txBox="1">
            <a:spLocks noChangeArrowheads="1"/>
          </p:cNvSpPr>
          <p:nvPr/>
        </p:nvSpPr>
        <p:spPr bwMode="auto">
          <a:xfrm>
            <a:off x="7292975" y="3087688"/>
            <a:ext cx="1190625" cy="366712"/>
          </a:xfrm>
          <a:prstGeom prst="rect">
            <a:avLst/>
          </a:prstGeom>
          <a:noFill/>
          <a:ln w="9525">
            <a:noFill/>
            <a:miter lim="800000"/>
            <a:headEnd/>
            <a:tailEnd/>
          </a:ln>
          <a:effectLst/>
        </p:spPr>
        <p:txBody>
          <a:bodyPr wrap="none">
            <a:spAutoFit/>
          </a:bodyPr>
          <a:lstStyle/>
          <a:p>
            <a:pPr>
              <a:defRPr/>
            </a:pPr>
            <a:r>
              <a:rPr lang="en-US" b="1">
                <a:solidFill>
                  <a:srgbClr val="FF0000"/>
                </a:solidFill>
                <a:effectLst>
                  <a:outerShdw blurRad="38100" dist="38100" dir="2700000" algn="tl">
                    <a:srgbClr val="000000"/>
                  </a:outerShdw>
                </a:effectLst>
                <a:latin typeface="Times" charset="0"/>
              </a:rPr>
              <a:t>CF = 68%</a:t>
            </a:r>
          </a:p>
        </p:txBody>
      </p:sp>
      <p:sp>
        <p:nvSpPr>
          <p:cNvPr id="90347" name="Text Box 235"/>
          <p:cNvSpPr txBox="1">
            <a:spLocks noChangeArrowheads="1"/>
          </p:cNvSpPr>
          <p:nvPr/>
        </p:nvSpPr>
        <p:spPr bwMode="auto">
          <a:xfrm>
            <a:off x="7491413" y="2914650"/>
            <a:ext cx="1190625" cy="366713"/>
          </a:xfrm>
          <a:prstGeom prst="rect">
            <a:avLst/>
          </a:prstGeom>
          <a:noFill/>
          <a:ln w="9525">
            <a:noFill/>
            <a:miter lim="800000"/>
            <a:headEnd/>
            <a:tailEnd/>
          </a:ln>
          <a:effectLst/>
        </p:spPr>
        <p:txBody>
          <a:bodyPr wrap="none">
            <a:spAutoFit/>
          </a:bodyPr>
          <a:lstStyle/>
          <a:p>
            <a:pPr>
              <a:defRPr/>
            </a:pPr>
            <a:r>
              <a:rPr lang="en-US" b="1">
                <a:solidFill>
                  <a:srgbClr val="FF0000"/>
                </a:solidFill>
                <a:effectLst>
                  <a:outerShdw blurRad="38100" dist="38100" dir="2700000" algn="tl">
                    <a:srgbClr val="000000"/>
                  </a:outerShdw>
                </a:effectLst>
                <a:latin typeface="Times" charset="0"/>
              </a:rPr>
              <a:t>CF = 72%</a:t>
            </a:r>
          </a:p>
        </p:txBody>
      </p:sp>
      <p:sp>
        <p:nvSpPr>
          <p:cNvPr id="20512" name="Oval 236"/>
          <p:cNvSpPr>
            <a:spLocks noChangeArrowheads="1"/>
          </p:cNvSpPr>
          <p:nvPr/>
        </p:nvSpPr>
        <p:spPr bwMode="auto">
          <a:xfrm>
            <a:off x="7267575" y="2417763"/>
            <a:ext cx="90488" cy="60325"/>
          </a:xfrm>
          <a:prstGeom prst="ellipse">
            <a:avLst/>
          </a:prstGeom>
          <a:solidFill>
            <a:srgbClr val="FF0000"/>
          </a:solidFill>
          <a:ln w="9525">
            <a:solidFill>
              <a:schemeClr val="tx1"/>
            </a:solidFill>
            <a:round/>
            <a:headEnd/>
            <a:tailEnd/>
          </a:ln>
        </p:spPr>
        <p:txBody>
          <a:bodyPr wrap="none" anchor="ctr"/>
          <a:lstStyle/>
          <a:p>
            <a:endParaRPr lang="en-US"/>
          </a:p>
        </p:txBody>
      </p:sp>
      <p:sp>
        <p:nvSpPr>
          <p:cNvPr id="20513" name="Line 238"/>
          <p:cNvSpPr>
            <a:spLocks noChangeShapeType="1"/>
          </p:cNvSpPr>
          <p:nvPr/>
        </p:nvSpPr>
        <p:spPr bwMode="auto">
          <a:xfrm flipH="1">
            <a:off x="7359650" y="2290763"/>
            <a:ext cx="315913" cy="138112"/>
          </a:xfrm>
          <a:prstGeom prst="line">
            <a:avLst/>
          </a:prstGeom>
          <a:noFill/>
          <a:ln w="38100">
            <a:solidFill>
              <a:srgbClr val="FF0000"/>
            </a:solidFill>
            <a:round/>
            <a:headEnd/>
            <a:tailEnd type="triangle" w="med" len="med"/>
          </a:ln>
        </p:spPr>
        <p:txBody>
          <a:bodyPr wrap="none" anchor="ctr"/>
          <a:lstStyle/>
          <a:p>
            <a:endParaRPr lang="en-US"/>
          </a:p>
        </p:txBody>
      </p:sp>
      <p:sp>
        <p:nvSpPr>
          <p:cNvPr id="20514" name="Text Box 239"/>
          <p:cNvSpPr txBox="1">
            <a:spLocks noChangeArrowheads="1"/>
          </p:cNvSpPr>
          <p:nvPr/>
        </p:nvSpPr>
        <p:spPr bwMode="auto">
          <a:xfrm>
            <a:off x="6975475" y="1663700"/>
            <a:ext cx="1587500" cy="457200"/>
          </a:xfrm>
          <a:prstGeom prst="rect">
            <a:avLst/>
          </a:prstGeom>
          <a:noFill/>
          <a:ln w="9525">
            <a:noFill/>
            <a:miter lim="800000"/>
            <a:headEnd/>
            <a:tailEnd/>
          </a:ln>
        </p:spPr>
        <p:txBody>
          <a:bodyPr wrap="none">
            <a:spAutoFit/>
          </a:bodyPr>
          <a:lstStyle/>
          <a:p>
            <a:r>
              <a:rPr lang="en-US" sz="2400" b="1">
                <a:solidFill>
                  <a:srgbClr val="00FF00"/>
                </a:solidFill>
                <a:latin typeface="Times" charset="0"/>
              </a:rPr>
              <a:t>Slope ~ 1.7</a:t>
            </a:r>
          </a:p>
        </p:txBody>
      </p:sp>
      <p:sp>
        <p:nvSpPr>
          <p:cNvPr id="20515" name="Text Box 240"/>
          <p:cNvSpPr txBox="1">
            <a:spLocks noChangeArrowheads="1"/>
          </p:cNvSpPr>
          <p:nvPr/>
        </p:nvSpPr>
        <p:spPr bwMode="auto">
          <a:xfrm>
            <a:off x="7029450" y="3286125"/>
            <a:ext cx="565150" cy="457200"/>
          </a:xfrm>
          <a:prstGeom prst="rect">
            <a:avLst/>
          </a:prstGeom>
          <a:noFill/>
          <a:ln w="9525">
            <a:noFill/>
            <a:miter lim="800000"/>
            <a:headEnd/>
            <a:tailEnd/>
          </a:ln>
        </p:spPr>
        <p:txBody>
          <a:bodyPr wrap="none">
            <a:spAutoFit/>
          </a:bodyPr>
          <a:lstStyle/>
          <a:p>
            <a:pPr algn="ctr"/>
            <a:r>
              <a:rPr lang="en-US" sz="2400">
                <a:latin typeface="Times" charset="0"/>
              </a:rPr>
              <a:t>0.5</a:t>
            </a:r>
          </a:p>
        </p:txBody>
      </p:sp>
      <p:sp>
        <p:nvSpPr>
          <p:cNvPr id="20516" name="Text Box 241"/>
          <p:cNvSpPr txBox="1">
            <a:spLocks noChangeArrowheads="1"/>
          </p:cNvSpPr>
          <p:nvPr/>
        </p:nvSpPr>
        <p:spPr bwMode="auto">
          <a:xfrm>
            <a:off x="5961063" y="2679700"/>
            <a:ext cx="565150" cy="457200"/>
          </a:xfrm>
          <a:prstGeom prst="rect">
            <a:avLst/>
          </a:prstGeom>
          <a:noFill/>
          <a:ln w="9525">
            <a:noFill/>
            <a:miter lim="800000"/>
            <a:headEnd/>
            <a:tailEnd/>
          </a:ln>
        </p:spPr>
        <p:txBody>
          <a:bodyPr wrap="none">
            <a:spAutoFit/>
          </a:bodyPr>
          <a:lstStyle/>
          <a:p>
            <a:pPr algn="r"/>
            <a:r>
              <a:rPr lang="en-US" sz="2400">
                <a:latin typeface="Times" charset="0"/>
              </a:rPr>
              <a:t>0.5</a:t>
            </a:r>
          </a:p>
        </p:txBody>
      </p:sp>
      <p:sp>
        <p:nvSpPr>
          <p:cNvPr id="20517" name="Text Box 242"/>
          <p:cNvSpPr txBox="1">
            <a:spLocks noChangeArrowheads="1"/>
          </p:cNvSpPr>
          <p:nvPr/>
        </p:nvSpPr>
        <p:spPr bwMode="auto">
          <a:xfrm>
            <a:off x="5961063" y="1641475"/>
            <a:ext cx="565150" cy="457200"/>
          </a:xfrm>
          <a:prstGeom prst="rect">
            <a:avLst/>
          </a:prstGeom>
          <a:noFill/>
          <a:ln w="9525">
            <a:noFill/>
            <a:miter lim="800000"/>
            <a:headEnd/>
            <a:tailEnd/>
          </a:ln>
        </p:spPr>
        <p:txBody>
          <a:bodyPr wrap="none">
            <a:spAutoFit/>
          </a:bodyPr>
          <a:lstStyle/>
          <a:p>
            <a:pPr algn="r"/>
            <a:r>
              <a:rPr lang="en-US" sz="2400">
                <a:latin typeface="Times" charset="0"/>
              </a:rPr>
              <a:t>1.5</a:t>
            </a:r>
          </a:p>
        </p:txBody>
      </p:sp>
      <p:sp>
        <p:nvSpPr>
          <p:cNvPr id="20518" name="Text Box 243"/>
          <p:cNvSpPr txBox="1">
            <a:spLocks noChangeArrowheads="1"/>
          </p:cNvSpPr>
          <p:nvPr/>
        </p:nvSpPr>
        <p:spPr bwMode="auto">
          <a:xfrm>
            <a:off x="8578850" y="3287713"/>
            <a:ext cx="565150" cy="457200"/>
          </a:xfrm>
          <a:prstGeom prst="rect">
            <a:avLst/>
          </a:prstGeom>
          <a:noFill/>
          <a:ln w="9525">
            <a:noFill/>
            <a:miter lim="800000"/>
            <a:headEnd/>
            <a:tailEnd/>
          </a:ln>
        </p:spPr>
        <p:txBody>
          <a:bodyPr wrap="none">
            <a:spAutoFit/>
          </a:bodyPr>
          <a:lstStyle/>
          <a:p>
            <a:pPr algn="ctr"/>
            <a:r>
              <a:rPr lang="en-US" sz="2400">
                <a:latin typeface="Times" charset="0"/>
              </a:rPr>
              <a:t>1.5</a:t>
            </a:r>
          </a:p>
        </p:txBody>
      </p:sp>
      <p:sp>
        <p:nvSpPr>
          <p:cNvPr id="20519" name="Oval 244"/>
          <p:cNvSpPr>
            <a:spLocks noChangeArrowheads="1"/>
          </p:cNvSpPr>
          <p:nvPr/>
        </p:nvSpPr>
        <p:spPr bwMode="auto">
          <a:xfrm>
            <a:off x="8047038" y="1524000"/>
            <a:ext cx="90487" cy="60325"/>
          </a:xfrm>
          <a:prstGeom prst="ellipse">
            <a:avLst/>
          </a:prstGeom>
          <a:solidFill>
            <a:srgbClr val="00FF00"/>
          </a:solidFill>
          <a:ln w="9525">
            <a:solidFill>
              <a:schemeClr val="tx1"/>
            </a:solidFill>
            <a:round/>
            <a:headEnd/>
            <a:tailEnd/>
          </a:ln>
        </p:spPr>
        <p:txBody>
          <a:bodyPr wrap="none" anchor="ctr"/>
          <a:lstStyle/>
          <a:p>
            <a:endParaRPr lang="en-US"/>
          </a:p>
        </p:txBody>
      </p:sp>
      <p:sp>
        <p:nvSpPr>
          <p:cNvPr id="20520" name="Line 246"/>
          <p:cNvSpPr>
            <a:spLocks noChangeShapeType="1"/>
          </p:cNvSpPr>
          <p:nvPr/>
        </p:nvSpPr>
        <p:spPr bwMode="auto">
          <a:xfrm flipH="1" flipV="1">
            <a:off x="8118475" y="1584325"/>
            <a:ext cx="225425" cy="134938"/>
          </a:xfrm>
          <a:prstGeom prst="line">
            <a:avLst/>
          </a:prstGeom>
          <a:noFill/>
          <a:ln w="38100">
            <a:solidFill>
              <a:srgbClr val="00FF00"/>
            </a:solidFill>
            <a:round/>
            <a:headEnd/>
            <a:tailEnd type="triangle" w="med" len="med"/>
          </a:ln>
        </p:spPr>
        <p:txBody>
          <a:bodyPr wrap="none" anchor="ct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304800" y="152400"/>
            <a:ext cx="8229600" cy="762000"/>
          </a:xfrm>
        </p:spPr>
        <p:txBody>
          <a:bodyPr/>
          <a:lstStyle/>
          <a:p>
            <a:r>
              <a:rPr lang="en-US"/>
              <a:t>Density-Based Sampling</a:t>
            </a:r>
          </a:p>
        </p:txBody>
      </p:sp>
      <p:sp>
        <p:nvSpPr>
          <p:cNvPr id="252931" name="Oval 3"/>
          <p:cNvSpPr>
            <a:spLocks noChangeArrowheads="1"/>
          </p:cNvSpPr>
          <p:nvPr/>
        </p:nvSpPr>
        <p:spPr bwMode="auto">
          <a:xfrm>
            <a:off x="2286000" y="4419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52932" name="Oval 4"/>
          <p:cNvSpPr>
            <a:spLocks noChangeArrowheads="1"/>
          </p:cNvSpPr>
          <p:nvPr/>
        </p:nvSpPr>
        <p:spPr bwMode="auto">
          <a:xfrm>
            <a:off x="80010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33" name="Oval 5"/>
          <p:cNvSpPr>
            <a:spLocks noChangeArrowheads="1"/>
          </p:cNvSpPr>
          <p:nvPr/>
        </p:nvSpPr>
        <p:spPr bwMode="auto">
          <a:xfrm>
            <a:off x="8077200" y="3733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34" name="Oval 6"/>
          <p:cNvSpPr>
            <a:spLocks noChangeArrowheads="1"/>
          </p:cNvSpPr>
          <p:nvPr/>
        </p:nvSpPr>
        <p:spPr bwMode="auto">
          <a:xfrm>
            <a:off x="43434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35" name="Oval 7"/>
          <p:cNvSpPr>
            <a:spLocks noChangeArrowheads="1"/>
          </p:cNvSpPr>
          <p:nvPr/>
        </p:nvSpPr>
        <p:spPr bwMode="auto">
          <a:xfrm>
            <a:off x="914400" y="53340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52936" name="Oval 8"/>
          <p:cNvSpPr>
            <a:spLocks noChangeArrowheads="1"/>
          </p:cNvSpPr>
          <p:nvPr/>
        </p:nvSpPr>
        <p:spPr bwMode="auto">
          <a:xfrm>
            <a:off x="1981200" y="2514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37" name="Oval 9"/>
          <p:cNvSpPr>
            <a:spLocks noChangeArrowheads="1"/>
          </p:cNvSpPr>
          <p:nvPr/>
        </p:nvSpPr>
        <p:spPr bwMode="auto">
          <a:xfrm>
            <a:off x="762000" y="2362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38" name="Oval 10"/>
          <p:cNvSpPr>
            <a:spLocks noChangeArrowheads="1"/>
          </p:cNvSpPr>
          <p:nvPr/>
        </p:nvSpPr>
        <p:spPr bwMode="auto">
          <a:xfrm>
            <a:off x="1219200" y="3657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39" name="Oval 11"/>
          <p:cNvSpPr>
            <a:spLocks noChangeArrowheads="1"/>
          </p:cNvSpPr>
          <p:nvPr/>
        </p:nvSpPr>
        <p:spPr bwMode="auto">
          <a:xfrm>
            <a:off x="7848600" y="2057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40" name="Oval 12"/>
          <p:cNvSpPr>
            <a:spLocks noChangeArrowheads="1"/>
          </p:cNvSpPr>
          <p:nvPr/>
        </p:nvSpPr>
        <p:spPr bwMode="auto">
          <a:xfrm>
            <a:off x="2971800" y="6172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41" name="Oval 13"/>
          <p:cNvSpPr>
            <a:spLocks noChangeArrowheads="1"/>
          </p:cNvSpPr>
          <p:nvPr/>
        </p:nvSpPr>
        <p:spPr bwMode="auto">
          <a:xfrm>
            <a:off x="3886200" y="3581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42" name="Oval 14"/>
          <p:cNvSpPr>
            <a:spLocks noChangeArrowheads="1"/>
          </p:cNvSpPr>
          <p:nvPr/>
        </p:nvSpPr>
        <p:spPr bwMode="auto">
          <a:xfrm>
            <a:off x="5867400" y="5562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43" name="Oval 15"/>
          <p:cNvSpPr>
            <a:spLocks noChangeArrowheads="1"/>
          </p:cNvSpPr>
          <p:nvPr/>
        </p:nvSpPr>
        <p:spPr bwMode="auto">
          <a:xfrm>
            <a:off x="5410200" y="5638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44" name="Oval 16"/>
          <p:cNvSpPr>
            <a:spLocks noChangeArrowheads="1"/>
          </p:cNvSpPr>
          <p:nvPr/>
        </p:nvSpPr>
        <p:spPr bwMode="auto">
          <a:xfrm>
            <a:off x="5562600" y="5562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45" name="Oval 17"/>
          <p:cNvSpPr>
            <a:spLocks noChangeArrowheads="1"/>
          </p:cNvSpPr>
          <p:nvPr/>
        </p:nvSpPr>
        <p:spPr bwMode="auto">
          <a:xfrm>
            <a:off x="5715000" y="5486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46" name="Oval 18"/>
          <p:cNvSpPr>
            <a:spLocks noChangeArrowheads="1"/>
          </p:cNvSpPr>
          <p:nvPr/>
        </p:nvSpPr>
        <p:spPr bwMode="auto">
          <a:xfrm>
            <a:off x="8153400" y="5715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47" name="Oval 19"/>
          <p:cNvSpPr>
            <a:spLocks noChangeArrowheads="1"/>
          </p:cNvSpPr>
          <p:nvPr/>
        </p:nvSpPr>
        <p:spPr bwMode="auto">
          <a:xfrm>
            <a:off x="5715000" y="5715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48" name="Oval 20"/>
          <p:cNvSpPr>
            <a:spLocks noChangeArrowheads="1"/>
          </p:cNvSpPr>
          <p:nvPr/>
        </p:nvSpPr>
        <p:spPr bwMode="auto">
          <a:xfrm>
            <a:off x="1752600" y="5257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49" name="Oval 21"/>
          <p:cNvSpPr>
            <a:spLocks noChangeArrowheads="1"/>
          </p:cNvSpPr>
          <p:nvPr/>
        </p:nvSpPr>
        <p:spPr bwMode="auto">
          <a:xfrm>
            <a:off x="6400800" y="2438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50" name="Oval 22"/>
          <p:cNvSpPr>
            <a:spLocks noChangeArrowheads="1"/>
          </p:cNvSpPr>
          <p:nvPr/>
        </p:nvSpPr>
        <p:spPr bwMode="auto">
          <a:xfrm>
            <a:off x="3733800" y="4191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51" name="Oval 23"/>
          <p:cNvSpPr>
            <a:spLocks noChangeArrowheads="1"/>
          </p:cNvSpPr>
          <p:nvPr/>
        </p:nvSpPr>
        <p:spPr bwMode="auto">
          <a:xfrm>
            <a:off x="5486400" y="4038600"/>
            <a:ext cx="152400" cy="152400"/>
          </a:xfrm>
          <a:prstGeom prst="ellipse">
            <a:avLst/>
          </a:prstGeom>
          <a:solidFill>
            <a:srgbClr val="660033"/>
          </a:solidFill>
          <a:ln w="9525">
            <a:solidFill>
              <a:schemeClr val="tx1"/>
            </a:solidFill>
            <a:round/>
            <a:headEnd/>
            <a:tailEnd/>
          </a:ln>
          <a:effectLst/>
        </p:spPr>
        <p:txBody>
          <a:bodyPr wrap="none" anchor="ctr"/>
          <a:lstStyle/>
          <a:p>
            <a:endParaRPr lang="en-US"/>
          </a:p>
        </p:txBody>
      </p:sp>
      <p:sp>
        <p:nvSpPr>
          <p:cNvPr id="252952" name="Oval 24"/>
          <p:cNvSpPr>
            <a:spLocks noChangeArrowheads="1"/>
          </p:cNvSpPr>
          <p:nvPr/>
        </p:nvSpPr>
        <p:spPr bwMode="auto">
          <a:xfrm>
            <a:off x="4267200" y="3124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53" name="Oval 25"/>
          <p:cNvSpPr>
            <a:spLocks noChangeArrowheads="1"/>
          </p:cNvSpPr>
          <p:nvPr/>
        </p:nvSpPr>
        <p:spPr bwMode="auto">
          <a:xfrm>
            <a:off x="36576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54" name="Oval 26"/>
          <p:cNvSpPr>
            <a:spLocks noChangeArrowheads="1"/>
          </p:cNvSpPr>
          <p:nvPr/>
        </p:nvSpPr>
        <p:spPr bwMode="auto">
          <a:xfrm>
            <a:off x="3429000" y="3429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55" name="Oval 27"/>
          <p:cNvSpPr>
            <a:spLocks noChangeArrowheads="1"/>
          </p:cNvSpPr>
          <p:nvPr/>
        </p:nvSpPr>
        <p:spPr bwMode="auto">
          <a:xfrm>
            <a:off x="3886200" y="3352800"/>
            <a:ext cx="152400" cy="152400"/>
          </a:xfrm>
          <a:prstGeom prst="ellipse">
            <a:avLst/>
          </a:prstGeom>
          <a:solidFill>
            <a:srgbClr val="0000FF"/>
          </a:solidFill>
          <a:ln w="9525">
            <a:solidFill>
              <a:schemeClr val="tx1"/>
            </a:solidFill>
            <a:round/>
            <a:headEnd/>
            <a:tailEnd/>
          </a:ln>
          <a:effectLst/>
        </p:spPr>
        <p:txBody>
          <a:bodyPr wrap="none" anchor="ctr"/>
          <a:lstStyle/>
          <a:p>
            <a:pPr algn="ctr"/>
            <a:endParaRPr lang="en-US">
              <a:solidFill>
                <a:srgbClr val="0000FF"/>
              </a:solidFill>
              <a:latin typeface="Tahoma" pitchFamily="34" charset="0"/>
            </a:endParaRPr>
          </a:p>
        </p:txBody>
      </p:sp>
      <p:sp>
        <p:nvSpPr>
          <p:cNvPr id="252956" name="Oval 28"/>
          <p:cNvSpPr>
            <a:spLocks noChangeArrowheads="1"/>
          </p:cNvSpPr>
          <p:nvPr/>
        </p:nvSpPr>
        <p:spPr bwMode="auto">
          <a:xfrm>
            <a:off x="35814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57" name="Oval 29"/>
          <p:cNvSpPr>
            <a:spLocks noChangeArrowheads="1"/>
          </p:cNvSpPr>
          <p:nvPr/>
        </p:nvSpPr>
        <p:spPr bwMode="auto">
          <a:xfrm>
            <a:off x="41148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58" name="Oval 30"/>
          <p:cNvSpPr>
            <a:spLocks noChangeArrowheads="1"/>
          </p:cNvSpPr>
          <p:nvPr/>
        </p:nvSpPr>
        <p:spPr bwMode="auto">
          <a:xfrm>
            <a:off x="43434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59" name="Oval 31"/>
          <p:cNvSpPr>
            <a:spLocks noChangeArrowheads="1"/>
          </p:cNvSpPr>
          <p:nvPr/>
        </p:nvSpPr>
        <p:spPr bwMode="auto">
          <a:xfrm>
            <a:off x="4038600" y="3200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60" name="Oval 32"/>
          <p:cNvSpPr>
            <a:spLocks noChangeArrowheads="1"/>
          </p:cNvSpPr>
          <p:nvPr/>
        </p:nvSpPr>
        <p:spPr bwMode="auto">
          <a:xfrm>
            <a:off x="3810000" y="3124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61" name="Oval 33"/>
          <p:cNvSpPr>
            <a:spLocks noChangeArrowheads="1"/>
          </p:cNvSpPr>
          <p:nvPr/>
        </p:nvSpPr>
        <p:spPr bwMode="auto">
          <a:xfrm>
            <a:off x="41910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2962" name="Line 34"/>
          <p:cNvSpPr>
            <a:spLocks noChangeShapeType="1"/>
          </p:cNvSpPr>
          <p:nvPr/>
        </p:nvSpPr>
        <p:spPr bwMode="auto">
          <a:xfrm flipV="1">
            <a:off x="228600" y="1981200"/>
            <a:ext cx="6096000" cy="4038600"/>
          </a:xfrm>
          <a:prstGeom prst="line">
            <a:avLst/>
          </a:prstGeom>
          <a:noFill/>
          <a:ln w="9525">
            <a:solidFill>
              <a:schemeClr val="tx1"/>
            </a:solidFill>
            <a:round/>
            <a:headEnd/>
            <a:tailEnd/>
          </a:ln>
          <a:effectLst/>
        </p:spPr>
        <p:txBody>
          <a:bodyPr/>
          <a:lstStyle/>
          <a:p>
            <a:endParaRPr lang="en-US"/>
          </a:p>
        </p:txBody>
      </p:sp>
      <p:sp>
        <p:nvSpPr>
          <p:cNvPr id="252963" name="Line 35"/>
          <p:cNvSpPr>
            <a:spLocks noChangeShapeType="1"/>
          </p:cNvSpPr>
          <p:nvPr/>
        </p:nvSpPr>
        <p:spPr bwMode="auto">
          <a:xfrm flipV="1">
            <a:off x="1828800" y="2286000"/>
            <a:ext cx="6172200" cy="4343400"/>
          </a:xfrm>
          <a:prstGeom prst="line">
            <a:avLst/>
          </a:prstGeom>
          <a:noFill/>
          <a:ln w="9525">
            <a:solidFill>
              <a:schemeClr val="tx1"/>
            </a:solidFill>
            <a:round/>
            <a:headEnd/>
            <a:tailEnd/>
          </a:ln>
          <a:effectLst/>
        </p:spPr>
        <p:txBody>
          <a:bodyPr/>
          <a:lstStyle/>
          <a:p>
            <a:endParaRPr lang="en-US"/>
          </a:p>
        </p:txBody>
      </p:sp>
      <p:sp>
        <p:nvSpPr>
          <p:cNvPr id="252964" name="Line 36"/>
          <p:cNvSpPr>
            <a:spLocks noChangeShapeType="1"/>
          </p:cNvSpPr>
          <p:nvPr/>
        </p:nvSpPr>
        <p:spPr bwMode="auto">
          <a:xfrm flipV="1">
            <a:off x="914400" y="2057400"/>
            <a:ext cx="6400800" cy="4343400"/>
          </a:xfrm>
          <a:prstGeom prst="line">
            <a:avLst/>
          </a:prstGeom>
          <a:noFill/>
          <a:ln w="19050">
            <a:solidFill>
              <a:schemeClr val="folHlink"/>
            </a:solidFill>
            <a:round/>
            <a:headEnd/>
            <a:tailEnd/>
          </a:ln>
          <a:effectLst/>
        </p:spPr>
        <p:txBody>
          <a:bodyPr/>
          <a:lstStyle/>
          <a:p>
            <a:endParaRPr lang="en-US"/>
          </a:p>
        </p:txBody>
      </p:sp>
      <p:sp>
        <p:nvSpPr>
          <p:cNvPr id="252965" name="Line 37"/>
          <p:cNvSpPr>
            <a:spLocks noChangeShapeType="1"/>
          </p:cNvSpPr>
          <p:nvPr/>
        </p:nvSpPr>
        <p:spPr bwMode="auto">
          <a:xfrm flipH="1">
            <a:off x="3962400" y="1828800"/>
            <a:ext cx="533400" cy="1524000"/>
          </a:xfrm>
          <a:prstGeom prst="line">
            <a:avLst/>
          </a:prstGeom>
          <a:noFill/>
          <a:ln w="19050">
            <a:solidFill>
              <a:srgbClr val="000000"/>
            </a:solidFill>
            <a:round/>
            <a:headEnd/>
            <a:tailEnd type="triangle" w="med" len="med"/>
          </a:ln>
          <a:effectLst/>
        </p:spPr>
        <p:txBody>
          <a:bodyPr/>
          <a:lstStyle/>
          <a:p>
            <a:endParaRPr lang="en-US"/>
          </a:p>
        </p:txBody>
      </p:sp>
      <p:sp>
        <p:nvSpPr>
          <p:cNvPr id="252966" name="Text Box 38"/>
          <p:cNvSpPr txBox="1">
            <a:spLocks noChangeArrowheads="1"/>
          </p:cNvSpPr>
          <p:nvPr/>
        </p:nvSpPr>
        <p:spPr bwMode="auto">
          <a:xfrm>
            <a:off x="3124200" y="1371600"/>
            <a:ext cx="3954463" cy="366713"/>
          </a:xfrm>
          <a:prstGeom prst="rect">
            <a:avLst/>
          </a:prstGeom>
          <a:noFill/>
          <a:ln w="9525">
            <a:noFill/>
            <a:miter lim="800000"/>
            <a:headEnd/>
            <a:tailEnd/>
          </a:ln>
          <a:effectLst/>
        </p:spPr>
        <p:txBody>
          <a:bodyPr wrap="none">
            <a:spAutoFit/>
          </a:bodyPr>
          <a:lstStyle/>
          <a:p>
            <a:r>
              <a:rPr lang="en-US">
                <a:latin typeface="Tahoma" pitchFamily="34" charset="0"/>
              </a:rPr>
              <a:t>Centroid of largest unsampled cluster</a:t>
            </a:r>
          </a:p>
        </p:txBody>
      </p:sp>
      <p:sp>
        <p:nvSpPr>
          <p:cNvPr id="40" name="Slide Number Placeholder 39"/>
          <p:cNvSpPr>
            <a:spLocks noGrp="1"/>
          </p:cNvSpPr>
          <p:nvPr>
            <p:ph type="sldNum" sz="quarter" idx="12"/>
          </p:nvPr>
        </p:nvSpPr>
        <p:spPr/>
        <p:txBody>
          <a:bodyPr/>
          <a:lstStyle/>
          <a:p>
            <a:fld id="{3080733E-1EEC-4D9C-AD0C-F62D17581414}" type="slidenum">
              <a:rPr lang="en-US" smtClean="0"/>
              <a:pPr/>
              <a:t>6</a:t>
            </a:fld>
            <a:endParaRPr lang="en-US"/>
          </a:p>
        </p:txBody>
      </p:sp>
      <p:sp>
        <p:nvSpPr>
          <p:cNvPr id="41" name="Footer Placeholder 40"/>
          <p:cNvSpPr>
            <a:spLocks noGrp="1"/>
          </p:cNvSpPr>
          <p:nvPr>
            <p:ph type="ftr" sz="quarter" idx="11"/>
          </p:nvPr>
        </p:nvSpPr>
        <p:spPr/>
        <p:txBody>
          <a:bodyPr/>
          <a:lstStyle/>
          <a:p>
            <a:r>
              <a:rPr lang="en-US" smtClean="0"/>
              <a:t>Jaime Carbonell, CMU</a:t>
            </a: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n-US" smtClean="0"/>
              <a:t>Optimization To Date</a:t>
            </a:r>
          </a:p>
        </p:txBody>
      </p:sp>
      <p:sp>
        <p:nvSpPr>
          <p:cNvPr id="82947" name="Rectangle 3"/>
          <p:cNvSpPr>
            <a:spLocks noGrp="1" noChangeArrowheads="1"/>
          </p:cNvSpPr>
          <p:nvPr>
            <p:ph type="body" idx="1"/>
          </p:nvPr>
        </p:nvSpPr>
        <p:spPr/>
        <p:txBody>
          <a:bodyPr/>
          <a:lstStyle/>
          <a:p>
            <a:pPr eaLnBrk="1" hangingPunct="1">
              <a:lnSpc>
                <a:spcPct val="80000"/>
              </a:lnSpc>
              <a:defRPr/>
            </a:pPr>
            <a:r>
              <a:rPr lang="en-US" sz="2400" dirty="0" smtClean="0"/>
              <a:t>Turbine blade design</a:t>
            </a:r>
          </a:p>
          <a:p>
            <a:pPr lvl="1" eaLnBrk="1" hangingPunct="1">
              <a:lnSpc>
                <a:spcPct val="80000"/>
              </a:lnSpc>
              <a:defRPr/>
            </a:pPr>
            <a:r>
              <a:rPr lang="en-US" sz="2000" dirty="0" smtClean="0"/>
              <a:t>Huge literature</a:t>
            </a:r>
          </a:p>
          <a:p>
            <a:pPr eaLnBrk="1" hangingPunct="1">
              <a:lnSpc>
                <a:spcPct val="80000"/>
              </a:lnSpc>
              <a:defRPr/>
            </a:pPr>
            <a:r>
              <a:rPr lang="en-US" sz="2400" dirty="0" smtClean="0"/>
              <a:t>Generators</a:t>
            </a:r>
          </a:p>
          <a:p>
            <a:pPr lvl="1" eaLnBrk="1" hangingPunct="1">
              <a:lnSpc>
                <a:spcPct val="80000"/>
              </a:lnSpc>
              <a:defRPr/>
            </a:pPr>
            <a:r>
              <a:rPr lang="en-US" sz="2000" dirty="0" smtClean="0"/>
              <a:t>Already near optimal</a:t>
            </a:r>
          </a:p>
          <a:p>
            <a:pPr eaLnBrk="1" hangingPunct="1">
              <a:lnSpc>
                <a:spcPct val="80000"/>
              </a:lnSpc>
              <a:defRPr/>
            </a:pPr>
            <a:r>
              <a:rPr lang="en-US" sz="2400" dirty="0" smtClean="0"/>
              <a:t>Wind farm layout</a:t>
            </a:r>
          </a:p>
          <a:p>
            <a:pPr lvl="1" eaLnBrk="1" hangingPunct="1">
              <a:lnSpc>
                <a:spcPct val="80000"/>
              </a:lnSpc>
              <a:defRPr/>
            </a:pPr>
            <a:r>
              <a:rPr lang="en-US" sz="2000" dirty="0" smtClean="0"/>
              <a:t>Mostly offshore</a:t>
            </a:r>
          </a:p>
          <a:p>
            <a:pPr lvl="1" eaLnBrk="1" hangingPunct="1">
              <a:lnSpc>
                <a:spcPct val="80000"/>
              </a:lnSpc>
              <a:defRPr/>
            </a:pPr>
            <a:r>
              <a:rPr lang="en-US" sz="2000" dirty="0" smtClean="0"/>
              <a:t>Integer programming</a:t>
            </a:r>
          </a:p>
          <a:p>
            <a:pPr eaLnBrk="1" hangingPunct="1">
              <a:lnSpc>
                <a:spcPct val="80000"/>
              </a:lnSpc>
              <a:defRPr/>
            </a:pPr>
            <a:r>
              <a:rPr lang="en-US" sz="2400" dirty="0" smtClean="0"/>
              <a:t>Topography</a:t>
            </a:r>
          </a:p>
          <a:p>
            <a:pPr eaLnBrk="1" hangingPunct="1">
              <a:lnSpc>
                <a:spcPct val="80000"/>
              </a:lnSpc>
              <a:defRPr/>
            </a:pPr>
            <a:r>
              <a:rPr lang="en-US" sz="2400" dirty="0" smtClean="0"/>
              <a:t>Multi-site</a:t>
            </a:r>
          </a:p>
          <a:p>
            <a:pPr eaLnBrk="1" hangingPunct="1">
              <a:lnSpc>
                <a:spcPct val="80000"/>
              </a:lnSpc>
              <a:defRPr/>
            </a:pPr>
            <a:r>
              <a:rPr lang="en-US" sz="2000" dirty="0" smtClean="0"/>
              <a:t>+ Transmission</a:t>
            </a:r>
          </a:p>
          <a:p>
            <a:pPr eaLnBrk="1" hangingPunct="1">
              <a:lnSpc>
                <a:spcPct val="80000"/>
              </a:lnSpc>
              <a:defRPr/>
            </a:pPr>
            <a:r>
              <a:rPr lang="en-US" sz="2000" dirty="0" smtClean="0"/>
              <a:t>+ Storage</a:t>
            </a:r>
          </a:p>
          <a:p>
            <a:pPr lvl="1" eaLnBrk="1" hangingPunct="1">
              <a:lnSpc>
                <a:spcPct val="80000"/>
              </a:lnSpc>
              <a:defRPr/>
            </a:pPr>
            <a:endParaRPr lang="en-US" sz="2000" dirty="0" smtClean="0"/>
          </a:p>
        </p:txBody>
      </p:sp>
      <p:pic>
        <p:nvPicPr>
          <p:cNvPr id="21508" name="Picture 4"/>
          <p:cNvPicPr>
            <a:picLocks noChangeAspect="1" noChangeArrowheads="1"/>
          </p:cNvPicPr>
          <p:nvPr/>
        </p:nvPicPr>
        <p:blipFill>
          <a:blip r:embed="rId2" cstate="print"/>
          <a:srcRect/>
          <a:stretch>
            <a:fillRect/>
          </a:stretch>
        </p:blipFill>
        <p:spPr bwMode="auto">
          <a:xfrm>
            <a:off x="4329545" y="1773382"/>
            <a:ext cx="2362200" cy="2139950"/>
          </a:xfrm>
          <a:prstGeom prst="rect">
            <a:avLst/>
          </a:prstGeom>
          <a:noFill/>
          <a:ln w="9525">
            <a:noFill/>
            <a:miter lim="800000"/>
            <a:headEnd/>
            <a:tailEnd/>
          </a:ln>
        </p:spPr>
      </p:pic>
      <p:sp>
        <p:nvSpPr>
          <p:cNvPr id="21509" name="AutoShape 6"/>
          <p:cNvSpPr>
            <a:spLocks/>
          </p:cNvSpPr>
          <p:nvPr/>
        </p:nvSpPr>
        <p:spPr bwMode="auto">
          <a:xfrm>
            <a:off x="3172691" y="4315691"/>
            <a:ext cx="381000" cy="1371600"/>
          </a:xfrm>
          <a:prstGeom prst="rightBrace">
            <a:avLst>
              <a:gd name="adj1" fmla="val 30000"/>
              <a:gd name="adj2" fmla="val 50000"/>
            </a:avLst>
          </a:prstGeom>
          <a:noFill/>
          <a:ln w="28575">
            <a:solidFill>
              <a:schemeClr val="tx1"/>
            </a:solidFill>
            <a:round/>
            <a:headEnd/>
            <a:tailEnd/>
          </a:ln>
        </p:spPr>
        <p:txBody>
          <a:bodyPr wrap="none" anchor="ctr"/>
          <a:lstStyle/>
          <a:p>
            <a:endParaRPr lang="en-US"/>
          </a:p>
        </p:txBody>
      </p:sp>
      <p:sp>
        <p:nvSpPr>
          <p:cNvPr id="82951" name="Text Box 7"/>
          <p:cNvSpPr txBox="1">
            <a:spLocks noChangeArrowheads="1"/>
          </p:cNvSpPr>
          <p:nvPr/>
        </p:nvSpPr>
        <p:spPr bwMode="auto">
          <a:xfrm>
            <a:off x="3525981" y="4689763"/>
            <a:ext cx="1406236" cy="641350"/>
          </a:xfrm>
          <a:prstGeom prst="rect">
            <a:avLst/>
          </a:prstGeom>
          <a:noFill/>
          <a:ln w="9525">
            <a:noFill/>
            <a:miter lim="800000"/>
            <a:headEnd/>
            <a:tailEnd/>
          </a:ln>
          <a:effectLst/>
        </p:spPr>
        <p:txBody>
          <a:bodyPr wrap="square">
            <a:spAutoFit/>
          </a:bodyPr>
          <a:lstStyle/>
          <a:p>
            <a:pPr>
              <a:spcBef>
                <a:spcPct val="50000"/>
              </a:spcBef>
              <a:defRPr/>
            </a:pPr>
            <a:r>
              <a:rPr lang="en-US" dirty="0">
                <a:effectLst>
                  <a:outerShdw blurRad="38100" dist="38100" dir="2700000" algn="tl">
                    <a:srgbClr val="000000"/>
                  </a:outerShdw>
                </a:effectLst>
              </a:rPr>
              <a:t>new challenge</a:t>
            </a:r>
          </a:p>
        </p:txBody>
      </p:sp>
      <p:pic>
        <p:nvPicPr>
          <p:cNvPr id="21511" name="Picture 8"/>
          <p:cNvPicPr>
            <a:picLocks noChangeAspect="1" noChangeArrowheads="1"/>
          </p:cNvPicPr>
          <p:nvPr/>
        </p:nvPicPr>
        <p:blipFill>
          <a:blip r:embed="rId3" cstate="print"/>
          <a:srcRect/>
          <a:stretch>
            <a:fillRect/>
          </a:stretch>
        </p:blipFill>
        <p:spPr bwMode="auto">
          <a:xfrm>
            <a:off x="7086600" y="1905000"/>
            <a:ext cx="1866900" cy="1498600"/>
          </a:xfrm>
          <a:prstGeom prst="rect">
            <a:avLst/>
          </a:prstGeom>
          <a:noFill/>
          <a:ln w="9525">
            <a:noFill/>
            <a:miter lim="800000"/>
            <a:headEnd/>
            <a:tailEnd/>
          </a:ln>
        </p:spPr>
      </p:pic>
      <p:sp>
        <p:nvSpPr>
          <p:cNvPr id="21512" name="AutoShape 9"/>
          <p:cNvSpPr>
            <a:spLocks noChangeArrowheads="1"/>
          </p:cNvSpPr>
          <p:nvPr/>
        </p:nvSpPr>
        <p:spPr bwMode="auto">
          <a:xfrm>
            <a:off x="6546273" y="2535382"/>
            <a:ext cx="457200" cy="485775"/>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pic>
        <p:nvPicPr>
          <p:cNvPr id="21513" name="Picture 10" descr="Figure 4.1 Example wind speed map from a WFDT, source Garrad Hassan"/>
          <p:cNvPicPr>
            <a:picLocks noChangeAspect="1" noChangeArrowheads="1"/>
          </p:cNvPicPr>
          <p:nvPr/>
        </p:nvPicPr>
        <p:blipFill>
          <a:blip r:embed="rId4" cstate="print"/>
          <a:srcRect/>
          <a:stretch>
            <a:fillRect/>
          </a:stretch>
        </p:blipFill>
        <p:spPr bwMode="auto">
          <a:xfrm>
            <a:off x="5334000" y="4114800"/>
            <a:ext cx="3048000" cy="190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199" y="381000"/>
            <a:ext cx="8465127" cy="990600"/>
          </a:xfrm>
        </p:spPr>
        <p:txBody>
          <a:bodyPr/>
          <a:lstStyle/>
          <a:p>
            <a:pPr eaLnBrk="1" hangingPunct="1">
              <a:defRPr/>
            </a:pPr>
            <a:r>
              <a:rPr lang="en-US" dirty="0" smtClean="0"/>
              <a:t>Proactive Learning: Wind Sampling</a:t>
            </a:r>
          </a:p>
        </p:txBody>
      </p:sp>
      <p:sp>
        <p:nvSpPr>
          <p:cNvPr id="83971" name="Rectangle 3"/>
          <p:cNvSpPr>
            <a:spLocks noGrp="1" noChangeArrowheads="1"/>
          </p:cNvSpPr>
          <p:nvPr>
            <p:ph type="body" idx="1"/>
          </p:nvPr>
        </p:nvSpPr>
        <p:spPr>
          <a:xfrm>
            <a:off x="304800" y="1759528"/>
            <a:ext cx="8229600" cy="3803072"/>
          </a:xfrm>
        </p:spPr>
        <p:txBody>
          <a:bodyPr/>
          <a:lstStyle/>
          <a:p>
            <a:pPr eaLnBrk="1" hangingPunct="1">
              <a:defRPr/>
            </a:pPr>
            <a:r>
              <a:rPr lang="en-US" dirty="0" smtClean="0"/>
              <a:t>Predict: Prevalent Direction, Speed, seasonality</a:t>
            </a:r>
          </a:p>
          <a:p>
            <a:pPr eaLnBrk="1" hangingPunct="1">
              <a:defRPr/>
            </a:pPr>
            <a:r>
              <a:rPr lang="en-US" dirty="0" smtClean="0"/>
              <a:t>Measurement towers: Expensive</a:t>
            </a:r>
            <a:endParaRPr lang="en-US" sz="2800" dirty="0" smtClean="0"/>
          </a:p>
        </p:txBody>
      </p:sp>
      <p:pic>
        <p:nvPicPr>
          <p:cNvPr id="22532" name="Picture 4"/>
          <p:cNvPicPr>
            <a:picLocks noChangeAspect="1" noChangeArrowheads="1"/>
          </p:cNvPicPr>
          <p:nvPr/>
        </p:nvPicPr>
        <p:blipFill>
          <a:blip r:embed="rId2" cstate="print"/>
          <a:srcRect/>
          <a:stretch>
            <a:fillRect/>
          </a:stretch>
        </p:blipFill>
        <p:spPr bwMode="auto">
          <a:xfrm>
            <a:off x="407988" y="3022600"/>
            <a:ext cx="4697412" cy="3575050"/>
          </a:xfrm>
          <a:prstGeom prst="rect">
            <a:avLst/>
          </a:prstGeom>
          <a:noFill/>
          <a:ln w="9525">
            <a:noFill/>
            <a:miter lim="800000"/>
            <a:headEnd/>
            <a:tailEnd/>
          </a:ln>
        </p:spPr>
      </p:pic>
      <p:grpSp>
        <p:nvGrpSpPr>
          <p:cNvPr id="2" name="Group 7"/>
          <p:cNvGrpSpPr>
            <a:grpSpLocks noChangeAspect="1"/>
          </p:cNvGrpSpPr>
          <p:nvPr/>
        </p:nvGrpSpPr>
        <p:grpSpPr bwMode="auto">
          <a:xfrm rot="5400000">
            <a:off x="5263356" y="2966244"/>
            <a:ext cx="3494088" cy="3657600"/>
            <a:chOff x="2422" y="-192"/>
            <a:chExt cx="2201" cy="2928"/>
          </a:xfrm>
        </p:grpSpPr>
        <p:sp>
          <p:nvSpPr>
            <p:cNvPr id="22534" name="AutoShape 6"/>
            <p:cNvSpPr>
              <a:spLocks noChangeAspect="1" noChangeArrowheads="1" noTextEdit="1"/>
            </p:cNvSpPr>
            <p:nvPr/>
          </p:nvSpPr>
          <p:spPr bwMode="auto">
            <a:xfrm>
              <a:off x="2422" y="-192"/>
              <a:ext cx="2201" cy="2928"/>
            </a:xfrm>
            <a:prstGeom prst="rect">
              <a:avLst/>
            </a:prstGeom>
            <a:noFill/>
            <a:ln w="9525">
              <a:noFill/>
              <a:miter lim="800000"/>
              <a:headEnd/>
              <a:tailEnd/>
            </a:ln>
          </p:spPr>
          <p:txBody>
            <a:bodyPr/>
            <a:lstStyle/>
            <a:p>
              <a:endParaRPr lang="en-US"/>
            </a:p>
          </p:txBody>
        </p:sp>
        <p:pic>
          <p:nvPicPr>
            <p:cNvPr id="22535" name="Picture 8"/>
            <p:cNvPicPr>
              <a:picLocks noChangeAspect="1" noChangeArrowheads="1"/>
            </p:cNvPicPr>
            <p:nvPr/>
          </p:nvPicPr>
          <p:blipFill>
            <a:blip r:embed="rId3" cstate="print"/>
            <a:srcRect/>
            <a:stretch>
              <a:fillRect/>
            </a:stretch>
          </p:blipFill>
          <p:spPr bwMode="auto">
            <a:xfrm>
              <a:off x="2422" y="-192"/>
              <a:ext cx="2205" cy="2932"/>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dirty="0" smtClean="0"/>
              <a:t>Proactive Learning in Wind</a:t>
            </a:r>
          </a:p>
        </p:txBody>
      </p:sp>
      <p:sp>
        <p:nvSpPr>
          <p:cNvPr id="69635" name="Rectangle 3"/>
          <p:cNvSpPr>
            <a:spLocks noGrp="1" noChangeArrowheads="1"/>
          </p:cNvSpPr>
          <p:nvPr>
            <p:ph type="body" idx="1"/>
          </p:nvPr>
        </p:nvSpPr>
        <p:spPr>
          <a:xfrm>
            <a:off x="457200" y="1676400"/>
            <a:ext cx="8458200" cy="4419600"/>
          </a:xfrm>
        </p:spPr>
        <p:txBody>
          <a:bodyPr/>
          <a:lstStyle/>
          <a:p>
            <a:pPr eaLnBrk="1" hangingPunct="1">
              <a:defRPr/>
            </a:pPr>
            <a:r>
              <a:rPr lang="en-US" dirty="0" smtClean="0"/>
              <a:t>Cannot optimize w/o knowing wind-speed map</a:t>
            </a:r>
          </a:p>
          <a:p>
            <a:pPr lvl="1">
              <a:defRPr/>
            </a:pPr>
            <a:r>
              <a:rPr lang="en-US" sz="2000" dirty="0" smtClean="0"/>
              <a:t>Different locations, altitudes, seasons, …</a:t>
            </a:r>
          </a:p>
          <a:p>
            <a:pPr>
              <a:defRPr/>
            </a:pPr>
            <a:r>
              <a:rPr lang="en-US" dirty="0" smtClean="0"/>
              <a:t>Cost </a:t>
            </a:r>
            <a:r>
              <a:rPr lang="en-US" dirty="0" err="1" smtClean="0"/>
              <a:t>vs</a:t>
            </a:r>
            <a:r>
              <a:rPr lang="en-US" dirty="0" smtClean="0"/>
              <a:t> reliability (ground vs. tower sensors)</a:t>
            </a:r>
          </a:p>
          <a:p>
            <a:pPr lvl="1">
              <a:defRPr/>
            </a:pPr>
            <a:r>
              <a:rPr lang="en-US" sz="2000" dirty="0" smtClean="0"/>
              <a:t>Sensor type, placement, duration, reliability</a:t>
            </a:r>
          </a:p>
          <a:p>
            <a:pPr lvl="1">
              <a:defRPr/>
            </a:pPr>
            <a:r>
              <a:rPr lang="en-US" sz="2000" dirty="0" smtClean="0"/>
              <a:t>Analytic models reduce sensor net density</a:t>
            </a:r>
          </a:p>
          <a:p>
            <a:pPr>
              <a:defRPr/>
            </a:pPr>
            <a:r>
              <a:rPr lang="en-US" dirty="0" smtClean="0"/>
              <a:t>Prediction precedes optimization</a:t>
            </a:r>
          </a:p>
          <a:p>
            <a:pPr lvl="1">
              <a:defRPr/>
            </a:pPr>
            <a:r>
              <a:rPr lang="en-US" sz="2000" dirty="0" smtClean="0"/>
              <a:t>Rough for site location, precise for turbine </a:t>
            </a:r>
            <a:r>
              <a:rPr lang="en-US" sz="2000" dirty="0" err="1" smtClean="0"/>
              <a:t>lcation</a:t>
            </a:r>
            <a:endParaRPr lang="en-US" sz="2000" dirty="0" smtClean="0"/>
          </a:p>
        </p:txBody>
      </p:sp>
      <p:pic>
        <p:nvPicPr>
          <p:cNvPr id="23556" name="Picture 4" descr="San_gorgonio_pass_wind_farm_csmall"/>
          <p:cNvPicPr>
            <a:picLocks noChangeAspect="1" noChangeArrowheads="1"/>
          </p:cNvPicPr>
          <p:nvPr/>
        </p:nvPicPr>
        <p:blipFill>
          <a:blip r:embed="rId2" cstate="print"/>
          <a:srcRect/>
          <a:stretch>
            <a:fillRect/>
          </a:stretch>
        </p:blipFill>
        <p:spPr bwMode="auto">
          <a:xfrm>
            <a:off x="228600" y="4509655"/>
            <a:ext cx="8915400" cy="1981200"/>
          </a:xfrm>
          <a:prstGeom prst="rect">
            <a:avLst/>
          </a:prstGeom>
          <a:noFill/>
          <a:ln w="9525">
            <a:noFill/>
            <a:miter lim="800000"/>
            <a:headEnd/>
            <a:tailEnd/>
          </a:ln>
        </p:spPr>
      </p:pic>
      <p:sp>
        <p:nvSpPr>
          <p:cNvPr id="23557" name="Text Box 5"/>
          <p:cNvSpPr txBox="1">
            <a:spLocks noChangeArrowheads="1"/>
          </p:cNvSpPr>
          <p:nvPr/>
        </p:nvSpPr>
        <p:spPr bwMode="auto">
          <a:xfrm>
            <a:off x="7239000" y="5638800"/>
            <a:ext cx="1676400" cy="274638"/>
          </a:xfrm>
          <a:prstGeom prst="rect">
            <a:avLst/>
          </a:prstGeom>
          <a:noFill/>
          <a:ln w="9525">
            <a:noFill/>
            <a:miter lim="800000"/>
            <a:headEnd/>
            <a:tailEnd/>
          </a:ln>
        </p:spPr>
        <p:txBody>
          <a:bodyPr>
            <a:spAutoFit/>
          </a:bodyPr>
          <a:lstStyle/>
          <a:p>
            <a:pPr>
              <a:spcBef>
                <a:spcPct val="50000"/>
              </a:spcBef>
            </a:pPr>
            <a:r>
              <a:rPr lang="en-US" sz="1200"/>
              <a:t>San Goronio Pass, CA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US" dirty="0" smtClean="0"/>
              <a:t>Wind References</a:t>
            </a:r>
          </a:p>
        </p:txBody>
      </p:sp>
      <p:sp>
        <p:nvSpPr>
          <p:cNvPr id="79875" name="Rectangle 3"/>
          <p:cNvSpPr>
            <a:spLocks noGrp="1" noChangeArrowheads="1"/>
          </p:cNvSpPr>
          <p:nvPr>
            <p:ph type="body" idx="1"/>
          </p:nvPr>
        </p:nvSpPr>
        <p:spPr>
          <a:xfrm>
            <a:off x="457200" y="1752600"/>
            <a:ext cx="8229600" cy="4572000"/>
          </a:xfrm>
        </p:spPr>
        <p:txBody>
          <a:bodyPr/>
          <a:lstStyle/>
          <a:p>
            <a:pPr eaLnBrk="1" hangingPunct="1">
              <a:lnSpc>
                <a:spcPct val="80000"/>
              </a:lnSpc>
              <a:defRPr/>
            </a:pPr>
            <a:r>
              <a:rPr lang="en-US" sz="1800" dirty="0" smtClean="0"/>
              <a:t>Schmidt, Michael, </a:t>
            </a:r>
            <a:r>
              <a:rPr lang="en-US" sz="1800" dirty="0" smtClean="0">
                <a:effectLst/>
              </a:rPr>
              <a:t>“</a:t>
            </a:r>
            <a:r>
              <a:rPr lang="en-US" sz="1800" dirty="0" smtClean="0"/>
              <a:t>The Economic Optimization of Wind Turbine Design” MS Thesis, Georgia Tech, </a:t>
            </a:r>
            <a:r>
              <a:rPr lang="en-US" sz="1800" dirty="0" err="1" smtClean="0"/>
              <a:t>Mech</a:t>
            </a:r>
            <a:r>
              <a:rPr lang="en-US" sz="1800" dirty="0" smtClean="0"/>
              <a:t> E. Nov, 2007.</a:t>
            </a:r>
          </a:p>
          <a:p>
            <a:pPr eaLnBrk="1" hangingPunct="1">
              <a:lnSpc>
                <a:spcPct val="80000"/>
              </a:lnSpc>
              <a:defRPr/>
            </a:pPr>
            <a:r>
              <a:rPr lang="en-US" sz="1800" dirty="0" smtClean="0"/>
              <a:t> Donovan, S. “Wind Farm Optimization” University of Auckland Report, 2005.</a:t>
            </a:r>
          </a:p>
          <a:p>
            <a:pPr eaLnBrk="1" hangingPunct="1">
              <a:lnSpc>
                <a:spcPct val="80000"/>
              </a:lnSpc>
              <a:defRPr/>
            </a:pPr>
            <a:r>
              <a:rPr lang="en-US" sz="1800" dirty="0" err="1" smtClean="0"/>
              <a:t>Elikinton</a:t>
            </a:r>
            <a:r>
              <a:rPr lang="en-US" sz="1800" dirty="0" smtClean="0"/>
              <a:t>, C. N. “Offshore Wind Farm Layout Optimization”, PhD Dissertation, UMass, 2007.</a:t>
            </a:r>
          </a:p>
          <a:p>
            <a:pPr eaLnBrk="1" hangingPunct="1">
              <a:lnSpc>
                <a:spcPct val="80000"/>
              </a:lnSpc>
              <a:defRPr/>
            </a:pPr>
            <a:r>
              <a:rPr lang="en-US" sz="1800" dirty="0" err="1" smtClean="0"/>
              <a:t>Lackner</a:t>
            </a:r>
            <a:r>
              <a:rPr lang="en-US" sz="1800" dirty="0" smtClean="0"/>
              <a:t> MA, </a:t>
            </a:r>
            <a:r>
              <a:rPr lang="en-US" sz="1800" dirty="0" err="1" smtClean="0"/>
              <a:t>Elkinton</a:t>
            </a:r>
            <a:r>
              <a:rPr lang="en-US" sz="1800" dirty="0" smtClean="0"/>
              <a:t> CN. An Analytical Framework for Offshore Wind Farm Layout Optimization. </a:t>
            </a:r>
            <a:r>
              <a:rPr lang="en-US" sz="1800" i="1" dirty="0" smtClean="0"/>
              <a:t>Wind Engineering </a:t>
            </a:r>
            <a:r>
              <a:rPr lang="en-US" sz="1800" dirty="0" smtClean="0"/>
              <a:t>2007; </a:t>
            </a:r>
            <a:r>
              <a:rPr lang="en-US" sz="1800" b="1" dirty="0" smtClean="0"/>
              <a:t>31</a:t>
            </a:r>
            <a:r>
              <a:rPr lang="en-US" sz="1800" dirty="0" smtClean="0"/>
              <a:t>: 17-31. </a:t>
            </a:r>
          </a:p>
          <a:p>
            <a:pPr eaLnBrk="1" hangingPunct="1">
              <a:lnSpc>
                <a:spcPct val="80000"/>
              </a:lnSpc>
              <a:defRPr/>
            </a:pPr>
            <a:r>
              <a:rPr lang="en-US" sz="1800" dirty="0" err="1" smtClean="0"/>
              <a:t>Elkinton</a:t>
            </a:r>
            <a:r>
              <a:rPr lang="en-US" sz="1800" dirty="0" smtClean="0"/>
              <a:t> CN, </a:t>
            </a:r>
            <a:r>
              <a:rPr lang="en-US" sz="1800" dirty="0" err="1" smtClean="0"/>
              <a:t>Manwell</a:t>
            </a:r>
            <a:r>
              <a:rPr lang="en-US" sz="1800" dirty="0" smtClean="0"/>
              <a:t> JF, McGowan JG. Optimization Algorithms for Offshore Wind Farm </a:t>
            </a:r>
            <a:r>
              <a:rPr lang="en-US" sz="1800" dirty="0" err="1" smtClean="0"/>
              <a:t>Micrositing</a:t>
            </a:r>
            <a:r>
              <a:rPr lang="en-US" sz="1800" dirty="0" smtClean="0"/>
              <a:t>, </a:t>
            </a:r>
            <a:r>
              <a:rPr lang="en-US" sz="1800" i="1" dirty="0" smtClean="0"/>
              <a:t>Proc. WINDPOWER 2007 Conference and Exhibition</a:t>
            </a:r>
            <a:r>
              <a:rPr lang="en-US" sz="1800" dirty="0" smtClean="0">
                <a:effectLst/>
              </a:rPr>
              <a:t>, </a:t>
            </a:r>
            <a:r>
              <a:rPr lang="en-US" sz="1800" dirty="0" smtClean="0"/>
              <a:t>American Wind Energy Association, Los Angeles, CA, 2007. </a:t>
            </a:r>
          </a:p>
          <a:p>
            <a:pPr eaLnBrk="1" hangingPunct="1">
              <a:lnSpc>
                <a:spcPct val="80000"/>
              </a:lnSpc>
              <a:defRPr/>
            </a:pPr>
            <a:r>
              <a:rPr lang="en-US" sz="1800" dirty="0" err="1" smtClean="0"/>
              <a:t>Zaaijer</a:t>
            </a:r>
            <a:r>
              <a:rPr lang="en-US" sz="1800" dirty="0" smtClean="0"/>
              <a:t>, M.B. et al, “Optimization Through </a:t>
            </a:r>
            <a:r>
              <a:rPr lang="en-US" sz="1800" dirty="0" err="1" smtClean="0"/>
              <a:t>Conceptial</a:t>
            </a:r>
            <a:r>
              <a:rPr lang="en-US" sz="1800" dirty="0" smtClean="0"/>
              <a:t> </a:t>
            </a:r>
            <a:r>
              <a:rPr lang="en-US" sz="1800" dirty="0" err="1" smtClean="0"/>
              <a:t>Varation</a:t>
            </a:r>
            <a:r>
              <a:rPr lang="en-US" sz="1800" dirty="0" smtClean="0"/>
              <a:t> of a Baseline Wind Farm”, Delft University of Technology Report, 2004.</a:t>
            </a:r>
          </a:p>
          <a:p>
            <a:pPr eaLnBrk="1" hangingPunct="1">
              <a:lnSpc>
                <a:spcPct val="80000"/>
              </a:lnSpc>
              <a:defRPr/>
            </a:pPr>
            <a:r>
              <a:rPr lang="en-US" sz="1800" dirty="0" smtClean="0"/>
              <a:t>First </a:t>
            </a:r>
            <a:r>
              <a:rPr lang="en-US" sz="1800" i="1" dirty="0" smtClean="0"/>
              <a:t>Wind Energy Optimization Summit, </a:t>
            </a:r>
            <a:r>
              <a:rPr lang="en-US" sz="1800" dirty="0" smtClean="0"/>
              <a:t>Hamburg, Feb 2009.</a:t>
            </a:r>
          </a:p>
          <a:p>
            <a:pPr eaLnBrk="1" hangingPunct="1">
              <a:lnSpc>
                <a:spcPct val="80000"/>
              </a:lnSpc>
              <a:defRPr/>
            </a:pPr>
            <a:endParaRPr lang="en-US" sz="2000"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Jaime Carbonell, CMU</a:t>
            </a:r>
            <a:endParaRPr lang="en-US"/>
          </a:p>
        </p:txBody>
      </p:sp>
      <p:sp>
        <p:nvSpPr>
          <p:cNvPr id="6" name="Slide Number Placeholder 5"/>
          <p:cNvSpPr>
            <a:spLocks noGrp="1"/>
          </p:cNvSpPr>
          <p:nvPr>
            <p:ph type="sldNum" sz="quarter" idx="12"/>
          </p:nvPr>
        </p:nvSpPr>
        <p:spPr/>
        <p:txBody>
          <a:bodyPr/>
          <a:lstStyle/>
          <a:p>
            <a:fld id="{776E5765-9D19-453F-90C1-4D8833F01F79}" type="slidenum">
              <a:rPr lang="en-US"/>
              <a:pPr/>
              <a:t>64</a:t>
            </a:fld>
            <a:endParaRPr lang="en-US"/>
          </a:p>
        </p:txBody>
      </p:sp>
      <p:sp>
        <p:nvSpPr>
          <p:cNvPr id="280578" name="Rectangle 2"/>
          <p:cNvSpPr>
            <a:spLocks noGrp="1" noChangeArrowheads="1"/>
          </p:cNvSpPr>
          <p:nvPr>
            <p:ph type="title"/>
          </p:nvPr>
        </p:nvSpPr>
        <p:spPr/>
        <p:txBody>
          <a:bodyPr/>
          <a:lstStyle/>
          <a:p>
            <a:r>
              <a:rPr lang="en-US"/>
              <a:t>THANK YOU!</a:t>
            </a:r>
          </a:p>
        </p:txBody>
      </p:sp>
      <p:pic>
        <p:nvPicPr>
          <p:cNvPr id="280579" name="Picture 3"/>
          <p:cNvPicPr>
            <a:picLocks noGrp="1" noChangeAspect="1" noChangeArrowheads="1"/>
          </p:cNvPicPr>
          <p:nvPr>
            <p:ph idx="1"/>
          </p:nvPr>
        </p:nvPicPr>
        <p:blipFill>
          <a:blip r:embed="rId2" cstate="print"/>
          <a:srcRect/>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304800" y="152400"/>
            <a:ext cx="8229600" cy="762000"/>
          </a:xfrm>
        </p:spPr>
        <p:txBody>
          <a:bodyPr/>
          <a:lstStyle/>
          <a:p>
            <a:r>
              <a:rPr lang="en-US"/>
              <a:t>Uncertainty Sampling</a:t>
            </a:r>
          </a:p>
        </p:txBody>
      </p:sp>
      <p:sp>
        <p:nvSpPr>
          <p:cNvPr id="253955" name="Oval 3"/>
          <p:cNvSpPr>
            <a:spLocks noChangeArrowheads="1"/>
          </p:cNvSpPr>
          <p:nvPr/>
        </p:nvSpPr>
        <p:spPr bwMode="auto">
          <a:xfrm>
            <a:off x="2286000" y="4419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53956" name="Oval 4"/>
          <p:cNvSpPr>
            <a:spLocks noChangeArrowheads="1"/>
          </p:cNvSpPr>
          <p:nvPr/>
        </p:nvSpPr>
        <p:spPr bwMode="auto">
          <a:xfrm>
            <a:off x="80010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57" name="Oval 5"/>
          <p:cNvSpPr>
            <a:spLocks noChangeArrowheads="1"/>
          </p:cNvSpPr>
          <p:nvPr/>
        </p:nvSpPr>
        <p:spPr bwMode="auto">
          <a:xfrm>
            <a:off x="8077200" y="3733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58" name="Oval 6"/>
          <p:cNvSpPr>
            <a:spLocks noChangeArrowheads="1"/>
          </p:cNvSpPr>
          <p:nvPr/>
        </p:nvSpPr>
        <p:spPr bwMode="auto">
          <a:xfrm>
            <a:off x="43434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59" name="Oval 7"/>
          <p:cNvSpPr>
            <a:spLocks noChangeArrowheads="1"/>
          </p:cNvSpPr>
          <p:nvPr/>
        </p:nvSpPr>
        <p:spPr bwMode="auto">
          <a:xfrm>
            <a:off x="914400" y="53340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53960" name="Oval 8"/>
          <p:cNvSpPr>
            <a:spLocks noChangeArrowheads="1"/>
          </p:cNvSpPr>
          <p:nvPr/>
        </p:nvSpPr>
        <p:spPr bwMode="auto">
          <a:xfrm>
            <a:off x="1981200" y="2514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61" name="Oval 9"/>
          <p:cNvSpPr>
            <a:spLocks noChangeArrowheads="1"/>
          </p:cNvSpPr>
          <p:nvPr/>
        </p:nvSpPr>
        <p:spPr bwMode="auto">
          <a:xfrm>
            <a:off x="762000" y="2362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62" name="Oval 10"/>
          <p:cNvSpPr>
            <a:spLocks noChangeArrowheads="1"/>
          </p:cNvSpPr>
          <p:nvPr/>
        </p:nvSpPr>
        <p:spPr bwMode="auto">
          <a:xfrm>
            <a:off x="1219200" y="3657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63" name="Oval 11"/>
          <p:cNvSpPr>
            <a:spLocks noChangeArrowheads="1"/>
          </p:cNvSpPr>
          <p:nvPr/>
        </p:nvSpPr>
        <p:spPr bwMode="auto">
          <a:xfrm>
            <a:off x="8001000" y="1905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64" name="Oval 12"/>
          <p:cNvSpPr>
            <a:spLocks noChangeArrowheads="1"/>
          </p:cNvSpPr>
          <p:nvPr/>
        </p:nvSpPr>
        <p:spPr bwMode="auto">
          <a:xfrm>
            <a:off x="2971800" y="6172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65" name="Oval 13"/>
          <p:cNvSpPr>
            <a:spLocks noChangeArrowheads="1"/>
          </p:cNvSpPr>
          <p:nvPr/>
        </p:nvSpPr>
        <p:spPr bwMode="auto">
          <a:xfrm>
            <a:off x="3886200" y="3581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66" name="Oval 14"/>
          <p:cNvSpPr>
            <a:spLocks noChangeArrowheads="1"/>
          </p:cNvSpPr>
          <p:nvPr/>
        </p:nvSpPr>
        <p:spPr bwMode="auto">
          <a:xfrm>
            <a:off x="5867400" y="5562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67" name="Oval 15"/>
          <p:cNvSpPr>
            <a:spLocks noChangeArrowheads="1"/>
          </p:cNvSpPr>
          <p:nvPr/>
        </p:nvSpPr>
        <p:spPr bwMode="auto">
          <a:xfrm>
            <a:off x="5410200" y="5638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68" name="Oval 16"/>
          <p:cNvSpPr>
            <a:spLocks noChangeArrowheads="1"/>
          </p:cNvSpPr>
          <p:nvPr/>
        </p:nvSpPr>
        <p:spPr bwMode="auto">
          <a:xfrm>
            <a:off x="5562600" y="5562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69" name="Oval 17"/>
          <p:cNvSpPr>
            <a:spLocks noChangeArrowheads="1"/>
          </p:cNvSpPr>
          <p:nvPr/>
        </p:nvSpPr>
        <p:spPr bwMode="auto">
          <a:xfrm>
            <a:off x="5715000" y="5486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70" name="Oval 18"/>
          <p:cNvSpPr>
            <a:spLocks noChangeArrowheads="1"/>
          </p:cNvSpPr>
          <p:nvPr/>
        </p:nvSpPr>
        <p:spPr bwMode="auto">
          <a:xfrm>
            <a:off x="8229600" y="5791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71" name="Oval 19"/>
          <p:cNvSpPr>
            <a:spLocks noChangeArrowheads="1"/>
          </p:cNvSpPr>
          <p:nvPr/>
        </p:nvSpPr>
        <p:spPr bwMode="auto">
          <a:xfrm>
            <a:off x="5715000" y="5715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72" name="Oval 20"/>
          <p:cNvSpPr>
            <a:spLocks noChangeArrowheads="1"/>
          </p:cNvSpPr>
          <p:nvPr/>
        </p:nvSpPr>
        <p:spPr bwMode="auto">
          <a:xfrm>
            <a:off x="1752600" y="5257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73" name="Oval 21"/>
          <p:cNvSpPr>
            <a:spLocks noChangeArrowheads="1"/>
          </p:cNvSpPr>
          <p:nvPr/>
        </p:nvSpPr>
        <p:spPr bwMode="auto">
          <a:xfrm>
            <a:off x="6400800" y="24384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53974" name="Oval 22"/>
          <p:cNvSpPr>
            <a:spLocks noChangeArrowheads="1"/>
          </p:cNvSpPr>
          <p:nvPr/>
        </p:nvSpPr>
        <p:spPr bwMode="auto">
          <a:xfrm>
            <a:off x="3733800" y="4191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75" name="Oval 23"/>
          <p:cNvSpPr>
            <a:spLocks noChangeArrowheads="1"/>
          </p:cNvSpPr>
          <p:nvPr/>
        </p:nvSpPr>
        <p:spPr bwMode="auto">
          <a:xfrm>
            <a:off x="5486400" y="4038600"/>
            <a:ext cx="152400" cy="152400"/>
          </a:xfrm>
          <a:prstGeom prst="ellipse">
            <a:avLst/>
          </a:prstGeom>
          <a:solidFill>
            <a:srgbClr val="660033"/>
          </a:solidFill>
          <a:ln w="9525">
            <a:solidFill>
              <a:schemeClr val="tx1"/>
            </a:solidFill>
            <a:round/>
            <a:headEnd/>
            <a:tailEnd/>
          </a:ln>
          <a:effectLst/>
        </p:spPr>
        <p:txBody>
          <a:bodyPr wrap="none" anchor="ctr"/>
          <a:lstStyle/>
          <a:p>
            <a:endParaRPr lang="en-US"/>
          </a:p>
        </p:txBody>
      </p:sp>
      <p:sp>
        <p:nvSpPr>
          <p:cNvPr id="253976" name="Oval 24"/>
          <p:cNvSpPr>
            <a:spLocks noChangeArrowheads="1"/>
          </p:cNvSpPr>
          <p:nvPr/>
        </p:nvSpPr>
        <p:spPr bwMode="auto">
          <a:xfrm>
            <a:off x="4267200" y="3124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77" name="Oval 25"/>
          <p:cNvSpPr>
            <a:spLocks noChangeArrowheads="1"/>
          </p:cNvSpPr>
          <p:nvPr/>
        </p:nvSpPr>
        <p:spPr bwMode="auto">
          <a:xfrm>
            <a:off x="36576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78" name="Oval 26"/>
          <p:cNvSpPr>
            <a:spLocks noChangeArrowheads="1"/>
          </p:cNvSpPr>
          <p:nvPr/>
        </p:nvSpPr>
        <p:spPr bwMode="auto">
          <a:xfrm>
            <a:off x="3429000" y="3429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79" name="Oval 27"/>
          <p:cNvSpPr>
            <a:spLocks noChangeArrowheads="1"/>
          </p:cNvSpPr>
          <p:nvPr/>
        </p:nvSpPr>
        <p:spPr bwMode="auto">
          <a:xfrm>
            <a:off x="3886200" y="3352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80" name="Oval 28"/>
          <p:cNvSpPr>
            <a:spLocks noChangeArrowheads="1"/>
          </p:cNvSpPr>
          <p:nvPr/>
        </p:nvSpPr>
        <p:spPr bwMode="auto">
          <a:xfrm>
            <a:off x="35814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81" name="Oval 29"/>
          <p:cNvSpPr>
            <a:spLocks noChangeArrowheads="1"/>
          </p:cNvSpPr>
          <p:nvPr/>
        </p:nvSpPr>
        <p:spPr bwMode="auto">
          <a:xfrm>
            <a:off x="41148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82" name="Oval 30"/>
          <p:cNvSpPr>
            <a:spLocks noChangeArrowheads="1"/>
          </p:cNvSpPr>
          <p:nvPr/>
        </p:nvSpPr>
        <p:spPr bwMode="auto">
          <a:xfrm>
            <a:off x="43434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83" name="Oval 31"/>
          <p:cNvSpPr>
            <a:spLocks noChangeArrowheads="1"/>
          </p:cNvSpPr>
          <p:nvPr/>
        </p:nvSpPr>
        <p:spPr bwMode="auto">
          <a:xfrm>
            <a:off x="4038600" y="3200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84" name="Oval 32"/>
          <p:cNvSpPr>
            <a:spLocks noChangeArrowheads="1"/>
          </p:cNvSpPr>
          <p:nvPr/>
        </p:nvSpPr>
        <p:spPr bwMode="auto">
          <a:xfrm>
            <a:off x="3810000" y="3200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85" name="Oval 33"/>
          <p:cNvSpPr>
            <a:spLocks noChangeArrowheads="1"/>
          </p:cNvSpPr>
          <p:nvPr/>
        </p:nvSpPr>
        <p:spPr bwMode="auto">
          <a:xfrm>
            <a:off x="41910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3986" name="Line 34"/>
          <p:cNvSpPr>
            <a:spLocks noChangeShapeType="1"/>
          </p:cNvSpPr>
          <p:nvPr/>
        </p:nvSpPr>
        <p:spPr bwMode="auto">
          <a:xfrm flipV="1">
            <a:off x="228600" y="1981200"/>
            <a:ext cx="6096000" cy="4038600"/>
          </a:xfrm>
          <a:prstGeom prst="line">
            <a:avLst/>
          </a:prstGeom>
          <a:noFill/>
          <a:ln w="9525">
            <a:solidFill>
              <a:schemeClr val="tx1"/>
            </a:solidFill>
            <a:round/>
            <a:headEnd/>
            <a:tailEnd/>
          </a:ln>
          <a:effectLst/>
        </p:spPr>
        <p:txBody>
          <a:bodyPr/>
          <a:lstStyle/>
          <a:p>
            <a:endParaRPr lang="en-US"/>
          </a:p>
        </p:txBody>
      </p:sp>
      <p:sp>
        <p:nvSpPr>
          <p:cNvPr id="253987" name="Line 35"/>
          <p:cNvSpPr>
            <a:spLocks noChangeShapeType="1"/>
          </p:cNvSpPr>
          <p:nvPr/>
        </p:nvSpPr>
        <p:spPr bwMode="auto">
          <a:xfrm flipV="1">
            <a:off x="1828800" y="2286000"/>
            <a:ext cx="6172200" cy="4343400"/>
          </a:xfrm>
          <a:prstGeom prst="line">
            <a:avLst/>
          </a:prstGeom>
          <a:noFill/>
          <a:ln w="9525">
            <a:solidFill>
              <a:schemeClr val="tx1"/>
            </a:solidFill>
            <a:round/>
            <a:headEnd/>
            <a:tailEnd/>
          </a:ln>
          <a:effectLst/>
        </p:spPr>
        <p:txBody>
          <a:bodyPr/>
          <a:lstStyle/>
          <a:p>
            <a:endParaRPr lang="en-US"/>
          </a:p>
        </p:txBody>
      </p:sp>
      <p:sp>
        <p:nvSpPr>
          <p:cNvPr id="253988" name="Line 36"/>
          <p:cNvSpPr>
            <a:spLocks noChangeShapeType="1"/>
          </p:cNvSpPr>
          <p:nvPr/>
        </p:nvSpPr>
        <p:spPr bwMode="auto">
          <a:xfrm flipV="1">
            <a:off x="914400" y="2057400"/>
            <a:ext cx="6400800" cy="4343400"/>
          </a:xfrm>
          <a:prstGeom prst="line">
            <a:avLst/>
          </a:prstGeom>
          <a:noFill/>
          <a:ln w="19050">
            <a:solidFill>
              <a:schemeClr val="folHlink"/>
            </a:solidFill>
            <a:round/>
            <a:headEnd/>
            <a:tailEnd/>
          </a:ln>
          <a:effectLst/>
        </p:spPr>
        <p:txBody>
          <a:bodyPr/>
          <a:lstStyle/>
          <a:p>
            <a:endParaRPr lang="en-US"/>
          </a:p>
        </p:txBody>
      </p:sp>
      <p:sp>
        <p:nvSpPr>
          <p:cNvPr id="253989" name="Text Box 37"/>
          <p:cNvSpPr txBox="1">
            <a:spLocks noChangeArrowheads="1"/>
          </p:cNvSpPr>
          <p:nvPr/>
        </p:nvSpPr>
        <p:spPr bwMode="auto">
          <a:xfrm>
            <a:off x="4191000" y="1219200"/>
            <a:ext cx="4038600" cy="366713"/>
          </a:xfrm>
          <a:prstGeom prst="rect">
            <a:avLst/>
          </a:prstGeom>
          <a:noFill/>
          <a:ln w="9525">
            <a:noFill/>
            <a:miter lim="800000"/>
            <a:headEnd/>
            <a:tailEnd/>
          </a:ln>
          <a:effectLst/>
        </p:spPr>
        <p:txBody>
          <a:bodyPr>
            <a:spAutoFit/>
          </a:bodyPr>
          <a:lstStyle/>
          <a:p>
            <a:pPr>
              <a:spcBef>
                <a:spcPct val="50000"/>
              </a:spcBef>
            </a:pPr>
            <a:r>
              <a:rPr lang="en-US">
                <a:latin typeface="Tahoma" pitchFamily="34" charset="0"/>
              </a:rPr>
              <a:t>Closest to decision boundary</a:t>
            </a:r>
          </a:p>
        </p:txBody>
      </p:sp>
      <p:sp>
        <p:nvSpPr>
          <p:cNvPr id="253990" name="Line 38"/>
          <p:cNvSpPr>
            <a:spLocks noChangeShapeType="1"/>
          </p:cNvSpPr>
          <p:nvPr/>
        </p:nvSpPr>
        <p:spPr bwMode="auto">
          <a:xfrm>
            <a:off x="5638800" y="1600200"/>
            <a:ext cx="762000" cy="838200"/>
          </a:xfrm>
          <a:prstGeom prst="line">
            <a:avLst/>
          </a:prstGeom>
          <a:noFill/>
          <a:ln w="19050">
            <a:solidFill>
              <a:srgbClr val="000000"/>
            </a:solidFill>
            <a:round/>
            <a:headEnd/>
            <a:tailEnd type="triangle" w="med" len="med"/>
          </a:ln>
          <a:effectLst/>
        </p:spPr>
        <p:txBody>
          <a:bodyPr/>
          <a:lstStyle/>
          <a:p>
            <a:endParaRPr lang="en-US"/>
          </a:p>
        </p:txBody>
      </p:sp>
      <p:sp>
        <p:nvSpPr>
          <p:cNvPr id="40" name="Slide Number Placeholder 39"/>
          <p:cNvSpPr>
            <a:spLocks noGrp="1"/>
          </p:cNvSpPr>
          <p:nvPr>
            <p:ph type="sldNum" sz="quarter" idx="12"/>
          </p:nvPr>
        </p:nvSpPr>
        <p:spPr/>
        <p:txBody>
          <a:bodyPr/>
          <a:lstStyle/>
          <a:p>
            <a:fld id="{3080733E-1EEC-4D9C-AD0C-F62D17581414}" type="slidenum">
              <a:rPr lang="en-US" smtClean="0"/>
              <a:pPr/>
              <a:t>7</a:t>
            </a:fld>
            <a:endParaRPr lang="en-US"/>
          </a:p>
        </p:txBody>
      </p:sp>
      <p:sp>
        <p:nvSpPr>
          <p:cNvPr id="41" name="Footer Placeholder 40"/>
          <p:cNvSpPr>
            <a:spLocks noGrp="1"/>
          </p:cNvSpPr>
          <p:nvPr>
            <p:ph type="ftr" sz="quarter" idx="11"/>
          </p:nvPr>
        </p:nvSpPr>
        <p:spPr/>
        <p:txBody>
          <a:bodyPr/>
          <a:lstStyle/>
          <a:p>
            <a:r>
              <a:rPr lang="en-US" smtClean="0"/>
              <a:t>Jaime Carbonell, CMU</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304800" y="152400"/>
            <a:ext cx="8229600" cy="762000"/>
          </a:xfrm>
        </p:spPr>
        <p:txBody>
          <a:bodyPr/>
          <a:lstStyle/>
          <a:p>
            <a:r>
              <a:rPr lang="en-US"/>
              <a:t>Maximal Diversity Sampling</a:t>
            </a:r>
          </a:p>
        </p:txBody>
      </p:sp>
      <p:sp>
        <p:nvSpPr>
          <p:cNvPr id="254979" name="Oval 3"/>
          <p:cNvSpPr>
            <a:spLocks noChangeArrowheads="1"/>
          </p:cNvSpPr>
          <p:nvPr/>
        </p:nvSpPr>
        <p:spPr bwMode="auto">
          <a:xfrm>
            <a:off x="2286000" y="4419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54980" name="Oval 4"/>
          <p:cNvSpPr>
            <a:spLocks noChangeArrowheads="1"/>
          </p:cNvSpPr>
          <p:nvPr/>
        </p:nvSpPr>
        <p:spPr bwMode="auto">
          <a:xfrm>
            <a:off x="80010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81" name="Oval 5"/>
          <p:cNvSpPr>
            <a:spLocks noChangeArrowheads="1"/>
          </p:cNvSpPr>
          <p:nvPr/>
        </p:nvSpPr>
        <p:spPr bwMode="auto">
          <a:xfrm>
            <a:off x="8077200" y="3733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82" name="Oval 6"/>
          <p:cNvSpPr>
            <a:spLocks noChangeArrowheads="1"/>
          </p:cNvSpPr>
          <p:nvPr/>
        </p:nvSpPr>
        <p:spPr bwMode="auto">
          <a:xfrm>
            <a:off x="43434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83" name="Oval 7"/>
          <p:cNvSpPr>
            <a:spLocks noChangeArrowheads="1"/>
          </p:cNvSpPr>
          <p:nvPr/>
        </p:nvSpPr>
        <p:spPr bwMode="auto">
          <a:xfrm>
            <a:off x="914400" y="53340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54984" name="Oval 8"/>
          <p:cNvSpPr>
            <a:spLocks noChangeArrowheads="1"/>
          </p:cNvSpPr>
          <p:nvPr/>
        </p:nvSpPr>
        <p:spPr bwMode="auto">
          <a:xfrm>
            <a:off x="1981200" y="2514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85" name="Oval 9"/>
          <p:cNvSpPr>
            <a:spLocks noChangeArrowheads="1"/>
          </p:cNvSpPr>
          <p:nvPr/>
        </p:nvSpPr>
        <p:spPr bwMode="auto">
          <a:xfrm>
            <a:off x="762000" y="2438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86" name="Oval 10"/>
          <p:cNvSpPr>
            <a:spLocks noChangeArrowheads="1"/>
          </p:cNvSpPr>
          <p:nvPr/>
        </p:nvSpPr>
        <p:spPr bwMode="auto">
          <a:xfrm>
            <a:off x="1219200" y="3657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87" name="Oval 11"/>
          <p:cNvSpPr>
            <a:spLocks noChangeArrowheads="1"/>
          </p:cNvSpPr>
          <p:nvPr/>
        </p:nvSpPr>
        <p:spPr bwMode="auto">
          <a:xfrm>
            <a:off x="8001000" y="19050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54988" name="Oval 12"/>
          <p:cNvSpPr>
            <a:spLocks noChangeArrowheads="1"/>
          </p:cNvSpPr>
          <p:nvPr/>
        </p:nvSpPr>
        <p:spPr bwMode="auto">
          <a:xfrm>
            <a:off x="2971800" y="6172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89" name="Oval 13"/>
          <p:cNvSpPr>
            <a:spLocks noChangeArrowheads="1"/>
          </p:cNvSpPr>
          <p:nvPr/>
        </p:nvSpPr>
        <p:spPr bwMode="auto">
          <a:xfrm>
            <a:off x="3886200" y="3581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90" name="Oval 14"/>
          <p:cNvSpPr>
            <a:spLocks noChangeArrowheads="1"/>
          </p:cNvSpPr>
          <p:nvPr/>
        </p:nvSpPr>
        <p:spPr bwMode="auto">
          <a:xfrm>
            <a:off x="5867400" y="5562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91" name="Oval 15"/>
          <p:cNvSpPr>
            <a:spLocks noChangeArrowheads="1"/>
          </p:cNvSpPr>
          <p:nvPr/>
        </p:nvSpPr>
        <p:spPr bwMode="auto">
          <a:xfrm>
            <a:off x="5410200" y="5638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92" name="Oval 16"/>
          <p:cNvSpPr>
            <a:spLocks noChangeArrowheads="1"/>
          </p:cNvSpPr>
          <p:nvPr/>
        </p:nvSpPr>
        <p:spPr bwMode="auto">
          <a:xfrm>
            <a:off x="5562600" y="5562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93" name="Oval 17"/>
          <p:cNvSpPr>
            <a:spLocks noChangeArrowheads="1"/>
          </p:cNvSpPr>
          <p:nvPr/>
        </p:nvSpPr>
        <p:spPr bwMode="auto">
          <a:xfrm>
            <a:off x="5715000" y="5486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94" name="Oval 18"/>
          <p:cNvSpPr>
            <a:spLocks noChangeArrowheads="1"/>
          </p:cNvSpPr>
          <p:nvPr/>
        </p:nvSpPr>
        <p:spPr bwMode="auto">
          <a:xfrm>
            <a:off x="8153400" y="57150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54995" name="Oval 19"/>
          <p:cNvSpPr>
            <a:spLocks noChangeArrowheads="1"/>
          </p:cNvSpPr>
          <p:nvPr/>
        </p:nvSpPr>
        <p:spPr bwMode="auto">
          <a:xfrm>
            <a:off x="5715000" y="5715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96" name="Oval 20"/>
          <p:cNvSpPr>
            <a:spLocks noChangeArrowheads="1"/>
          </p:cNvSpPr>
          <p:nvPr/>
        </p:nvSpPr>
        <p:spPr bwMode="auto">
          <a:xfrm>
            <a:off x="1752600" y="5257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97" name="Oval 21"/>
          <p:cNvSpPr>
            <a:spLocks noChangeArrowheads="1"/>
          </p:cNvSpPr>
          <p:nvPr/>
        </p:nvSpPr>
        <p:spPr bwMode="auto">
          <a:xfrm>
            <a:off x="6400800" y="2438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98" name="Oval 22"/>
          <p:cNvSpPr>
            <a:spLocks noChangeArrowheads="1"/>
          </p:cNvSpPr>
          <p:nvPr/>
        </p:nvSpPr>
        <p:spPr bwMode="auto">
          <a:xfrm>
            <a:off x="3733800" y="4191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4999" name="Oval 23"/>
          <p:cNvSpPr>
            <a:spLocks noChangeArrowheads="1"/>
          </p:cNvSpPr>
          <p:nvPr/>
        </p:nvSpPr>
        <p:spPr bwMode="auto">
          <a:xfrm>
            <a:off x="5486400" y="4038600"/>
            <a:ext cx="152400" cy="152400"/>
          </a:xfrm>
          <a:prstGeom prst="ellipse">
            <a:avLst/>
          </a:prstGeom>
          <a:solidFill>
            <a:srgbClr val="660033"/>
          </a:solidFill>
          <a:ln w="9525">
            <a:solidFill>
              <a:schemeClr val="tx1"/>
            </a:solidFill>
            <a:round/>
            <a:headEnd/>
            <a:tailEnd/>
          </a:ln>
          <a:effectLst/>
        </p:spPr>
        <p:txBody>
          <a:bodyPr wrap="none" anchor="ctr"/>
          <a:lstStyle/>
          <a:p>
            <a:endParaRPr lang="en-US"/>
          </a:p>
        </p:txBody>
      </p:sp>
      <p:sp>
        <p:nvSpPr>
          <p:cNvPr id="255000" name="Oval 24"/>
          <p:cNvSpPr>
            <a:spLocks noChangeArrowheads="1"/>
          </p:cNvSpPr>
          <p:nvPr/>
        </p:nvSpPr>
        <p:spPr bwMode="auto">
          <a:xfrm>
            <a:off x="4267200" y="3124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5001" name="Oval 25"/>
          <p:cNvSpPr>
            <a:spLocks noChangeArrowheads="1"/>
          </p:cNvSpPr>
          <p:nvPr/>
        </p:nvSpPr>
        <p:spPr bwMode="auto">
          <a:xfrm>
            <a:off x="36576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5002" name="Oval 26"/>
          <p:cNvSpPr>
            <a:spLocks noChangeArrowheads="1"/>
          </p:cNvSpPr>
          <p:nvPr/>
        </p:nvSpPr>
        <p:spPr bwMode="auto">
          <a:xfrm>
            <a:off x="3429000" y="3429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5003" name="Oval 27"/>
          <p:cNvSpPr>
            <a:spLocks noChangeArrowheads="1"/>
          </p:cNvSpPr>
          <p:nvPr/>
        </p:nvSpPr>
        <p:spPr bwMode="auto">
          <a:xfrm>
            <a:off x="3886200" y="3352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5004" name="Oval 28"/>
          <p:cNvSpPr>
            <a:spLocks noChangeArrowheads="1"/>
          </p:cNvSpPr>
          <p:nvPr/>
        </p:nvSpPr>
        <p:spPr bwMode="auto">
          <a:xfrm>
            <a:off x="35814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5005" name="Oval 29"/>
          <p:cNvSpPr>
            <a:spLocks noChangeArrowheads="1"/>
          </p:cNvSpPr>
          <p:nvPr/>
        </p:nvSpPr>
        <p:spPr bwMode="auto">
          <a:xfrm>
            <a:off x="41148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5006" name="Oval 30"/>
          <p:cNvSpPr>
            <a:spLocks noChangeArrowheads="1"/>
          </p:cNvSpPr>
          <p:nvPr/>
        </p:nvSpPr>
        <p:spPr bwMode="auto">
          <a:xfrm>
            <a:off x="43434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5007" name="Oval 31"/>
          <p:cNvSpPr>
            <a:spLocks noChangeArrowheads="1"/>
          </p:cNvSpPr>
          <p:nvPr/>
        </p:nvSpPr>
        <p:spPr bwMode="auto">
          <a:xfrm>
            <a:off x="4038600" y="3200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5008" name="Oval 32"/>
          <p:cNvSpPr>
            <a:spLocks noChangeArrowheads="1"/>
          </p:cNvSpPr>
          <p:nvPr/>
        </p:nvSpPr>
        <p:spPr bwMode="auto">
          <a:xfrm>
            <a:off x="3810000" y="3200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5009" name="Oval 33"/>
          <p:cNvSpPr>
            <a:spLocks noChangeArrowheads="1"/>
          </p:cNvSpPr>
          <p:nvPr/>
        </p:nvSpPr>
        <p:spPr bwMode="auto">
          <a:xfrm>
            <a:off x="41910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5010" name="Line 34"/>
          <p:cNvSpPr>
            <a:spLocks noChangeShapeType="1"/>
          </p:cNvSpPr>
          <p:nvPr/>
        </p:nvSpPr>
        <p:spPr bwMode="auto">
          <a:xfrm flipV="1">
            <a:off x="228600" y="1981200"/>
            <a:ext cx="6096000" cy="4038600"/>
          </a:xfrm>
          <a:prstGeom prst="line">
            <a:avLst/>
          </a:prstGeom>
          <a:noFill/>
          <a:ln w="9525">
            <a:solidFill>
              <a:schemeClr val="tx1"/>
            </a:solidFill>
            <a:round/>
            <a:headEnd/>
            <a:tailEnd/>
          </a:ln>
          <a:effectLst/>
        </p:spPr>
        <p:txBody>
          <a:bodyPr/>
          <a:lstStyle/>
          <a:p>
            <a:endParaRPr lang="en-US"/>
          </a:p>
        </p:txBody>
      </p:sp>
      <p:sp>
        <p:nvSpPr>
          <p:cNvPr id="255011" name="Line 35"/>
          <p:cNvSpPr>
            <a:spLocks noChangeShapeType="1"/>
          </p:cNvSpPr>
          <p:nvPr/>
        </p:nvSpPr>
        <p:spPr bwMode="auto">
          <a:xfrm flipV="1">
            <a:off x="1828800" y="2286000"/>
            <a:ext cx="6172200" cy="4343400"/>
          </a:xfrm>
          <a:prstGeom prst="line">
            <a:avLst/>
          </a:prstGeom>
          <a:noFill/>
          <a:ln w="9525">
            <a:solidFill>
              <a:schemeClr val="tx1"/>
            </a:solidFill>
            <a:round/>
            <a:headEnd/>
            <a:tailEnd/>
          </a:ln>
          <a:effectLst/>
        </p:spPr>
        <p:txBody>
          <a:bodyPr/>
          <a:lstStyle/>
          <a:p>
            <a:endParaRPr lang="en-US"/>
          </a:p>
        </p:txBody>
      </p:sp>
      <p:sp>
        <p:nvSpPr>
          <p:cNvPr id="255012" name="Line 36"/>
          <p:cNvSpPr>
            <a:spLocks noChangeShapeType="1"/>
          </p:cNvSpPr>
          <p:nvPr/>
        </p:nvSpPr>
        <p:spPr bwMode="auto">
          <a:xfrm flipV="1">
            <a:off x="914400" y="2057400"/>
            <a:ext cx="6400800" cy="4343400"/>
          </a:xfrm>
          <a:prstGeom prst="line">
            <a:avLst/>
          </a:prstGeom>
          <a:noFill/>
          <a:ln w="19050">
            <a:solidFill>
              <a:schemeClr val="folHlink"/>
            </a:solidFill>
            <a:round/>
            <a:headEnd/>
            <a:tailEnd/>
          </a:ln>
          <a:effectLst/>
        </p:spPr>
        <p:txBody>
          <a:bodyPr/>
          <a:lstStyle/>
          <a:p>
            <a:endParaRPr lang="en-US"/>
          </a:p>
        </p:txBody>
      </p:sp>
      <p:sp>
        <p:nvSpPr>
          <p:cNvPr id="255013" name="Text Box 37"/>
          <p:cNvSpPr txBox="1">
            <a:spLocks noChangeArrowheads="1"/>
          </p:cNvSpPr>
          <p:nvPr/>
        </p:nvSpPr>
        <p:spPr bwMode="auto">
          <a:xfrm>
            <a:off x="5181600" y="1295400"/>
            <a:ext cx="3598863" cy="366713"/>
          </a:xfrm>
          <a:prstGeom prst="rect">
            <a:avLst/>
          </a:prstGeom>
          <a:noFill/>
          <a:ln w="9525">
            <a:noFill/>
            <a:miter lim="800000"/>
            <a:headEnd/>
            <a:tailEnd/>
          </a:ln>
          <a:effectLst/>
        </p:spPr>
        <p:txBody>
          <a:bodyPr wrap="none">
            <a:spAutoFit/>
          </a:bodyPr>
          <a:lstStyle/>
          <a:p>
            <a:r>
              <a:rPr lang="en-US">
                <a:latin typeface="Tahoma" pitchFamily="34" charset="0"/>
              </a:rPr>
              <a:t>Maximally distant from labeled x’s</a:t>
            </a:r>
          </a:p>
        </p:txBody>
      </p:sp>
      <p:sp>
        <p:nvSpPr>
          <p:cNvPr id="255014" name="Line 38"/>
          <p:cNvSpPr>
            <a:spLocks noChangeShapeType="1"/>
          </p:cNvSpPr>
          <p:nvPr/>
        </p:nvSpPr>
        <p:spPr bwMode="auto">
          <a:xfrm>
            <a:off x="7086600" y="1676400"/>
            <a:ext cx="1066800" cy="4038600"/>
          </a:xfrm>
          <a:prstGeom prst="line">
            <a:avLst/>
          </a:prstGeom>
          <a:noFill/>
          <a:ln w="19050">
            <a:solidFill>
              <a:srgbClr val="000000"/>
            </a:solidFill>
            <a:round/>
            <a:headEnd/>
            <a:tailEnd type="triangle" w="med" len="med"/>
          </a:ln>
          <a:effectLst/>
        </p:spPr>
        <p:txBody>
          <a:bodyPr/>
          <a:lstStyle/>
          <a:p>
            <a:endParaRPr lang="en-US"/>
          </a:p>
        </p:txBody>
      </p:sp>
      <p:sp>
        <p:nvSpPr>
          <p:cNvPr id="255015" name="Line 39"/>
          <p:cNvSpPr>
            <a:spLocks noChangeShapeType="1"/>
          </p:cNvSpPr>
          <p:nvPr/>
        </p:nvSpPr>
        <p:spPr bwMode="auto">
          <a:xfrm>
            <a:off x="7086600" y="1676400"/>
            <a:ext cx="914400" cy="304800"/>
          </a:xfrm>
          <a:prstGeom prst="line">
            <a:avLst/>
          </a:prstGeom>
          <a:noFill/>
          <a:ln w="19050">
            <a:solidFill>
              <a:srgbClr val="000000"/>
            </a:solidFill>
            <a:round/>
            <a:headEnd/>
            <a:tailEnd type="triangle" w="med" len="med"/>
          </a:ln>
          <a:effectLst/>
        </p:spPr>
        <p:txBody>
          <a:bodyPr/>
          <a:lstStyle/>
          <a:p>
            <a:endParaRPr lang="en-US"/>
          </a:p>
        </p:txBody>
      </p:sp>
      <p:sp>
        <p:nvSpPr>
          <p:cNvPr id="41" name="Slide Number Placeholder 40"/>
          <p:cNvSpPr>
            <a:spLocks noGrp="1"/>
          </p:cNvSpPr>
          <p:nvPr>
            <p:ph type="sldNum" sz="quarter" idx="12"/>
          </p:nvPr>
        </p:nvSpPr>
        <p:spPr/>
        <p:txBody>
          <a:bodyPr/>
          <a:lstStyle/>
          <a:p>
            <a:fld id="{3080733E-1EEC-4D9C-AD0C-F62D17581414}" type="slidenum">
              <a:rPr lang="en-US" smtClean="0"/>
              <a:pPr/>
              <a:t>8</a:t>
            </a:fld>
            <a:endParaRPr lang="en-US"/>
          </a:p>
        </p:txBody>
      </p:sp>
      <p:sp>
        <p:nvSpPr>
          <p:cNvPr id="42" name="Footer Placeholder 41"/>
          <p:cNvSpPr>
            <a:spLocks noGrp="1"/>
          </p:cNvSpPr>
          <p:nvPr>
            <p:ph type="ftr" sz="quarter" idx="11"/>
          </p:nvPr>
        </p:nvSpPr>
        <p:spPr/>
        <p:txBody>
          <a:bodyPr/>
          <a:lstStyle/>
          <a:p>
            <a:r>
              <a:rPr lang="en-US" smtClean="0"/>
              <a:t>Jaime Carbonell, CMU</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304800" y="152400"/>
            <a:ext cx="8229600" cy="762000"/>
          </a:xfrm>
        </p:spPr>
        <p:txBody>
          <a:bodyPr/>
          <a:lstStyle/>
          <a:p>
            <a:r>
              <a:rPr lang="en-US"/>
              <a:t>Ensemble-Based Possibilities</a:t>
            </a:r>
          </a:p>
        </p:txBody>
      </p:sp>
      <p:sp>
        <p:nvSpPr>
          <p:cNvPr id="256003" name="Oval 3"/>
          <p:cNvSpPr>
            <a:spLocks noChangeArrowheads="1"/>
          </p:cNvSpPr>
          <p:nvPr/>
        </p:nvSpPr>
        <p:spPr bwMode="auto">
          <a:xfrm>
            <a:off x="2286000" y="4419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56004" name="Oval 4"/>
          <p:cNvSpPr>
            <a:spLocks noChangeArrowheads="1"/>
          </p:cNvSpPr>
          <p:nvPr/>
        </p:nvSpPr>
        <p:spPr bwMode="auto">
          <a:xfrm>
            <a:off x="80010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05" name="Oval 5"/>
          <p:cNvSpPr>
            <a:spLocks noChangeArrowheads="1"/>
          </p:cNvSpPr>
          <p:nvPr/>
        </p:nvSpPr>
        <p:spPr bwMode="auto">
          <a:xfrm>
            <a:off x="8077200" y="3733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06" name="Oval 6"/>
          <p:cNvSpPr>
            <a:spLocks noChangeArrowheads="1"/>
          </p:cNvSpPr>
          <p:nvPr/>
        </p:nvSpPr>
        <p:spPr bwMode="auto">
          <a:xfrm>
            <a:off x="4343400" y="35052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56007" name="Oval 7"/>
          <p:cNvSpPr>
            <a:spLocks noChangeArrowheads="1"/>
          </p:cNvSpPr>
          <p:nvPr/>
        </p:nvSpPr>
        <p:spPr bwMode="auto">
          <a:xfrm>
            <a:off x="914400" y="53340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56008" name="Oval 8"/>
          <p:cNvSpPr>
            <a:spLocks noChangeArrowheads="1"/>
          </p:cNvSpPr>
          <p:nvPr/>
        </p:nvSpPr>
        <p:spPr bwMode="auto">
          <a:xfrm>
            <a:off x="1981200" y="2514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09" name="Oval 9"/>
          <p:cNvSpPr>
            <a:spLocks noChangeArrowheads="1"/>
          </p:cNvSpPr>
          <p:nvPr/>
        </p:nvSpPr>
        <p:spPr bwMode="auto">
          <a:xfrm>
            <a:off x="762000" y="2362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10" name="Oval 10"/>
          <p:cNvSpPr>
            <a:spLocks noChangeArrowheads="1"/>
          </p:cNvSpPr>
          <p:nvPr/>
        </p:nvSpPr>
        <p:spPr bwMode="auto">
          <a:xfrm>
            <a:off x="1219200" y="3657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11" name="Oval 11"/>
          <p:cNvSpPr>
            <a:spLocks noChangeArrowheads="1"/>
          </p:cNvSpPr>
          <p:nvPr/>
        </p:nvSpPr>
        <p:spPr bwMode="auto">
          <a:xfrm>
            <a:off x="8001000" y="19050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56012" name="Oval 12"/>
          <p:cNvSpPr>
            <a:spLocks noChangeArrowheads="1"/>
          </p:cNvSpPr>
          <p:nvPr/>
        </p:nvSpPr>
        <p:spPr bwMode="auto">
          <a:xfrm>
            <a:off x="2971800" y="6172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13" name="Oval 13"/>
          <p:cNvSpPr>
            <a:spLocks noChangeArrowheads="1"/>
          </p:cNvSpPr>
          <p:nvPr/>
        </p:nvSpPr>
        <p:spPr bwMode="auto">
          <a:xfrm>
            <a:off x="3886200" y="3581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14" name="Oval 14"/>
          <p:cNvSpPr>
            <a:spLocks noChangeArrowheads="1"/>
          </p:cNvSpPr>
          <p:nvPr/>
        </p:nvSpPr>
        <p:spPr bwMode="auto">
          <a:xfrm>
            <a:off x="5867400" y="5562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15" name="Oval 15"/>
          <p:cNvSpPr>
            <a:spLocks noChangeArrowheads="1"/>
          </p:cNvSpPr>
          <p:nvPr/>
        </p:nvSpPr>
        <p:spPr bwMode="auto">
          <a:xfrm>
            <a:off x="5410200" y="5638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16" name="Oval 16"/>
          <p:cNvSpPr>
            <a:spLocks noChangeArrowheads="1"/>
          </p:cNvSpPr>
          <p:nvPr/>
        </p:nvSpPr>
        <p:spPr bwMode="auto">
          <a:xfrm>
            <a:off x="5562600" y="5562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17" name="Oval 17"/>
          <p:cNvSpPr>
            <a:spLocks noChangeArrowheads="1"/>
          </p:cNvSpPr>
          <p:nvPr/>
        </p:nvSpPr>
        <p:spPr bwMode="auto">
          <a:xfrm>
            <a:off x="5715000" y="5486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18" name="Oval 18"/>
          <p:cNvSpPr>
            <a:spLocks noChangeArrowheads="1"/>
          </p:cNvSpPr>
          <p:nvPr/>
        </p:nvSpPr>
        <p:spPr bwMode="auto">
          <a:xfrm>
            <a:off x="8229600" y="5791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19" name="Oval 19"/>
          <p:cNvSpPr>
            <a:spLocks noChangeArrowheads="1"/>
          </p:cNvSpPr>
          <p:nvPr/>
        </p:nvSpPr>
        <p:spPr bwMode="auto">
          <a:xfrm>
            <a:off x="5715000" y="5715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20" name="Oval 20"/>
          <p:cNvSpPr>
            <a:spLocks noChangeArrowheads="1"/>
          </p:cNvSpPr>
          <p:nvPr/>
        </p:nvSpPr>
        <p:spPr bwMode="auto">
          <a:xfrm>
            <a:off x="1752600" y="5257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21" name="Oval 21"/>
          <p:cNvSpPr>
            <a:spLocks noChangeArrowheads="1"/>
          </p:cNvSpPr>
          <p:nvPr/>
        </p:nvSpPr>
        <p:spPr bwMode="auto">
          <a:xfrm>
            <a:off x="6400800" y="2438400"/>
            <a:ext cx="152400" cy="152400"/>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56022" name="Oval 22"/>
          <p:cNvSpPr>
            <a:spLocks noChangeArrowheads="1"/>
          </p:cNvSpPr>
          <p:nvPr/>
        </p:nvSpPr>
        <p:spPr bwMode="auto">
          <a:xfrm>
            <a:off x="3733800" y="4191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23" name="Oval 23"/>
          <p:cNvSpPr>
            <a:spLocks noChangeArrowheads="1"/>
          </p:cNvSpPr>
          <p:nvPr/>
        </p:nvSpPr>
        <p:spPr bwMode="auto">
          <a:xfrm>
            <a:off x="5486400" y="4038600"/>
            <a:ext cx="152400" cy="152400"/>
          </a:xfrm>
          <a:prstGeom prst="ellipse">
            <a:avLst/>
          </a:prstGeom>
          <a:solidFill>
            <a:srgbClr val="660033"/>
          </a:solidFill>
          <a:ln w="9525">
            <a:solidFill>
              <a:schemeClr val="tx1"/>
            </a:solidFill>
            <a:round/>
            <a:headEnd/>
            <a:tailEnd/>
          </a:ln>
          <a:effectLst/>
        </p:spPr>
        <p:txBody>
          <a:bodyPr wrap="none" anchor="ctr"/>
          <a:lstStyle/>
          <a:p>
            <a:endParaRPr lang="en-US"/>
          </a:p>
        </p:txBody>
      </p:sp>
      <p:sp>
        <p:nvSpPr>
          <p:cNvPr id="256024" name="Oval 24"/>
          <p:cNvSpPr>
            <a:spLocks noChangeArrowheads="1"/>
          </p:cNvSpPr>
          <p:nvPr/>
        </p:nvSpPr>
        <p:spPr bwMode="auto">
          <a:xfrm>
            <a:off x="4267200" y="3124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25" name="Oval 25"/>
          <p:cNvSpPr>
            <a:spLocks noChangeArrowheads="1"/>
          </p:cNvSpPr>
          <p:nvPr/>
        </p:nvSpPr>
        <p:spPr bwMode="auto">
          <a:xfrm>
            <a:off x="36576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26" name="Oval 26"/>
          <p:cNvSpPr>
            <a:spLocks noChangeArrowheads="1"/>
          </p:cNvSpPr>
          <p:nvPr/>
        </p:nvSpPr>
        <p:spPr bwMode="auto">
          <a:xfrm>
            <a:off x="3429000" y="3429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27" name="Oval 27"/>
          <p:cNvSpPr>
            <a:spLocks noChangeArrowheads="1"/>
          </p:cNvSpPr>
          <p:nvPr/>
        </p:nvSpPr>
        <p:spPr bwMode="auto">
          <a:xfrm>
            <a:off x="3886200" y="3352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28" name="Oval 28"/>
          <p:cNvSpPr>
            <a:spLocks noChangeArrowheads="1"/>
          </p:cNvSpPr>
          <p:nvPr/>
        </p:nvSpPr>
        <p:spPr bwMode="auto">
          <a:xfrm>
            <a:off x="35814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29" name="Oval 29"/>
          <p:cNvSpPr>
            <a:spLocks noChangeArrowheads="1"/>
          </p:cNvSpPr>
          <p:nvPr/>
        </p:nvSpPr>
        <p:spPr bwMode="auto">
          <a:xfrm>
            <a:off x="4114800" y="35052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30" name="Oval 30"/>
          <p:cNvSpPr>
            <a:spLocks noChangeArrowheads="1"/>
          </p:cNvSpPr>
          <p:nvPr/>
        </p:nvSpPr>
        <p:spPr bwMode="auto">
          <a:xfrm>
            <a:off x="43434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31" name="Oval 31"/>
          <p:cNvSpPr>
            <a:spLocks noChangeArrowheads="1"/>
          </p:cNvSpPr>
          <p:nvPr/>
        </p:nvSpPr>
        <p:spPr bwMode="auto">
          <a:xfrm>
            <a:off x="4038600" y="3200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32" name="Oval 32"/>
          <p:cNvSpPr>
            <a:spLocks noChangeArrowheads="1"/>
          </p:cNvSpPr>
          <p:nvPr/>
        </p:nvSpPr>
        <p:spPr bwMode="auto">
          <a:xfrm>
            <a:off x="3810000" y="3200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33" name="Oval 33"/>
          <p:cNvSpPr>
            <a:spLocks noChangeArrowheads="1"/>
          </p:cNvSpPr>
          <p:nvPr/>
        </p:nvSpPr>
        <p:spPr bwMode="auto">
          <a:xfrm>
            <a:off x="4191000" y="32766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6034" name="Line 34"/>
          <p:cNvSpPr>
            <a:spLocks noChangeShapeType="1"/>
          </p:cNvSpPr>
          <p:nvPr/>
        </p:nvSpPr>
        <p:spPr bwMode="auto">
          <a:xfrm flipV="1">
            <a:off x="228600" y="1981200"/>
            <a:ext cx="6096000" cy="4038600"/>
          </a:xfrm>
          <a:prstGeom prst="line">
            <a:avLst/>
          </a:prstGeom>
          <a:noFill/>
          <a:ln w="9525">
            <a:solidFill>
              <a:schemeClr val="tx1"/>
            </a:solidFill>
            <a:round/>
            <a:headEnd/>
            <a:tailEnd/>
          </a:ln>
          <a:effectLst/>
        </p:spPr>
        <p:txBody>
          <a:bodyPr/>
          <a:lstStyle/>
          <a:p>
            <a:endParaRPr lang="en-US"/>
          </a:p>
        </p:txBody>
      </p:sp>
      <p:sp>
        <p:nvSpPr>
          <p:cNvPr id="256035" name="Line 35"/>
          <p:cNvSpPr>
            <a:spLocks noChangeShapeType="1"/>
          </p:cNvSpPr>
          <p:nvPr/>
        </p:nvSpPr>
        <p:spPr bwMode="auto">
          <a:xfrm flipV="1">
            <a:off x="1828800" y="2286000"/>
            <a:ext cx="6172200" cy="4343400"/>
          </a:xfrm>
          <a:prstGeom prst="line">
            <a:avLst/>
          </a:prstGeom>
          <a:noFill/>
          <a:ln w="9525">
            <a:solidFill>
              <a:schemeClr val="tx1"/>
            </a:solidFill>
            <a:round/>
            <a:headEnd/>
            <a:tailEnd/>
          </a:ln>
          <a:effectLst/>
        </p:spPr>
        <p:txBody>
          <a:bodyPr/>
          <a:lstStyle/>
          <a:p>
            <a:endParaRPr lang="en-US"/>
          </a:p>
        </p:txBody>
      </p:sp>
      <p:sp>
        <p:nvSpPr>
          <p:cNvPr id="256036" name="Line 36"/>
          <p:cNvSpPr>
            <a:spLocks noChangeShapeType="1"/>
          </p:cNvSpPr>
          <p:nvPr/>
        </p:nvSpPr>
        <p:spPr bwMode="auto">
          <a:xfrm flipV="1">
            <a:off x="914400" y="2057400"/>
            <a:ext cx="6400800" cy="4343400"/>
          </a:xfrm>
          <a:prstGeom prst="line">
            <a:avLst/>
          </a:prstGeom>
          <a:noFill/>
          <a:ln w="19050">
            <a:solidFill>
              <a:schemeClr val="folHlink"/>
            </a:solidFill>
            <a:round/>
            <a:headEnd/>
            <a:tailEnd/>
          </a:ln>
          <a:effectLst/>
        </p:spPr>
        <p:txBody>
          <a:bodyPr/>
          <a:lstStyle/>
          <a:p>
            <a:endParaRPr lang="en-US"/>
          </a:p>
        </p:txBody>
      </p:sp>
      <p:sp>
        <p:nvSpPr>
          <p:cNvPr id="256037" name="Text Box 37"/>
          <p:cNvSpPr txBox="1">
            <a:spLocks noChangeArrowheads="1"/>
          </p:cNvSpPr>
          <p:nvPr/>
        </p:nvSpPr>
        <p:spPr bwMode="auto">
          <a:xfrm>
            <a:off x="4191000" y="1219200"/>
            <a:ext cx="4038600" cy="366713"/>
          </a:xfrm>
          <a:prstGeom prst="rect">
            <a:avLst/>
          </a:prstGeom>
          <a:noFill/>
          <a:ln w="9525">
            <a:noFill/>
            <a:miter lim="800000"/>
            <a:headEnd/>
            <a:tailEnd/>
          </a:ln>
          <a:effectLst/>
        </p:spPr>
        <p:txBody>
          <a:bodyPr>
            <a:spAutoFit/>
          </a:bodyPr>
          <a:lstStyle/>
          <a:p>
            <a:pPr>
              <a:spcBef>
                <a:spcPct val="50000"/>
              </a:spcBef>
            </a:pPr>
            <a:r>
              <a:rPr lang="en-US">
                <a:latin typeface="Tahoma" pitchFamily="34" charset="0"/>
              </a:rPr>
              <a:t>Uncertainty + Diversity criteria</a:t>
            </a:r>
          </a:p>
        </p:txBody>
      </p:sp>
      <p:sp>
        <p:nvSpPr>
          <p:cNvPr id="256038" name="Line 38"/>
          <p:cNvSpPr>
            <a:spLocks noChangeShapeType="1"/>
          </p:cNvSpPr>
          <p:nvPr/>
        </p:nvSpPr>
        <p:spPr bwMode="auto">
          <a:xfrm>
            <a:off x="5638800" y="1600200"/>
            <a:ext cx="762000" cy="838200"/>
          </a:xfrm>
          <a:prstGeom prst="line">
            <a:avLst/>
          </a:prstGeom>
          <a:noFill/>
          <a:ln w="19050">
            <a:solidFill>
              <a:srgbClr val="000000"/>
            </a:solidFill>
            <a:round/>
            <a:headEnd/>
            <a:tailEnd type="triangle" w="med" len="med"/>
          </a:ln>
          <a:effectLst/>
        </p:spPr>
        <p:txBody>
          <a:bodyPr/>
          <a:lstStyle/>
          <a:p>
            <a:endParaRPr lang="en-US"/>
          </a:p>
        </p:txBody>
      </p:sp>
      <p:sp>
        <p:nvSpPr>
          <p:cNvPr id="256039" name="Text Box 39"/>
          <p:cNvSpPr txBox="1">
            <a:spLocks noChangeArrowheads="1"/>
          </p:cNvSpPr>
          <p:nvPr/>
        </p:nvSpPr>
        <p:spPr bwMode="auto">
          <a:xfrm>
            <a:off x="5029200" y="4648200"/>
            <a:ext cx="3133725" cy="366713"/>
          </a:xfrm>
          <a:prstGeom prst="rect">
            <a:avLst/>
          </a:prstGeom>
          <a:noFill/>
          <a:ln w="9525">
            <a:noFill/>
            <a:miter lim="800000"/>
            <a:headEnd/>
            <a:tailEnd/>
          </a:ln>
          <a:effectLst/>
        </p:spPr>
        <p:txBody>
          <a:bodyPr wrap="none">
            <a:spAutoFit/>
          </a:bodyPr>
          <a:lstStyle/>
          <a:p>
            <a:r>
              <a:rPr lang="en-US">
                <a:latin typeface="Tahoma" pitchFamily="34" charset="0"/>
              </a:rPr>
              <a:t>Density + uncertainty criteria</a:t>
            </a:r>
          </a:p>
        </p:txBody>
      </p:sp>
      <p:sp>
        <p:nvSpPr>
          <p:cNvPr id="256040" name="Line 40"/>
          <p:cNvSpPr>
            <a:spLocks noChangeShapeType="1"/>
          </p:cNvSpPr>
          <p:nvPr/>
        </p:nvSpPr>
        <p:spPr bwMode="auto">
          <a:xfrm flipH="1" flipV="1">
            <a:off x="4495800" y="3657600"/>
            <a:ext cx="1600200" cy="1066800"/>
          </a:xfrm>
          <a:prstGeom prst="line">
            <a:avLst/>
          </a:prstGeom>
          <a:noFill/>
          <a:ln w="19050">
            <a:solidFill>
              <a:srgbClr val="000000"/>
            </a:solidFill>
            <a:round/>
            <a:headEnd/>
            <a:tailEnd type="triangle" w="med" len="med"/>
          </a:ln>
          <a:effectLst/>
        </p:spPr>
        <p:txBody>
          <a:bodyPr/>
          <a:lstStyle/>
          <a:p>
            <a:endParaRPr lang="en-US"/>
          </a:p>
        </p:txBody>
      </p:sp>
      <p:sp>
        <p:nvSpPr>
          <p:cNvPr id="256041" name="Line 41"/>
          <p:cNvSpPr>
            <a:spLocks noChangeShapeType="1"/>
          </p:cNvSpPr>
          <p:nvPr/>
        </p:nvSpPr>
        <p:spPr bwMode="auto">
          <a:xfrm>
            <a:off x="5638800" y="1600200"/>
            <a:ext cx="2362200" cy="381000"/>
          </a:xfrm>
          <a:prstGeom prst="line">
            <a:avLst/>
          </a:prstGeom>
          <a:noFill/>
          <a:ln w="19050">
            <a:solidFill>
              <a:srgbClr val="000000"/>
            </a:solidFill>
            <a:round/>
            <a:headEnd/>
            <a:tailEnd type="triangle" w="med" len="med"/>
          </a:ln>
          <a:effectLst/>
        </p:spPr>
        <p:txBody>
          <a:bodyPr/>
          <a:lstStyle/>
          <a:p>
            <a:endParaRPr lang="en-US"/>
          </a:p>
        </p:txBody>
      </p:sp>
      <p:sp>
        <p:nvSpPr>
          <p:cNvPr id="43" name="Slide Number Placeholder 42"/>
          <p:cNvSpPr>
            <a:spLocks noGrp="1"/>
          </p:cNvSpPr>
          <p:nvPr>
            <p:ph type="sldNum" sz="quarter" idx="12"/>
          </p:nvPr>
        </p:nvSpPr>
        <p:spPr/>
        <p:txBody>
          <a:bodyPr/>
          <a:lstStyle/>
          <a:p>
            <a:fld id="{3080733E-1EEC-4D9C-AD0C-F62D17581414}" type="slidenum">
              <a:rPr lang="en-US" smtClean="0"/>
              <a:pPr/>
              <a:t>9</a:t>
            </a:fld>
            <a:endParaRPr lang="en-US"/>
          </a:p>
        </p:txBody>
      </p:sp>
      <p:sp>
        <p:nvSpPr>
          <p:cNvPr id="44" name="Footer Placeholder 43"/>
          <p:cNvSpPr>
            <a:spLocks noGrp="1"/>
          </p:cNvSpPr>
          <p:nvPr>
            <p:ph type="ftr" sz="quarter" idx="11"/>
          </p:nvPr>
        </p:nvSpPr>
        <p:spPr/>
        <p:txBody>
          <a:bodyPr/>
          <a:lstStyle/>
          <a:p>
            <a:r>
              <a:rPr lang="en-US" smtClean="0"/>
              <a:t>Jaime Carbonell, CMU</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SRI-distance-ed-producer-template">
  <a:themeElements>
    <a:clrScheme name="ISRI-distance-ed-producer-templat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ISRI-distance-ed-producer-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ISRI-distance-ed-producer-templat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ISRI-distance-ed-producer-templat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ISRI-distance-ed-producer-templat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ISRI-distance-ed-producer-templat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ISRI-distance-ed-producer-templat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ISRI-distance-ed-producer-templat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ISRI-distance-ed-producer-templat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ISRI-distance-ed-producer-templat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ISRI-distance-ed-producer-templat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ISRI-distance-ed-producer-template</Template>
  <TotalTime>3207</TotalTime>
  <Words>4333</Words>
  <Application>Microsoft Office PowerPoint</Application>
  <PresentationFormat>On-screen Show (4:3)</PresentationFormat>
  <Paragraphs>750</Paragraphs>
  <Slides>64</Slides>
  <Notes>18</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64</vt:i4>
      </vt:variant>
    </vt:vector>
  </HeadingPairs>
  <TitlesOfParts>
    <vt:vector size="68" baseType="lpstr">
      <vt:lpstr>ISRI-distance-ed-producer-template</vt:lpstr>
      <vt:lpstr>Custom Design</vt:lpstr>
      <vt:lpstr>Equation</vt:lpstr>
      <vt:lpstr>Bitmap Image</vt:lpstr>
      <vt:lpstr> Active and Proactive Machine Learning: From Fundamentals to Applications </vt:lpstr>
      <vt:lpstr>Why is Active Learning Important?</vt:lpstr>
      <vt:lpstr>Active Learning</vt:lpstr>
      <vt:lpstr>Sampling Strategies</vt:lpstr>
      <vt:lpstr>Which point to sample?</vt:lpstr>
      <vt:lpstr>Density-Based Sampling</vt:lpstr>
      <vt:lpstr>Uncertainty Sampling</vt:lpstr>
      <vt:lpstr>Maximal Diversity Sampling</vt:lpstr>
      <vt:lpstr>Ensemble-Based Possibilities</vt:lpstr>
      <vt:lpstr>Strategy Selection:  No Universal Optimum</vt:lpstr>
      <vt:lpstr>How does DUAL do better?</vt:lpstr>
      <vt:lpstr>More on DUAL [ECML 2007]</vt:lpstr>
      <vt:lpstr>Results: DUAL vs DWUS</vt:lpstr>
      <vt:lpstr>Active Learning Beyond Dual</vt:lpstr>
      <vt:lpstr>Active Sampling for RankSVM</vt:lpstr>
      <vt:lpstr>Active Sampling for RankBoost</vt:lpstr>
      <vt:lpstr>Results on TREC03</vt:lpstr>
      <vt:lpstr>Active vs Proactive Learning</vt:lpstr>
      <vt:lpstr>Reluctance or Unreliability</vt:lpstr>
      <vt:lpstr>How to estimate                 ?</vt:lpstr>
      <vt:lpstr>Underlying Sampling Strategy</vt:lpstr>
      <vt:lpstr>Results: Reluctance</vt:lpstr>
      <vt:lpstr>Proactive Learning in General</vt:lpstr>
      <vt:lpstr>New Steps in Proactive Learning</vt:lpstr>
      <vt:lpstr>What if Oracle Reliability “Drifts”?</vt:lpstr>
      <vt:lpstr>Discovering New Minority Classes via Active Sampling</vt:lpstr>
      <vt:lpstr>Minority Classes vs Outliers</vt:lpstr>
      <vt:lpstr>GRADE: Full Prior Information</vt:lpstr>
      <vt:lpstr>Summary of Real Data Sets</vt:lpstr>
      <vt:lpstr>Results on Real Data Sets</vt:lpstr>
      <vt:lpstr>Application Areas: A Whirlwind Tour</vt:lpstr>
      <vt:lpstr>Low Density Languages</vt:lpstr>
      <vt:lpstr>Some Linguistics Maps</vt:lpstr>
      <vt:lpstr>Slide 34</vt:lpstr>
      <vt:lpstr>Slide 35</vt:lpstr>
      <vt:lpstr>Active Learning Strategy: Diminishing Density Weighted Diversity Sampling</vt:lpstr>
      <vt:lpstr>Translation Selection from Mechanical Turk</vt:lpstr>
      <vt:lpstr>Slide 38</vt:lpstr>
      <vt:lpstr>Slide 39</vt:lpstr>
      <vt:lpstr>Slide 40</vt:lpstr>
      <vt:lpstr>Interactions reported in NIAID</vt:lpstr>
      <vt:lpstr>Feature Importance</vt:lpstr>
      <vt:lpstr>Slide 43</vt:lpstr>
      <vt:lpstr>Slide 44</vt:lpstr>
      <vt:lpstr>Wind Turbines (that work)</vt:lpstr>
      <vt:lpstr>Wind Turbines (flights of fancy)</vt:lpstr>
      <vt:lpstr>Wind Power Factoids</vt:lpstr>
      <vt:lpstr>Top Wind Power Producers in TWh for 2008</vt:lpstr>
      <vt:lpstr>Sustained Wind-Energy Density</vt:lpstr>
      <vt:lpstr>Slide 50</vt:lpstr>
      <vt:lpstr>Power Calculation</vt:lpstr>
      <vt:lpstr>Wind v &amp; E match Weibull Dist.</vt:lpstr>
      <vt:lpstr>Optimization Opportunities</vt:lpstr>
      <vt:lpstr>Oops...</vt:lpstr>
      <vt:lpstr>Economic Optimization</vt:lpstr>
      <vt:lpstr>Penultimate Optimization Challenge</vt:lpstr>
      <vt:lpstr>Optimization Methods</vt:lpstr>
      <vt:lpstr>Energy Storage</vt:lpstr>
      <vt:lpstr>Compressed-Air Storage System</vt:lpstr>
      <vt:lpstr>Optimization To Date</vt:lpstr>
      <vt:lpstr>Proactive Learning: Wind Sampling</vt:lpstr>
      <vt:lpstr>Proactive Learning in Wind</vt:lpstr>
      <vt:lpstr>Wind References</vt:lpstr>
      <vt:lpstr>THANK YOU!</vt:lpstr>
    </vt:vector>
  </TitlesOfParts>
  <Company>Carnegie Mellon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and Proactive Learning</dc:title>
  <dc:creator>Jaime Carbonell</dc:creator>
  <cp:lastModifiedBy>Michelle Pagnani</cp:lastModifiedBy>
  <cp:revision>98</cp:revision>
  <dcterms:created xsi:type="dcterms:W3CDTF">2005-05-31T19:46:30Z</dcterms:created>
  <dcterms:modified xsi:type="dcterms:W3CDTF">2010-06-30T18:13:33Z</dcterms:modified>
</cp:coreProperties>
</file>