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7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77" r:id="rId10"/>
    <p:sldId id="263" r:id="rId11"/>
    <p:sldId id="265" r:id="rId12"/>
    <p:sldId id="266" r:id="rId13"/>
    <p:sldId id="267" r:id="rId14"/>
    <p:sldId id="275" r:id="rId15"/>
    <p:sldId id="27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0651" autoAdjust="0"/>
  </p:normalViewPr>
  <p:slideViewPr>
    <p:cSldViewPr>
      <p:cViewPr varScale="1">
        <p:scale>
          <a:sx n="50" d="100"/>
          <a:sy n="50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3.xml"/><Relationship Id="rId5" Type="http://schemas.openxmlformats.org/officeDocument/2006/relationships/slide" Target="slides/slide5.xml"/><Relationship Id="rId10" Type="http://schemas.openxmlformats.org/officeDocument/2006/relationships/slide" Target="slides/slide12.xml"/><Relationship Id="rId4" Type="http://schemas.openxmlformats.org/officeDocument/2006/relationships/slide" Target="slides/slide4.xml"/><Relationship Id="rId9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DA1E7F77-7A56-4A22-AD28-4F110D82E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98188.98201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portal.acm.org/author_page.cfm?id=81100127241&amp;coll=GUIDE&amp;dl=GUIDE&amp;trk=0&amp;CFID=47228273&amp;CFTOKEN=53311889" TargetMode="External"/><Relationship Id="rId4" Type="http://schemas.openxmlformats.org/officeDocument/2006/relationships/hyperlink" Target="http://portal.acm.org/author_page.cfm?id=81328488846&amp;coll=GUIDE&amp;dl=GUIDE&amp;trk=0&amp;CFID=47228273&amp;CFTOKEN=53311889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B092D6-DABD-457F-9357-F75C1FDD02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B427BC-A196-4A17-B2F6-51CD06A46F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5FB6F3-3B16-479E-92CB-2BA8A28B63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4AFCDB-5032-4FF9-8756-6EF8E6554FE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025EE1-F741-40AB-8A02-D24B0467DCE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3F6A6B-80C4-455A-B61D-69ED5A185B7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Also : </a:t>
            </a:r>
            <a:r>
              <a:rPr lang="en-US" smtClean="0">
                <a:hlinkClick r:id="rId3"/>
              </a:rPr>
              <a:t>http://doi.acm.org/10.1145/98188.98201</a:t>
            </a:r>
            <a:endParaRPr lang="en-US" smtClean="0"/>
          </a:p>
          <a:p>
            <a:r>
              <a:rPr lang="en-US" b="1" smtClean="0"/>
              <a:t>Interactive specification of flexible user interface displays</a:t>
            </a:r>
          </a:p>
          <a:p>
            <a:r>
              <a:rPr lang="en-US" smtClean="0">
                <a:hlinkClick r:id="rId4"/>
              </a:rPr>
              <a:t>Scott E. Hudson</a:t>
            </a:r>
            <a:r>
              <a:rPr lang="en-US" smtClean="0"/>
              <a:t> &amp; </a:t>
            </a:r>
            <a:r>
              <a:rPr lang="en-US" smtClean="0">
                <a:hlinkClick r:id="rId5"/>
              </a:rPr>
              <a:t>Shamim P. Mohamed</a:t>
            </a:r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AA926C-157F-4FF6-864F-84318DBC3B1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537A33-DA9A-41D9-AAA5-BF0963AAA9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C08F76-D9E2-4056-AB5E-54E9358CE7B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87694F-9256-415C-B4C7-A60DFCBC232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971DBC-1A7E-47C2-8452-F96CEB7FD3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D3F8C6-CCED-46C0-B8F1-41F648FA77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EDFEE0-EE1B-412A-856F-00A9BB36F4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FE95A2-8999-4D04-9E61-FC47434BEC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73C2C-1075-4034-B67E-A12DCCBCF1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42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7" name="Rectangle 44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8" name="Rectangle 45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</p:grpSp>
      <p:pic>
        <p:nvPicPr>
          <p:cNvPr id="9" name="Picture 46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DA05C7BE-02F3-4C8F-ABD4-01B8B39C97AA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EDD313AF-8D20-4689-88EA-C0E4E640F95F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6BE22332-0233-43D7-9154-43514C55F83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Wingdings" pitchFamily="2" charset="2"/>
              <a:buNone/>
              <a:defRPr/>
            </a:lvl1pPr>
          </a:lstStyle>
          <a:p>
            <a:pPr>
              <a:defRPr/>
            </a:pPr>
            <a:fld id="{FF452FA1-D0D4-4532-A18B-852798C09A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E56DCFFC-8FC0-4B31-B0F1-BA6B56511ABD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6B7D00A-B5E8-4D47-98EA-90DC28FB7BA7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98B7429A-25BE-41F8-8767-C26A9DC52D1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5ADB0C4A-5E3C-4298-83EA-EA54C797729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9E8B6D19-ADE3-4BF5-93C8-6170C6DDDEC9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F96F63A-7341-4CE1-97F9-DD843180D00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7D56912A-1421-46C9-9BFD-8447D54BC0C1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5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44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357416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357417" name="Rectangle 41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357418" name="Rectangle 42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357419" name="Rectangle 43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</p:grp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latin typeface="Tahoma" pitchFamily="34" charset="0"/>
                <a:cs typeface="+mn-cs"/>
              </a:defRPr>
            </a:lvl1pPr>
          </a:lstStyle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© 2013 - Brad Myers</a:t>
            </a:r>
            <a:endParaRPr lang="en-US" dirty="0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1000">
                <a:latin typeface="Tahoma" pitchFamily="34" charset="0"/>
                <a:cs typeface="+mn-cs"/>
              </a:defRPr>
            </a:lvl1pPr>
          </a:lstStyle>
          <a:p>
            <a:pPr>
              <a:buFont typeface="Wingdings" pitchFamily="2" charset="2"/>
              <a:buNone/>
              <a:defRPr/>
            </a:pPr>
            <a:fld id="{EF559F7D-C2E9-4370-852B-2FC7B73CEFC0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uiswing/layout/using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index.html?javax/swing/package-tre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752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Lecture </a:t>
            </a:r>
            <a:r>
              <a:rPr lang="en-US" sz="3200" dirty="0" smtClean="0"/>
              <a:t>10: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Toolkits: </a:t>
            </a:r>
            <a:r>
              <a:rPr lang="en-US" sz="3200" dirty="0" err="1" smtClean="0"/>
              <a:t>Intrinsics</a:t>
            </a:r>
            <a:r>
              <a:rPr lang="en-US" sz="3200" dirty="0" smtClean="0"/>
              <a:t>, Callbacks,</a:t>
            </a:r>
            <a:br>
              <a:rPr lang="en-US" sz="3200" dirty="0" smtClean="0"/>
            </a:br>
            <a:r>
              <a:rPr lang="en-US" sz="3200" dirty="0" smtClean="0"/>
              <a:t>Resources, Widget hierarchies,</a:t>
            </a:r>
            <a:br>
              <a:rPr lang="en-US" sz="3200" dirty="0" smtClean="0"/>
            </a:br>
            <a:r>
              <a:rPr lang="en-US" sz="3200" dirty="0" smtClean="0"/>
              <a:t>Geometry management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4191000"/>
            <a:ext cx="6172200" cy="1752600"/>
          </a:xfrm>
        </p:spPr>
        <p:txBody>
          <a:bodyPr/>
          <a:lstStyle/>
          <a:p>
            <a:pPr eaLnBrk="1" hangingPunct="1"/>
            <a:r>
              <a:rPr lang="en-US" smtClean="0"/>
              <a:t>Brad Myers</a:t>
            </a:r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z="700" smtClean="0"/>
              <a:t/>
            </a:r>
            <a:br>
              <a:rPr lang="en-US" sz="700" smtClean="0"/>
            </a:br>
            <a:r>
              <a:rPr lang="en-US" smtClean="0">
                <a:solidFill>
                  <a:srgbClr val="6E0000"/>
                </a:solidFill>
              </a:rPr>
              <a:t> 05-830</a:t>
            </a:r>
            <a:br>
              <a:rPr lang="en-US" smtClean="0">
                <a:solidFill>
                  <a:srgbClr val="6E0000"/>
                </a:solidFill>
              </a:rPr>
            </a:br>
            <a:r>
              <a:rPr lang="en-US" smtClean="0">
                <a:solidFill>
                  <a:srgbClr val="6E0000"/>
                </a:solidFill>
              </a:rPr>
              <a:t>Advanced User Interface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DA05C7BE-02F3-4C8F-ABD4-01B8B39C97AA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Motif Geometry Management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Motif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RowColumn - add widgets and it lays them out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Treats all children the same, so not for ScrollBars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(picture)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Form - generic constrained layout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Put extra resources on the children widgets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"For details, see the Motif Reference Manual, because the complete behavior of Form is quite complicated."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Each edge can be constrained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at a position or offset from an edge of the Form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at an offset from an edge of another widget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percent of the way across the Form (edge, not center)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 percent calculated based on the initial position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If wrong, widgets are on top of each other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TK Geometry Management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50288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All widgets must be in a geometry manager, or else not displayed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Any widget with any geometry manager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Layout depends 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widget specified sizes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programmer specifications,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size of geometry manager itself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Widgets must adjust themselves to the size given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Geometry manager requests size recursively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73162"/>
          </a:xfrm>
        </p:spPr>
        <p:txBody>
          <a:bodyPr/>
          <a:lstStyle/>
          <a:p>
            <a:pPr eaLnBrk="1" hangingPunct="1"/>
            <a:r>
              <a:rPr lang="en-US" dirty="0" smtClean="0"/>
              <a:t>TK Geometry, Cont.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50288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Placer - specific location for each widget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Each widget treated independently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Place "anchor" in absolute </a:t>
            </a:r>
            <a:r>
              <a:rPr lang="en-US" sz="2400" dirty="0" err="1" smtClean="0"/>
              <a:t>coords</a:t>
            </a:r>
            <a:r>
              <a:rPr lang="en-US" sz="2400" dirty="0" smtClean="0"/>
              <a:t> or as a % of way across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then say which part of object is at the anchor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n, ne, e, se, ... center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Packer - "constraint based"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specify position of each widget in available space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side left, right, top, bottom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fill x, -fill y stretch widget to fill available space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Text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Canvas - mix graphics and widgets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Amulet geometry management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can have the Am_LAYOUT slot set with a constraint that depends on other slots </a:t>
            </a:r>
          </a:p>
          <a:p>
            <a:pPr lvl="1" eaLnBrk="1" hangingPunct="1"/>
            <a:r>
              <a:rPr lang="en-US" smtClean="0"/>
              <a:t>Sets positions of parts by side effect </a:t>
            </a:r>
          </a:p>
          <a:p>
            <a:pPr lvl="1" eaLnBrk="1" hangingPunct="1"/>
            <a:r>
              <a:rPr lang="en-US" smtClean="0"/>
              <a:t>Default layout routines: Horizontal and Vertical layout, for lists or tables. </a:t>
            </a:r>
          </a:p>
          <a:p>
            <a:pPr eaLnBrk="1" hangingPunct="1"/>
            <a:r>
              <a:rPr lang="en-US" smtClean="0"/>
              <a:t>Rest done by arbitrary constraints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pPr eaLnBrk="1" hangingPunct="1"/>
            <a:r>
              <a:rPr lang="en-US" dirty="0" smtClean="0"/>
              <a:t>Java Widget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116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hlinkClick r:id="rId3"/>
              </a:rPr>
              <a:t>“</a:t>
            </a:r>
            <a:r>
              <a:rPr lang="en-US" b="1" dirty="0" smtClean="0">
                <a:hlinkClick r:id="rId3"/>
              </a:rPr>
              <a:t>Using Layout Managers”</a:t>
            </a:r>
            <a:endParaRPr lang="en-US" b="1" dirty="0" smtClean="0"/>
          </a:p>
          <a:p>
            <a:pPr eaLnBrk="1" hangingPunct="1">
              <a:defRPr/>
            </a:pPr>
            <a:r>
              <a:rPr lang="en-US" dirty="0" err="1" smtClean="0"/>
              <a:t>BorderLayout</a:t>
            </a:r>
            <a:r>
              <a:rPr lang="en-US" dirty="0" smtClean="0"/>
              <a:t> – layout around the edges, center gets extra space</a:t>
            </a:r>
          </a:p>
          <a:p>
            <a:pPr eaLnBrk="1" hangingPunct="1">
              <a:defRPr/>
            </a:pPr>
            <a:r>
              <a:rPr lang="en-US" dirty="0" err="1" smtClean="0"/>
              <a:t>BoxLayout</a:t>
            </a:r>
            <a:r>
              <a:rPr lang="en-US" dirty="0" smtClean="0"/>
              <a:t> – vertical or horizontal columns</a:t>
            </a:r>
          </a:p>
          <a:p>
            <a:pPr eaLnBrk="1" hangingPunct="1">
              <a:defRPr/>
            </a:pPr>
            <a:r>
              <a:rPr lang="en-US" dirty="0" err="1" smtClean="0"/>
              <a:t>CardLayout</a:t>
            </a:r>
            <a:r>
              <a:rPr lang="en-US" dirty="0" smtClean="0"/>
              <a:t> – overlapping </a:t>
            </a:r>
            <a:r>
              <a:rPr lang="en-US" dirty="0" err="1" smtClean="0"/>
              <a:t>JPanels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FlowLayout</a:t>
            </a:r>
            <a:r>
              <a:rPr lang="en-US" dirty="0" smtClean="0"/>
              <a:t> – fills row, then goes to next row</a:t>
            </a:r>
          </a:p>
          <a:p>
            <a:pPr eaLnBrk="1" hangingPunct="1">
              <a:defRPr/>
            </a:pPr>
            <a:r>
              <a:rPr lang="en-US" dirty="0" err="1" smtClean="0"/>
              <a:t>GridBagLayout</a:t>
            </a:r>
            <a:r>
              <a:rPr lang="en-US" dirty="0" smtClean="0"/>
              <a:t> – “one of the most flexible — and complex — layout managers the Java platform provides…. uses a grid of rows and columns, allowing specified components to span multiple rows or columns.”</a:t>
            </a:r>
          </a:p>
          <a:p>
            <a:pPr eaLnBrk="1" hangingPunct="1">
              <a:defRPr/>
            </a:pPr>
            <a:r>
              <a:rPr lang="en-US" dirty="0" err="1" smtClean="0"/>
              <a:t>GridLayout</a:t>
            </a:r>
            <a:r>
              <a:rPr lang="en-US" dirty="0" smtClean="0"/>
              <a:t> -- components in a grid of cells. Resizes children to fill cell</a:t>
            </a:r>
          </a:p>
          <a:p>
            <a:pPr eaLnBrk="1" hangingPunct="1">
              <a:defRPr/>
            </a:pPr>
            <a:r>
              <a:rPr lang="en-US" dirty="0" err="1" smtClean="0"/>
              <a:t>GroupLayout</a:t>
            </a:r>
            <a:r>
              <a:rPr lang="en-US" dirty="0" smtClean="0"/>
              <a:t> – new, designed for use by IBs</a:t>
            </a:r>
          </a:p>
          <a:p>
            <a:pPr eaLnBrk="1" hangingPunct="1">
              <a:defRPr/>
            </a:pPr>
            <a:r>
              <a:rPr lang="en-US" dirty="0" err="1" smtClean="0"/>
              <a:t>SpringLayout</a:t>
            </a:r>
            <a:r>
              <a:rPr lang="en-US" dirty="0" smtClean="0"/>
              <a:t>  -- also new for IBs, constraints for layouts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5181600"/>
            <a:ext cx="882167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“Struts and Springs” layout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1663"/>
          </a:xfrm>
        </p:spPr>
        <p:txBody>
          <a:bodyPr/>
          <a:lstStyle/>
          <a:p>
            <a:pPr eaLnBrk="1" hangingPunct="1"/>
            <a:r>
              <a:rPr lang="en-US" dirty="0" smtClean="0"/>
              <a:t>For stretchy or rigid constraints</a:t>
            </a:r>
          </a:p>
          <a:p>
            <a:pPr eaLnBrk="1" hangingPunct="1"/>
            <a:r>
              <a:rPr lang="en-US" dirty="0" smtClean="0"/>
              <a:t>Graphical interface layouts</a:t>
            </a:r>
          </a:p>
          <a:p>
            <a:pPr eaLnBrk="1" hangingPunct="1"/>
            <a:r>
              <a:rPr lang="en-US" dirty="0" err="1" smtClean="0"/>
              <a:t>NeXTStep</a:t>
            </a:r>
            <a:r>
              <a:rPr lang="en-US" dirty="0" smtClean="0"/>
              <a:t> (1989</a:t>
            </a:r>
            <a:r>
              <a:rPr lang="en-US" dirty="0" smtClean="0"/>
              <a:t>), </a:t>
            </a:r>
            <a:r>
              <a:rPr lang="en-US" dirty="0" err="1" smtClean="0"/>
              <a:t>MacOS</a:t>
            </a:r>
            <a:r>
              <a:rPr lang="en-US" dirty="0" smtClean="0"/>
              <a:t> </a:t>
            </a:r>
            <a:r>
              <a:rPr lang="en-US" dirty="0" smtClean="0"/>
              <a:t>&amp; Galaxy (~1992)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575310"/>
            <a:ext cx="4800600" cy="328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9325" y="3733800"/>
            <a:ext cx="43846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Widgets as objects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r>
              <a:rPr lang="en-US" dirty="0" smtClean="0"/>
              <a:t>Menus, buttons, scrollbars </a:t>
            </a:r>
          </a:p>
          <a:p>
            <a:r>
              <a:rPr lang="en-US" dirty="0" smtClean="0"/>
              <a:t>Refresh themselves and handle input, redraw if change </a:t>
            </a:r>
          </a:p>
          <a:p>
            <a:r>
              <a:rPr lang="en-US" dirty="0" smtClean="0"/>
              <a:t>In Unix: Motif and </a:t>
            </a:r>
            <a:r>
              <a:rPr lang="en-US" dirty="0" err="1" smtClean="0"/>
              <a:t>Tk</a:t>
            </a:r>
            <a:r>
              <a:rPr lang="en-US" dirty="0" smtClean="0"/>
              <a:t> each widget is at least one window </a:t>
            </a:r>
          </a:p>
          <a:p>
            <a:pPr lvl="1"/>
            <a:r>
              <a:rPr lang="en-US" dirty="0" smtClean="0"/>
              <a:t>Since windows already have mechanisms for mouse enter/leave, etc.</a:t>
            </a:r>
          </a:p>
          <a:p>
            <a:pPr lvl="2"/>
            <a:r>
              <a:rPr lang="en-US" dirty="0" smtClean="0"/>
              <a:t>But high overhead</a:t>
            </a:r>
          </a:p>
          <a:p>
            <a:pPr lvl="1"/>
            <a:r>
              <a:rPr lang="en-US" dirty="0" smtClean="0"/>
              <a:t>In most other toolkits, widgets are not windows</a:t>
            </a:r>
          </a:p>
          <a:p>
            <a:r>
              <a:rPr lang="en-US" dirty="0" smtClean="0"/>
              <a:t>Decorative lines, labels and boxes also are "widgets“</a:t>
            </a:r>
            <a:endParaRPr lang="en-US" dirty="0" smtClean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Intrinsics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pPr eaLnBrk="1" hangingPunct="1"/>
            <a:r>
              <a:rPr lang="en-US" dirty="0" smtClean="0"/>
              <a:t>How the widgets are implemented </a:t>
            </a:r>
          </a:p>
          <a:p>
            <a:pPr eaLnBrk="1" hangingPunct="1"/>
            <a:r>
              <a:rPr lang="en-US" dirty="0" smtClean="0"/>
              <a:t>Motif --  "fake" object system out of C (same in </a:t>
            </a:r>
            <a:r>
              <a:rPr lang="en-US" dirty="0" smtClean="0"/>
              <a:t>Andrew) </a:t>
            </a:r>
            <a:endParaRPr lang="en-US" dirty="0" smtClean="0"/>
          </a:p>
          <a:p>
            <a:pPr eaLnBrk="1" hangingPunct="1"/>
            <a:r>
              <a:rPr lang="en-US" dirty="0" err="1" smtClean="0"/>
              <a:t>Tk</a:t>
            </a:r>
            <a:r>
              <a:rPr lang="en-US" dirty="0" smtClean="0"/>
              <a:t> -- </a:t>
            </a:r>
            <a:r>
              <a:rPr lang="en-US" dirty="0" err="1" smtClean="0"/>
              <a:t>Tcl</a:t>
            </a:r>
            <a:r>
              <a:rPr lang="en-US" dirty="0" smtClean="0"/>
              <a:t> </a:t>
            </a:r>
            <a:r>
              <a:rPr lang="en-US" dirty="0" smtClean="0"/>
              <a:t>language, and descendents</a:t>
            </a:r>
            <a:endParaRPr lang="en-US" dirty="0" smtClean="0"/>
          </a:p>
          <a:p>
            <a:pPr eaLnBrk="1" hangingPunct="1"/>
            <a:r>
              <a:rPr lang="en-US" dirty="0" smtClean="0"/>
              <a:t>Amulet -- Prototype-instance object system, constraints, Opal graphics model, </a:t>
            </a:r>
            <a:r>
              <a:rPr lang="en-US" dirty="0" err="1" smtClean="0"/>
              <a:t>Interactors</a:t>
            </a:r>
            <a:r>
              <a:rPr lang="en-US" dirty="0" smtClean="0"/>
              <a:t> input model, command objects</a:t>
            </a:r>
          </a:p>
          <a:p>
            <a:pPr eaLnBrk="1" hangingPunct="1"/>
            <a:r>
              <a:rPr lang="en-US" dirty="0" smtClean="0"/>
              <a:t>Java (for swing): graphics2d &amp; </a:t>
            </a:r>
            <a:r>
              <a:rPr lang="en-US" dirty="0" err="1" smtClean="0"/>
              <a:t>awt</a:t>
            </a:r>
            <a:r>
              <a:rPr lang="en-US" dirty="0" smtClean="0"/>
              <a:t> input events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 dirty="0" smtClean="0"/>
              <a:t>“Resources”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Starting from original Macintosh as “resource fork” – for language independence (&amp; better memory management)</a:t>
            </a:r>
          </a:p>
          <a:p>
            <a:r>
              <a:rPr lang="en-US" dirty="0" smtClean="0"/>
              <a:t>Every parameter of widgets in Motif </a:t>
            </a:r>
          </a:p>
          <a:p>
            <a:pPr lvl="1"/>
            <a:r>
              <a:rPr lang="en-US" dirty="0" smtClean="0"/>
              <a:t>Passed as a parameter to the create routine, set afterwards, or read from a configuration file </a:t>
            </a:r>
          </a:p>
          <a:p>
            <a:r>
              <a:rPr lang="en-US" dirty="0" smtClean="0"/>
              <a:t>Called "options" by </a:t>
            </a:r>
            <a:r>
              <a:rPr lang="en-US" dirty="0" err="1" smtClean="0"/>
              <a:t>Tk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Each resource has a default value defined by the class </a:t>
            </a:r>
          </a:p>
          <a:p>
            <a:r>
              <a:rPr lang="en-US" dirty="0" smtClean="0"/>
              <a:t>In an X file = </a:t>
            </a:r>
            <a:br>
              <a:rPr lang="en-US" dirty="0" smtClean="0"/>
            </a:br>
            <a:r>
              <a:rPr lang="en-US" dirty="0" smtClean="0"/>
              <a:t>appl.widget1.resource: value</a:t>
            </a:r>
            <a:br>
              <a:rPr lang="en-US" dirty="0" smtClean="0"/>
            </a:br>
            <a:r>
              <a:rPr lang="en-US" dirty="0" smtClean="0"/>
              <a:t>appl.widget1.widget2.resource: value</a:t>
            </a:r>
            <a:br>
              <a:rPr lang="en-US" dirty="0" smtClean="0"/>
            </a:br>
            <a:r>
              <a:rPr lang="en-US" dirty="0" smtClean="0"/>
              <a:t>*.resource: value</a:t>
            </a:r>
            <a:endParaRPr lang="en-US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2FA1-D0D4-4532-A18B-852798C09AA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eaLnBrk="1" hangingPunct="1"/>
            <a:r>
              <a:rPr lang="en-US" smtClean="0"/>
              <a:t>Callbacks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50288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 Motif, associate C procedures with widgets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Many different callbacks for the same widget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create, start, abort, finish, destroy, ...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Registered (set) at widget creation time, invoked at run time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Are "resources"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There are also "actions" which are internal to the widget and called by events.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VB, “event handlers”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Button: click, focus-in/out, change,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tk, associate tcl script with "events" in widgets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or the widget action if it has one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Amulet, invoke Command Objects on "interactors" or widget finish, and call-back is the DO method.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Widget Hierarchies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4411662"/>
          </a:xfrm>
        </p:spPr>
        <p:txBody>
          <a:bodyPr/>
          <a:lstStyle/>
          <a:p>
            <a:r>
              <a:rPr lang="en-US" dirty="0" smtClean="0"/>
              <a:t>Inheritance to give the right methods to widgets</a:t>
            </a:r>
          </a:p>
          <a:p>
            <a:r>
              <a:rPr lang="en-US" dirty="0" smtClean="0"/>
              <a:t>Functions down the parent or class hierarchy </a:t>
            </a:r>
          </a:p>
          <a:p>
            <a:r>
              <a:rPr lang="en-US" dirty="0" smtClean="0"/>
              <a:t>Java swing hierarchy:</a:t>
            </a:r>
          </a:p>
          <a:p>
            <a:pPr lvl="1"/>
            <a:r>
              <a:rPr lang="en-US" sz="1600" dirty="0" smtClean="0">
                <a:hlinkClick r:id="rId3"/>
              </a:rPr>
              <a:t>http://docs.oracle.com/javase/7/docs/api/index.html?javax/swing/package-tree.html</a:t>
            </a:r>
            <a:r>
              <a:rPr lang="en-US" sz="1600" dirty="0" smtClean="0"/>
              <a:t> </a:t>
            </a:r>
          </a:p>
          <a:p>
            <a:pPr lvl="1"/>
            <a:r>
              <a:rPr lang="en-US" dirty="0" smtClean="0"/>
              <a:t>Thousands of interfaces, classes, subclasses, etc.</a:t>
            </a:r>
          </a:p>
          <a:p>
            <a:r>
              <a:rPr lang="en-US" dirty="0" smtClean="0"/>
              <a:t>Separate hierarchies for internal look-and-feel classes</a:t>
            </a:r>
          </a:p>
          <a:p>
            <a:pPr lvl="1"/>
            <a:r>
              <a:rPr lang="en-US" dirty="0" smtClean="0"/>
              <a:t>Visible when debugging</a:t>
            </a:r>
            <a:endParaRPr lang="en-US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2013 - Brad Myers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52FA1-D0D4-4532-A18B-852798C09AA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Geometry Management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Widgets don't set their own location. </a:t>
            </a:r>
          </a:p>
          <a:p>
            <a:pPr lvl="1" eaLnBrk="1" hangingPunct="1"/>
            <a:r>
              <a:rPr lang="en-US" smtClean="0"/>
              <a:t>Widgets put into special group objects called "geometry managers" that perform the layout by setting the component's positions and size </a:t>
            </a:r>
          </a:p>
          <a:p>
            <a:pPr eaLnBrk="1" hangingPunct="1"/>
            <a:r>
              <a:rPr lang="en-US" smtClean="0"/>
              <a:t>Each widget negotiates with parent for more room when resize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History: TeX layout model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Typesetting system designed and mostly written by Donald Knuth starting in 1977</a:t>
            </a:r>
          </a:p>
          <a:p>
            <a:pPr eaLnBrk="1" hangingPunct="1"/>
            <a:r>
              <a:rPr lang="en-US" smtClean="0"/>
              <a:t>Boxes (of type) connected by “glue”</a:t>
            </a:r>
          </a:p>
          <a:p>
            <a:pPr lvl="1" eaLnBrk="1" hangingPunct="1"/>
            <a:r>
              <a:rPr lang="en-US" smtClean="0"/>
              <a:t>\vspace also between characters, etc.</a:t>
            </a:r>
          </a:p>
          <a:p>
            <a:pPr eaLnBrk="1" hangingPunct="1"/>
            <a:r>
              <a:rPr lang="en-US" smtClean="0"/>
              <a:t>Can control the “stretchiness” of the glue</a:t>
            </a:r>
          </a:p>
          <a:p>
            <a:pPr eaLnBrk="1" hangingPunct="1"/>
            <a:endParaRPr lang="en-US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History: Interviews layout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4545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“Interviews” – one of the first C++ toolkits</a:t>
            </a:r>
          </a:p>
          <a:p>
            <a:pPr lvl="1" eaLnBrk="1" hangingPunct="1">
              <a:defRPr/>
            </a:pPr>
            <a:r>
              <a:rPr lang="en-US" sz="2400" dirty="0" smtClean="0"/>
              <a:t>Linton, M.A., </a:t>
            </a:r>
            <a:r>
              <a:rPr lang="en-US" sz="2400" dirty="0" err="1" smtClean="0"/>
              <a:t>Vlissides</a:t>
            </a:r>
            <a:r>
              <a:rPr lang="en-US" sz="2400" dirty="0" smtClean="0"/>
              <a:t>, J.M., and Calder, P.R., “Composing user interfaces with </a:t>
            </a:r>
            <a:r>
              <a:rPr lang="en-US" sz="2400" dirty="0" err="1" smtClean="0"/>
              <a:t>InterViews</a:t>
            </a:r>
            <a:r>
              <a:rPr lang="en-US" sz="2400" i="1" dirty="0" smtClean="0"/>
              <a:t>.” IEEE Computer, Feb, 1989. 22(2): pp. 8-22. </a:t>
            </a:r>
          </a:p>
          <a:p>
            <a:pPr eaLnBrk="1" hangingPunct="1">
              <a:defRPr/>
            </a:pPr>
            <a:r>
              <a:rPr lang="en-US" sz="3200" dirty="0" smtClean="0"/>
              <a:t>Adopted the </a:t>
            </a:r>
            <a:r>
              <a:rPr lang="en-US" sz="3200" dirty="0" err="1" smtClean="0"/>
              <a:t>TeX</a:t>
            </a:r>
            <a:r>
              <a:rPr lang="en-US" sz="3200" dirty="0" smtClean="0"/>
              <a:t> boxes and glue metaphor</a:t>
            </a:r>
          </a:p>
          <a:p>
            <a:pPr eaLnBrk="1" hangingPunct="1">
              <a:defRPr/>
            </a:pPr>
            <a:r>
              <a:rPr lang="en-US" sz="3200" u="sng" dirty="0" err="1" smtClean="0"/>
              <a:t>hbox</a:t>
            </a:r>
            <a:r>
              <a:rPr lang="en-US" sz="3200" dirty="0" smtClean="0"/>
              <a:t> tiles its components horizontally</a:t>
            </a:r>
          </a:p>
          <a:p>
            <a:pPr lvl="1" eaLnBrk="1" hangingPunct="1">
              <a:defRPr/>
            </a:pPr>
            <a:r>
              <a:rPr lang="en-US" sz="2800" dirty="0" err="1" smtClean="0">
                <a:ea typeface="+mn-ea"/>
                <a:cs typeface="+mn-cs"/>
              </a:rPr>
              <a:t>hglue</a:t>
            </a:r>
            <a:endParaRPr lang="en-US" sz="28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3200" u="sng" dirty="0" err="1" smtClean="0"/>
              <a:t>vbox</a:t>
            </a:r>
            <a:r>
              <a:rPr lang="en-US" sz="3200" dirty="0" smtClean="0"/>
              <a:t> tiles them vertically</a:t>
            </a:r>
          </a:p>
          <a:p>
            <a:pPr lvl="1" eaLnBrk="1" hangingPunct="1">
              <a:defRPr/>
            </a:pPr>
            <a:r>
              <a:rPr lang="en-US" sz="2800" dirty="0" err="1" smtClean="0">
                <a:ea typeface="+mn-ea"/>
                <a:cs typeface="+mn-cs"/>
              </a:rPr>
              <a:t>Vglue</a:t>
            </a:r>
            <a:endParaRPr lang="en-US" sz="28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sz="3200" dirty="0" smtClean="0"/>
              <a:t>Controls have a “natural” size</a:t>
            </a:r>
          </a:p>
          <a:p>
            <a:pPr eaLnBrk="1" hangingPunct="1">
              <a:defRPr/>
            </a:pPr>
            <a:r>
              <a:rPr lang="en-US" sz="3200" dirty="0" smtClean="0"/>
              <a:t>Different glues and controls</a:t>
            </a:r>
            <a:br>
              <a:rPr lang="en-US" sz="3200" dirty="0" smtClean="0"/>
            </a:br>
            <a:r>
              <a:rPr lang="en-US" sz="3200" dirty="0" smtClean="0"/>
              <a:t>have different stretchiness</a:t>
            </a: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0525" y="3810000"/>
            <a:ext cx="36734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52FA1-D0D4-4532-A18B-852798C09AA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mtClean="0"/>
              <a:t>© 2013 - Brad Myers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15857</TotalTime>
  <Words>1025</Words>
  <Application>Microsoft Office PowerPoint</Application>
  <PresentationFormat>On-screen Show (4:3)</PresentationFormat>
  <Paragraphs>166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Tahoma</vt:lpstr>
      <vt:lpstr>Arial</vt:lpstr>
      <vt:lpstr>Wingdings</vt:lpstr>
      <vt:lpstr>lecture template_polo</vt:lpstr>
      <vt:lpstr>Lecture 10: Toolkits: Intrinsics, Callbacks, Resources, Widget hierarchies, Geometry management </vt:lpstr>
      <vt:lpstr>Widgets as objects</vt:lpstr>
      <vt:lpstr>Intrinsics </vt:lpstr>
      <vt:lpstr>“Resources”</vt:lpstr>
      <vt:lpstr>Callbacks</vt:lpstr>
      <vt:lpstr>Widget Hierarchies</vt:lpstr>
      <vt:lpstr>Geometry Management </vt:lpstr>
      <vt:lpstr>History: TeX layout model</vt:lpstr>
      <vt:lpstr>History: Interviews layout model</vt:lpstr>
      <vt:lpstr>Motif Geometry Management</vt:lpstr>
      <vt:lpstr>TK Geometry Management</vt:lpstr>
      <vt:lpstr>TK Geometry, Cont.</vt:lpstr>
      <vt:lpstr>Amulet geometry management</vt:lpstr>
      <vt:lpstr>Java Widget Layout</vt:lpstr>
      <vt:lpstr>“Struts and Springs” layout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10: Toolkits: Intrinsics, Callbacks, Resources, Widget hierarchies, Geometry management </dc:title>
  <dc:creator>Brad Myers</dc:creator>
  <cp:lastModifiedBy>Brad Myers</cp:lastModifiedBy>
  <cp:revision>170</cp:revision>
  <cp:lastPrinted>1601-01-01T00:00:00Z</cp:lastPrinted>
  <dcterms:created xsi:type="dcterms:W3CDTF">2001-06-15T20:03:27Z</dcterms:created>
  <dcterms:modified xsi:type="dcterms:W3CDTF">2013-02-18T19:48:31Z</dcterms:modified>
</cp:coreProperties>
</file>