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32"/>
  </p:notesMasterIdLst>
  <p:sldIdLst>
    <p:sldId id="256" r:id="rId2"/>
    <p:sldId id="313" r:id="rId3"/>
    <p:sldId id="258" r:id="rId4"/>
    <p:sldId id="281" r:id="rId5"/>
    <p:sldId id="259" r:id="rId6"/>
    <p:sldId id="260" r:id="rId7"/>
    <p:sldId id="261" r:id="rId8"/>
    <p:sldId id="264" r:id="rId9"/>
    <p:sldId id="270" r:id="rId10"/>
    <p:sldId id="274" r:id="rId11"/>
    <p:sldId id="275" r:id="rId12"/>
    <p:sldId id="276" r:id="rId13"/>
    <p:sldId id="273" r:id="rId14"/>
    <p:sldId id="271" r:id="rId15"/>
    <p:sldId id="262" r:id="rId16"/>
    <p:sldId id="279" r:id="rId17"/>
    <p:sldId id="266" r:id="rId18"/>
    <p:sldId id="312" r:id="rId19"/>
    <p:sldId id="291" r:id="rId20"/>
    <p:sldId id="265" r:id="rId21"/>
    <p:sldId id="272" r:id="rId22"/>
    <p:sldId id="269" r:id="rId23"/>
    <p:sldId id="294" r:id="rId24"/>
    <p:sldId id="283" r:id="rId25"/>
    <p:sldId id="295" r:id="rId26"/>
    <p:sldId id="284" r:id="rId27"/>
    <p:sldId id="287" r:id="rId28"/>
    <p:sldId id="286" r:id="rId29"/>
    <p:sldId id="309" r:id="rId30"/>
    <p:sldId id="285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6600"/>
    <a:srgbClr val="6E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865" autoAdjust="0"/>
    <p:restoredTop sz="94318" autoAdjust="0"/>
  </p:normalViewPr>
  <p:slideViewPr>
    <p:cSldViewPr>
      <p:cViewPr varScale="1">
        <p:scale>
          <a:sx n="119" d="100"/>
          <a:sy n="119" d="100"/>
        </p:scale>
        <p:origin x="-132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2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13" Type="http://schemas.openxmlformats.org/officeDocument/2006/relationships/slide" Target="slides/slide15.xml"/><Relationship Id="rId18" Type="http://schemas.openxmlformats.org/officeDocument/2006/relationships/slide" Target="slides/slide20.xml"/><Relationship Id="rId26" Type="http://schemas.openxmlformats.org/officeDocument/2006/relationships/slide" Target="slides/slide29.xml"/><Relationship Id="rId3" Type="http://schemas.openxmlformats.org/officeDocument/2006/relationships/slide" Target="slides/slide4.xml"/><Relationship Id="rId21" Type="http://schemas.openxmlformats.org/officeDocument/2006/relationships/slide" Target="slides/slide23.xml"/><Relationship Id="rId7" Type="http://schemas.openxmlformats.org/officeDocument/2006/relationships/slide" Target="slides/slide8.xml"/><Relationship Id="rId12" Type="http://schemas.openxmlformats.org/officeDocument/2006/relationships/slide" Target="slides/slide14.xml"/><Relationship Id="rId17" Type="http://schemas.openxmlformats.org/officeDocument/2006/relationships/slide" Target="slides/slide19.xml"/><Relationship Id="rId25" Type="http://schemas.openxmlformats.org/officeDocument/2006/relationships/slide" Target="slides/slide28.xml"/><Relationship Id="rId2" Type="http://schemas.openxmlformats.org/officeDocument/2006/relationships/slide" Target="slides/slide3.xml"/><Relationship Id="rId16" Type="http://schemas.openxmlformats.org/officeDocument/2006/relationships/slide" Target="slides/slide18.xml"/><Relationship Id="rId20" Type="http://schemas.openxmlformats.org/officeDocument/2006/relationships/slide" Target="slides/slide22.xml"/><Relationship Id="rId1" Type="http://schemas.openxmlformats.org/officeDocument/2006/relationships/slide" Target="slides/slide1.xml"/><Relationship Id="rId6" Type="http://schemas.openxmlformats.org/officeDocument/2006/relationships/slide" Target="slides/slide7.xml"/><Relationship Id="rId11" Type="http://schemas.openxmlformats.org/officeDocument/2006/relationships/slide" Target="slides/slide13.xml"/><Relationship Id="rId24" Type="http://schemas.openxmlformats.org/officeDocument/2006/relationships/slide" Target="slides/slide26.xml"/><Relationship Id="rId5" Type="http://schemas.openxmlformats.org/officeDocument/2006/relationships/slide" Target="slides/slide6.xml"/><Relationship Id="rId15" Type="http://schemas.openxmlformats.org/officeDocument/2006/relationships/slide" Target="slides/slide17.xml"/><Relationship Id="rId23" Type="http://schemas.openxmlformats.org/officeDocument/2006/relationships/slide" Target="slides/slide25.xml"/><Relationship Id="rId10" Type="http://schemas.openxmlformats.org/officeDocument/2006/relationships/slide" Target="slides/slide11.xml"/><Relationship Id="rId19" Type="http://schemas.openxmlformats.org/officeDocument/2006/relationships/slide" Target="slides/slide21.xml"/><Relationship Id="rId4" Type="http://schemas.openxmlformats.org/officeDocument/2006/relationships/slide" Target="slides/slide5.xml"/><Relationship Id="rId9" Type="http://schemas.openxmlformats.org/officeDocument/2006/relationships/slide" Target="slides/slide10.xml"/><Relationship Id="rId14" Type="http://schemas.openxmlformats.org/officeDocument/2006/relationships/slide" Target="slides/slide16.xml"/><Relationship Id="rId22" Type="http://schemas.openxmlformats.org/officeDocument/2006/relationships/slide" Target="slides/slide24.xml"/><Relationship Id="rId27" Type="http://schemas.openxmlformats.org/officeDocument/2006/relationships/slide" Target="slides/slide3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126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fld id="{33D0D0CC-5E0C-4D13-8AB0-32369FF64F4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77DBCE-F9F2-49B1-84A8-637526710F0A}" type="slidenum">
              <a:rPr lang="en-US"/>
              <a:pPr/>
              <a:t>1</a:t>
            </a:fld>
            <a:endParaRPr lang="en-US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220F12-1A9F-454C-BD1A-6B720E1CCED4}" type="slidenum">
              <a:rPr lang="en-US"/>
              <a:pPr/>
              <a:t>11</a:t>
            </a:fld>
            <a:endParaRPr lang="en-US"/>
          </a:p>
        </p:txBody>
      </p:sp>
      <p:sp>
        <p:nvSpPr>
          <p:cNvPr id="499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924621-487C-4AA6-A82C-CF0D4B9785AD}" type="slidenum">
              <a:rPr lang="en-US"/>
              <a:pPr/>
              <a:t>12</a:t>
            </a:fld>
            <a:endParaRPr lang="en-US"/>
          </a:p>
        </p:txBody>
      </p:sp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84968D-6B77-4649-8A3A-76EF867291D4}" type="slidenum">
              <a:rPr lang="en-US"/>
              <a:pPr/>
              <a:t>13</a:t>
            </a:fld>
            <a:endParaRPr lang="en-US"/>
          </a:p>
        </p:txBody>
      </p:sp>
      <p:sp>
        <p:nvSpPr>
          <p:cNvPr id="503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848BF1-A109-419B-B224-D546BE912FCE}" type="slidenum">
              <a:rPr lang="en-US"/>
              <a:pPr/>
              <a:t>14</a:t>
            </a:fld>
            <a:endParaRPr lang="en-US"/>
          </a:p>
        </p:txBody>
      </p:sp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71029F-904D-4514-8779-4EEE13A43CEA}" type="slidenum">
              <a:rPr lang="en-US"/>
              <a:pPr/>
              <a:t>15</a:t>
            </a:fld>
            <a:endParaRPr lang="en-US"/>
          </a:p>
        </p:txBody>
      </p:sp>
      <p:sp>
        <p:nvSpPr>
          <p:cNvPr id="454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00B4A5-155F-42F8-874F-FFE5860AA3E3}" type="slidenum">
              <a:rPr lang="en-US"/>
              <a:pPr/>
              <a:t>16</a:t>
            </a:fld>
            <a:endParaRPr lang="en-US"/>
          </a:p>
        </p:txBody>
      </p:sp>
      <p:sp>
        <p:nvSpPr>
          <p:cNvPr id="457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799CA7-D470-43AE-9BDA-7F8CF76F3ADB}" type="slidenum">
              <a:rPr lang="en-US"/>
              <a:pPr/>
              <a:t>17</a:t>
            </a:fld>
            <a:endParaRPr lang="en-US"/>
          </a:p>
        </p:txBody>
      </p:sp>
      <p:sp>
        <p:nvSpPr>
          <p:cNvPr id="452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36C5DF-07ED-44AA-8F37-D8713CF3DAAD}" type="slidenum">
              <a:rPr lang="en-US"/>
              <a:pPr/>
              <a:t>18</a:t>
            </a:fld>
            <a:endParaRPr lang="en-US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48C79F-B6D3-4E01-8B2A-68DA4E08FEA1}" type="slidenum">
              <a:rPr lang="en-US"/>
              <a:pPr/>
              <a:t>19</a:t>
            </a:fld>
            <a:endParaRPr lang="en-US"/>
          </a:p>
        </p:txBody>
      </p:sp>
      <p:sp>
        <p:nvSpPr>
          <p:cNvPr id="463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0900" y="-25400"/>
            <a:ext cx="5130800" cy="3848100"/>
          </a:xfrm>
          <a:ln>
            <a:noFill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3FEDB9-F381-4601-8731-D34BB3A670DF}" type="slidenum">
              <a:rPr lang="en-US"/>
              <a:pPr/>
              <a:t>20</a:t>
            </a:fld>
            <a:endParaRPr lang="en-US"/>
          </a:p>
        </p:txBody>
      </p:sp>
      <p:sp>
        <p:nvSpPr>
          <p:cNvPr id="506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0AF617-DA33-49A5-8A17-6B410F253C9D}" type="slidenum">
              <a:rPr lang="en-US"/>
              <a:pPr/>
              <a:t>3</a:t>
            </a:fld>
            <a:endParaRPr lang="en-US"/>
          </a:p>
        </p:txBody>
      </p:sp>
      <p:sp>
        <p:nvSpPr>
          <p:cNvPr id="422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27A86A-5542-48B7-A021-CE403F25EC65}" type="slidenum">
              <a:rPr lang="en-US"/>
              <a:pPr/>
              <a:t>21</a:t>
            </a:fld>
            <a:endParaRPr lang="en-US"/>
          </a:p>
        </p:txBody>
      </p:sp>
      <p:sp>
        <p:nvSpPr>
          <p:cNvPr id="507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7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7FEA1A-F3E1-4542-9927-141F87EC6FBC}" type="slidenum">
              <a:rPr lang="en-US"/>
              <a:pPr/>
              <a:t>22</a:t>
            </a:fld>
            <a:endParaRPr lang="en-US"/>
          </a:p>
        </p:txBody>
      </p:sp>
      <p:sp>
        <p:nvSpPr>
          <p:cNvPr id="509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8BB500-3757-44C7-9134-ED04035D76F3}" type="slidenum">
              <a:rPr lang="en-US"/>
              <a:pPr/>
              <a:t>23</a:t>
            </a:fld>
            <a:endParaRPr lang="en-US"/>
          </a:p>
        </p:txBody>
      </p:sp>
      <p:sp>
        <p:nvSpPr>
          <p:cNvPr id="468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2488" y="-25400"/>
            <a:ext cx="5130800" cy="3848100"/>
          </a:xfrm>
          <a:ln/>
        </p:spPr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938" y="4354513"/>
            <a:ext cx="5083175" cy="4127500"/>
          </a:xfrm>
          <a:noFill/>
          <a:ln/>
        </p:spPr>
        <p:txBody>
          <a:bodyPr/>
          <a:lstStyle/>
          <a:p>
            <a:r>
              <a:rPr lang="en-US"/>
              <a:t>Introduce the observation phase</a:t>
            </a:r>
          </a:p>
          <a:p>
            <a:r>
              <a:rPr lang="en-US"/>
              <a:t>Begin observation</a:t>
            </a:r>
            <a:br>
              <a:rPr lang="en-US"/>
            </a:br>
            <a:r>
              <a:rPr lang="en-US"/>
              <a:t>&lt;play DateTime3.scm&gt;</a:t>
            </a:r>
          </a:p>
          <a:p>
            <a:r>
              <a:rPr lang="en-US"/>
              <a:t>Conclude observation</a:t>
            </a:r>
            <a:br>
              <a:rPr lang="en-US"/>
            </a:br>
            <a:r>
              <a:rPr lang="en-US"/>
              <a:t>&lt;play conclusion.scm&gt;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E76B07-40A4-410C-BACD-59AC5FFF264B}" type="slidenum">
              <a:rPr lang="en-US"/>
              <a:pPr/>
              <a:t>24</a:t>
            </a:fld>
            <a:endParaRPr lang="en-US"/>
          </a:p>
        </p:txBody>
      </p:sp>
      <p:sp>
        <p:nvSpPr>
          <p:cNvPr id="510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0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D3DCA0-C7C7-4557-B7BB-0490E280D099}" type="slidenum">
              <a:rPr lang="en-US"/>
              <a:pPr/>
              <a:t>25</a:t>
            </a:fld>
            <a:endParaRPr lang="en-US"/>
          </a:p>
        </p:txBody>
      </p:sp>
      <p:sp>
        <p:nvSpPr>
          <p:cNvPr id="471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0900" y="-25400"/>
            <a:ext cx="5130800" cy="3848100"/>
          </a:xfrm>
          <a:ln>
            <a:noFill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E6A5E3-ECEA-4034-91AB-B4B6767A2F4B}" type="slidenum">
              <a:rPr lang="en-US"/>
              <a:pPr/>
              <a:t>26</a:t>
            </a:fld>
            <a:endParaRPr lang="en-US"/>
          </a:p>
        </p:txBody>
      </p:sp>
      <p:sp>
        <p:nvSpPr>
          <p:cNvPr id="448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393C90-BA4D-493C-B8FB-02A741E76A41}" type="slidenum">
              <a:rPr lang="en-US"/>
              <a:pPr/>
              <a:t>27</a:t>
            </a:fld>
            <a:endParaRPr lang="en-US"/>
          </a:p>
        </p:txBody>
      </p:sp>
      <p:sp>
        <p:nvSpPr>
          <p:cNvPr id="514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EF1D82-C082-46AC-8C87-D962DD399C6F}" type="slidenum">
              <a:rPr lang="en-US"/>
              <a:pPr/>
              <a:t>28</a:t>
            </a:fld>
            <a:endParaRPr lang="en-US"/>
          </a:p>
        </p:txBody>
      </p:sp>
      <p:sp>
        <p:nvSpPr>
          <p:cNvPr id="515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29A070-C778-4DB2-B8B7-14EC7FD4D7E7}" type="slidenum">
              <a:rPr lang="en-US"/>
              <a:pPr/>
              <a:t>29</a:t>
            </a:fld>
            <a:endParaRPr lang="en-US"/>
          </a:p>
        </p:txBody>
      </p:sp>
      <p:sp>
        <p:nvSpPr>
          <p:cNvPr id="517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37A959-DA89-432C-BB70-6D497CCC4362}" type="slidenum">
              <a:rPr lang="en-US"/>
              <a:pPr/>
              <a:t>30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470B12-FB54-4CE2-827E-6EBDD148FCB5}" type="slidenum">
              <a:rPr lang="en-US"/>
              <a:pPr/>
              <a:t>4</a:t>
            </a:fld>
            <a:endParaRPr lang="en-US"/>
          </a:p>
        </p:txBody>
      </p:sp>
      <p:sp>
        <p:nvSpPr>
          <p:cNvPr id="496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768E2B-E094-46AE-8E1D-483575C17BA3}" type="slidenum">
              <a:rPr lang="en-US"/>
              <a:pPr/>
              <a:t>5</a:t>
            </a:fld>
            <a:endParaRPr lang="en-US"/>
          </a:p>
        </p:txBody>
      </p:sp>
      <p:sp>
        <p:nvSpPr>
          <p:cNvPr id="423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37AAF3-B3CA-4040-9671-46AEB984A857}" type="slidenum">
              <a:rPr lang="en-US"/>
              <a:pPr/>
              <a:t>6</a:t>
            </a:fld>
            <a:endParaRPr lang="en-US"/>
          </a:p>
        </p:txBody>
      </p:sp>
      <p:sp>
        <p:nvSpPr>
          <p:cNvPr id="424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1F67EA-916F-4A97-B00A-FB299F87AB45}" type="slidenum">
              <a:rPr lang="en-US"/>
              <a:pPr/>
              <a:t>7</a:t>
            </a:fld>
            <a:endParaRPr lang="en-US"/>
          </a:p>
        </p:txBody>
      </p:sp>
      <p:sp>
        <p:nvSpPr>
          <p:cNvPr id="425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D1C2BD-8B29-41F6-93C3-D6E6F286714C}" type="slidenum">
              <a:rPr lang="en-US"/>
              <a:pPr/>
              <a:t>8</a:t>
            </a:fld>
            <a:endParaRPr lang="en-US"/>
          </a:p>
        </p:txBody>
      </p:sp>
      <p:sp>
        <p:nvSpPr>
          <p:cNvPr id="428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06B08C-A05E-4FF5-9CF6-ADBA9A7CEC79}" type="slidenum">
              <a:rPr lang="en-US"/>
              <a:pPr/>
              <a:t>9</a:t>
            </a:fld>
            <a:endParaRPr lang="en-US"/>
          </a:p>
        </p:txBody>
      </p:sp>
      <p:sp>
        <p:nvSpPr>
          <p:cNvPr id="497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98DFEF-3355-404F-A388-829E19F6E7FE}" type="slidenum">
              <a:rPr lang="en-US"/>
              <a:pPr/>
              <a:t>10</a:t>
            </a:fld>
            <a:endParaRPr lang="en-US"/>
          </a:p>
        </p:txBody>
      </p:sp>
      <p:sp>
        <p:nvSpPr>
          <p:cNvPr id="498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7438" y="1443038"/>
            <a:ext cx="7767637" cy="21336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21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70163" y="4425950"/>
            <a:ext cx="6264275" cy="161607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52122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2122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2012 - Brad Myers</a:t>
            </a:r>
            <a:endParaRPr lang="en-US" altLang="en-US"/>
          </a:p>
        </p:txBody>
      </p:sp>
      <p:sp>
        <p:nvSpPr>
          <p:cNvPr id="52122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09DB802-176A-46AC-BF1E-89225A7A9C42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521223" name="Group 7"/>
          <p:cNvGrpSpPr>
            <a:grpSpLocks/>
          </p:cNvGrpSpPr>
          <p:nvPr/>
        </p:nvGrpSpPr>
        <p:grpSpPr bwMode="auto">
          <a:xfrm rot="5400000">
            <a:off x="-2967037" y="2967037"/>
            <a:ext cx="6858000" cy="923925"/>
            <a:chOff x="0" y="0"/>
            <a:chExt cx="5760" cy="128"/>
          </a:xfrm>
        </p:grpSpPr>
        <p:sp>
          <p:nvSpPr>
            <p:cNvPr id="521224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25" name="Rectangle 9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26" name="Rectangle 10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227" name="Rectangle 11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521228" name="Picture 12" descr="red_hcii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3513" y="4021138"/>
            <a:ext cx="1143000" cy="1323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2012 - Brad Myers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21E06E-1948-4103-82FD-5C67D10D23A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2012 - Brad Myers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CECB91-CE80-45D8-9F29-ED768506FEA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2012 - Brad Myers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0839D-5BD6-436D-86AD-F16351A7C5B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2012 - Brad Myers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243AE-1860-4C41-A454-0C6E739BE27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2012 - Brad Myers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ABC272-9A2E-4E46-90EC-C427D18B76F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2012 - Brad Myers</a:t>
            </a: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3634D4-A07A-48E6-ABD4-122D2D5BE06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2012 -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705462-BFC5-4EAC-9821-D2616CB704F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2012 - Brad Myers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C3E26E-B205-413C-82FB-4F2147B951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2012 - Brad Myers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355BA4-0A72-4AF5-806C-7B2DBBF7BEB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© 2012 - Brad Myers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C93A3-F942-48F8-AAA6-9AF4AC0308B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0194" name="Picture 2" descr="red_hcii_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18288" y="134938"/>
            <a:ext cx="2386012" cy="514350"/>
          </a:xfrm>
          <a:prstGeom prst="rect">
            <a:avLst/>
          </a:prstGeom>
          <a:noFill/>
        </p:spPr>
      </p:pic>
      <p:grpSp>
        <p:nvGrpSpPr>
          <p:cNvPr id="520195" name="Group 3"/>
          <p:cNvGrpSpPr>
            <a:grpSpLocks/>
          </p:cNvGrpSpPr>
          <p:nvPr/>
        </p:nvGrpSpPr>
        <p:grpSpPr bwMode="auto">
          <a:xfrm>
            <a:off x="0" y="0"/>
            <a:ext cx="9144000" cy="93663"/>
            <a:chOff x="0" y="0"/>
            <a:chExt cx="5760" cy="128"/>
          </a:xfrm>
        </p:grpSpPr>
        <p:sp>
          <p:nvSpPr>
            <p:cNvPr id="520196" name="Rectangle 4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197" name="Rectangle 5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198" name="Rectangle 6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199" name="Rectangle 7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020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2020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20202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520203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en-US" altLang="en-US" smtClean="0"/>
              <a:t>© 2012 - Brad Myers</a:t>
            </a:r>
            <a:endParaRPr lang="en-US" altLang="en-US"/>
          </a:p>
        </p:txBody>
      </p:sp>
      <p:sp>
        <p:nvSpPr>
          <p:cNvPr id="52020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8FAEAE81-9E62-413B-A0AF-042CBC01B8B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mu.edu/~bam/uicourse/08763fall12/hw3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mu.edu/~bam/uicourse/UARTemplate.doc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.cmu.edu/~bam/uicourse/UsabilityEvalReport_template.doc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eit.com/papers/heuristic/severityrating.html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BB3A5AD-172D-4BC6-8FEC-3B9DABC6CFB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57200"/>
            <a:ext cx="9144000" cy="2667000"/>
          </a:xfrm>
        </p:spPr>
        <p:txBody>
          <a:bodyPr/>
          <a:lstStyle/>
          <a:p>
            <a:pPr algn="ctr"/>
            <a:r>
              <a:rPr lang="en-US" sz="3200" dirty="0"/>
              <a:t>Lecture </a:t>
            </a:r>
            <a:r>
              <a:rPr lang="en-US" sz="3200" dirty="0" smtClean="0"/>
              <a:t>6: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4000" dirty="0" smtClean="0"/>
              <a:t> How to Design </a:t>
            </a:r>
            <a:r>
              <a:rPr lang="en-US" sz="4000" dirty="0" smtClean="0"/>
              <a:t>a</a:t>
            </a:r>
            <a:br>
              <a:rPr lang="en-US" sz="4000" dirty="0" smtClean="0"/>
            </a:br>
            <a:r>
              <a:rPr lang="en-US" sz="4000" dirty="0" smtClean="0"/>
              <a:t>Good </a:t>
            </a:r>
            <a:r>
              <a:rPr lang="en-US" sz="4000" dirty="0" smtClean="0"/>
              <a:t>Usability Evaluation</a:t>
            </a:r>
            <a:endParaRPr lang="en-US" sz="4000" dirty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3581400"/>
            <a:ext cx="6172200" cy="2895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Brad Myers</a:t>
            </a:r>
          </a:p>
          <a:p>
            <a:pPr>
              <a:lnSpc>
                <a:spcPct val="90000"/>
              </a:lnSpc>
            </a:pPr>
            <a:endParaRPr lang="en-US" dirty="0">
              <a:solidFill>
                <a:srgbClr val="6E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6E0000"/>
                </a:solidFill>
              </a:rPr>
              <a:t>05-863 / 08-763 / 46-863: Introduction to </a:t>
            </a:r>
            <a:br>
              <a:rPr lang="en-US" dirty="0">
                <a:solidFill>
                  <a:srgbClr val="6E0000"/>
                </a:solidFill>
              </a:rPr>
            </a:br>
            <a:r>
              <a:rPr lang="en-US" dirty="0">
                <a:solidFill>
                  <a:srgbClr val="6E0000"/>
                </a:solidFill>
              </a:rPr>
              <a:t>Human Computer Interaction for </a:t>
            </a:r>
            <a:br>
              <a:rPr lang="en-US" dirty="0">
                <a:solidFill>
                  <a:srgbClr val="6E0000"/>
                </a:solidFill>
              </a:rPr>
            </a:br>
            <a:r>
              <a:rPr lang="en-US" dirty="0">
                <a:solidFill>
                  <a:srgbClr val="6E0000"/>
                </a:solidFill>
              </a:rPr>
              <a:t>Technology Executives</a:t>
            </a:r>
          </a:p>
          <a:p>
            <a:pPr>
              <a:lnSpc>
                <a:spcPct val="90000"/>
              </a:lnSpc>
            </a:pPr>
            <a:endParaRPr lang="en-US" dirty="0">
              <a:solidFill>
                <a:srgbClr val="6E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i="1" dirty="0">
                <a:solidFill>
                  <a:srgbClr val="6E0000"/>
                </a:solidFill>
              </a:rPr>
              <a:t>Fall, </a:t>
            </a:r>
            <a:r>
              <a:rPr lang="en-US" i="1" dirty="0" smtClean="0">
                <a:solidFill>
                  <a:srgbClr val="6E0000"/>
                </a:solidFill>
              </a:rPr>
              <a:t>2012, </a:t>
            </a:r>
            <a:r>
              <a:rPr lang="en-US" i="1" dirty="0">
                <a:solidFill>
                  <a:srgbClr val="6E0000"/>
                </a:solidFill>
              </a:rPr>
              <a:t>Mini 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en-US" dirty="0" smtClean="0"/>
              <a:t>© 2012 - Brad Myers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AA391-0DF5-4D24-9F2C-79C55F8EC1FE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Questionnaire Design</a:t>
            </a:r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Collect general demographic information that may be relevant</a:t>
            </a:r>
          </a:p>
          <a:p>
            <a:pPr lvl="1"/>
            <a:r>
              <a:rPr lang="en-US" dirty="0"/>
              <a:t>Age, sex, computer experience, etc.</a:t>
            </a:r>
          </a:p>
          <a:p>
            <a:r>
              <a:rPr lang="en-US" dirty="0"/>
              <a:t>Evaluate feelings towards your product and other products</a:t>
            </a:r>
          </a:p>
          <a:p>
            <a:r>
              <a:rPr lang="en-US" dirty="0"/>
              <a:t>Important to design questionnaire carefully</a:t>
            </a:r>
          </a:p>
          <a:p>
            <a:pPr lvl="1"/>
            <a:r>
              <a:rPr lang="en-US" dirty="0"/>
              <a:t>Users may find questions confusing</a:t>
            </a:r>
          </a:p>
          <a:p>
            <a:pPr lvl="2"/>
            <a:r>
              <a:rPr lang="en-US" dirty="0"/>
              <a:t>May not answer the question you think you are asking</a:t>
            </a:r>
          </a:p>
          <a:p>
            <a:pPr lvl="1"/>
            <a:r>
              <a:rPr lang="en-US" dirty="0"/>
              <a:t>May not measure what you are interested in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2012 -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93785-8E7B-4017-AF8B-A557A69B2A96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Questionnaire, 2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tabLst>
                <a:tab pos="3657600" algn="l"/>
                <a:tab pos="3824288" algn="l"/>
                <a:tab pos="5148263" algn="l"/>
                <a:tab pos="5370513" algn="l"/>
              </a:tabLst>
            </a:pPr>
            <a:r>
              <a:rPr lang="en-US" sz="2600"/>
              <a:t>“Likert scale”</a:t>
            </a:r>
          </a:p>
          <a:p>
            <a:pPr lvl="1">
              <a:lnSpc>
                <a:spcPct val="90000"/>
              </a:lnSpc>
              <a:tabLst>
                <a:tab pos="3657600" algn="l"/>
                <a:tab pos="3824288" algn="l"/>
                <a:tab pos="5148263" algn="l"/>
                <a:tab pos="5370513" algn="l"/>
              </a:tabLst>
            </a:pPr>
            <a:r>
              <a:rPr lang="en-US" sz="2200"/>
              <a:t>Propose something and let people agree or disagree: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  <a:tabLst>
                <a:tab pos="3657600" algn="l"/>
                <a:tab pos="3824288" algn="l"/>
                <a:tab pos="5148263" algn="l"/>
                <a:tab pos="5370513" algn="l"/>
              </a:tabLst>
            </a:pPr>
            <a:r>
              <a:rPr lang="en-US" sz="1700">
                <a:latin typeface="Times" pitchFamily="18" charset="0"/>
              </a:rPr>
              <a:t>		agree	disagree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  <a:tabLst>
                <a:tab pos="3657600" algn="l"/>
                <a:tab pos="3824288" algn="l"/>
                <a:tab pos="5148263" algn="l"/>
                <a:tab pos="5370513" algn="l"/>
              </a:tabLst>
            </a:pPr>
            <a:r>
              <a:rPr lang="en-US" sz="1700">
                <a:latin typeface="Times" pitchFamily="18" charset="0"/>
              </a:rPr>
              <a:t>The system was easy to use:		1 .. 2 .. 3 .. 4 .. 5</a:t>
            </a:r>
          </a:p>
          <a:p>
            <a:pPr>
              <a:lnSpc>
                <a:spcPct val="90000"/>
              </a:lnSpc>
              <a:tabLst>
                <a:tab pos="3657600" algn="l"/>
                <a:tab pos="3824288" algn="l"/>
                <a:tab pos="5148263" algn="l"/>
                <a:tab pos="5370513" algn="l"/>
              </a:tabLst>
            </a:pPr>
            <a:r>
              <a:rPr lang="en-US" sz="2600"/>
              <a:t>“Semantic differential scale”</a:t>
            </a:r>
          </a:p>
          <a:p>
            <a:pPr lvl="1">
              <a:lnSpc>
                <a:spcPct val="90000"/>
              </a:lnSpc>
              <a:tabLst>
                <a:tab pos="3657600" algn="l"/>
                <a:tab pos="3824288" algn="l"/>
                <a:tab pos="5148263" algn="l"/>
                <a:tab pos="5370513" algn="l"/>
              </a:tabLst>
            </a:pPr>
            <a:r>
              <a:rPr lang="en-US" sz="2200"/>
              <a:t>Two opposite feelings: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  <a:tabLst>
                <a:tab pos="3657600" algn="l"/>
                <a:tab pos="3824288" algn="l"/>
                <a:tab pos="5148263" algn="l"/>
                <a:tab pos="5370513" algn="l"/>
              </a:tabLst>
            </a:pPr>
            <a:r>
              <a:rPr lang="en-US" sz="1700">
                <a:latin typeface="Times" pitchFamily="18" charset="0"/>
              </a:rPr>
              <a:t>		difficult            easy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  <a:tabLst>
                <a:tab pos="3657600" algn="l"/>
                <a:tab pos="3824288" algn="l"/>
                <a:tab pos="5148263" algn="l"/>
                <a:tab pos="5370513" algn="l"/>
              </a:tabLst>
            </a:pPr>
            <a:r>
              <a:rPr lang="en-US" sz="1700">
                <a:latin typeface="Times" pitchFamily="18" charset="0"/>
              </a:rPr>
              <a:t>Finding the right information was:        -2 .. -1 .. 0 .. 1 .. 2</a:t>
            </a:r>
          </a:p>
          <a:p>
            <a:pPr>
              <a:lnSpc>
                <a:spcPct val="90000"/>
              </a:lnSpc>
              <a:tabLst>
                <a:tab pos="3657600" algn="l"/>
                <a:tab pos="3824288" algn="l"/>
                <a:tab pos="5148263" algn="l"/>
                <a:tab pos="5370513" algn="l"/>
              </a:tabLst>
            </a:pPr>
            <a:r>
              <a:rPr lang="en-US" sz="2600"/>
              <a:t>If multiple choices, rank order them: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  <a:tabLst>
                <a:tab pos="3657600" algn="l"/>
                <a:tab pos="3824288" algn="l"/>
                <a:tab pos="5148263" algn="l"/>
                <a:tab pos="5370513" algn="l"/>
              </a:tabLst>
            </a:pPr>
            <a:r>
              <a:rPr lang="en-US" sz="1700">
                <a:latin typeface="Times" pitchFamily="18" charset="0"/>
              </a:rPr>
              <a:t>Rank the choices in order of preference (with 1 being most preferred and 4 being least):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  <a:tabLst>
                <a:tab pos="3657600" algn="l"/>
                <a:tab pos="3824288" algn="l"/>
                <a:tab pos="5148263" algn="l"/>
                <a:tab pos="5370513" algn="l"/>
              </a:tabLst>
            </a:pPr>
            <a:r>
              <a:rPr lang="en-US" sz="1700">
                <a:latin typeface="Times" pitchFamily="18" charset="0"/>
              </a:rPr>
              <a:t> </a:t>
            </a:r>
            <a:r>
              <a:rPr lang="en-US" sz="1700" u="sng">
                <a:latin typeface="Times" pitchFamily="18" charset="0"/>
              </a:rPr>
              <a:t>      </a:t>
            </a:r>
            <a:r>
              <a:rPr lang="en-US" sz="1700">
                <a:latin typeface="Times" pitchFamily="18" charset="0"/>
              </a:rPr>
              <a:t>Interface #1 </a:t>
            </a:r>
            <a:r>
              <a:rPr lang="en-US" sz="1700" u="sng">
                <a:latin typeface="Times" pitchFamily="18" charset="0"/>
              </a:rPr>
              <a:t>      </a:t>
            </a:r>
            <a:r>
              <a:rPr lang="en-US" sz="1700">
                <a:latin typeface="Times" pitchFamily="18" charset="0"/>
              </a:rPr>
              <a:t> Interface #2   </a:t>
            </a:r>
            <a:r>
              <a:rPr lang="en-US" sz="1700" u="sng">
                <a:latin typeface="Times" pitchFamily="18" charset="0"/>
              </a:rPr>
              <a:t>       </a:t>
            </a:r>
            <a:r>
              <a:rPr lang="en-US" sz="1700">
                <a:latin typeface="Times" pitchFamily="18" charset="0"/>
              </a:rPr>
              <a:t> Interface #3 </a:t>
            </a:r>
            <a:r>
              <a:rPr lang="en-US" sz="1700" u="sng">
                <a:latin typeface="Times" pitchFamily="18" charset="0"/>
              </a:rPr>
              <a:t>       </a:t>
            </a:r>
            <a:r>
              <a:rPr lang="en-US" sz="1700">
                <a:latin typeface="Times" pitchFamily="18" charset="0"/>
              </a:rPr>
              <a:t>Interface #4</a:t>
            </a:r>
          </a:p>
          <a:p>
            <a:pPr lvl="1">
              <a:lnSpc>
                <a:spcPct val="90000"/>
              </a:lnSpc>
              <a:tabLst>
                <a:tab pos="3657600" algn="l"/>
                <a:tab pos="3824288" algn="l"/>
                <a:tab pos="5148263" algn="l"/>
                <a:tab pos="5370513" algn="l"/>
              </a:tabLst>
            </a:pPr>
            <a:r>
              <a:rPr lang="en-US" sz="2200"/>
              <a:t>(in a real survey, describe the interfaces)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2012 -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Survey example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7696200" y="1719263"/>
            <a:ext cx="1371600" cy="4411662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Hartson &amp; Pyla, p. 446</a:t>
            </a:r>
            <a:endParaRPr lang="en-US" sz="1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2012 - Brad Myers</a:t>
            </a: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DF8D-A668-4E08-AC83-B1EE2F15B023}" type="slidenum">
              <a:rPr lang="en-US" altLang="en-US" smtClean="0"/>
              <a:pPr/>
              <a:t>12</a:t>
            </a:fld>
            <a:endParaRPr lang="en-US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8464"/>
            <a:ext cx="7471871" cy="6713336"/>
          </a:xfrm>
          <a:prstGeom prst="rect">
            <a:avLst/>
          </a:prstGeom>
          <a:noFill/>
          <a:ln w="9525">
            <a:solidFill>
              <a:srgbClr val="3399FF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3604C-CAC2-48E7-89BC-2DF1AC85E482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Videotaping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6063" y="1600200"/>
            <a:ext cx="8650287" cy="4532313"/>
          </a:xfrm>
        </p:spPr>
        <p:txBody>
          <a:bodyPr/>
          <a:lstStyle/>
          <a:p>
            <a:r>
              <a:rPr lang="en-US" sz="2600" dirty="0"/>
              <a:t>Often useful for measuring after the </a:t>
            </a:r>
            <a:r>
              <a:rPr lang="en-US" sz="2600" dirty="0" smtClean="0"/>
              <a:t>evaluation</a:t>
            </a:r>
            <a:endParaRPr lang="en-US" sz="2600" dirty="0"/>
          </a:p>
          <a:p>
            <a:pPr lvl="1"/>
            <a:r>
              <a:rPr lang="en-US" sz="2200" dirty="0"/>
              <a:t>But very slow to analyze and transcribe</a:t>
            </a:r>
          </a:p>
          <a:p>
            <a:r>
              <a:rPr lang="en-US" sz="2600" dirty="0"/>
              <a:t>Useful for demonstrating problems to developers, management</a:t>
            </a:r>
          </a:p>
          <a:p>
            <a:pPr lvl="1"/>
            <a:r>
              <a:rPr lang="en-US" sz="2200" dirty="0"/>
              <a:t>Compelling to see someone struggling</a:t>
            </a:r>
          </a:p>
          <a:p>
            <a:r>
              <a:rPr lang="en-US" sz="2600" dirty="0"/>
              <a:t>Facilitate Impact analysis</a:t>
            </a:r>
          </a:p>
          <a:p>
            <a:pPr lvl="1"/>
            <a:r>
              <a:rPr lang="en-US" sz="2200" dirty="0"/>
              <a:t>Which problems will be most important to fix?</a:t>
            </a:r>
          </a:p>
          <a:p>
            <a:pPr lvl="1"/>
            <a:r>
              <a:rPr lang="en-US" sz="2200" dirty="0"/>
              <a:t>How many users and how much time wasted on each problem</a:t>
            </a:r>
          </a:p>
          <a:p>
            <a:r>
              <a:rPr lang="en-US" sz="2600" dirty="0"/>
              <a:t>But careful </a:t>
            </a:r>
            <a:r>
              <a:rPr lang="en-US" sz="2600" dirty="0" err="1"/>
              <a:t>notetaking</a:t>
            </a:r>
            <a:r>
              <a:rPr lang="en-US" sz="2600" dirty="0"/>
              <a:t> will often suffice when usability problems are noticed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2012 -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79B84-8FC8-4D12-A057-45E81AEFB504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“Think Aloud” Protocols</a:t>
            </a:r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411662"/>
          </a:xfrm>
        </p:spPr>
        <p:txBody>
          <a:bodyPr/>
          <a:lstStyle/>
          <a:p>
            <a:r>
              <a:rPr lang="en-US" sz="2100" dirty="0"/>
              <a:t>“Single most valuable usability engineering method”</a:t>
            </a:r>
          </a:p>
          <a:p>
            <a:r>
              <a:rPr lang="en-US" sz="2100" dirty="0"/>
              <a:t>Get user to continuously verbalize their thoughts</a:t>
            </a:r>
          </a:p>
          <a:p>
            <a:r>
              <a:rPr lang="en-US" sz="2100" dirty="0"/>
              <a:t>Find out </a:t>
            </a:r>
            <a:r>
              <a:rPr lang="en-US" sz="2100" i="1" dirty="0">
                <a:solidFill>
                  <a:schemeClr val="accent2"/>
                </a:solidFill>
              </a:rPr>
              <a:t>why</a:t>
            </a:r>
            <a:r>
              <a:rPr lang="en-US" sz="2100" dirty="0"/>
              <a:t> user does things</a:t>
            </a:r>
          </a:p>
          <a:p>
            <a:pPr lvl="1"/>
            <a:r>
              <a:rPr lang="en-US" sz="2000" dirty="0"/>
              <a:t>What thought would happen, why stuck, frustrated, etc.</a:t>
            </a:r>
          </a:p>
          <a:p>
            <a:r>
              <a:rPr lang="en-US" sz="2100" dirty="0"/>
              <a:t>Encourage users to expand on whatever interesting</a:t>
            </a:r>
          </a:p>
          <a:p>
            <a:r>
              <a:rPr lang="en-US" sz="2100" dirty="0"/>
              <a:t>But interferes with timings</a:t>
            </a:r>
          </a:p>
          <a:p>
            <a:r>
              <a:rPr lang="en-US" sz="2100" dirty="0"/>
              <a:t>May need to “coach” user to keep talking</a:t>
            </a:r>
          </a:p>
          <a:p>
            <a:pPr lvl="1"/>
            <a:r>
              <a:rPr lang="en-US" sz="2000" dirty="0"/>
              <a:t>Unnatural to describe what thinking</a:t>
            </a:r>
          </a:p>
          <a:p>
            <a:pPr lvl="1"/>
            <a:r>
              <a:rPr lang="en-US" sz="2000" dirty="0"/>
              <a:t>Ask general questions: “What did you expect”, “What are you thinking now”</a:t>
            </a:r>
          </a:p>
          <a:p>
            <a:pPr lvl="2"/>
            <a:r>
              <a:rPr lang="en-US" sz="1800" dirty="0"/>
              <a:t>Not: “What do you think that button is for”, “Why didn’t you click here”</a:t>
            </a:r>
          </a:p>
          <a:p>
            <a:pPr lvl="2"/>
            <a:r>
              <a:rPr lang="en-US" sz="1800" dirty="0"/>
              <a:t>Will “give away” the answer or bias the user</a:t>
            </a:r>
          </a:p>
          <a:p>
            <a:r>
              <a:rPr lang="en-US" sz="2100" dirty="0"/>
              <a:t>Alternative: have two </a:t>
            </a:r>
            <a:r>
              <a:rPr lang="en-US" sz="2100" dirty="0" smtClean="0"/>
              <a:t>users </a:t>
            </a:r>
            <a:r>
              <a:rPr lang="en-US" sz="2100" dirty="0"/>
              <a:t>and encourage discussion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2012 -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94BA-3F14-4781-85AD-05F5C5C5A2B1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Getting Users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411662"/>
          </a:xfrm>
        </p:spPr>
        <p:txBody>
          <a:bodyPr/>
          <a:lstStyle/>
          <a:p>
            <a:r>
              <a:rPr lang="en-US" sz="2600" dirty="0"/>
              <a:t>Should be representative</a:t>
            </a:r>
          </a:p>
          <a:p>
            <a:r>
              <a:rPr lang="en-US" sz="2600" dirty="0"/>
              <a:t>If multiple groups of users</a:t>
            </a:r>
          </a:p>
          <a:p>
            <a:pPr lvl="1"/>
            <a:r>
              <a:rPr lang="en-US" sz="2200" dirty="0"/>
              <a:t>Representatives of each group, if possible</a:t>
            </a:r>
          </a:p>
          <a:p>
            <a:r>
              <a:rPr lang="en-US" sz="2600" dirty="0"/>
              <a:t>Issues:</a:t>
            </a:r>
          </a:p>
          <a:p>
            <a:pPr lvl="1"/>
            <a:r>
              <a:rPr lang="en-US" sz="2200" dirty="0"/>
              <a:t>Managers will pick most </a:t>
            </a:r>
            <a:r>
              <a:rPr lang="en-US" sz="2200" i="1" dirty="0"/>
              <a:t>able</a:t>
            </a:r>
            <a:r>
              <a:rPr lang="en-US" sz="2200" dirty="0"/>
              <a:t> people </a:t>
            </a:r>
            <a:r>
              <a:rPr lang="en-US" sz="2200" dirty="0" smtClean="0"/>
              <a:t>as participants</a:t>
            </a:r>
            <a:endParaRPr lang="en-US" sz="2200" dirty="0"/>
          </a:p>
          <a:p>
            <a:pPr lvl="1"/>
            <a:r>
              <a:rPr lang="en-US" sz="2200" dirty="0"/>
              <a:t>Getting users who are specialists</a:t>
            </a:r>
          </a:p>
          <a:p>
            <a:pPr lvl="2"/>
            <a:r>
              <a:rPr lang="en-US" sz="2100" dirty="0"/>
              <a:t>E.g., doctors, dental assistants</a:t>
            </a:r>
          </a:p>
          <a:p>
            <a:pPr lvl="2"/>
            <a:r>
              <a:rPr lang="en-US" sz="2100" dirty="0"/>
              <a:t>Maybe can get students, retirees</a:t>
            </a:r>
          </a:p>
          <a:p>
            <a:pPr lvl="1"/>
            <a:r>
              <a:rPr lang="en-US" sz="2200" dirty="0"/>
              <a:t>Paying users</a:t>
            </a:r>
          </a:p>
          <a:p>
            <a:r>
              <a:rPr lang="en-US" sz="2600" dirty="0"/>
              <a:t>Novices vs. experts</a:t>
            </a:r>
          </a:p>
          <a:p>
            <a:pPr lvl="1"/>
            <a:r>
              <a:rPr lang="en-US" sz="2200" dirty="0"/>
              <a:t>Very different behaviors, performance, etc.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2012 -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3DB00-8AD0-49D9-92F4-C53B0F48A94A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429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</a:t>
            </a:r>
            <a:r>
              <a:rPr lang="en-US" dirty="0" smtClean="0"/>
              <a:t>participants</a:t>
            </a:r>
            <a:endParaRPr lang="en-US" dirty="0"/>
          </a:p>
        </p:txBody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229600" cy="4411662"/>
          </a:xfrm>
        </p:spPr>
        <p:txBody>
          <a:bodyPr/>
          <a:lstStyle/>
          <a:p>
            <a:r>
              <a:rPr lang="en-US" sz="2600" dirty="0"/>
              <a:t>About 10 for statistical </a:t>
            </a:r>
            <a:r>
              <a:rPr lang="en-US" sz="2600" dirty="0" smtClean="0"/>
              <a:t>studies</a:t>
            </a:r>
            <a:endParaRPr lang="en-US" sz="2600" dirty="0"/>
          </a:p>
          <a:p>
            <a:r>
              <a:rPr lang="en-US" sz="2600" dirty="0"/>
              <a:t>As few as 5 for </a:t>
            </a:r>
            <a:r>
              <a:rPr lang="en-US" sz="2600" dirty="0" smtClean="0"/>
              <a:t>usability evaluation</a:t>
            </a:r>
            <a:endParaRPr lang="en-US" sz="2600" dirty="0"/>
          </a:p>
          <a:p>
            <a:pPr lvl="1"/>
            <a:r>
              <a:rPr lang="en-US" sz="2200" dirty="0"/>
              <a:t>Can update after each user to correct problems</a:t>
            </a:r>
          </a:p>
          <a:p>
            <a:pPr lvl="2"/>
            <a:r>
              <a:rPr lang="en-US" sz="2100" dirty="0"/>
              <a:t>But can be misled by “spurious behavior” of a single person</a:t>
            </a:r>
          </a:p>
          <a:p>
            <a:pPr lvl="3"/>
            <a:r>
              <a:rPr lang="en-US" sz="1800" dirty="0"/>
              <a:t>Accidents or just not representative</a:t>
            </a:r>
          </a:p>
          <a:p>
            <a:pPr lvl="1"/>
            <a:r>
              <a:rPr lang="en-US" sz="2200" dirty="0"/>
              <a:t>Five users cannot</a:t>
            </a:r>
            <a:br>
              <a:rPr lang="en-US" sz="2200" dirty="0"/>
            </a:br>
            <a:r>
              <a:rPr lang="en-US" sz="2200" dirty="0" smtClean="0"/>
              <a:t>evaluate </a:t>
            </a:r>
            <a:r>
              <a:rPr lang="en-US" sz="2200" i="1" dirty="0" smtClean="0"/>
              <a:t>all </a:t>
            </a:r>
            <a:r>
              <a:rPr lang="en-US" sz="2200" dirty="0"/>
              <a:t>of a system</a:t>
            </a:r>
          </a:p>
        </p:txBody>
      </p:sp>
      <p:pic>
        <p:nvPicPr>
          <p:cNvPr id="429060" name="Picture 4" descr="20000319_problemfindingcurv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3886200"/>
            <a:ext cx="4775200" cy="28527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E010A-6627-4AD8-9A39-B32345F51194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/>
              <a:t>Ethical Considerations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6868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600" dirty="0"/>
              <a:t>No harm to the users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Emotional distress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Highly trained people especially concerned about looking foolish</a:t>
            </a:r>
          </a:p>
          <a:p>
            <a:pPr>
              <a:lnSpc>
                <a:spcPct val="90000"/>
              </a:lnSpc>
            </a:pPr>
            <a:r>
              <a:rPr lang="en-US" sz="2600" dirty="0">
                <a:solidFill>
                  <a:srgbClr val="C00000"/>
                </a:solidFill>
              </a:rPr>
              <a:t>Emphasize system being </a:t>
            </a:r>
            <a:r>
              <a:rPr lang="en-US" sz="2600" dirty="0" smtClean="0">
                <a:solidFill>
                  <a:srgbClr val="C00000"/>
                </a:solidFill>
              </a:rPr>
              <a:t>evaluated, </a:t>
            </a:r>
            <a:r>
              <a:rPr lang="en-US" sz="2600" dirty="0">
                <a:solidFill>
                  <a:srgbClr val="C00000"/>
                </a:solidFill>
              </a:rPr>
              <a:t>not </a:t>
            </a:r>
            <a:r>
              <a:rPr lang="en-US" sz="2600" dirty="0" smtClean="0">
                <a:solidFill>
                  <a:srgbClr val="C00000"/>
                </a:solidFill>
              </a:rPr>
              <a:t>user</a:t>
            </a:r>
          </a:p>
          <a:p>
            <a:pPr>
              <a:lnSpc>
                <a:spcPct val="90000"/>
              </a:lnSpc>
            </a:pPr>
            <a:r>
              <a:rPr lang="en-US" sz="2600" dirty="0" smtClean="0"/>
              <a:t>Results </a:t>
            </a:r>
            <a:r>
              <a:rPr lang="en-US" sz="2600" dirty="0"/>
              <a:t>of </a:t>
            </a:r>
            <a:r>
              <a:rPr lang="en-US" sz="2600" dirty="0" smtClean="0"/>
              <a:t>evaluation and </a:t>
            </a:r>
            <a:r>
              <a:rPr lang="en-US" sz="2600" dirty="0"/>
              <a:t>users’ identities kept confidential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Stop </a:t>
            </a:r>
            <a:r>
              <a:rPr lang="en-US" sz="2600" dirty="0" smtClean="0"/>
              <a:t>evaluation if </a:t>
            </a:r>
            <a:r>
              <a:rPr lang="en-US" sz="2600" dirty="0"/>
              <a:t>user is too upset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At end, ask for comments, explain any deceptions, thank the participants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At universities, have “Institutional Review Board” (IRB)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2012 -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3CF19-3F27-4D87-8D60-523318BC9AA1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5242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Milgram Psychology Experiments</a:t>
            </a:r>
          </a:p>
        </p:txBody>
      </p:sp>
      <p:sp>
        <p:nvSpPr>
          <p:cNvPr id="52429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28600" y="1641475"/>
            <a:ext cx="5638800" cy="47593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600" dirty="0"/>
              <a:t>Stanley </a:t>
            </a:r>
            <a:r>
              <a:rPr lang="en-US" sz="2600" dirty="0" err="1"/>
              <a:t>Milgram</a:t>
            </a:r>
            <a:r>
              <a:rPr lang="en-US" sz="2600" dirty="0"/>
              <a:t> 1961-1962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Subject (“teacher” T) told by experimenter (E) to shock another person ("Learner" L, an actor) if L gets answers wrong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&gt; 65% of subjects were willing to give apparently harmful electric shocks – up to 450 volts – to a pitifully protesting victim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Study created emotional distress 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Some subjects needed significant counseling afterward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http://www.stanleymilgram.com/</a:t>
            </a:r>
          </a:p>
        </p:txBody>
      </p:sp>
      <p:sp>
        <p:nvSpPr>
          <p:cNvPr id="524293" name="Text Box 5"/>
          <p:cNvSpPr txBox="1">
            <a:spLocks noChangeArrowheads="1"/>
          </p:cNvSpPr>
          <p:nvPr/>
        </p:nvSpPr>
        <p:spPr bwMode="auto">
          <a:xfrm>
            <a:off x="6172200" y="5715000"/>
            <a:ext cx="266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en-US" sz="2000">
                <a:latin typeface="Times New Roman" pitchFamily="18" charset="0"/>
              </a:rPr>
              <a:t>Image from Wikipedia</a:t>
            </a:r>
            <a:endParaRPr kumimoji="1" lang="en-US" sz="2400">
              <a:latin typeface="Times New Roman" pitchFamily="18" charset="0"/>
            </a:endParaRPr>
          </a:p>
        </p:txBody>
      </p:sp>
      <p:pic>
        <p:nvPicPr>
          <p:cNvPr id="524297" name="Picture 9" descr="Milgram_Experiment_v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371600"/>
            <a:ext cx="3063875" cy="3886200"/>
          </a:xfrm>
          <a:prstGeom prst="rect">
            <a:avLst/>
          </a:prstGeom>
          <a:noFill/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2012 - Brad Myers</a:t>
            </a:r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1A984-C792-4C8C-93B7-4547449A8AA9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4628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Prepare for the </a:t>
            </a:r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4628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Set up realistic situation</a:t>
            </a:r>
          </a:p>
          <a:p>
            <a:r>
              <a:rPr lang="en-US" dirty="0"/>
              <a:t>Write up task </a:t>
            </a:r>
            <a:r>
              <a:rPr lang="en-US" dirty="0" smtClean="0"/>
              <a:t>scenarios</a:t>
            </a:r>
          </a:p>
          <a:p>
            <a:r>
              <a:rPr lang="en-US" dirty="0" smtClean="0"/>
              <a:t>Write detailed script of what you will say</a:t>
            </a:r>
            <a:endParaRPr lang="en-US" dirty="0"/>
          </a:p>
          <a:p>
            <a:r>
              <a:rPr lang="en-US" dirty="0"/>
              <a:t>PRACTICE</a:t>
            </a:r>
          </a:p>
          <a:p>
            <a:r>
              <a:rPr lang="en-US" dirty="0"/>
              <a:t>Recruit users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2012 - Brad Myers</a:t>
            </a:r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hlinkClick r:id="rId2"/>
              </a:rPr>
              <a:t>http://www.cs.cmu.edu/~</a:t>
            </a:r>
            <a:r>
              <a:rPr lang="en-US" sz="2000" dirty="0" smtClean="0">
                <a:hlinkClick r:id="rId2"/>
              </a:rPr>
              <a:t>bam/uicourse/08763fall12/hw3.html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r>
              <a:rPr lang="en-US" dirty="0" smtClean="0"/>
              <a:t>Note: due on MONDAY, </a:t>
            </a:r>
            <a:r>
              <a:rPr lang="en-US" dirty="0" smtClean="0"/>
              <a:t>November 19, </a:t>
            </a:r>
            <a:r>
              <a:rPr lang="en-US" dirty="0" smtClean="0"/>
              <a:t>2012 due to Thanksgiving holiday</a:t>
            </a:r>
          </a:p>
          <a:p>
            <a:r>
              <a:rPr lang="en-US" dirty="0" smtClean="0"/>
              <a:t>Note: TA office hours change accordingly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2012 -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0839D-5BD6-436D-86AD-F16351A7C5B9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A775-3A80-4DEB-B065-1A82F2B2EF27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r>
              <a:rPr lang="en-US" sz="3500" dirty="0"/>
              <a:t>Who runs the experiment?</a:t>
            </a:r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762000"/>
            <a:ext cx="8229600" cy="4411663"/>
          </a:xfrm>
        </p:spPr>
        <p:txBody>
          <a:bodyPr/>
          <a:lstStyle/>
          <a:p>
            <a:r>
              <a:rPr lang="en-US" sz="2600" dirty="0"/>
              <a:t>Trained usability engineers know how to run a valid </a:t>
            </a:r>
            <a:r>
              <a:rPr lang="en-US" sz="2600" dirty="0" smtClean="0"/>
              <a:t>usability evaluation</a:t>
            </a:r>
            <a:endParaRPr lang="en-US" sz="2600" dirty="0"/>
          </a:p>
          <a:p>
            <a:pPr lvl="1"/>
            <a:r>
              <a:rPr lang="en-US" sz="2200" dirty="0"/>
              <a:t>Called “facilitators”</a:t>
            </a:r>
          </a:p>
          <a:p>
            <a:pPr lvl="1"/>
            <a:r>
              <a:rPr lang="en-US" sz="2200" dirty="0"/>
              <a:t>Good methodology is important</a:t>
            </a:r>
          </a:p>
          <a:p>
            <a:pPr lvl="2"/>
            <a:r>
              <a:rPr lang="en-US" sz="2100" dirty="0"/>
              <a:t>2-3 vs. 5-6 of 8 usability problems found</a:t>
            </a:r>
          </a:p>
          <a:p>
            <a:r>
              <a:rPr lang="en-US" sz="2600" dirty="0"/>
              <a:t>But useful for developers &amp; designers to watch</a:t>
            </a:r>
          </a:p>
          <a:p>
            <a:pPr lvl="1"/>
            <a:r>
              <a:rPr lang="en-US" sz="2200" dirty="0"/>
              <a:t>Available if system crashes or user gets</a:t>
            </a:r>
            <a:br>
              <a:rPr lang="en-US" sz="2200" dirty="0"/>
            </a:br>
            <a:r>
              <a:rPr lang="en-US" sz="2200" dirty="0"/>
              <a:t>completely stuck</a:t>
            </a:r>
          </a:p>
          <a:p>
            <a:pPr lvl="1"/>
            <a:r>
              <a:rPr lang="en-US" sz="2200" dirty="0"/>
              <a:t>But have to keep them from interfering</a:t>
            </a:r>
          </a:p>
          <a:p>
            <a:pPr lvl="2"/>
            <a:r>
              <a:rPr lang="en-US" sz="2100" dirty="0"/>
              <a:t>Randy </a:t>
            </a:r>
            <a:r>
              <a:rPr lang="en-US" sz="2100" dirty="0" err="1"/>
              <a:t>Pausch’s</a:t>
            </a:r>
            <a:r>
              <a:rPr lang="en-US" sz="2100" dirty="0"/>
              <a:t> strategy</a:t>
            </a:r>
          </a:p>
          <a:p>
            <a:pPr lvl="1"/>
            <a:r>
              <a:rPr lang="en-US" sz="2200" dirty="0"/>
              <a:t>Having at least one observer (</a:t>
            </a:r>
            <a:r>
              <a:rPr lang="en-US" sz="2200" dirty="0" err="1"/>
              <a:t>notetaker</a:t>
            </a:r>
            <a:r>
              <a:rPr lang="en-US" sz="2200" dirty="0"/>
              <a:t>)</a:t>
            </a:r>
            <a:br>
              <a:rPr lang="en-US" sz="2200" dirty="0"/>
            </a:br>
            <a:r>
              <a:rPr lang="en-US" sz="2200" dirty="0"/>
              <a:t>is useful</a:t>
            </a:r>
          </a:p>
          <a:p>
            <a:r>
              <a:rPr lang="en-US" sz="2600" dirty="0"/>
              <a:t>Common error: don’t help too early!</a:t>
            </a:r>
          </a:p>
        </p:txBody>
      </p:sp>
      <p:pic>
        <p:nvPicPr>
          <p:cNvPr id="405508" name="Picture 4" descr="userTestingSittingOnHands"/>
          <p:cNvPicPr>
            <a:picLocks noChangeAspect="1" noChangeArrowheads="1"/>
          </p:cNvPicPr>
          <p:nvPr/>
        </p:nvPicPr>
        <p:blipFill>
          <a:blip r:embed="rId3" cstate="print"/>
          <a:srcRect l="14285" t="3625" r="4762"/>
          <a:stretch>
            <a:fillRect/>
          </a:stretch>
        </p:blipFill>
        <p:spPr bwMode="auto">
          <a:xfrm>
            <a:off x="5867400" y="3962400"/>
            <a:ext cx="3276600" cy="2562225"/>
          </a:xfrm>
          <a:prstGeom prst="rect">
            <a:avLst/>
          </a:prstGeom>
          <a:noFill/>
        </p:spPr>
      </p:pic>
      <p:sp>
        <p:nvSpPr>
          <p:cNvPr id="405509" name="Oval 5"/>
          <p:cNvSpPr>
            <a:spLocks noChangeArrowheads="1"/>
          </p:cNvSpPr>
          <p:nvPr/>
        </p:nvSpPr>
        <p:spPr bwMode="auto">
          <a:xfrm>
            <a:off x="7467600" y="5867400"/>
            <a:ext cx="990600" cy="762000"/>
          </a:xfrm>
          <a:prstGeom prst="ellipse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2012 -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5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5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50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7A0F-CBF5-4D38-845E-01B4FF498DE6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414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</a:t>
            </a:r>
            <a:r>
              <a:rPr lang="en-US" dirty="0" smtClean="0"/>
              <a:t>Evaluate?</a:t>
            </a:r>
            <a:endParaRPr lang="en-US" dirty="0"/>
          </a:p>
        </p:txBody>
      </p:sp>
      <p:sp>
        <p:nvSpPr>
          <p:cNvPr id="4147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11662"/>
          </a:xfrm>
        </p:spPr>
        <p:txBody>
          <a:bodyPr/>
          <a:lstStyle/>
          <a:p>
            <a:r>
              <a:rPr lang="en-US" dirty="0"/>
              <a:t>Usability Labs</a:t>
            </a:r>
          </a:p>
          <a:p>
            <a:pPr lvl="1"/>
            <a:r>
              <a:rPr lang="en-US" dirty="0"/>
              <a:t>Cameras, 2-way mirrors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specialists</a:t>
            </a:r>
            <a:endParaRPr lang="en-US" dirty="0"/>
          </a:p>
          <a:p>
            <a:pPr lvl="1"/>
            <a:r>
              <a:rPr lang="en-US" dirty="0"/>
              <a:t>Separate </a:t>
            </a:r>
            <a:r>
              <a:rPr lang="en-US" dirty="0" smtClean="0"/>
              <a:t>observation</a:t>
            </a:r>
            <a:br>
              <a:rPr lang="en-US" dirty="0" smtClean="0"/>
            </a:br>
            <a:r>
              <a:rPr lang="en-US" dirty="0" smtClean="0"/>
              <a:t>and control </a:t>
            </a:r>
            <a:r>
              <a:rPr lang="en-US" dirty="0"/>
              <a:t>room</a:t>
            </a:r>
          </a:p>
          <a:p>
            <a:pPr lvl="2"/>
            <a:r>
              <a:rPr lang="en-US" dirty="0"/>
              <a:t>Should disclose who is watching</a:t>
            </a:r>
          </a:p>
          <a:p>
            <a:pPr lvl="1"/>
            <a:r>
              <a:rPr lang="en-US" dirty="0"/>
              <a:t>Having one may increase usability </a:t>
            </a:r>
            <a:r>
              <a:rPr lang="en-US" dirty="0" smtClean="0"/>
              <a:t>evaluations in </a:t>
            </a:r>
            <a:r>
              <a:rPr lang="en-US" dirty="0"/>
              <a:t>an organization</a:t>
            </a:r>
          </a:p>
          <a:p>
            <a:r>
              <a:rPr lang="en-US" dirty="0"/>
              <a:t>Can usually perform </a:t>
            </a:r>
            <a:r>
              <a:rPr lang="en-US" dirty="0" smtClean="0"/>
              <a:t>an evaluation anywhere</a:t>
            </a:r>
            <a:endParaRPr lang="en-US" dirty="0"/>
          </a:p>
          <a:p>
            <a:pPr lvl="1"/>
            <a:r>
              <a:rPr lang="en-US" dirty="0"/>
              <a:t>Can use portable </a:t>
            </a:r>
            <a:r>
              <a:rPr lang="en-US" dirty="0" smtClean="0"/>
              <a:t>video recorder, etc</a:t>
            </a:r>
            <a:r>
              <a:rPr lang="en-US" dirty="0"/>
              <a:t>.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762000"/>
            <a:ext cx="4191000" cy="316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2012 -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BCF14-D9A9-4AC2-81BC-8ED11C4D55A9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Stages of </a:t>
            </a:r>
            <a:r>
              <a:rPr lang="en-US" dirty="0" smtClean="0"/>
              <a:t>an Evaluation</a:t>
            </a:r>
            <a:endParaRPr lang="en-US" dirty="0"/>
          </a:p>
        </p:txBody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50288" cy="45323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600" dirty="0"/>
              <a:t>Preparation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Make sure </a:t>
            </a:r>
            <a:r>
              <a:rPr lang="en-US" sz="2200" dirty="0" smtClean="0"/>
              <a:t>evaluation is ready </a:t>
            </a:r>
            <a:r>
              <a:rPr lang="en-US" sz="2200" dirty="0"/>
              <a:t>to go before user arrives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Introduction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Say purpose is to </a:t>
            </a:r>
            <a:r>
              <a:rPr lang="en-US" sz="2200" dirty="0" smtClean="0"/>
              <a:t>evaluate software</a:t>
            </a:r>
            <a:endParaRPr lang="en-US" sz="22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Consent form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Give instructions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Pre-test questionnaire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Write down outline to make sure consistent for all users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Running the </a:t>
            </a:r>
            <a:r>
              <a:rPr lang="en-US" sz="2600" dirty="0" smtClean="0"/>
              <a:t>evaluation</a:t>
            </a:r>
            <a:endParaRPr lang="en-US" sz="2600" dirty="0"/>
          </a:p>
          <a:p>
            <a:pPr>
              <a:lnSpc>
                <a:spcPct val="90000"/>
              </a:lnSpc>
            </a:pPr>
            <a:r>
              <a:rPr lang="en-US" sz="2600" dirty="0"/>
              <a:t>Debriefing after the </a:t>
            </a:r>
            <a:r>
              <a:rPr lang="en-US" sz="2600" dirty="0" smtClean="0"/>
              <a:t>evaluation</a:t>
            </a:r>
            <a:endParaRPr lang="en-US" sz="26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Post-test questionnaire, explain purpose, thanks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2012 -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B9FBB-5472-4225-8A53-3E1066898A50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>
          <a:xfrm>
            <a:off x="950913" y="122238"/>
            <a:ext cx="6556375" cy="1295400"/>
          </a:xfrm>
        </p:spPr>
        <p:txBody>
          <a:bodyPr/>
          <a:lstStyle/>
          <a:p>
            <a:r>
              <a:rPr lang="en-US"/>
              <a:t>Conduct the Observation</a:t>
            </a:r>
          </a:p>
        </p:txBody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Introduce the observation phase</a:t>
            </a:r>
          </a:p>
          <a:p>
            <a:r>
              <a:rPr lang="en-US"/>
              <a:t>Instruct them on how to do a think aloud</a:t>
            </a:r>
          </a:p>
          <a:p>
            <a:r>
              <a:rPr lang="en-US"/>
              <a:t>Final instructions (“Rules”)</a:t>
            </a:r>
          </a:p>
          <a:p>
            <a:pPr lvl="1"/>
            <a:r>
              <a:rPr lang="en-US"/>
              <a:t>You won’t be able to answer Qs during, but if questions cross their mind, say them aloud</a:t>
            </a:r>
          </a:p>
          <a:p>
            <a:pPr lvl="1"/>
            <a:r>
              <a:rPr lang="en-US"/>
              <a:t>If you forget to think aloud, I’ll say “Please keep talking”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2012 -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F3E51-48EC-4B39-963E-701CAE807BAB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8229600" cy="1295400"/>
          </a:xfrm>
        </p:spPr>
        <p:txBody>
          <a:bodyPr/>
          <a:lstStyle/>
          <a:p>
            <a:r>
              <a:rPr lang="en-US" dirty="0"/>
              <a:t>Cleaning up After </a:t>
            </a:r>
            <a:r>
              <a:rPr lang="en-US" dirty="0" smtClean="0"/>
              <a:t>an Evaluation</a:t>
            </a:r>
            <a:endParaRPr lang="en-US" dirty="0"/>
          </a:p>
        </p:txBody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desktop applications</a:t>
            </a:r>
          </a:p>
          <a:p>
            <a:pPr lvl="1"/>
            <a:r>
              <a:rPr lang="en-US" dirty="0"/>
              <a:t>Remove old files, recent file lists, etc.</a:t>
            </a:r>
          </a:p>
          <a:p>
            <a:r>
              <a:rPr lang="en-US" dirty="0"/>
              <a:t>Harder for </a:t>
            </a:r>
            <a:r>
              <a:rPr lang="en-US" dirty="0" smtClean="0"/>
              <a:t>evaluations of </a:t>
            </a:r>
            <a:r>
              <a:rPr lang="en-US" dirty="0"/>
              <a:t>web sites:</a:t>
            </a:r>
          </a:p>
          <a:p>
            <a:pPr lvl="1"/>
            <a:r>
              <a:rPr lang="en-US" dirty="0"/>
              <a:t>In real </a:t>
            </a:r>
            <a:r>
              <a:rPr lang="en-US" dirty="0" smtClean="0"/>
              <a:t>evaluations of </a:t>
            </a:r>
            <a:r>
              <a:rPr lang="en-US" dirty="0"/>
              <a:t>web sites, need to remove history to avoid hints to next user</a:t>
            </a:r>
          </a:p>
          <a:p>
            <a:pPr lvl="1"/>
            <a:r>
              <a:rPr lang="en-US" dirty="0"/>
              <a:t>Browser history, “cookies”, etc.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2012 -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68D1F-7D9F-4758-9313-C7C03B18C2AE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Analyze Think-Aloud Data</a:t>
            </a:r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686800" cy="4411662"/>
          </a:xfrm>
        </p:spPr>
        <p:txBody>
          <a:bodyPr/>
          <a:lstStyle/>
          <a:p>
            <a:r>
              <a:rPr lang="en-US" dirty="0"/>
              <a:t>NOT just a transcription of the tape.</a:t>
            </a:r>
          </a:p>
          <a:p>
            <a:r>
              <a:rPr lang="en-US" dirty="0"/>
              <a:t>Establish criteria for critical incidents</a:t>
            </a:r>
          </a:p>
          <a:p>
            <a:r>
              <a:rPr lang="en-US" dirty="0"/>
              <a:t>Record </a:t>
            </a:r>
            <a:r>
              <a:rPr lang="en-US" b="1" dirty="0" smtClean="0"/>
              <a:t>breakdowns </a:t>
            </a:r>
            <a:r>
              <a:rPr lang="en-US" dirty="0" smtClean="0"/>
              <a:t>and other observations</a:t>
            </a:r>
            <a:endParaRPr lang="en-US" dirty="0"/>
          </a:p>
          <a:p>
            <a:r>
              <a:rPr lang="en-US" dirty="0" smtClean="0"/>
              <a:t>(old: UAR Template):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2000" dirty="0" smtClean="0">
                <a:hlinkClick r:id="rId3"/>
              </a:rPr>
              <a:t>http://www.cs.cmu.edu/~bam/uicourse/UARTemplate.doc</a:t>
            </a:r>
            <a:endParaRPr lang="en-US" sz="2000" dirty="0" smtClean="0"/>
          </a:p>
          <a:p>
            <a:r>
              <a:rPr lang="en-US" dirty="0" smtClean="0"/>
              <a:t>New: Form with rows: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1800" dirty="0" smtClean="0">
                <a:hlinkClick r:id="rId4"/>
              </a:rPr>
              <a:t>http://www.cs.cmu.edu/~bam/uicourse/UsabilityEvalReport_template.doc</a:t>
            </a:r>
            <a:r>
              <a:rPr lang="en-US" sz="1800" dirty="0" smtClean="0"/>
              <a:t> </a:t>
            </a: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2012 - Brad Myers</a:t>
            </a:r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F678F-7A6F-4D1B-99F9-F399087505FC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Analyzing the data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Numeric data</a:t>
            </a:r>
          </a:p>
          <a:p>
            <a:pPr lvl="1"/>
            <a:r>
              <a:rPr lang="en-US"/>
              <a:t>Example: times, number of errors, etc.</a:t>
            </a:r>
          </a:p>
          <a:p>
            <a:pPr lvl="1"/>
            <a:r>
              <a:rPr lang="en-US"/>
              <a:t>Tables and plots using a spreadsheet</a:t>
            </a:r>
          </a:p>
          <a:p>
            <a:pPr lvl="1"/>
            <a:r>
              <a:rPr lang="en-US"/>
              <a:t>Look for </a:t>
            </a:r>
            <a:r>
              <a:rPr lang="en-US" i="1"/>
              <a:t>trends</a:t>
            </a:r>
            <a:r>
              <a:rPr lang="en-US"/>
              <a:t> and </a:t>
            </a:r>
            <a:r>
              <a:rPr lang="en-US" i="1"/>
              <a:t>outliers</a:t>
            </a:r>
          </a:p>
          <a:p>
            <a:r>
              <a:rPr lang="en-US"/>
              <a:t>Organize problems by scope and severity</a:t>
            </a:r>
          </a:p>
          <a:p>
            <a:pPr lvl="1"/>
            <a:r>
              <a:rPr lang="en-US"/>
              <a:t>Scope: How widespread is the problem?</a:t>
            </a:r>
          </a:p>
          <a:p>
            <a:pPr lvl="1"/>
            <a:r>
              <a:rPr lang="en-US"/>
              <a:t>Severity: How critical is the problem?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2012 -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6E20E-0C9A-4F6D-941A-2EC9697AB173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Scope and Severity Separately</a:t>
            </a:r>
          </a:p>
        </p:txBody>
      </p:sp>
      <p:graphicFrame>
        <p:nvGraphicFramePr>
          <p:cNvPr id="451646" name="Group 62"/>
          <p:cNvGraphicFramePr>
            <a:graphicFrameLocks noGrp="1"/>
          </p:cNvGraphicFramePr>
          <p:nvPr/>
        </p:nvGraphicFramePr>
        <p:xfrm>
          <a:off x="152400" y="1828800"/>
          <a:ext cx="8839200" cy="4068763"/>
        </p:xfrm>
        <a:graphic>
          <a:graphicData uri="http://schemas.openxmlformats.org/drawingml/2006/table">
            <a:tbl>
              <a:tblPr/>
              <a:tblGrid>
                <a:gridCol w="2438400"/>
                <a:gridCol w="990600"/>
                <a:gridCol w="2514600"/>
                <a:gridCol w="2895600"/>
              </a:tblGrid>
              <a:tr h="838200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Proportion of users experiencing the problem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Few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98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Impact of the problem on the users who experience it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Small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Low Severity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Medium Severity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Large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Medium Severity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High Severity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2012 -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F8623-5BC4-4DAF-98E7-3395AD110DDA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Composite Severity Ratings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50288" cy="4876800"/>
          </a:xfrm>
        </p:spPr>
        <p:txBody>
          <a:bodyPr/>
          <a:lstStyle/>
          <a:p>
            <a:r>
              <a:rPr lang="en-US" dirty="0" smtClean="0"/>
              <a:t>(</a:t>
            </a:r>
            <a:r>
              <a:rPr lang="en-US" dirty="0"/>
              <a:t>From Nielsen: </a:t>
            </a:r>
            <a:r>
              <a:rPr lang="en-US" altLang="ja-JP" sz="1600" dirty="0">
                <a:ea typeface="ＭＳ Ｐゴシック" charset="-128"/>
                <a:hlinkClick r:id="rId3"/>
              </a:rPr>
              <a:t>http://www.useit.com/papers/heuristic/severityrating.html</a:t>
            </a:r>
            <a:r>
              <a:rPr lang="en-US" altLang="ja-JP" sz="1600" dirty="0">
                <a:ea typeface="ＭＳ Ｐゴシック" charset="-128"/>
              </a:rPr>
              <a:t> </a:t>
            </a:r>
            <a:endParaRPr lang="en-US" sz="1600" dirty="0"/>
          </a:p>
          <a:p>
            <a:pPr>
              <a:buFont typeface="Wingdings" pitchFamily="2" charset="2"/>
              <a:buNone/>
            </a:pPr>
            <a:endParaRPr lang="en-US" sz="1600" dirty="0"/>
          </a:p>
          <a:p>
            <a:r>
              <a:rPr lang="en-US" dirty="0"/>
              <a:t>0 – not a real usability problem</a:t>
            </a:r>
          </a:p>
          <a:p>
            <a:r>
              <a:rPr lang="en-US" dirty="0"/>
              <a:t>1 – cosmetic problem only–need not be fixed</a:t>
            </a:r>
          </a:p>
          <a:p>
            <a:r>
              <a:rPr lang="en-US" dirty="0"/>
              <a:t>2 – minor usability problem–low priority</a:t>
            </a:r>
          </a:p>
          <a:p>
            <a:r>
              <a:rPr lang="en-US" dirty="0"/>
              <a:t>3 – major usability problem–important to fix</a:t>
            </a:r>
          </a:p>
          <a:p>
            <a:r>
              <a:rPr lang="en-US" dirty="0"/>
              <a:t>4 – usability catastrophe—imperative to fix before releasing product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2012 -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A276-FA5E-4B14-B50D-425BEE3F6ADD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79450" y="122238"/>
            <a:ext cx="7097713" cy="1295400"/>
          </a:xfrm>
        </p:spPr>
        <p:txBody>
          <a:bodyPr/>
          <a:lstStyle/>
          <a:p>
            <a:r>
              <a:rPr lang="en-US"/>
              <a:t>Write a Summarizing Report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“Executive” summary</a:t>
            </a:r>
          </a:p>
          <a:p>
            <a:r>
              <a:rPr lang="en-US" dirty="0"/>
              <a:t>Conceptual re-designs are most important</a:t>
            </a:r>
          </a:p>
          <a:p>
            <a:r>
              <a:rPr lang="en-US" dirty="0"/>
              <a:t>If just “tuning”, then a “top ten” list</a:t>
            </a:r>
          </a:p>
          <a:p>
            <a:pPr lvl="1"/>
            <a:r>
              <a:rPr lang="en-US" dirty="0"/>
              <a:t>Levels of severity help rank the problems</a:t>
            </a:r>
          </a:p>
          <a:p>
            <a:r>
              <a:rPr lang="en-US" dirty="0"/>
              <a:t>“Highlights” video is often a helpful communications device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2012 -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707D2-4887-4F75-9412-4CBB835B454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8153400" cy="1295400"/>
          </a:xfrm>
        </p:spPr>
        <p:txBody>
          <a:bodyPr/>
          <a:lstStyle/>
          <a:p>
            <a:r>
              <a:rPr lang="en-US" dirty="0"/>
              <a:t>Why Evaluate </a:t>
            </a:r>
            <a:r>
              <a:rPr lang="en-US" dirty="0" smtClean="0"/>
              <a:t>with</a:t>
            </a:r>
            <a:br>
              <a:rPr lang="en-US" dirty="0" smtClean="0"/>
            </a:br>
            <a:r>
              <a:rPr lang="en-US" dirty="0" smtClean="0"/>
              <a:t> “</a:t>
            </a:r>
            <a:r>
              <a:rPr lang="en-US" sz="3600" dirty="0" smtClean="0"/>
              <a:t>Usability </a:t>
            </a:r>
            <a:r>
              <a:rPr lang="en-US" sz="3600" dirty="0" smtClean="0"/>
              <a:t>Evaluations”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50288" cy="3962400"/>
          </a:xfrm>
        </p:spPr>
        <p:txBody>
          <a:bodyPr/>
          <a:lstStyle/>
          <a:p>
            <a:r>
              <a:rPr lang="en-US" dirty="0"/>
              <a:t>Following guidelines never sufficient for good </a:t>
            </a:r>
            <a:r>
              <a:rPr lang="en-US" dirty="0" smtClean="0"/>
              <a:t>UIs</a:t>
            </a:r>
            <a:endParaRPr lang="en-US" dirty="0"/>
          </a:p>
          <a:p>
            <a:r>
              <a:rPr lang="en-US" dirty="0" smtClean="0"/>
              <a:t>Need </a:t>
            </a:r>
            <a:r>
              <a:rPr lang="en-US" dirty="0"/>
              <a:t>both good </a:t>
            </a:r>
            <a:r>
              <a:rPr lang="en-US" dirty="0" smtClean="0"/>
              <a:t>design and </a:t>
            </a:r>
            <a:r>
              <a:rPr lang="en-US" dirty="0"/>
              <a:t>user studies</a:t>
            </a:r>
          </a:p>
          <a:p>
            <a:r>
              <a:rPr lang="en-US" dirty="0"/>
              <a:t>(Similar to users with CI</a:t>
            </a:r>
            <a:r>
              <a:rPr lang="en-US" dirty="0" smtClean="0"/>
              <a:t>)</a:t>
            </a:r>
          </a:p>
          <a:p>
            <a:r>
              <a:rPr lang="en-US" dirty="0" smtClean="0"/>
              <a:t>Note: </a:t>
            </a:r>
            <a:r>
              <a:rPr lang="en-US" strike="sngStrike" dirty="0" smtClean="0"/>
              <a:t>users</a:t>
            </a:r>
            <a:r>
              <a:rPr lang="en-US" dirty="0" smtClean="0"/>
              <a:t>, </a:t>
            </a:r>
            <a:r>
              <a:rPr lang="en-US" strike="sngStrike" dirty="0" smtClean="0"/>
              <a:t>subjects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participants</a:t>
            </a:r>
            <a:endParaRPr lang="en-US" dirty="0"/>
          </a:p>
        </p:txBody>
      </p:sp>
      <p:sp>
        <p:nvSpPr>
          <p:cNvPr id="392196" name="Line 4"/>
          <p:cNvSpPr>
            <a:spLocks noChangeShapeType="1"/>
          </p:cNvSpPr>
          <p:nvPr/>
        </p:nvSpPr>
        <p:spPr bwMode="auto">
          <a:xfrm>
            <a:off x="6248400" y="5029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92197" name="Line 5"/>
          <p:cNvSpPr>
            <a:spLocks noChangeShapeType="1"/>
          </p:cNvSpPr>
          <p:nvPr/>
        </p:nvSpPr>
        <p:spPr bwMode="auto">
          <a:xfrm>
            <a:off x="6248400" y="62484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92198" name="Line 6"/>
          <p:cNvSpPr>
            <a:spLocks noChangeShapeType="1"/>
          </p:cNvSpPr>
          <p:nvPr/>
        </p:nvSpPr>
        <p:spPr bwMode="auto">
          <a:xfrm flipV="1">
            <a:off x="6477000" y="5486400"/>
            <a:ext cx="533400" cy="457200"/>
          </a:xfrm>
          <a:prstGeom prst="line">
            <a:avLst/>
          </a:prstGeom>
          <a:noFill/>
          <a:ln w="19050">
            <a:solidFill>
              <a:srgbClr val="3366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92199" name="Line 7"/>
          <p:cNvSpPr>
            <a:spLocks noChangeShapeType="1"/>
          </p:cNvSpPr>
          <p:nvPr/>
        </p:nvSpPr>
        <p:spPr bwMode="auto">
          <a:xfrm flipV="1">
            <a:off x="7391400" y="4800600"/>
            <a:ext cx="533400" cy="457200"/>
          </a:xfrm>
          <a:prstGeom prst="line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92200" name="Text Box 8"/>
          <p:cNvSpPr txBox="1">
            <a:spLocks noChangeArrowheads="1"/>
          </p:cNvSpPr>
          <p:nvPr/>
        </p:nvSpPr>
        <p:spPr bwMode="auto">
          <a:xfrm>
            <a:off x="6324600" y="6200775"/>
            <a:ext cx="1905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Tahoma" pitchFamily="34" charset="0"/>
              </a:rPr>
              <a:t>Quality, </a:t>
            </a:r>
            <a:r>
              <a:rPr lang="en-US" sz="1600" dirty="0">
                <a:solidFill>
                  <a:schemeClr val="accent1"/>
                </a:solidFill>
                <a:latin typeface="Tahoma" pitchFamily="34" charset="0"/>
              </a:rPr>
              <a:t>before</a:t>
            </a:r>
            <a:r>
              <a:rPr lang="en-US" sz="1600" dirty="0">
                <a:latin typeface="Tahoma" pitchFamily="34" charset="0"/>
              </a:rPr>
              <a:t> and</a:t>
            </a:r>
            <a:br>
              <a:rPr lang="en-US" sz="1600" dirty="0">
                <a:latin typeface="Tahoma" pitchFamily="34" charset="0"/>
              </a:rPr>
            </a:br>
            <a:r>
              <a:rPr lang="en-US" sz="1600" dirty="0">
                <a:solidFill>
                  <a:srgbClr val="3399FF"/>
                </a:solidFill>
                <a:latin typeface="Tahoma" pitchFamily="34" charset="0"/>
              </a:rPr>
              <a:t>after</a:t>
            </a:r>
            <a:r>
              <a:rPr lang="en-US" sz="1600" dirty="0">
                <a:latin typeface="Tahoma" pitchFamily="34" charset="0"/>
              </a:rPr>
              <a:t> user </a:t>
            </a:r>
            <a:r>
              <a:rPr lang="en-US" sz="1600" dirty="0" smtClean="0">
                <a:latin typeface="Tahoma" pitchFamily="34" charset="0"/>
              </a:rPr>
              <a:t>studies</a:t>
            </a:r>
            <a:endParaRPr lang="en-US" sz="1600" dirty="0">
              <a:latin typeface="Tahoma" pitchFamily="34" charset="0"/>
            </a:endParaRPr>
          </a:p>
        </p:txBody>
      </p:sp>
      <p:sp>
        <p:nvSpPr>
          <p:cNvPr id="392201" name="Text Box 9"/>
          <p:cNvSpPr txBox="1">
            <a:spLocks noChangeArrowheads="1"/>
          </p:cNvSpPr>
          <p:nvPr/>
        </p:nvSpPr>
        <p:spPr bwMode="auto">
          <a:xfrm>
            <a:off x="7804150" y="4905375"/>
            <a:ext cx="10350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tx2"/>
                </a:solidFill>
                <a:latin typeface="Tahoma" pitchFamily="34" charset="0"/>
              </a:rPr>
              <a:t>Good</a:t>
            </a:r>
            <a:br>
              <a:rPr lang="en-US" sz="1600">
                <a:solidFill>
                  <a:schemeClr val="tx2"/>
                </a:solidFill>
                <a:latin typeface="Tahoma" pitchFamily="34" charset="0"/>
              </a:rPr>
            </a:br>
            <a:r>
              <a:rPr lang="en-US" sz="1600">
                <a:solidFill>
                  <a:schemeClr val="tx2"/>
                </a:solidFill>
                <a:latin typeface="Tahoma" pitchFamily="34" charset="0"/>
              </a:rPr>
              <a:t>designers</a:t>
            </a:r>
          </a:p>
        </p:txBody>
      </p:sp>
      <p:sp>
        <p:nvSpPr>
          <p:cNvPr id="392202" name="Text Box 10"/>
          <p:cNvSpPr txBox="1">
            <a:spLocks noChangeArrowheads="1"/>
          </p:cNvSpPr>
          <p:nvPr/>
        </p:nvSpPr>
        <p:spPr bwMode="auto">
          <a:xfrm>
            <a:off x="6781800" y="5562600"/>
            <a:ext cx="10350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336600"/>
                </a:solidFill>
                <a:latin typeface="Tahoma" pitchFamily="34" charset="0"/>
              </a:rPr>
              <a:t>Average</a:t>
            </a:r>
            <a:br>
              <a:rPr lang="en-US" sz="1600">
                <a:solidFill>
                  <a:srgbClr val="336600"/>
                </a:solidFill>
                <a:latin typeface="Tahoma" pitchFamily="34" charset="0"/>
              </a:rPr>
            </a:br>
            <a:r>
              <a:rPr lang="en-US" sz="1600">
                <a:solidFill>
                  <a:srgbClr val="336600"/>
                </a:solidFill>
                <a:latin typeface="Tahoma" pitchFamily="34" charset="0"/>
              </a:rPr>
              <a:t>designers</a:t>
            </a:r>
          </a:p>
        </p:txBody>
      </p:sp>
      <p:sp>
        <p:nvSpPr>
          <p:cNvPr id="392203" name="Rectangle 11"/>
          <p:cNvSpPr>
            <a:spLocks noChangeArrowheads="1"/>
          </p:cNvSpPr>
          <p:nvPr/>
        </p:nvSpPr>
        <p:spPr bwMode="auto">
          <a:xfrm>
            <a:off x="6400800" y="5943600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2204" name="Rectangle 12"/>
          <p:cNvSpPr>
            <a:spLocks noChangeArrowheads="1"/>
          </p:cNvSpPr>
          <p:nvPr/>
        </p:nvSpPr>
        <p:spPr bwMode="auto">
          <a:xfrm>
            <a:off x="7315200" y="5257800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2205" name="Rectangle 13"/>
          <p:cNvSpPr>
            <a:spLocks noChangeArrowheads="1"/>
          </p:cNvSpPr>
          <p:nvPr/>
        </p:nvSpPr>
        <p:spPr bwMode="auto">
          <a:xfrm>
            <a:off x="7010400" y="5410200"/>
            <a:ext cx="76200" cy="76200"/>
          </a:xfrm>
          <a:prstGeom prst="rect">
            <a:avLst/>
          </a:prstGeom>
          <a:solidFill>
            <a:srgbClr val="33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2206" name="Rectangle 14"/>
          <p:cNvSpPr>
            <a:spLocks noChangeArrowheads="1"/>
          </p:cNvSpPr>
          <p:nvPr/>
        </p:nvSpPr>
        <p:spPr bwMode="auto">
          <a:xfrm>
            <a:off x="7924800" y="4724400"/>
            <a:ext cx="76200" cy="76200"/>
          </a:xfrm>
          <a:prstGeom prst="rect">
            <a:avLst/>
          </a:prstGeom>
          <a:solidFill>
            <a:srgbClr val="33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2012 -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A481F-E930-4668-ABB4-4B694E6C77BA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do with Results</a:t>
            </a:r>
          </a:p>
        </p:txBody>
      </p:sp>
      <p:sp>
        <p:nvSpPr>
          <p:cNvPr id="446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Modify system to fix most important problems</a:t>
            </a:r>
          </a:p>
          <a:p>
            <a:r>
              <a:rPr lang="en-US"/>
              <a:t>Can modify after each user, if don’t need statistical results</a:t>
            </a:r>
          </a:p>
          <a:p>
            <a:pPr lvl="1"/>
            <a:r>
              <a:rPr lang="en-US"/>
              <a:t>No need for other users to “suffer”</a:t>
            </a:r>
          </a:p>
          <a:p>
            <a:r>
              <a:rPr lang="en-US"/>
              <a:t>But remember: user is </a:t>
            </a:r>
            <a:r>
              <a:rPr lang="en-US" i="1"/>
              <a:t>not</a:t>
            </a:r>
            <a:r>
              <a:rPr lang="en-US"/>
              <a:t> a designer</a:t>
            </a:r>
          </a:p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2012 -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72971-D330-4283-B12A-A7A4547FE35F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43800" cy="792162"/>
          </a:xfrm>
        </p:spPr>
        <p:txBody>
          <a:bodyPr/>
          <a:lstStyle/>
          <a:p>
            <a:r>
              <a:rPr lang="en-US" sz="3600" dirty="0"/>
              <a:t>“Don’ts” of </a:t>
            </a:r>
            <a:r>
              <a:rPr lang="en-US" sz="3600" dirty="0" smtClean="0"/>
              <a:t>Usability Evaluations</a:t>
            </a:r>
            <a:endParaRPr lang="en-US" sz="3600" dirty="0"/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86337"/>
          </a:xfrm>
        </p:spPr>
        <p:txBody>
          <a:bodyPr/>
          <a:lstStyle/>
          <a:p>
            <a:r>
              <a:rPr lang="en-US" sz="2600" dirty="0"/>
              <a:t>Don’t </a:t>
            </a:r>
            <a:r>
              <a:rPr lang="en-US" sz="2600" dirty="0" smtClean="0"/>
              <a:t>evaluate whether </a:t>
            </a:r>
            <a:r>
              <a:rPr lang="en-US" sz="2600" dirty="0"/>
              <a:t>it works (quality assurance)</a:t>
            </a:r>
          </a:p>
          <a:p>
            <a:r>
              <a:rPr lang="en-US" sz="2600" dirty="0"/>
              <a:t>Don’t have experimenters evaluate it – get users</a:t>
            </a:r>
          </a:p>
          <a:p>
            <a:r>
              <a:rPr lang="en-US" sz="2600" dirty="0"/>
              <a:t>Don’t </a:t>
            </a:r>
            <a:r>
              <a:rPr lang="en-US" sz="2600" dirty="0" smtClean="0"/>
              <a:t>(just) ask </a:t>
            </a:r>
            <a:r>
              <a:rPr lang="en-US" sz="2600" dirty="0"/>
              <a:t>user questions. Not an “opinion survey.” Instead, watch their </a:t>
            </a:r>
            <a:r>
              <a:rPr lang="en-US" sz="2600" i="1" dirty="0"/>
              <a:t>behavior.</a:t>
            </a:r>
          </a:p>
          <a:p>
            <a:r>
              <a:rPr lang="en-US" sz="2600" dirty="0"/>
              <a:t>Don’t </a:t>
            </a:r>
            <a:r>
              <a:rPr lang="en-US" sz="2600" dirty="0" smtClean="0"/>
              <a:t>evaluate with </a:t>
            </a:r>
            <a:r>
              <a:rPr lang="en-US" sz="2600" dirty="0"/>
              <a:t>groups: see how well site works for each person individually (not a “focus group”)</a:t>
            </a:r>
          </a:p>
          <a:p>
            <a:r>
              <a:rPr lang="en-US" sz="2600" dirty="0"/>
              <a:t>Don’t train users: want to see if they can figure it out themselves</a:t>
            </a:r>
            <a:r>
              <a:rPr lang="en-US" sz="26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sz="2600" dirty="0" smtClean="0"/>
              <a:t>Don’t test user </a:t>
            </a:r>
            <a:r>
              <a:rPr lang="en-US" sz="2600" dirty="0" smtClean="0">
                <a:sym typeface="Wingdings" pitchFamily="2" charset="2"/>
              </a:rPr>
              <a:t> evaluate the system</a:t>
            </a:r>
            <a:endParaRPr lang="en-US" sz="2600" dirty="0" smtClean="0"/>
          </a:p>
          <a:p>
            <a:pPr lvl="1">
              <a:lnSpc>
                <a:spcPct val="90000"/>
              </a:lnSpc>
            </a:pPr>
            <a:r>
              <a:rPr lang="en-US" sz="2200" i="1" dirty="0" smtClean="0"/>
              <a:t>Not</a:t>
            </a:r>
            <a:r>
              <a:rPr lang="en-US" sz="2200" dirty="0" smtClean="0"/>
              <a:t> a </a:t>
            </a:r>
            <a:r>
              <a:rPr lang="en-US" sz="2200" i="1" dirty="0" smtClean="0"/>
              <a:t>“</a:t>
            </a:r>
            <a:r>
              <a:rPr lang="en-US" sz="2200" i="1" dirty="0" smtClean="0">
                <a:solidFill>
                  <a:srgbClr val="C00000"/>
                </a:solidFill>
              </a:rPr>
              <a:t>user test</a:t>
            </a:r>
            <a:r>
              <a:rPr lang="en-US" sz="2200" i="1" dirty="0" smtClean="0"/>
              <a:t>” </a:t>
            </a:r>
            <a:r>
              <a:rPr lang="en-US" sz="2200" dirty="0" smtClean="0">
                <a:sym typeface="Wingdings" pitchFamily="2" charset="2"/>
              </a:rPr>
              <a:t> call it </a:t>
            </a:r>
            <a:r>
              <a:rPr lang="en-US" sz="2200" i="1" dirty="0" smtClean="0">
                <a:solidFill>
                  <a:srgbClr val="C00000"/>
                </a:solidFill>
                <a:sym typeface="Wingdings" pitchFamily="2" charset="2"/>
              </a:rPr>
              <a:t>Usability Evaluation </a:t>
            </a:r>
            <a:r>
              <a:rPr lang="en-US" sz="2200" dirty="0" smtClean="0">
                <a:sym typeface="Wingdings" pitchFamily="2" charset="2"/>
              </a:rPr>
              <a:t>instead</a:t>
            </a:r>
            <a:endParaRPr lang="en-US" i="1" dirty="0" smtClean="0"/>
          </a:p>
          <a:p>
            <a:pPr>
              <a:lnSpc>
                <a:spcPct val="90000"/>
              </a:lnSpc>
            </a:pPr>
            <a:r>
              <a:rPr lang="en-US" sz="2600" dirty="0" smtClean="0"/>
              <a:t>Don’t put your ego as a designer on the line</a:t>
            </a:r>
          </a:p>
          <a:p>
            <a:endParaRPr lang="en-US" sz="2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2012 -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DC8B5-18CD-497F-8E0B-4EDB1FACC75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300"/>
              <a:t>Issue: Reliability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 the results generalize to other people?</a:t>
            </a:r>
          </a:p>
          <a:p>
            <a:pPr lvl="1"/>
            <a:r>
              <a:rPr lang="en-US" dirty="0"/>
              <a:t>Individual differences</a:t>
            </a:r>
          </a:p>
          <a:p>
            <a:pPr lvl="1"/>
            <a:r>
              <a:rPr lang="en-US" dirty="0"/>
              <a:t>Up to a factor of 10 in performance</a:t>
            </a:r>
          </a:p>
          <a:p>
            <a:r>
              <a:rPr lang="en-US" dirty="0"/>
              <a:t>If comparing two systems</a:t>
            </a:r>
          </a:p>
          <a:p>
            <a:pPr lvl="1"/>
            <a:r>
              <a:rPr lang="en-US" dirty="0"/>
              <a:t>Statistics for confidence intervals, p&lt;.01</a:t>
            </a:r>
          </a:p>
          <a:p>
            <a:pPr lvl="1"/>
            <a:r>
              <a:rPr lang="en-US" dirty="0"/>
              <a:t>But rarely are doing A vs. B studies</a:t>
            </a:r>
          </a:p>
          <a:p>
            <a:r>
              <a:rPr lang="en-US" dirty="0"/>
              <a:t>Also, small number of users cannot </a:t>
            </a:r>
            <a:r>
              <a:rPr lang="en-US" dirty="0" smtClean="0"/>
              <a:t>evaluate an </a:t>
            </a:r>
            <a:r>
              <a:rPr lang="en-US" i="1" dirty="0"/>
              <a:t>entire </a:t>
            </a:r>
            <a:r>
              <a:rPr lang="en-US" dirty="0"/>
              <a:t>site</a:t>
            </a:r>
          </a:p>
          <a:p>
            <a:pPr lvl="1"/>
            <a:r>
              <a:rPr lang="en-US" dirty="0"/>
              <a:t>Just a sample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2012 -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1091F-8D6C-488B-92F5-E9A689E5CFF8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Issue: Validity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Did the </a:t>
            </a:r>
            <a:r>
              <a:rPr lang="en-US" dirty="0" smtClean="0"/>
              <a:t>evaluation measure </a:t>
            </a:r>
            <a:r>
              <a:rPr lang="en-US" dirty="0"/>
              <a:t>what we wanted?</a:t>
            </a:r>
          </a:p>
          <a:p>
            <a:pPr lvl="1"/>
            <a:r>
              <a:rPr lang="en-US" dirty="0"/>
              <a:t>Wrong users</a:t>
            </a:r>
          </a:p>
          <a:p>
            <a:pPr lvl="1"/>
            <a:r>
              <a:rPr lang="en-US" dirty="0"/>
              <a:t>“Confounding” factors, etc,</a:t>
            </a:r>
          </a:p>
          <a:p>
            <a:pPr lvl="2"/>
            <a:r>
              <a:rPr lang="en-US" dirty="0"/>
              <a:t>Issues which were not controlled but not relevant to </a:t>
            </a:r>
            <a:r>
              <a:rPr lang="en-US" dirty="0" smtClean="0"/>
              <a:t>the evaluation</a:t>
            </a:r>
            <a:endParaRPr lang="en-US" dirty="0"/>
          </a:p>
          <a:p>
            <a:pPr lvl="2"/>
            <a:r>
              <a:rPr lang="en-US" dirty="0"/>
              <a:t>Other usability problems, setting, etc.</a:t>
            </a:r>
          </a:p>
          <a:p>
            <a:pPr lvl="2"/>
            <a:r>
              <a:rPr lang="en-US" dirty="0"/>
              <a:t>Ordering effects</a:t>
            </a:r>
          </a:p>
          <a:p>
            <a:pPr lvl="2"/>
            <a:r>
              <a:rPr lang="en-US" dirty="0"/>
              <a:t>Learning effects</a:t>
            </a:r>
          </a:p>
          <a:p>
            <a:pPr lvl="2"/>
            <a:r>
              <a:rPr lang="en-US" dirty="0"/>
              <a:t>Too much help given to some users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2012 -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BFCDC-4432-4DE6-AD17-F9D3559FB175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 </a:t>
            </a:r>
            <a:r>
              <a:rPr lang="en-US" dirty="0" smtClean="0"/>
              <a:t>an Evaluation Plan</a:t>
            </a:r>
            <a:endParaRPr lang="en-US" dirty="0"/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726488" cy="4532313"/>
          </a:xfrm>
        </p:spPr>
        <p:txBody>
          <a:bodyPr/>
          <a:lstStyle/>
          <a:p>
            <a:r>
              <a:rPr lang="en-US" sz="2600" dirty="0"/>
              <a:t>Goals:</a:t>
            </a:r>
          </a:p>
          <a:p>
            <a:pPr lvl="1"/>
            <a:r>
              <a:rPr lang="en-US" sz="2200" dirty="0"/>
              <a:t>Formative – help decide features and </a:t>
            </a:r>
            <a:r>
              <a:rPr lang="en-US" sz="2200" dirty="0" smtClean="0"/>
              <a:t>design  </a:t>
            </a:r>
            <a:r>
              <a:rPr lang="en-US" sz="2200" i="1" dirty="0" smtClean="0">
                <a:sym typeface="Wingdings" pitchFamily="2" charset="2"/>
              </a:rPr>
              <a:t> CIs</a:t>
            </a:r>
            <a:endParaRPr lang="en-US" sz="2200" i="1" dirty="0"/>
          </a:p>
          <a:p>
            <a:pPr lvl="1"/>
            <a:r>
              <a:rPr lang="en-US" sz="2200" dirty="0"/>
              <a:t>Summative – evaluate </a:t>
            </a:r>
            <a:r>
              <a:rPr lang="en-US" sz="2200" dirty="0" smtClean="0"/>
              <a:t>system </a:t>
            </a:r>
            <a:r>
              <a:rPr lang="en-US" sz="2200" i="1" dirty="0" smtClean="0">
                <a:sym typeface="Wingdings" pitchFamily="2" charset="2"/>
              </a:rPr>
              <a:t> Now</a:t>
            </a:r>
            <a:endParaRPr lang="en-US" sz="2200" i="1" dirty="0"/>
          </a:p>
          <a:p>
            <a:r>
              <a:rPr lang="en-US" sz="2600" dirty="0"/>
              <a:t>Pilot </a:t>
            </a:r>
            <a:r>
              <a:rPr lang="en-US" sz="2600" dirty="0" smtClean="0"/>
              <a:t>evaluations</a:t>
            </a:r>
            <a:endParaRPr lang="en-US" sz="2600" dirty="0"/>
          </a:p>
          <a:p>
            <a:pPr lvl="1"/>
            <a:r>
              <a:rPr lang="en-US" sz="2200" dirty="0"/>
              <a:t>Preliminary </a:t>
            </a:r>
            <a:r>
              <a:rPr lang="en-US" sz="2200" dirty="0" smtClean="0"/>
              <a:t>evaluations to check materials</a:t>
            </a:r>
            <a:r>
              <a:rPr lang="en-US" sz="2200" dirty="0"/>
              <a:t>, look for bugs, etc.</a:t>
            </a:r>
          </a:p>
          <a:p>
            <a:pPr lvl="1"/>
            <a:r>
              <a:rPr lang="en-US" sz="2200" dirty="0" smtClean="0"/>
              <a:t>Evaluate the </a:t>
            </a:r>
            <a:r>
              <a:rPr lang="en-US" sz="2200" dirty="0"/>
              <a:t>instructions, timing</a:t>
            </a:r>
          </a:p>
          <a:p>
            <a:pPr lvl="1"/>
            <a:r>
              <a:rPr lang="en-US" sz="2200" dirty="0"/>
              <a:t>Users do not have to be representative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2012 -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1E550-1F81-4484-83AC-AA1C8989CE57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Design</a:t>
            </a:r>
            <a:endParaRPr lang="en-US" dirty="0"/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411662"/>
          </a:xfrm>
        </p:spPr>
        <p:txBody>
          <a:bodyPr/>
          <a:lstStyle/>
          <a:p>
            <a:r>
              <a:rPr lang="en-US" sz="2600" dirty="0"/>
              <a:t>“Between subjects” vs. “within subjects”</a:t>
            </a:r>
          </a:p>
          <a:p>
            <a:pPr lvl="1"/>
            <a:r>
              <a:rPr lang="en-US" sz="2200" dirty="0"/>
              <a:t>For comparing different conditions</a:t>
            </a:r>
          </a:p>
          <a:p>
            <a:pPr lvl="1"/>
            <a:r>
              <a:rPr lang="en-US" sz="2200" dirty="0"/>
              <a:t>Within:</a:t>
            </a:r>
          </a:p>
          <a:p>
            <a:pPr lvl="2"/>
            <a:r>
              <a:rPr lang="en-US" sz="2100" dirty="0"/>
              <a:t>Each user does all conditions</a:t>
            </a:r>
          </a:p>
          <a:p>
            <a:pPr lvl="2"/>
            <a:r>
              <a:rPr lang="en-US" sz="2100" dirty="0"/>
              <a:t>Removes individual differences</a:t>
            </a:r>
          </a:p>
          <a:p>
            <a:pPr lvl="2"/>
            <a:r>
              <a:rPr lang="en-US" sz="2100" dirty="0"/>
              <a:t>Add ordering effects</a:t>
            </a:r>
          </a:p>
          <a:p>
            <a:pPr lvl="1"/>
            <a:r>
              <a:rPr lang="en-US" sz="2200" dirty="0"/>
              <a:t>Between</a:t>
            </a:r>
          </a:p>
          <a:p>
            <a:pPr lvl="2"/>
            <a:r>
              <a:rPr lang="en-US" sz="2100" dirty="0"/>
              <a:t>Each user does one condition</a:t>
            </a:r>
          </a:p>
          <a:p>
            <a:pPr lvl="2"/>
            <a:r>
              <a:rPr lang="en-US" sz="2100" dirty="0"/>
              <a:t>Quicker for each user</a:t>
            </a:r>
          </a:p>
          <a:p>
            <a:pPr lvl="2"/>
            <a:r>
              <a:rPr lang="en-US" sz="2100" dirty="0"/>
              <a:t>But need more users due to huge variation in people</a:t>
            </a:r>
          </a:p>
          <a:p>
            <a:r>
              <a:rPr lang="en-US" sz="2600" dirty="0"/>
              <a:t>Randomized assignment of conditions</a:t>
            </a:r>
          </a:p>
          <a:p>
            <a:pPr lvl="1"/>
            <a:r>
              <a:rPr lang="en-US" sz="2200" dirty="0"/>
              <a:t>To people, or order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2012 -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2C5D9-E88C-4365-B2A5-B2DC30A2AEC2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Measurements</a:t>
            </a:r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411662"/>
          </a:xfrm>
        </p:spPr>
        <p:txBody>
          <a:bodyPr/>
          <a:lstStyle/>
          <a:p>
            <a:r>
              <a:rPr lang="en-US" sz="2600" dirty="0"/>
              <a:t>Efficiency, </a:t>
            </a:r>
            <a:r>
              <a:rPr lang="en-US" sz="2600" dirty="0" err="1"/>
              <a:t>learnability</a:t>
            </a:r>
            <a:r>
              <a:rPr lang="en-US" sz="2600" dirty="0"/>
              <a:t>, user’s preference</a:t>
            </a:r>
          </a:p>
          <a:p>
            <a:r>
              <a:rPr lang="en-US" sz="2600" dirty="0"/>
              <a:t>Time, number of tasks completed, number of errors, severity of errors, number of times help needed, quality of results, emotions, etc.</a:t>
            </a:r>
          </a:p>
          <a:p>
            <a:pPr lvl="1"/>
            <a:r>
              <a:rPr lang="en-US" sz="2200" dirty="0"/>
              <a:t>Decide in advance what is </a:t>
            </a:r>
            <a:r>
              <a:rPr lang="en-US" sz="2200" dirty="0" smtClean="0"/>
              <a:t>relevant</a:t>
            </a:r>
          </a:p>
          <a:p>
            <a:pPr lvl="1"/>
            <a:r>
              <a:rPr lang="en-US" sz="2200" dirty="0" smtClean="0"/>
              <a:t>Can get </a:t>
            </a:r>
            <a:r>
              <a:rPr lang="en-US" sz="2200" dirty="0" smtClean="0">
                <a:solidFill>
                  <a:srgbClr val="C00000"/>
                </a:solidFill>
              </a:rPr>
              <a:t>quantifiable, objective numbers</a:t>
            </a:r>
          </a:p>
          <a:p>
            <a:pPr lvl="1"/>
            <a:r>
              <a:rPr lang="en-US" sz="2200" dirty="0" smtClean="0"/>
              <a:t>“Usability</a:t>
            </a:r>
            <a:r>
              <a:rPr lang="en-US" sz="2200" dirty="0" smtClean="0">
                <a:solidFill>
                  <a:srgbClr val="C00000"/>
                </a:solidFill>
              </a:rPr>
              <a:t> Engineering</a:t>
            </a:r>
            <a:r>
              <a:rPr lang="en-US" sz="2200" dirty="0" smtClean="0"/>
              <a:t>”  </a:t>
            </a:r>
            <a:r>
              <a:rPr lang="en-US" sz="2200" dirty="0" smtClean="0"/>
              <a:t>(lecture 9)</a:t>
            </a:r>
            <a:endParaRPr lang="en-US" sz="2200" dirty="0" smtClean="0"/>
          </a:p>
          <a:p>
            <a:r>
              <a:rPr lang="en-US" sz="2600" dirty="0" smtClean="0"/>
              <a:t>Can </a:t>
            </a:r>
            <a:r>
              <a:rPr lang="en-US" sz="2600" dirty="0"/>
              <a:t>instrument software to take measurements</a:t>
            </a:r>
          </a:p>
          <a:p>
            <a:pPr lvl="1"/>
            <a:r>
              <a:rPr lang="en-US" sz="2200" dirty="0"/>
              <a:t>Or try to log results “live” or from videotape</a:t>
            </a:r>
          </a:p>
          <a:p>
            <a:r>
              <a:rPr lang="en-US" sz="2600" dirty="0"/>
              <a:t>Emotions and preferences from questionnaires and apparent frustration, happiness with system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2012 - Brad Myers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 template_polo">
  <a:themeElements>
    <a:clrScheme name="lecture template_polo 9">
      <a:dk1>
        <a:srgbClr val="000000"/>
      </a:dk1>
      <a:lt1>
        <a:srgbClr val="FFFFFF"/>
      </a:lt1>
      <a:dk2>
        <a:srgbClr val="7C1302"/>
      </a:dk2>
      <a:lt2>
        <a:srgbClr val="CC9900"/>
      </a:lt2>
      <a:accent1>
        <a:srgbClr val="CC9900"/>
      </a:accent1>
      <a:accent2>
        <a:srgbClr val="CC3300"/>
      </a:accent2>
      <a:accent3>
        <a:srgbClr val="FFFFFF"/>
      </a:accent3>
      <a:accent4>
        <a:srgbClr val="000000"/>
      </a:accent4>
      <a:accent5>
        <a:srgbClr val="E2CAAA"/>
      </a:accent5>
      <a:accent6>
        <a:srgbClr val="B92D00"/>
      </a:accent6>
      <a:hlink>
        <a:srgbClr val="808080"/>
      </a:hlink>
      <a:folHlink>
        <a:srgbClr val="CCCC66"/>
      </a:folHlink>
    </a:clrScheme>
    <a:fontScheme name="lecture template_pol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cture template_polo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emplate_polo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template</Template>
  <TotalTime>16237</TotalTime>
  <Words>1672</Words>
  <Application>Microsoft Office PowerPoint</Application>
  <PresentationFormat>On-screen Show (4:3)</PresentationFormat>
  <Paragraphs>340</Paragraphs>
  <Slides>30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lecture template_polo</vt:lpstr>
      <vt:lpstr>Lecture 6:  How to Design a Good Usability Evaluation</vt:lpstr>
      <vt:lpstr>HW #3</vt:lpstr>
      <vt:lpstr>Why Evaluate with  “Usability Evaluations”?</vt:lpstr>
      <vt:lpstr>“Don’ts” of Usability Evaluations</vt:lpstr>
      <vt:lpstr>Issue: Reliability</vt:lpstr>
      <vt:lpstr>Issue: Validity</vt:lpstr>
      <vt:lpstr>Make an Evaluation Plan</vt:lpstr>
      <vt:lpstr>Evaluation Design</vt:lpstr>
      <vt:lpstr>Performance Measurements</vt:lpstr>
      <vt:lpstr>Questionnaire Design</vt:lpstr>
      <vt:lpstr>Questionnaire, 2</vt:lpstr>
      <vt:lpstr>Survey example</vt:lpstr>
      <vt:lpstr>Videotaping</vt:lpstr>
      <vt:lpstr>“Think Aloud” Protocols</vt:lpstr>
      <vt:lpstr>Getting Users</vt:lpstr>
      <vt:lpstr>Number of participants</vt:lpstr>
      <vt:lpstr>Ethical Considerations</vt:lpstr>
      <vt:lpstr>Milgram Psychology Experiments</vt:lpstr>
      <vt:lpstr>Prepare for the Evaluation</vt:lpstr>
      <vt:lpstr>Who runs the experiment?</vt:lpstr>
      <vt:lpstr>Where Evaluate?</vt:lpstr>
      <vt:lpstr>Stages of an Evaluation</vt:lpstr>
      <vt:lpstr>Conduct the Observation</vt:lpstr>
      <vt:lpstr>Cleaning up After an Evaluation</vt:lpstr>
      <vt:lpstr>Analyze Think-Aloud Data</vt:lpstr>
      <vt:lpstr>Analyzing the data</vt:lpstr>
      <vt:lpstr>Scope and Severity Separately</vt:lpstr>
      <vt:lpstr>Composite Severity Ratings</vt:lpstr>
      <vt:lpstr>Write a Summarizing Report</vt:lpstr>
      <vt:lpstr>What to do with Results</vt:lpstr>
    </vt:vector>
  </TitlesOfParts>
  <Company>Carnegie Mellon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Human-Computer Interaction in eCommerce</dc:title>
  <dc:creator>Brad Myers</dc:creator>
  <cp:lastModifiedBy>Brad Myers</cp:lastModifiedBy>
  <cp:revision>175</cp:revision>
  <cp:lastPrinted>1601-01-01T00:00:00Z</cp:lastPrinted>
  <dcterms:created xsi:type="dcterms:W3CDTF">2001-06-15T20:03:27Z</dcterms:created>
  <dcterms:modified xsi:type="dcterms:W3CDTF">2012-11-13T16:38:38Z</dcterms:modified>
</cp:coreProperties>
</file>