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charts/chart1.xml" ContentType="application/vnd.openxmlformats-officedocument.drawingml.char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70"/>
  </p:notesMasterIdLst>
  <p:sldIdLst>
    <p:sldId id="256" r:id="rId2"/>
    <p:sldId id="257" r:id="rId3"/>
    <p:sldId id="258" r:id="rId4"/>
    <p:sldId id="259" r:id="rId5"/>
    <p:sldId id="260" r:id="rId6"/>
    <p:sldId id="354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341" r:id="rId15"/>
    <p:sldId id="351" r:id="rId16"/>
    <p:sldId id="352" r:id="rId17"/>
    <p:sldId id="350" r:id="rId18"/>
    <p:sldId id="343" r:id="rId19"/>
    <p:sldId id="344" r:id="rId20"/>
    <p:sldId id="345" r:id="rId21"/>
    <p:sldId id="346" r:id="rId22"/>
    <p:sldId id="347" r:id="rId23"/>
    <p:sldId id="348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8" r:id="rId56"/>
    <p:sldId id="327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  <p:sldId id="340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86443" autoAdjust="0"/>
  </p:normalViewPr>
  <p:slideViewPr>
    <p:cSldViewPr>
      <p:cViewPr varScale="1">
        <p:scale>
          <a:sx n="94" d="100"/>
          <a:sy n="94" d="100"/>
        </p:scale>
        <p:origin x="-5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lang="en-US"/>
            </a:pPr>
            <a:r>
              <a:rPr lang="en-US"/>
              <a:t>Speed vs. Quality</a:t>
            </a:r>
          </a:p>
        </c:rich>
      </c:tx>
    </c:title>
    <c:plotArea>
      <c:layout/>
      <c:scatterChart>
        <c:scatterStyle val="smoothMarker"/>
        <c:ser>
          <c:idx val="0"/>
          <c:order val="0"/>
          <c:tx>
            <c:v>Cube pruning</c:v>
          </c:tx>
          <c:xVal>
            <c:numRef>
              <c:f>Sheet1!$C$7:$C$12</c:f>
              <c:numCache>
                <c:formatCode>General</c:formatCode>
                <c:ptCount val="6"/>
                <c:pt idx="0">
                  <c:v>2.5</c:v>
                </c:pt>
                <c:pt idx="1">
                  <c:v>3.9</c:v>
                </c:pt>
                <c:pt idx="2">
                  <c:v>7.9</c:v>
                </c:pt>
                <c:pt idx="3">
                  <c:v>13.4</c:v>
                </c:pt>
                <c:pt idx="4">
                  <c:v>27.1</c:v>
                </c:pt>
                <c:pt idx="5">
                  <c:v>45.9</c:v>
                </c:pt>
              </c:numCache>
            </c:numRef>
          </c:xVal>
          <c:yVal>
            <c:numRef>
              <c:f>Sheet1!$D$7:$D$12</c:f>
              <c:numCache>
                <c:formatCode>General</c:formatCode>
                <c:ptCount val="6"/>
                <c:pt idx="0">
                  <c:v>34.9</c:v>
                </c:pt>
                <c:pt idx="1">
                  <c:v>36.1</c:v>
                </c:pt>
                <c:pt idx="2">
                  <c:v>37.2</c:v>
                </c:pt>
                <c:pt idx="3">
                  <c:v>37.7</c:v>
                </c:pt>
                <c:pt idx="4">
                  <c:v>38.3</c:v>
                </c:pt>
                <c:pt idx="5">
                  <c:v>38.6</c:v>
                </c:pt>
              </c:numCache>
            </c:numRef>
          </c:yVal>
          <c:smooth val="1"/>
        </c:ser>
        <c:ser>
          <c:idx val="1"/>
          <c:order val="1"/>
          <c:tx>
            <c:v>Augmented CP</c:v>
          </c:tx>
          <c:xVal>
            <c:numRef>
              <c:f>Sheet1!$C$14:$C$20</c:f>
              <c:numCache>
                <c:formatCode>General</c:formatCode>
                <c:ptCount val="7"/>
                <c:pt idx="0">
                  <c:v>1.9</c:v>
                </c:pt>
                <c:pt idx="1">
                  <c:v>2.4</c:v>
                </c:pt>
                <c:pt idx="2">
                  <c:v>5.4</c:v>
                </c:pt>
                <c:pt idx="3">
                  <c:v>8.5</c:v>
                </c:pt>
                <c:pt idx="4">
                  <c:v>10.7</c:v>
                </c:pt>
                <c:pt idx="5">
                  <c:v>16.3</c:v>
                </c:pt>
                <c:pt idx="6">
                  <c:v>27.7</c:v>
                </c:pt>
              </c:numCache>
            </c:numRef>
          </c:xVal>
          <c:yVal>
            <c:numRef>
              <c:f>Sheet1!$D$14:$D$20</c:f>
              <c:numCache>
                <c:formatCode>General</c:formatCode>
                <c:ptCount val="7"/>
                <c:pt idx="0">
                  <c:v>34.7</c:v>
                </c:pt>
                <c:pt idx="1">
                  <c:v>35.9</c:v>
                </c:pt>
                <c:pt idx="2">
                  <c:v>37.3</c:v>
                </c:pt>
                <c:pt idx="3">
                  <c:v>37.7</c:v>
                </c:pt>
                <c:pt idx="4">
                  <c:v>38.0</c:v>
                </c:pt>
                <c:pt idx="5">
                  <c:v>38.2</c:v>
                </c:pt>
                <c:pt idx="6">
                  <c:v>38.5</c:v>
                </c:pt>
              </c:numCache>
            </c:numRef>
          </c:yVal>
          <c:smooth val="1"/>
        </c:ser>
        <c:axId val="486016952"/>
        <c:axId val="486025480"/>
      </c:scatterChart>
      <c:valAx>
        <c:axId val="486016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Average</a:t>
                </a:r>
                <a:r>
                  <a:rPr lang="en-US" baseline="0"/>
                  <a:t> decode time per sentence (seconds)</a:t>
                </a:r>
                <a:endParaRPr lang="en-US"/>
              </a:p>
            </c:rich>
          </c:tx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486025480"/>
        <c:crosses val="autoZero"/>
        <c:crossBetween val="midCat"/>
      </c:valAx>
      <c:valAx>
        <c:axId val="4860254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BLEU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486016952"/>
        <c:crosses val="autoZero"/>
        <c:crossBetween val="midCat"/>
      </c:valAx>
    </c:plotArea>
    <c:legend>
      <c:legendPos val="t"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lang="en-US"/>
            </a:pPr>
            <a:r>
              <a:rPr lang="en-US"/>
              <a:t>Visited Search</a:t>
            </a:r>
            <a:r>
              <a:rPr lang="en-US" baseline="0"/>
              <a:t> Nodes vs. Quality</a:t>
            </a:r>
            <a:endParaRPr lang="en-US"/>
          </a:p>
        </c:rich>
      </c:tx>
    </c:title>
    <c:plotArea>
      <c:layout/>
      <c:scatterChart>
        <c:scatterStyle val="smoothMarker"/>
        <c:ser>
          <c:idx val="0"/>
          <c:order val="0"/>
          <c:tx>
            <c:v>Cube pruning</c:v>
          </c:tx>
          <c:xVal>
            <c:numRef>
              <c:f>Sheet1!$B$7:$B$12</c:f>
              <c:numCache>
                <c:formatCode>General</c:formatCode>
                <c:ptCount val="6"/>
                <c:pt idx="0">
                  <c:v>80.0</c:v>
                </c:pt>
                <c:pt idx="1">
                  <c:v>148.0</c:v>
                </c:pt>
                <c:pt idx="2">
                  <c:v>345.0</c:v>
                </c:pt>
                <c:pt idx="3">
                  <c:v>520.0</c:v>
                </c:pt>
                <c:pt idx="4">
                  <c:v>1092.0</c:v>
                </c:pt>
                <c:pt idx="5">
                  <c:v>1812.0</c:v>
                </c:pt>
              </c:numCache>
            </c:numRef>
          </c:xVal>
          <c:yVal>
            <c:numRef>
              <c:f>Sheet1!$D$7:$D$12</c:f>
              <c:numCache>
                <c:formatCode>General</c:formatCode>
                <c:ptCount val="6"/>
                <c:pt idx="0">
                  <c:v>34.9</c:v>
                </c:pt>
                <c:pt idx="1">
                  <c:v>36.1</c:v>
                </c:pt>
                <c:pt idx="2">
                  <c:v>37.2</c:v>
                </c:pt>
                <c:pt idx="3">
                  <c:v>37.7</c:v>
                </c:pt>
                <c:pt idx="4">
                  <c:v>38.3</c:v>
                </c:pt>
                <c:pt idx="5">
                  <c:v>38.6</c:v>
                </c:pt>
              </c:numCache>
            </c:numRef>
          </c:yVal>
          <c:smooth val="1"/>
        </c:ser>
        <c:ser>
          <c:idx val="1"/>
          <c:order val="1"/>
          <c:tx>
            <c:v>Augmented CP</c:v>
          </c:tx>
          <c:xVal>
            <c:numRef>
              <c:f>Sheet1!$B$14:$B$20</c:f>
              <c:numCache>
                <c:formatCode>General</c:formatCode>
                <c:ptCount val="7"/>
                <c:pt idx="0">
                  <c:v>52.0</c:v>
                </c:pt>
                <c:pt idx="1">
                  <c:v>92.0</c:v>
                </c:pt>
                <c:pt idx="2">
                  <c:v>200.0</c:v>
                </c:pt>
                <c:pt idx="3">
                  <c:v>302.0</c:v>
                </c:pt>
                <c:pt idx="4">
                  <c:v>407.0</c:v>
                </c:pt>
                <c:pt idx="5">
                  <c:v>619.0</c:v>
                </c:pt>
                <c:pt idx="6">
                  <c:v>1064.0</c:v>
                </c:pt>
              </c:numCache>
            </c:numRef>
          </c:xVal>
          <c:yVal>
            <c:numRef>
              <c:f>Sheet1!$D$14:$D$20</c:f>
              <c:numCache>
                <c:formatCode>General</c:formatCode>
                <c:ptCount val="7"/>
                <c:pt idx="0">
                  <c:v>34.7</c:v>
                </c:pt>
                <c:pt idx="1">
                  <c:v>35.9</c:v>
                </c:pt>
                <c:pt idx="2">
                  <c:v>37.3</c:v>
                </c:pt>
                <c:pt idx="3">
                  <c:v>37.7</c:v>
                </c:pt>
                <c:pt idx="4">
                  <c:v>38.0</c:v>
                </c:pt>
                <c:pt idx="5">
                  <c:v>38.2</c:v>
                </c:pt>
                <c:pt idx="6">
                  <c:v>38.5</c:v>
                </c:pt>
              </c:numCache>
            </c:numRef>
          </c:yVal>
          <c:smooth val="1"/>
        </c:ser>
        <c:axId val="486108840"/>
        <c:axId val="486121800"/>
      </c:scatterChart>
      <c:valAx>
        <c:axId val="4861088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Average</a:t>
                </a:r>
                <a:r>
                  <a:rPr lang="en-US" baseline="0"/>
                  <a:t> n</a:t>
                </a:r>
                <a:r>
                  <a:rPr lang="en-US"/>
                  <a:t>umber</a:t>
                </a:r>
                <a:r>
                  <a:rPr lang="en-US" baseline="0"/>
                  <a:t> of visited search nodes per sentence (k)</a:t>
                </a:r>
                <a:endParaRPr lang="en-US"/>
              </a:p>
            </c:rich>
          </c:tx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486121800"/>
        <c:crosses val="autoZero"/>
        <c:crossBetween val="midCat"/>
      </c:valAx>
      <c:valAx>
        <c:axId val="4861218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BLEU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486108840"/>
        <c:crosses val="autoZero"/>
        <c:crossBetween val="midCat"/>
      </c:valAx>
    </c:plotArea>
    <c:legend>
      <c:legendPos val="t"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0F84D-289B-4343-AAA5-8367A04D0E38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1BF33-3B35-46C4-9773-2F87EC4D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Thank you. Name. Job Title. </a:t>
            </a:r>
          </a:p>
          <a:p>
            <a:r>
              <a:rPr lang="en-US"/>
              <a:t>Joined LW October 2004.</a:t>
            </a:r>
            <a:r>
              <a:rPr lang="en-US" baseline="0"/>
              <a:t> </a:t>
            </a:r>
          </a:p>
          <a:p>
            <a:r>
              <a:rPr lang="en-US" baseline="0"/>
              <a:t>My Ph.D. is in math, came to LW looking for software and research challenges in a product (i.e., problem!) environment.</a:t>
            </a:r>
          </a:p>
          <a:p>
            <a:r>
              <a:rPr lang="en-US" baseline="0"/>
              <a:t>I actually live and work here in Pittsburgh, a sort of experiment that has succeeded during 1 year.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1BF33-3B35-46C4-9773-2F87EC4DE2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1BF33-3B35-46C4-9773-2F87EC4DE2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1BF33-3B35-46C4-9773-2F87EC4DE29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Let’s view the loops over 1000s</a:t>
            </a:r>
            <a:r>
              <a:rPr lang="en-US" baseline="0"/>
              <a:t> of things in a different way.</a:t>
            </a:r>
          </a:p>
          <a:p>
            <a:r>
              <a:rPr lang="en-US" baseline="0"/>
              <a:t>This is just one way to organize the decisions.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1BF33-3B35-46C4-9773-2F87EC4DE29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This is the takeaway</a:t>
            </a:r>
            <a:r>
              <a:rPr lang="en-US" baseline="0"/>
              <a:t> message.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1BF33-3B35-46C4-9773-2F87EC4DE29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C9AD1-4EB5-4827-A0EB-ADAA10F86616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7CAC-E78A-47ED-8F37-86E1D27DEE1A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5E194-5F3B-475E-8E0B-60C052AA949E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AB75-E9C8-46EF-9803-74A632F5D344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36D96-850B-4F65-8FF3-544343C4FB47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E9F-8A57-4A9E-AE42-DA9062A10D26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5B84-26A1-4C62-8B95-44ED52AAA206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CA9-77CB-43FF-834F-258D1DA2F90F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0C6-3F67-46F4-8AAA-685613BDF850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A587-9E7D-434B-9DDD-32A63CF8F598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61C23-A594-4B09-B7F6-67837DB8A017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ECAFB-6F81-4452-AE70-E5B16AE6C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Pruning as</a:t>
            </a:r>
            <a:br>
              <a:rPr lang="en-US" b="1" dirty="0" smtClean="0">
                <a:latin typeface="Segoe UI" pitchFamily="34" charset="0"/>
                <a:cs typeface="Segoe UI" pitchFamily="34" charset="0"/>
              </a:rPr>
            </a:br>
            <a:r>
              <a:rPr lang="en-US" b="1" dirty="0" smtClean="0">
                <a:latin typeface="Segoe UI" pitchFamily="34" charset="0"/>
                <a:cs typeface="Segoe UI" pitchFamily="34" charset="0"/>
              </a:rPr>
              <a:t>Heuristic Search</a:t>
            </a:r>
            <a:endParaRPr lang="en-US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553200" cy="1752600"/>
          </a:xfrm>
        </p:spPr>
        <p:txBody>
          <a:bodyPr/>
          <a:lstStyle/>
          <a:p>
            <a:r>
              <a:rPr lang="en-US" dirty="0" smtClean="0">
                <a:latin typeface="Segoe UI" pitchFamily="34" charset="0"/>
                <a:cs typeface="Segoe UI" pitchFamily="34" charset="0"/>
              </a:rPr>
              <a:t>Mark Hopkins and Greg Langmead</a:t>
            </a:r>
          </a:p>
          <a:p>
            <a:r>
              <a:rPr lang="en-US" dirty="0" smtClean="0">
                <a:latin typeface="Segoe UI" pitchFamily="34" charset="0"/>
                <a:cs typeface="Segoe UI" pitchFamily="34" charset="0"/>
              </a:rPr>
              <a:t>Language Weaver, Inc.</a:t>
            </a:r>
          </a:p>
        </p:txBody>
      </p:sp>
      <p:pic>
        <p:nvPicPr>
          <p:cNvPr id="5" name="Picture 4" descr="Final LW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1800" y="5410200"/>
            <a:ext cx="30480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64303-53AF-44D2-8CCF-4361771D1C89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8382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Items are created by combining items from complementary spans.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5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3581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[4,5] item1</a:t>
            </a:r>
          </a:p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[4,5]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 [4,5]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4724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item3</a:t>
            </a:r>
          </a:p>
          <a:p>
            <a:pPr algn="ctr"/>
            <a:endParaRPr lang="en-US" sz="1600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724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item3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4600" y="3581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item2</a:t>
            </a:r>
          </a:p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[2,4] item3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14600" y="26670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3800" y="408104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[2,4] item3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81800" y="38100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[4,5] item2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76800" y="27432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[2,5] item1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7" name="Picture 1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827E-6 L 0.10833 -0.175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8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333E-6 L -0.21666 -0.1355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-6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6" grpId="2"/>
      <p:bldP spid="18" grpId="0"/>
      <p:bldP spid="18" grpId="1"/>
      <p:bldP spid="18" grpId="2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4EB-E276-4D03-A1C2-53C9068B9F76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62200" y="28956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[ </a:t>
            </a:r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2,4 </a:t>
            </a:r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, NP , the*car ]</a:t>
            </a:r>
            <a:endParaRPr lang="en-US" sz="3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3962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an item consists of three parts: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4953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span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28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Segoe UI" pitchFamily="34" charset="0"/>
                <a:cs typeface="Segoe UI" pitchFamily="34" charset="0"/>
              </a:rPr>
              <a:t>postcondition</a:t>
            </a:r>
            <a:endParaRPr lang="en-US" sz="24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4953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carry</a:t>
            </a:r>
          </a:p>
        </p:txBody>
      </p:sp>
      <p:pic>
        <p:nvPicPr>
          <p:cNvPr id="10" name="Picture 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438400" y="9144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What is an item?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D1EF-D571-46B1-9B7C-C31720292415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95600" y="3962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an item consists of three parts: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4953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span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28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postcondition</a:t>
            </a:r>
            <a:endParaRPr lang="en-US" sz="24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4953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carry</a:t>
            </a:r>
          </a:p>
        </p:txBody>
      </p:sp>
      <p:pic>
        <p:nvPicPr>
          <p:cNvPr id="11" name="Picture 1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362200" y="28956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[ 2,4</a:t>
            </a:r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NP</a:t>
            </a:r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 , the*car ]</a:t>
            </a:r>
            <a:endParaRPr lang="en-US" sz="3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9144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What is an item?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1669-AEFF-448F-B83D-A774878C89A4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95600" y="3962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an item consists of three parts: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4953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span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28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Segoe UI" pitchFamily="34" charset="0"/>
                <a:cs typeface="Segoe UI" pitchFamily="34" charset="0"/>
              </a:rPr>
              <a:t>postcondition</a:t>
            </a:r>
            <a:endParaRPr lang="en-US" sz="24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4953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carry</a:t>
            </a:r>
          </a:p>
        </p:txBody>
      </p:sp>
      <p:pic>
        <p:nvPicPr>
          <p:cNvPr id="10" name="Picture 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438400" y="9144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What is an item?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62200" y="28956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[ 2,4 , NP , </a:t>
            </a:r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the*car</a:t>
            </a:r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 ]</a:t>
            </a:r>
            <a:endParaRPr lang="en-US" sz="3600" b="1" dirty="0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1958-9319-4101-B837-9BF4E7BD3A4A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33600" y="4572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CKY Item Creation</a:t>
            </a:r>
          </a:p>
        </p:txBody>
      </p:sp>
      <p:pic>
        <p:nvPicPr>
          <p:cNvPr id="25" name="Picture 24" descr="Final LW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1371600" y="243840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,a*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71600" y="289560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*a]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3352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 , B</a:t>
            </a:r>
            <a:r>
              <a:rPr lang="en-US" sz="2400" b="1" baseline="-25000" dirty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 A</a:t>
            </a:r>
            <a:r>
              <a:rPr lang="en-US" sz="2400" b="1" baseline="-25000" dirty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 &gt;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71600" y="457200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b*b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524000" y="4419600"/>
            <a:ext cx="373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6" idx="0"/>
          </p:cNvCxnSpPr>
          <p:nvPr/>
        </p:nvCxnSpPr>
        <p:spPr>
          <a:xfrm rot="5400000">
            <a:off x="3181350" y="2114550"/>
            <a:ext cx="609600" cy="38100"/>
          </a:xfrm>
          <a:prstGeom prst="straightConnector1">
            <a:avLst/>
          </a:prstGeom>
          <a:ln w="317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286000" y="13716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Segoe UI" pitchFamily="34" charset="0"/>
                <a:cs typeface="Segoe UI" pitchFamily="34" charset="0"/>
              </a:rPr>
              <a:t>postcondition</a:t>
            </a:r>
            <a:endParaRPr lang="en-US" b="1" dirty="0" smtClean="0">
              <a:solidFill>
                <a:srgbClr val="00B0F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724400" y="12954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Segoe UI" pitchFamily="34" charset="0"/>
                <a:cs typeface="Segoe UI" pitchFamily="34" charset="0"/>
              </a:rPr>
              <a:t>carry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rot="10800000" flipV="1">
            <a:off x="3962400" y="1676400"/>
            <a:ext cx="1371600" cy="762000"/>
          </a:xfrm>
          <a:prstGeom prst="straightConnector1">
            <a:avLst/>
          </a:prstGeom>
          <a:ln w="317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1257300" y="3810000"/>
            <a:ext cx="1866900" cy="1143000"/>
          </a:xfrm>
          <a:prstGeom prst="straightConnector1">
            <a:avLst/>
          </a:prstGeom>
          <a:ln w="317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0" y="50292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Segoe UI" pitchFamily="34" charset="0"/>
                <a:cs typeface="Segoe UI" pitchFamily="34" charset="0"/>
              </a:rPr>
              <a:t>preconditions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22860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Segoe UI" pitchFamily="34" charset="0"/>
                <a:cs typeface="Segoe UI" pitchFamily="34" charset="0"/>
              </a:rPr>
              <a:t>postcondition</a:t>
            </a:r>
            <a:endParaRPr lang="en-US" b="1" dirty="0" smtClean="0">
              <a:solidFill>
                <a:srgbClr val="00B0F0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1181100" y="2743200"/>
            <a:ext cx="876300" cy="685800"/>
          </a:xfrm>
          <a:prstGeom prst="straightConnector1">
            <a:avLst/>
          </a:prstGeom>
          <a:ln w="317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248400" y="24384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cost( subitem1)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248400" y="28956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cost( subitem2)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48400" y="33528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cost( rule 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715000" y="3810000"/>
            <a:ext cx="335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+ interaction( rule, </a:t>
            </a:r>
            <a:r>
              <a:rPr lang="en-US" b="1" dirty="0" err="1" smtClean="0">
                <a:latin typeface="Segoe UI" pitchFamily="34" charset="0"/>
                <a:cs typeface="Segoe UI" pitchFamily="34" charset="0"/>
              </a:rPr>
              <a:t>subitems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)</a:t>
            </a:r>
          </a:p>
        </p:txBody>
      </p:sp>
      <p:cxnSp>
        <p:nvCxnSpPr>
          <p:cNvPr id="62" name="Straight Connector 61"/>
          <p:cNvCxnSpPr/>
          <p:nvPr/>
        </p:nvCxnSpPr>
        <p:spPr>
          <a:xfrm>
            <a:off x="5867400" y="4419600"/>
            <a:ext cx="3048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248400" y="4583668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cost( new item )</a:t>
            </a:r>
          </a:p>
        </p:txBody>
      </p:sp>
      <p:sp>
        <p:nvSpPr>
          <p:cNvPr id="65" name="Left Bracket 64"/>
          <p:cNvSpPr/>
          <p:nvPr/>
        </p:nvSpPr>
        <p:spPr>
          <a:xfrm>
            <a:off x="5715000" y="2286000"/>
            <a:ext cx="304800" cy="27432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6" name="Left Bracket 65"/>
          <p:cNvSpPr/>
          <p:nvPr/>
        </p:nvSpPr>
        <p:spPr>
          <a:xfrm flipH="1">
            <a:off x="8763000" y="2209800"/>
            <a:ext cx="304800" cy="27432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0" name="Straight Arrow Connector 69"/>
          <p:cNvCxnSpPr>
            <a:endCxn id="28" idx="2"/>
          </p:cNvCxnSpPr>
          <p:nvPr/>
        </p:nvCxnSpPr>
        <p:spPr>
          <a:xfrm flipV="1">
            <a:off x="1295400" y="3814465"/>
            <a:ext cx="2209800" cy="1138535"/>
          </a:xfrm>
          <a:prstGeom prst="straightConnector1">
            <a:avLst/>
          </a:prstGeom>
          <a:ln w="317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782EC-EFBE-4D57-96AB-A19E185A9B4D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8382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Segoe UI" pitchFamily="34" charset="0"/>
                <a:cs typeface="Segoe UI" pitchFamily="34" charset="0"/>
              </a:rPr>
              <a:t>The Item Creation Problem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5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3581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[4,5]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[4,5]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 [4,5]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4724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item3</a:t>
            </a:r>
          </a:p>
          <a:p>
            <a:pPr algn="ctr"/>
            <a:endParaRPr lang="en-US" sz="1600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724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item3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4600" y="3581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14600" y="26670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????</a:t>
            </a:r>
            <a:endParaRPr lang="en-US" sz="32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381000" y="2667000"/>
            <a:ext cx="6705600" cy="1143000"/>
            <a:chOff x="381000" y="2667000"/>
            <a:chExt cx="6705600" cy="1143000"/>
          </a:xfrm>
        </p:grpSpPr>
        <p:cxnSp>
          <p:nvCxnSpPr>
            <p:cNvPr id="16" name="Straight Arrow Connector 15"/>
            <p:cNvCxnSpPr>
              <a:stCxn id="21" idx="3"/>
            </p:cNvCxnSpPr>
            <p:nvPr/>
          </p:nvCxnSpPr>
          <p:spPr>
            <a:xfrm>
              <a:off x="2133600" y="3128665"/>
              <a:ext cx="4953000" cy="68133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81000" y="2667000"/>
              <a:ext cx="1752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even if we just store 1000 items here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81000" y="48006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…and we have only 1000s of grammar rules</a:t>
            </a:r>
          </a:p>
        </p:txBody>
      </p:sp>
      <p:grpSp>
        <p:nvGrpSpPr>
          <p:cNvPr id="6" name="Group 34"/>
          <p:cNvGrpSpPr/>
          <p:nvPr/>
        </p:nvGrpSpPr>
        <p:grpSpPr>
          <a:xfrm>
            <a:off x="381000" y="3810000"/>
            <a:ext cx="3048000" cy="646331"/>
            <a:chOff x="381000" y="3810000"/>
            <a:chExt cx="3048000" cy="646331"/>
          </a:xfrm>
        </p:grpSpPr>
        <p:sp>
          <p:nvSpPr>
            <p:cNvPr id="24" name="TextBox 23"/>
            <p:cNvSpPr txBox="1"/>
            <p:nvPr/>
          </p:nvSpPr>
          <p:spPr>
            <a:xfrm>
              <a:off x="381000" y="38100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…and 1000 items here</a:t>
              </a:r>
            </a:p>
          </p:txBody>
        </p:sp>
        <p:cxnSp>
          <p:nvCxnSpPr>
            <p:cNvPr id="26" name="Straight Arrow Connector 25"/>
            <p:cNvCxnSpPr>
              <a:stCxn id="24" idx="3"/>
            </p:cNvCxnSpPr>
            <p:nvPr/>
          </p:nvCxnSpPr>
          <p:spPr>
            <a:xfrm flipV="1">
              <a:off x="2133600" y="4114800"/>
              <a:ext cx="1295400" cy="18366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4114800" y="990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1000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15000" y="990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1000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39000" y="990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1000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00600" y="9906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1000000000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38600" y="16764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…then item creation can still take a very long time</a:t>
            </a:r>
          </a:p>
        </p:txBody>
      </p:sp>
      <p:pic>
        <p:nvPicPr>
          <p:cNvPr id="27" name="Picture 2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0148E-6 L 0.17084 0.0018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4.0148E-6 L -0.17083 0.0018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1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1" grpId="0"/>
      <p:bldP spid="31" grpId="1"/>
      <p:bldP spid="31" grpId="2"/>
      <p:bldP spid="32" grpId="0"/>
      <p:bldP spid="32" grpId="1"/>
      <p:bldP spid="33" grpId="0"/>
      <p:bldP spid="33" grpId="1"/>
      <p:bldP spid="33" grpId="2"/>
      <p:bldP spid="36" grpId="0"/>
      <p:bldP spid="36" grpId="1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038B-89AF-48A7-8994-4C4D00D727D0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8382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Segoe UI" pitchFamily="34" charset="0"/>
                <a:cs typeface="Segoe UI" pitchFamily="34" charset="0"/>
              </a:rPr>
              <a:t>The Item Creation Problem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5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3581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1000</a:t>
            </a:r>
          </a:p>
          <a:p>
            <a:pPr algn="ctr"/>
            <a:endParaRPr lang="en-US" sz="32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4724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1000</a:t>
            </a:r>
            <a:endParaRPr lang="en-US" sz="32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724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1000</a:t>
            </a:r>
          </a:p>
          <a:p>
            <a:pPr algn="ctr"/>
            <a:endParaRPr lang="en-US" sz="32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4600" y="3581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1000</a:t>
            </a:r>
            <a:endParaRPr lang="en-US" sz="1600" dirty="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32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4600" y="26670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????</a:t>
            </a:r>
            <a:endParaRPr lang="en-US" sz="32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67200" y="457200"/>
            <a:ext cx="449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is there a better way to enumerate the 1000 items of lowest cost for this span </a:t>
            </a:r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without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going through the millions of candidate items and taking the best 1000?</a:t>
            </a:r>
          </a:p>
        </p:txBody>
      </p:sp>
      <p:cxnSp>
        <p:nvCxnSpPr>
          <p:cNvPr id="34" name="Straight Arrow Connector 33"/>
          <p:cNvCxnSpPr>
            <a:stCxn id="30" idx="2"/>
          </p:cNvCxnSpPr>
          <p:nvPr/>
        </p:nvCxnSpPr>
        <p:spPr>
          <a:xfrm rot="5400000">
            <a:off x="5863858" y="2320558"/>
            <a:ext cx="883384" cy="4191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4800" y="3276600"/>
            <a:ext cx="175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this is the problem that cube pruning addresses</a:t>
            </a:r>
          </a:p>
        </p:txBody>
      </p:sp>
      <p:pic>
        <p:nvPicPr>
          <p:cNvPr id="17" name="Picture 1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33" name="Date Placeholder 1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C24EF-C8C3-4C0A-A85E-6AAF4F7F5BFD}" type="datetime1">
              <a:rPr lang="en-US" smtClean="0"/>
              <a:pPr/>
              <a:t>4/14/10</a:t>
            </a:fld>
            <a:endParaRPr lang="en-US"/>
          </a:p>
        </p:txBody>
      </p:sp>
      <p:pic>
        <p:nvPicPr>
          <p:cNvPr id="6" name="Picture 5" descr="Final LW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26" name="Rectangle 25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,?,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[?,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? ? &gt;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1905000"/>
            <a:ext cx="457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A demonstration of incremental CKY item creation for span [2,5]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56" name="Date Placeholder 5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D0AE-9DE9-4582-9A7D-9A17235D4990}" type="datetime1">
              <a:rPr lang="en-US" smtClean="0"/>
              <a:pPr/>
              <a:t>4/14/10</a:t>
            </a:fld>
            <a:endParaRPr lang="en-US"/>
          </a:p>
        </p:txBody>
      </p:sp>
      <p:pic>
        <p:nvPicPr>
          <p:cNvPr id="15" name="Picture 1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8" name="Group 27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29" name="Rectangle 28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? ? &gt;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DBAE-AFBA-4A83-B446-E7BD638A061F}" type="datetime1">
              <a:rPr lang="en-US" smtClean="0"/>
              <a:pPr/>
              <a:t>4/14/10</a:t>
            </a:fld>
            <a:endParaRPr lang="en-US"/>
          </a:p>
        </p:txBody>
      </p:sp>
      <p:pic>
        <p:nvPicPr>
          <p:cNvPr id="21" name="Picture 2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3" name="Group 22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24" name="Rectangle 23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? ? &gt;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nal LW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D0A96-08C6-4625-8BF6-F1AE66D838AF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2133600"/>
            <a:ext cx="1066800" cy="120032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Segoe UI" pitchFamily="34" charset="0"/>
                <a:cs typeface="Segoe UI" pitchFamily="34" charset="0"/>
              </a:rPr>
              <a:t>Huang and Chiang (2007)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0" y="1828800"/>
            <a:ext cx="1066800" cy="1200329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egoe UI" pitchFamily="34" charset="0"/>
                <a:cs typeface="Segoe UI" pitchFamily="34" charset="0"/>
              </a:rPr>
              <a:t>Denero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et al.</a:t>
            </a:r>
          </a:p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(2009)</a:t>
            </a:r>
          </a:p>
          <a:p>
            <a:pPr algn="ctr"/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09800"/>
            <a:ext cx="1066800" cy="120032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Moore and Quirk (2007)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8600" y="1981200"/>
            <a:ext cx="1066800" cy="120032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Iglesias et al. (2009)</a:t>
            </a:r>
          </a:p>
          <a:p>
            <a:pPr algn="ctr"/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1828800"/>
            <a:ext cx="1066800" cy="1477328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Roark and </a:t>
            </a:r>
            <a:r>
              <a:rPr lang="en-US" dirty="0" err="1" smtClean="0">
                <a:latin typeface="Segoe UI" pitchFamily="34" charset="0"/>
                <a:cs typeface="Segoe UI" pitchFamily="34" charset="0"/>
              </a:rPr>
              <a:t>Holingshead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(2008)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24800" y="1447800"/>
            <a:ext cx="1066800" cy="120032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Li and </a:t>
            </a:r>
            <a:r>
              <a:rPr lang="en-US" dirty="0" err="1" smtClean="0">
                <a:latin typeface="Segoe UI" pitchFamily="34" charset="0"/>
                <a:cs typeface="Segoe UI" pitchFamily="34" charset="0"/>
              </a:rPr>
              <a:t>Khudanpur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(2008)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0" y="1905000"/>
            <a:ext cx="1066800" cy="120032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dirty="0" smtClean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Chiang (2007)</a:t>
            </a:r>
          </a:p>
          <a:p>
            <a:pPr algn="ctr"/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7600" y="1295400"/>
            <a:ext cx="1066800" cy="120032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Zhang and </a:t>
            </a:r>
            <a:r>
              <a:rPr lang="en-US" dirty="0" err="1" smtClean="0">
                <a:latin typeface="Segoe UI" pitchFamily="34" charset="0"/>
                <a:cs typeface="Segoe UI" pitchFamily="34" charset="0"/>
              </a:rPr>
              <a:t>Gildea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(2008)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1600200"/>
            <a:ext cx="1066800" cy="1200329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egoe UI" pitchFamily="34" charset="0"/>
                <a:cs typeface="Segoe UI" pitchFamily="34" charset="0"/>
              </a:rPr>
              <a:t>Petrov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et al. (2008)</a:t>
            </a:r>
          </a:p>
          <a:p>
            <a:pPr algn="ctr"/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990600"/>
            <a:ext cx="1066800" cy="1200329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egoe UI" pitchFamily="34" charset="0"/>
                <a:cs typeface="Segoe UI" pitchFamily="34" charset="0"/>
              </a:rPr>
              <a:t>Pauls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and Klein (2009)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295400"/>
            <a:ext cx="1066800" cy="120032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egoe UI" pitchFamily="34" charset="0"/>
                <a:cs typeface="Segoe UI" pitchFamily="34" charset="0"/>
              </a:rPr>
              <a:t>Pust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dirty="0" smtClean="0">
                <a:latin typeface="Segoe UI" pitchFamily="34" charset="0"/>
                <a:cs typeface="Segoe UI" pitchFamily="34" charset="0"/>
              </a:rPr>
              <a:t>and Knight (2009)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997 -0.12419 -0.13993 -0.24838 -0.2 -0.17761 C -0.26007 -0.10684 -0.33316 0.32586 -0.36007 0.42461 " pathEditMode="relative" ptsTypes="a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997 -0.12419 -0.13993 -0.24838 -0.2 -0.17761 C -0.26007 -0.10684 -0.33316 0.32586 -0.36007 0.42461 " pathEditMode="relative" ptsTypes="aaA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000"/>
                            </p:stCondLst>
                            <p:childTnLst>
                              <p:par>
                                <p:cTn id="6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997 -0.12419 -0.13993 -0.24838 -0.2 -0.17761 C -0.26007 -0.10684 -0.33316 0.32586 -0.36007 0.42461 " pathEditMode="relative" ptsTypes="aaA"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500"/>
                            </p:stCondLst>
                            <p:childTnLst>
                              <p:par>
                                <p:cTn id="7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7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500"/>
                            </p:stCondLst>
                            <p:childTnLst>
                              <p:par>
                                <p:cTn id="75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8000"/>
                            </p:stCondLst>
                            <p:childTnLst>
                              <p:par>
                                <p:cTn id="8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997 -0.12419 -0.13993 -0.24838 -0.2 -0.17761 C -0.26007 -0.10684 -0.33316 0.32586 -0.36007 0.42461 " pathEditMode="relative" ptsTypes="aaA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500"/>
                            </p:stCondLst>
                            <p:childTnLst>
                              <p:par>
                                <p:cTn id="9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9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2500"/>
                            </p:stCondLst>
                            <p:childTnLst>
                              <p:par>
                                <p:cTn id="95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997 -0.12419 -0.13993 -0.24838 -0.2 -0.17761 C -0.26007 -0.10684 -0.33316 0.32586 -0.36007 0.42461 " pathEditMode="relative" ptsTypes="aaA">
                                      <p:cBhvr>
                                        <p:cTn id="10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5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072 -0.13205 0.16163 -0.26411 0.21857 -0.20259 C 0.27552 -0.14107 0.32152 0.27613 0.34132 0.36933 " pathEditMode="relative" ptsTypes="aaA">
                                      <p:cBhvr>
                                        <p:cTn id="1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9" grpId="0" animBg="1"/>
      <p:bldP spid="9" grpId="2" animBg="1"/>
      <p:bldP spid="10" grpId="0" animBg="1"/>
      <p:bldP spid="10" grpId="1" animBg="1"/>
      <p:bldP spid="10" grpId="2" animBg="1"/>
      <p:bldP spid="12" grpId="0" animBg="1"/>
      <p:bldP spid="12" grpId="1" animBg="1"/>
      <p:bldP spid="13" grpId="0" animBg="1"/>
      <p:bldP spid="13" grpId="1" animBg="1"/>
      <p:bldP spid="13" grpId="2" animBg="1"/>
      <p:bldP spid="14" grpId="0" animBg="1"/>
      <p:bldP spid="14" grpId="1" animBg="1"/>
      <p:bldP spid="15" grpId="0" animBg="1"/>
      <p:bldP spid="15" grpId="1" animBg="1"/>
      <p:bldP spid="15" grpId="2" animBg="1"/>
      <p:bldP spid="17" grpId="0" animBg="1"/>
      <p:bldP spid="17" grpId="1" animBg="1"/>
      <p:bldP spid="18" grpId="0" animBg="1"/>
      <p:bldP spid="18" grpId="1" animBg="1"/>
      <p:bldP spid="18" grpId="2" animBg="1"/>
      <p:bldP spid="19" grpId="0" animBg="1"/>
      <p:bldP spid="19" grpId="1" animBg="1"/>
      <p:bldP spid="21" grpId="0" animBg="1"/>
      <p:bldP spid="21" grpId="1" animBg="1"/>
      <p:bldP spid="21" grpId="2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F272-3E45-4FFB-833D-A0665985284C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pic>
        <p:nvPicPr>
          <p:cNvPr id="27" name="Picture 2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9" name="Group 28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30" name="Rectangle 29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? ? &gt;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1ED3-10E1-4499-ABDB-4A8020A11971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2787000" y="2274223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grpSp>
        <p:nvGrpSpPr>
          <p:cNvPr id="4" name="Group 65"/>
          <p:cNvGrpSpPr/>
          <p:nvPr/>
        </p:nvGrpSpPr>
        <p:grpSpPr>
          <a:xfrm>
            <a:off x="838200" y="2601137"/>
            <a:ext cx="3505200" cy="3062726"/>
            <a:chOff x="838200" y="2601137"/>
            <a:chExt cx="3505200" cy="3062726"/>
          </a:xfrm>
        </p:grpSpPr>
        <p:cxnSp>
          <p:nvCxnSpPr>
            <p:cNvPr id="58" name="Straight Arrow Connector 57"/>
            <p:cNvCxnSpPr>
              <a:endCxn id="126" idx="2"/>
            </p:cNvCxnSpPr>
            <p:nvPr/>
          </p:nvCxnSpPr>
          <p:spPr>
            <a:xfrm rot="5400000" flipH="1" flipV="1">
              <a:off x="2919909" y="3491229"/>
              <a:ext cx="1818463" cy="3828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838200" y="4648200"/>
              <a:ext cx="3505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rule(</a:t>
              </a:r>
              <a:r>
                <a:rPr lang="en-US" sz="2000" b="1" dirty="0" err="1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A,B,k</a:t>
              </a:r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) is the </a:t>
              </a:r>
              <a:r>
                <a:rPr lang="en-US" sz="2000" b="1" dirty="0" err="1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kth</a:t>
              </a:r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 lowest cost rule whose preconditions are &lt;A,B&gt;</a:t>
              </a:r>
            </a:p>
          </p:txBody>
        </p:sp>
      </p:grpSp>
      <p:pic>
        <p:nvPicPr>
          <p:cNvPr id="38" name="Picture 3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60" name="Group 59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61" name="Rectangle 60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70" name="Rectangle 69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&gt;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74" name="Straight Connector 73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CDB16-2290-45F1-BB01-B31CC3A3B0D7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2787000" y="2274223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196200" y="3242708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4" name="Group 59"/>
          <p:cNvGrpSpPr/>
          <p:nvPr/>
        </p:nvGrpSpPr>
        <p:grpSpPr>
          <a:xfrm>
            <a:off x="838200" y="3569623"/>
            <a:ext cx="3809998" cy="2322841"/>
            <a:chOff x="3162479" y="1751160"/>
            <a:chExt cx="3505200" cy="2322841"/>
          </a:xfrm>
        </p:grpSpPr>
        <p:cxnSp>
          <p:nvCxnSpPr>
            <p:cNvPr id="61" name="Straight Arrow Connector 60"/>
            <p:cNvCxnSpPr>
              <a:endCxn id="127" idx="2"/>
            </p:cNvCxnSpPr>
            <p:nvPr/>
          </p:nvCxnSpPr>
          <p:spPr>
            <a:xfrm rot="16200000" flipV="1">
              <a:off x="3255815" y="2164120"/>
              <a:ext cx="1230977" cy="40505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3162479" y="3058338"/>
              <a:ext cx="3505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item(2,3,A,k) is the </a:t>
              </a:r>
              <a:r>
                <a:rPr lang="en-US" sz="2000" b="1" dirty="0" err="1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kth</a:t>
              </a:r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 lowest cost item of span [2,3] whose </a:t>
              </a:r>
              <a:r>
                <a:rPr lang="en-US" sz="2000" b="1" dirty="0" err="1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postcondition</a:t>
              </a:r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 is A</a:t>
              </a:r>
            </a:p>
          </p:txBody>
        </p:sp>
      </p:grpSp>
      <p:cxnSp>
        <p:nvCxnSpPr>
          <p:cNvPr id="67" name="AutoShape 32"/>
          <p:cNvCxnSpPr>
            <a:cxnSpLocks noChangeShapeType="1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8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pic>
        <p:nvPicPr>
          <p:cNvPr id="44" name="Picture 43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6" name="Group 45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47" name="Rectangle 46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58" name="Rectangle 57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,a*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&gt;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?*b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26E-7324-4B5F-9A3E-334913FF724A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2787000" y="2274223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196200" y="3242708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128" name="Text Box 56"/>
          <p:cNvSpPr txBox="1">
            <a:spLocks noChangeArrowheads="1"/>
          </p:cNvSpPr>
          <p:nvPr/>
        </p:nvSpPr>
        <p:spPr bwMode="auto">
          <a:xfrm>
            <a:off x="1981200" y="4016486"/>
            <a:ext cx="2384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item(3,5,B,1)?</a:t>
            </a:r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1" name="Text Box 59"/>
          <p:cNvSpPr txBox="1">
            <a:spLocks noChangeArrowheads="1"/>
          </p:cNvSpPr>
          <p:nvPr/>
        </p:nvSpPr>
        <p:spPr bwMode="auto">
          <a:xfrm>
            <a:off x="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item(3,5,B,2)?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pic>
        <p:nvPicPr>
          <p:cNvPr id="57" name="Picture 5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58" name="Rectangle 57"/>
          <p:cNvSpPr/>
          <p:nvPr/>
        </p:nvSpPr>
        <p:spPr>
          <a:xfrm>
            <a:off x="5638800" y="3352800"/>
            <a:ext cx="3276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9" name="Group 58"/>
          <p:cNvGrpSpPr/>
          <p:nvPr/>
        </p:nvGrpSpPr>
        <p:grpSpPr>
          <a:xfrm>
            <a:off x="5638800" y="228600"/>
            <a:ext cx="3276600" cy="2971800"/>
            <a:chOff x="5638800" y="228600"/>
            <a:chExt cx="3276600" cy="2971800"/>
          </a:xfrm>
        </p:grpSpPr>
        <p:sp>
          <p:nvSpPr>
            <p:cNvPr id="60" name="Rectangle 59"/>
            <p:cNvSpPr/>
            <p:nvPr/>
          </p:nvSpPr>
          <p:spPr>
            <a:xfrm>
              <a:off x="5638800" y="228600"/>
              <a:ext cx="3276600" cy="2971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3200" y="990600"/>
              <a:ext cx="1752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,3,</a:t>
              </a:r>
              <a:r>
                <a:rPr lang="en-US" sz="24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,a*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477000" y="1447800"/>
              <a:ext cx="1905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[3,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*a]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019800" y="1905000"/>
              <a:ext cx="2819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  <a:sym typeface="Wingdings" pitchFamily="2" charset="2"/>
                </a:rPr>
                <a:t> 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&lt; </a:t>
              </a:r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A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</a:t>
              </a:r>
              <a:r>
                <a:rPr lang="en-US" sz="2000" b="1" dirty="0" smtClean="0">
                  <a:solidFill>
                    <a:srgbClr val="92D050"/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000" b="1" baseline="-25000" dirty="0" smtClean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, B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1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A</a:t>
              </a:r>
              <a:r>
                <a:rPr lang="en-US" sz="2000" b="1" baseline="-25000" dirty="0">
                  <a:latin typeface="Segoe UI" pitchFamily="34" charset="0"/>
                  <a:cs typeface="Segoe UI" pitchFamily="34" charset="0"/>
                </a:rPr>
                <a:t>0</a:t>
              </a:r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 &gt;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019800" y="2514600"/>
              <a:ext cx="2743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[</a:t>
              </a:r>
              <a:r>
                <a:rPr lang="en-US" sz="24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5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Segoe UI" pitchFamily="34" charset="0"/>
                  <a:cs typeface="Segoe UI" pitchFamily="34" charset="0"/>
                </a:rPr>
                <a:t>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,</a:t>
              </a:r>
              <a:r>
                <a:rPr lang="en-US" sz="24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b*b</a:t>
              </a:r>
              <a:r>
                <a:rPr lang="en-US" sz="2400" b="1" dirty="0" smtClean="0">
                  <a:latin typeface="Segoe UI" pitchFamily="34" charset="0"/>
                  <a:cs typeface="Segoe UI" pitchFamily="34" charset="0"/>
                </a:rPr>
                <a:t>]</a:t>
              </a:r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6629400" y="24384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5791200" y="304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We want:</a:t>
              </a:r>
            </a:p>
          </p:txBody>
        </p:sp>
      </p:grpSp>
      <p:sp>
        <p:nvSpPr>
          <p:cNvPr id="67" name="Rectangle 66"/>
          <p:cNvSpPr/>
          <p:nvPr/>
        </p:nvSpPr>
        <p:spPr>
          <a:xfrm>
            <a:off x="6477000" y="4038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,3,</a:t>
            </a:r>
            <a:r>
              <a:rPr lang="en-US" sz="24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,a*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77000" y="44958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*a]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019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&lt; </a:t>
            </a:r>
            <a:r>
              <a:rPr lang="en-US" sz="2000" b="1" dirty="0" smtClean="0">
                <a:solidFill>
                  <a:srgbClr val="00B05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000" b="1" dirty="0" smtClean="0">
                <a:solidFill>
                  <a:srgbClr val="92D05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, B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A</a:t>
            </a:r>
            <a:r>
              <a:rPr lang="en-US" sz="20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&gt;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400800" y="556260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b*b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6629400" y="5486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791200" y="3429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So far we have: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2787000" y="2274223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196200" y="3242708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128" name="Text Box 56"/>
          <p:cNvSpPr txBox="1">
            <a:spLocks noChangeArrowheads="1"/>
          </p:cNvSpPr>
          <p:nvPr/>
        </p:nvSpPr>
        <p:spPr bwMode="auto">
          <a:xfrm>
            <a:off x="1981200" y="4016486"/>
            <a:ext cx="2384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item(3,5,B,1)?</a:t>
            </a:r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1" name="Text Box 59"/>
          <p:cNvSpPr txBox="1">
            <a:spLocks noChangeArrowheads="1"/>
          </p:cNvSpPr>
          <p:nvPr/>
        </p:nvSpPr>
        <p:spPr bwMode="auto">
          <a:xfrm>
            <a:off x="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item(3,5,B,2)?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8" name="Left Brace 57"/>
          <p:cNvSpPr/>
          <p:nvPr/>
        </p:nvSpPr>
        <p:spPr>
          <a:xfrm rot="10800000">
            <a:off x="5105400" y="228600"/>
            <a:ext cx="838200" cy="6019800"/>
          </a:xfrm>
          <a:prstGeom prst="lef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019800" y="28956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this is a search space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19800" y="4191000"/>
            <a:ext cx="27432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Segoe UI" pitchFamily="34" charset="0"/>
                <a:cs typeface="Segoe UI" pitchFamily="34" charset="0"/>
              </a:rPr>
              <a:t>T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he Item Creation Problem, rephrased: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find the n lowest-cost goal nodes of this search space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2" name="Picture 51" descr="Final LW log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B23CF-656E-446A-A25F-BDB2B4B8E91E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3276600" y="762000"/>
            <a:ext cx="5029200" cy="1323439"/>
            <a:chOff x="3276600" y="762000"/>
            <a:chExt cx="5029200" cy="1323439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>
              <a:off x="3276600" y="1066800"/>
              <a:ext cx="2057400" cy="35692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2971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so if we can come up with lower-bounds on the best-cost reachable goal node from here…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895600" y="2286000"/>
            <a:ext cx="5486400" cy="400110"/>
            <a:chOff x="2895600" y="2286000"/>
            <a:chExt cx="5486400" cy="400110"/>
          </a:xfrm>
        </p:grpSpPr>
        <p:cxnSp>
          <p:nvCxnSpPr>
            <p:cNvPr id="59" name="Straight Arrow Connector 58"/>
            <p:cNvCxnSpPr/>
            <p:nvPr/>
          </p:nvCxnSpPr>
          <p:spPr>
            <a:xfrm rot="10800000">
              <a:off x="2895600" y="2362200"/>
              <a:ext cx="3276600" cy="152401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10200" y="2286000"/>
              <a:ext cx="2971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…and here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09800" y="2819400"/>
            <a:ext cx="6172200" cy="1371598"/>
            <a:chOff x="2209800" y="2819400"/>
            <a:chExt cx="6172200" cy="1371598"/>
          </a:xfrm>
        </p:grpSpPr>
        <p:sp>
          <p:nvSpPr>
            <p:cNvPr id="67" name="TextBox 66"/>
            <p:cNvSpPr txBox="1"/>
            <p:nvPr/>
          </p:nvSpPr>
          <p:spPr>
            <a:xfrm>
              <a:off x="5410200" y="2819400"/>
              <a:ext cx="2971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…and here</a:t>
              </a:r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 rot="10800000" flipV="1">
              <a:off x="2209800" y="3047999"/>
              <a:ext cx="3962400" cy="1142999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/>
          <p:cNvSpPr txBox="1"/>
          <p:nvPr/>
        </p:nvSpPr>
        <p:spPr>
          <a:xfrm>
            <a:off x="5257800" y="3810000"/>
            <a:ext cx="297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…then we can just run A* on this search space to find the n goal nodes of lowest cost (without searching the entire space)</a:t>
            </a:r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5" name="Picture 5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DF9E-3DFA-479A-A35C-630C94E8A3B5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828801"/>
              <a:ext cx="3048000" cy="1238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67000" y="3505200"/>
            <a:ext cx="5486400" cy="860284"/>
            <a:chOff x="2438400" y="1905002"/>
            <a:chExt cx="5486400" cy="860284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895600" y="2438400"/>
            <a:ext cx="5486400" cy="860284"/>
            <a:chOff x="2438400" y="1905002"/>
            <a:chExt cx="5486400" cy="860284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2057400" y="4191000"/>
            <a:ext cx="5486400" cy="1165086"/>
            <a:chOff x="2057400" y="4191000"/>
            <a:chExt cx="5486400" cy="1165086"/>
          </a:xfrm>
        </p:grpSpPr>
        <p:grpSp>
          <p:nvGrpSpPr>
            <p:cNvPr id="79" name="Group 75"/>
            <p:cNvGrpSpPr/>
            <p:nvPr/>
          </p:nvGrpSpPr>
          <p:grpSpPr>
            <a:xfrm>
              <a:off x="2057400" y="4191000"/>
              <a:ext cx="5486400" cy="1165086"/>
              <a:chOff x="2438400" y="1905002"/>
              <a:chExt cx="5486400" cy="1165086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rot="10800000">
                <a:off x="2438400" y="1905002"/>
                <a:ext cx="3200400" cy="6096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5486400" y="2362202"/>
                <a:ext cx="24384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 rot="10800000" flipV="1">
              <a:off x="2514600" y="4953000"/>
              <a:ext cx="27432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2" name="Picture 61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2C7B-E500-4C1D-AF16-C53B6A2FC4AD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847180" y="1241100"/>
            <a:ext cx="838200" cy="2013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4191000" y="2667000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3853800" y="1981200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828801"/>
              <a:ext cx="3048000" cy="1238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2133600" y="2568686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grpSp>
        <p:nvGrpSpPr>
          <p:cNvPr id="177" name="Group 176"/>
          <p:cNvGrpSpPr/>
          <p:nvPr/>
        </p:nvGrpSpPr>
        <p:grpSpPr>
          <a:xfrm>
            <a:off x="152400" y="3492935"/>
            <a:ext cx="5345760" cy="796380"/>
            <a:chOff x="152400" y="3492935"/>
            <a:chExt cx="5345760" cy="796380"/>
          </a:xfrm>
        </p:grpSpPr>
        <p:cxnSp>
          <p:nvCxnSpPr>
            <p:cNvPr id="69" name="AutoShape 32"/>
            <p:cNvCxnSpPr>
              <a:cxnSpLocks noChangeShapeType="1"/>
              <a:stCxn id="67" idx="4"/>
              <a:endCxn id="154" idx="1"/>
            </p:cNvCxnSpPr>
            <p:nvPr/>
          </p:nvCxnSpPr>
          <p:spPr bwMode="auto">
            <a:xfrm rot="16200000" flipH="1">
              <a:off x="4085527" y="2790129"/>
              <a:ext cx="545666" cy="19993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70" name="AutoShape 33"/>
            <p:cNvCxnSpPr>
              <a:cxnSpLocks noChangeShapeType="1"/>
              <a:stCxn id="67" idx="3"/>
              <a:endCxn id="134" idx="0"/>
            </p:cNvCxnSpPr>
            <p:nvPr/>
          </p:nvCxnSpPr>
          <p:spPr bwMode="auto">
            <a:xfrm rot="5400000">
              <a:off x="2675828" y="3413787"/>
              <a:ext cx="545666" cy="7039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71" name="Text Box 34"/>
            <p:cNvSpPr txBox="1">
              <a:spLocks noChangeArrowheads="1"/>
            </p:cNvSpPr>
            <p:nvPr/>
          </p:nvSpPr>
          <p:spPr bwMode="auto">
            <a:xfrm>
              <a:off x="2743200" y="3657600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72" name="Text Box 35"/>
            <p:cNvSpPr txBox="1">
              <a:spLocks noChangeArrowheads="1"/>
            </p:cNvSpPr>
            <p:nvPr/>
          </p:nvSpPr>
          <p:spPr bwMode="auto">
            <a:xfrm>
              <a:off x="3886200" y="3657600"/>
              <a:ext cx="4354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133" name="Text Box 59"/>
            <p:cNvSpPr txBox="1">
              <a:spLocks noChangeArrowheads="1"/>
            </p:cNvSpPr>
            <p:nvPr/>
          </p:nvSpPr>
          <p:spPr bwMode="auto">
            <a:xfrm>
              <a:off x="152400" y="3962400"/>
              <a:ext cx="231840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accept </a:t>
              </a:r>
              <a:r>
                <a:rPr lang="en-GB" b="1" dirty="0" smtClean="0">
                  <a:solidFill>
                    <a:srgbClr val="000000"/>
                  </a:solidFill>
                  <a:cs typeface="Arial" charset="0"/>
                </a:rPr>
                <a:t>item(3,5,B,1)?</a:t>
              </a:r>
              <a:endParaRPr lang="en-GB" b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34" name="Oval 5"/>
            <p:cNvSpPr>
              <a:spLocks noChangeArrowheads="1"/>
            </p:cNvSpPr>
            <p:nvPr/>
          </p:nvSpPr>
          <p:spPr bwMode="auto">
            <a:xfrm>
              <a:off x="2514600" y="40386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54" name="Oval 19"/>
            <p:cNvSpPr>
              <a:spLocks noChangeArrowheads="1"/>
            </p:cNvSpPr>
            <p:nvPr/>
          </p:nvSpPr>
          <p:spPr bwMode="auto">
            <a:xfrm>
              <a:off x="5334000" y="4038600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1789080" y="4202776"/>
            <a:ext cx="1389600" cy="838201"/>
            <a:chOff x="1789080" y="4202776"/>
            <a:chExt cx="1389600" cy="838201"/>
          </a:xfrm>
        </p:grpSpPr>
        <p:cxnSp>
          <p:nvCxnSpPr>
            <p:cNvPr id="73" name="AutoShape 37"/>
            <p:cNvCxnSpPr>
              <a:cxnSpLocks noChangeShapeType="1"/>
              <a:stCxn id="134" idx="4"/>
              <a:endCxn id="156" idx="0"/>
            </p:cNvCxnSpPr>
            <p:nvPr/>
          </p:nvCxnSpPr>
          <p:spPr bwMode="auto">
            <a:xfrm rot="16200000" flipH="1">
              <a:off x="2488269" y="4311188"/>
              <a:ext cx="674023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74" name="AutoShape 38"/>
            <p:cNvCxnSpPr>
              <a:cxnSpLocks noChangeShapeType="1"/>
              <a:stCxn id="134" idx="4"/>
              <a:endCxn id="75" idx="0"/>
            </p:cNvCxnSpPr>
            <p:nvPr/>
          </p:nvCxnSpPr>
          <p:spPr bwMode="auto">
            <a:xfrm rot="5400000">
              <a:off x="1907001" y="4166936"/>
              <a:ext cx="653838" cy="7255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75" name="Oval 39"/>
            <p:cNvSpPr>
              <a:spLocks noChangeArrowheads="1"/>
            </p:cNvSpPr>
            <p:nvPr/>
          </p:nvSpPr>
          <p:spPr bwMode="auto">
            <a:xfrm>
              <a:off x="1789080" y="4856615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28" name="Text Box 57"/>
            <p:cNvSpPr txBox="1">
              <a:spLocks noChangeArrowheads="1"/>
            </p:cNvSpPr>
            <p:nvPr/>
          </p:nvSpPr>
          <p:spPr bwMode="auto">
            <a:xfrm>
              <a:off x="1981200" y="4495800"/>
              <a:ext cx="505799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131" name="Text Box 58"/>
            <p:cNvSpPr txBox="1">
              <a:spLocks noChangeArrowheads="1"/>
            </p:cNvSpPr>
            <p:nvPr/>
          </p:nvSpPr>
          <p:spPr bwMode="auto">
            <a:xfrm>
              <a:off x="2362200" y="4495800"/>
              <a:ext cx="8164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156" name="Oval 19"/>
            <p:cNvSpPr>
              <a:spLocks noChangeArrowheads="1"/>
            </p:cNvSpPr>
            <p:nvPr/>
          </p:nvSpPr>
          <p:spPr bwMode="auto">
            <a:xfrm>
              <a:off x="2971800" y="4876800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990600" y="2807133"/>
            <a:ext cx="3968280" cy="774267"/>
            <a:chOff x="990600" y="2807133"/>
            <a:chExt cx="3968280" cy="774267"/>
          </a:xfrm>
        </p:grpSpPr>
        <p:sp>
          <p:nvSpPr>
            <p:cNvPr id="67" name="Oval 30"/>
            <p:cNvSpPr>
              <a:spLocks noChangeArrowheads="1"/>
            </p:cNvSpPr>
            <p:nvPr/>
          </p:nvSpPr>
          <p:spPr bwMode="auto">
            <a:xfrm>
              <a:off x="3276600" y="33528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27" name="Text Box 55"/>
            <p:cNvSpPr txBox="1">
              <a:spLocks noChangeArrowheads="1"/>
            </p:cNvSpPr>
            <p:nvPr/>
          </p:nvSpPr>
          <p:spPr bwMode="auto">
            <a:xfrm>
              <a:off x="990600" y="3254485"/>
              <a:ext cx="238464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accept item(2,3,A,1)?</a:t>
              </a:r>
            </a:p>
          </p:txBody>
        </p:sp>
        <p:cxnSp>
          <p:nvCxnSpPr>
            <p:cNvPr id="158" name="AutoShape 32"/>
            <p:cNvCxnSpPr>
              <a:cxnSpLocks noChangeShapeType="1"/>
              <a:stCxn id="96" idx="4"/>
              <a:endCxn id="159" idx="0"/>
            </p:cNvCxnSpPr>
            <p:nvPr/>
          </p:nvCxnSpPr>
          <p:spPr bwMode="auto">
            <a:xfrm rot="16200000" flipH="1">
              <a:off x="4358117" y="2746140"/>
              <a:ext cx="433647" cy="603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59" name="Oval 19"/>
            <p:cNvSpPr>
              <a:spLocks noChangeArrowheads="1"/>
            </p:cNvSpPr>
            <p:nvPr/>
          </p:nvSpPr>
          <p:spPr bwMode="auto">
            <a:xfrm>
              <a:off x="4794720" y="3264824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cxnSp>
          <p:nvCxnSpPr>
            <p:cNvPr id="161" name="AutoShape 33"/>
            <p:cNvCxnSpPr>
              <a:cxnSpLocks noChangeShapeType="1"/>
              <a:stCxn id="96" idx="5"/>
              <a:endCxn id="67" idx="7"/>
            </p:cNvCxnSpPr>
            <p:nvPr/>
          </p:nvCxnSpPr>
          <p:spPr bwMode="auto">
            <a:xfrm rot="5400000">
              <a:off x="3589065" y="2634788"/>
              <a:ext cx="569709" cy="9144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66" name="Text Box 35"/>
            <p:cNvSpPr txBox="1">
              <a:spLocks noChangeArrowheads="1"/>
            </p:cNvSpPr>
            <p:nvPr/>
          </p:nvSpPr>
          <p:spPr bwMode="auto">
            <a:xfrm>
              <a:off x="4267200" y="2971800"/>
              <a:ext cx="4354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167" name="Text Box 34"/>
            <p:cNvSpPr txBox="1">
              <a:spLocks noChangeArrowheads="1"/>
            </p:cNvSpPr>
            <p:nvPr/>
          </p:nvSpPr>
          <p:spPr bwMode="auto">
            <a:xfrm>
              <a:off x="3657600" y="2971800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</p:grpSp>
      <p:cxnSp>
        <p:nvCxnSpPr>
          <p:cNvPr id="169" name="Straight Arrow Connector 168"/>
          <p:cNvCxnSpPr/>
          <p:nvPr/>
        </p:nvCxnSpPr>
        <p:spPr>
          <a:xfrm rot="10800000">
            <a:off x="4419600" y="2743200"/>
            <a:ext cx="2366434" cy="76198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6620933" y="2590798"/>
            <a:ext cx="130386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h = 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838200" y="518160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[2,5,B,b*b]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cost = 7.48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752600" y="5558135"/>
            <a:ext cx="114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7.48</a:t>
            </a:r>
          </a:p>
        </p:txBody>
      </p:sp>
      <p:pic>
        <p:nvPicPr>
          <p:cNvPr id="57" name="Picture 5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0278 C 0.25191 0.01596 0.49132 0.02914 0.59114 -0.04348 C 0.69097 -0.1161 0.60781 -0.36864 0.61111 -0.43247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179" grpId="1"/>
      <p:bldP spid="179" grpId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2C7B-E500-4C1D-AF16-C53B6A2FC4AD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847180" y="1241100"/>
            <a:ext cx="838200" cy="2013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4191000" y="26670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3853800" y="1981200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828801"/>
              <a:ext cx="3048000" cy="1238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2133600" y="2568686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cxnSp>
        <p:nvCxnSpPr>
          <p:cNvPr id="69" name="AutoShape 32"/>
          <p:cNvCxnSpPr>
            <a:cxnSpLocks noChangeShapeType="1"/>
            <a:stCxn id="67" idx="4"/>
            <a:endCxn id="154" idx="0"/>
          </p:cNvCxnSpPr>
          <p:nvPr/>
        </p:nvCxnSpPr>
        <p:spPr bwMode="auto">
          <a:xfrm rot="16200000" flipH="1">
            <a:off x="4126569" y="2749088"/>
            <a:ext cx="521623" cy="2057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0" name="AutoShape 33"/>
          <p:cNvCxnSpPr>
            <a:cxnSpLocks noChangeShapeType="1"/>
            <a:stCxn id="67" idx="3"/>
            <a:endCxn id="134" idx="0"/>
          </p:cNvCxnSpPr>
          <p:nvPr/>
        </p:nvCxnSpPr>
        <p:spPr bwMode="auto">
          <a:xfrm rot="5400000">
            <a:off x="2675828" y="3413787"/>
            <a:ext cx="545666" cy="7039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1" name="Text Box 34"/>
          <p:cNvSpPr txBox="1">
            <a:spLocks noChangeArrowheads="1"/>
          </p:cNvSpPr>
          <p:nvPr/>
        </p:nvSpPr>
        <p:spPr bwMode="auto">
          <a:xfrm>
            <a:off x="2743200" y="3657600"/>
            <a:ext cx="511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72" name="Text Box 35"/>
          <p:cNvSpPr txBox="1">
            <a:spLocks noChangeArrowheads="1"/>
          </p:cNvSpPr>
          <p:nvPr/>
        </p:nvSpPr>
        <p:spPr bwMode="auto">
          <a:xfrm>
            <a:off x="3886200" y="3657600"/>
            <a:ext cx="435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3" name="Text Box 59"/>
          <p:cNvSpPr txBox="1">
            <a:spLocks noChangeArrowheads="1"/>
          </p:cNvSpPr>
          <p:nvPr/>
        </p:nvSpPr>
        <p:spPr bwMode="auto">
          <a:xfrm>
            <a:off x="152400" y="39624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item(3,5,B,1)?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514600" y="4038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54" name="Oval 19"/>
          <p:cNvSpPr>
            <a:spLocks noChangeArrowheads="1"/>
          </p:cNvSpPr>
          <p:nvPr/>
        </p:nvSpPr>
        <p:spPr bwMode="auto">
          <a:xfrm>
            <a:off x="5334000" y="4038600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74" name="AutoShape 38"/>
          <p:cNvCxnSpPr>
            <a:cxnSpLocks noChangeShapeType="1"/>
            <a:stCxn id="134" idx="4"/>
            <a:endCxn id="75" idx="0"/>
          </p:cNvCxnSpPr>
          <p:nvPr/>
        </p:nvCxnSpPr>
        <p:spPr bwMode="auto">
          <a:xfrm rot="5400000">
            <a:off x="1907001" y="4166936"/>
            <a:ext cx="653838" cy="7255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39"/>
          <p:cNvSpPr>
            <a:spLocks noChangeArrowheads="1"/>
          </p:cNvSpPr>
          <p:nvPr/>
        </p:nvSpPr>
        <p:spPr bwMode="auto">
          <a:xfrm>
            <a:off x="1789080" y="4856615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7"/>
          <p:cNvSpPr txBox="1">
            <a:spLocks noChangeArrowheads="1"/>
          </p:cNvSpPr>
          <p:nvPr/>
        </p:nvSpPr>
        <p:spPr bwMode="auto">
          <a:xfrm>
            <a:off x="1981200" y="4495800"/>
            <a:ext cx="505799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67" name="Oval 30"/>
          <p:cNvSpPr>
            <a:spLocks noChangeArrowheads="1"/>
          </p:cNvSpPr>
          <p:nvPr/>
        </p:nvSpPr>
        <p:spPr bwMode="auto">
          <a:xfrm>
            <a:off x="3276600" y="33528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990600" y="3254485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cxnSp>
        <p:nvCxnSpPr>
          <p:cNvPr id="158" name="AutoShape 32"/>
          <p:cNvCxnSpPr>
            <a:cxnSpLocks noChangeShapeType="1"/>
            <a:stCxn id="96" idx="4"/>
            <a:endCxn id="159" idx="0"/>
          </p:cNvCxnSpPr>
          <p:nvPr/>
        </p:nvCxnSpPr>
        <p:spPr bwMode="auto">
          <a:xfrm rot="16200000" flipH="1">
            <a:off x="4358117" y="2746140"/>
            <a:ext cx="433647" cy="60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59" name="Oval 19"/>
          <p:cNvSpPr>
            <a:spLocks noChangeArrowheads="1"/>
          </p:cNvSpPr>
          <p:nvPr/>
        </p:nvSpPr>
        <p:spPr bwMode="auto">
          <a:xfrm>
            <a:off x="4794720" y="3264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61" name="AutoShape 33"/>
          <p:cNvCxnSpPr>
            <a:cxnSpLocks noChangeShapeType="1"/>
            <a:stCxn id="96" idx="5"/>
            <a:endCxn id="67" idx="7"/>
          </p:cNvCxnSpPr>
          <p:nvPr/>
        </p:nvCxnSpPr>
        <p:spPr bwMode="auto">
          <a:xfrm rot="5400000">
            <a:off x="3589065" y="2634788"/>
            <a:ext cx="569709" cy="914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66" name="Text Box 35"/>
          <p:cNvSpPr txBox="1">
            <a:spLocks noChangeArrowheads="1"/>
          </p:cNvSpPr>
          <p:nvPr/>
        </p:nvSpPr>
        <p:spPr bwMode="auto">
          <a:xfrm>
            <a:off x="4267200" y="2971800"/>
            <a:ext cx="435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67" name="Text Box 34"/>
          <p:cNvSpPr txBox="1">
            <a:spLocks noChangeArrowheads="1"/>
          </p:cNvSpPr>
          <p:nvPr/>
        </p:nvSpPr>
        <p:spPr bwMode="auto">
          <a:xfrm>
            <a:off x="3657600" y="2971800"/>
            <a:ext cx="511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cxnSp>
        <p:nvCxnSpPr>
          <p:cNvPr id="169" name="Straight Arrow Connector 168"/>
          <p:cNvCxnSpPr/>
          <p:nvPr/>
        </p:nvCxnSpPr>
        <p:spPr>
          <a:xfrm rot="10800000">
            <a:off x="4419600" y="2743200"/>
            <a:ext cx="2366434" cy="76198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6705600" y="2590800"/>
            <a:ext cx="176106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h = 7.48 </a:t>
            </a:r>
          </a:p>
        </p:txBody>
      </p:sp>
      <p:sp>
        <p:nvSpPr>
          <p:cNvPr id="57" name="Text Box 59"/>
          <p:cNvSpPr txBox="1">
            <a:spLocks noChangeArrowheads="1"/>
          </p:cNvSpPr>
          <p:nvPr/>
        </p:nvSpPr>
        <p:spPr bwMode="auto">
          <a:xfrm>
            <a:off x="3124200" y="39624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item(2,3,A,2)?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123" name="Group 122"/>
          <p:cNvGrpSpPr/>
          <p:nvPr/>
        </p:nvGrpSpPr>
        <p:grpSpPr>
          <a:xfrm>
            <a:off x="4114800" y="4876799"/>
            <a:ext cx="1194480" cy="719693"/>
            <a:chOff x="4114800" y="4876799"/>
            <a:chExt cx="1194480" cy="719693"/>
          </a:xfrm>
        </p:grpSpPr>
        <p:cxnSp>
          <p:nvCxnSpPr>
            <p:cNvPr id="106" name="AutoShape 37"/>
            <p:cNvCxnSpPr>
              <a:cxnSpLocks noChangeShapeType="1"/>
              <a:stCxn id="68" idx="4"/>
              <a:endCxn id="111" idx="0"/>
            </p:cNvCxnSpPr>
            <p:nvPr/>
          </p:nvCxnSpPr>
          <p:spPr bwMode="auto">
            <a:xfrm rot="16200000" flipH="1">
              <a:off x="4739083" y="4944197"/>
              <a:ext cx="555515" cy="420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38"/>
            <p:cNvCxnSpPr>
              <a:cxnSpLocks noChangeShapeType="1"/>
              <a:stCxn id="68" idx="4"/>
              <a:endCxn id="108" idx="0"/>
            </p:cNvCxnSpPr>
            <p:nvPr/>
          </p:nvCxnSpPr>
          <p:spPr bwMode="auto">
            <a:xfrm rot="5400000">
              <a:off x="4229811" y="4843869"/>
              <a:ext cx="543738" cy="609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08" name="Oval 39"/>
            <p:cNvSpPr>
              <a:spLocks noChangeArrowheads="1"/>
            </p:cNvSpPr>
            <p:nvPr/>
          </p:nvSpPr>
          <p:spPr bwMode="auto">
            <a:xfrm>
              <a:off x="4114800" y="5420538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09" name="Text Box 57"/>
            <p:cNvSpPr txBox="1">
              <a:spLocks noChangeArrowheads="1"/>
            </p:cNvSpPr>
            <p:nvPr/>
          </p:nvSpPr>
          <p:spPr bwMode="auto">
            <a:xfrm>
              <a:off x="4267200" y="5105400"/>
              <a:ext cx="505799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110" name="Text Box 58"/>
            <p:cNvSpPr txBox="1">
              <a:spLocks noChangeArrowheads="1"/>
            </p:cNvSpPr>
            <p:nvPr/>
          </p:nvSpPr>
          <p:spPr bwMode="auto">
            <a:xfrm>
              <a:off x="4724400" y="5105400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111" name="Oval 19"/>
            <p:cNvSpPr>
              <a:spLocks noChangeArrowheads="1"/>
            </p:cNvSpPr>
            <p:nvPr/>
          </p:nvSpPr>
          <p:spPr bwMode="auto">
            <a:xfrm>
              <a:off x="5145120" y="5432315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482200" y="4202776"/>
            <a:ext cx="3436680" cy="696139"/>
            <a:chOff x="2482200" y="4202776"/>
            <a:chExt cx="3436680" cy="696139"/>
          </a:xfrm>
        </p:grpSpPr>
        <p:cxnSp>
          <p:nvCxnSpPr>
            <p:cNvPr id="65" name="AutoShape 37"/>
            <p:cNvCxnSpPr>
              <a:cxnSpLocks noChangeShapeType="1"/>
              <a:stCxn id="154" idx="4"/>
              <a:endCxn id="78" idx="0"/>
            </p:cNvCxnSpPr>
            <p:nvPr/>
          </p:nvCxnSpPr>
          <p:spPr bwMode="auto">
            <a:xfrm rot="16200000" flipH="1">
              <a:off x="5365629" y="4253228"/>
              <a:ext cx="521623" cy="420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66" name="AutoShape 38"/>
            <p:cNvCxnSpPr>
              <a:cxnSpLocks noChangeShapeType="1"/>
              <a:stCxn id="154" idx="4"/>
              <a:endCxn id="68" idx="0"/>
            </p:cNvCxnSpPr>
            <p:nvPr/>
          </p:nvCxnSpPr>
          <p:spPr bwMode="auto">
            <a:xfrm rot="5400000">
              <a:off x="4856357" y="4152900"/>
              <a:ext cx="509846" cy="609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68" name="Oval 39"/>
            <p:cNvSpPr>
              <a:spLocks noChangeArrowheads="1"/>
            </p:cNvSpPr>
            <p:nvPr/>
          </p:nvSpPr>
          <p:spPr bwMode="auto">
            <a:xfrm>
              <a:off x="4724400" y="4712623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76" name="Text Box 57"/>
            <p:cNvSpPr txBox="1">
              <a:spLocks noChangeArrowheads="1"/>
            </p:cNvSpPr>
            <p:nvPr/>
          </p:nvSpPr>
          <p:spPr bwMode="auto">
            <a:xfrm>
              <a:off x="4876800" y="4397485"/>
              <a:ext cx="505799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77" name="Text Box 58"/>
            <p:cNvSpPr txBox="1">
              <a:spLocks noChangeArrowheads="1"/>
            </p:cNvSpPr>
            <p:nvPr/>
          </p:nvSpPr>
          <p:spPr bwMode="auto">
            <a:xfrm>
              <a:off x="5334000" y="4397485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78" name="Oval 19"/>
            <p:cNvSpPr>
              <a:spLocks noChangeArrowheads="1"/>
            </p:cNvSpPr>
            <p:nvPr/>
          </p:nvSpPr>
          <p:spPr bwMode="auto">
            <a:xfrm>
              <a:off x="5754720" y="4724400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17" name="Text Box 59"/>
            <p:cNvSpPr txBox="1">
              <a:spLocks noChangeArrowheads="1"/>
            </p:cNvSpPr>
            <p:nvPr/>
          </p:nvSpPr>
          <p:spPr bwMode="auto">
            <a:xfrm>
              <a:off x="2482200" y="4572000"/>
              <a:ext cx="231840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accept </a:t>
              </a:r>
              <a:r>
                <a:rPr lang="en-GB" b="1" dirty="0" smtClean="0">
                  <a:solidFill>
                    <a:srgbClr val="000000"/>
                  </a:solidFill>
                  <a:cs typeface="Arial" charset="0"/>
                </a:rPr>
                <a:t>item(3,5,B,1)?</a:t>
              </a:r>
              <a:endParaRPr lang="en-GB" b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118" name="Rectangle 117"/>
          <p:cNvSpPr/>
          <p:nvPr/>
        </p:nvSpPr>
        <p:spPr>
          <a:xfrm>
            <a:off x="3048000" y="563880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[2,5,A,a*b]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cost = 12.26</a:t>
            </a:r>
          </a:p>
        </p:txBody>
      </p:sp>
      <p:cxnSp>
        <p:nvCxnSpPr>
          <p:cNvPr id="119" name="Straight Arrow Connector 118"/>
          <p:cNvCxnSpPr/>
          <p:nvPr/>
        </p:nvCxnSpPr>
        <p:spPr>
          <a:xfrm rot="10800000">
            <a:off x="5562600" y="4114800"/>
            <a:ext cx="1295400" cy="76200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6629400" y="3962400"/>
            <a:ext cx="130386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h = 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3962400" y="6019800"/>
            <a:ext cx="114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12.26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2535E-7 C 0.16841 0.0111 0.33681 0.02266 0.39966 -0.02752 C 0.4625 -0.07748 0.37986 -0.25162 0.37639 -0.29903 " pathEditMode="relative" rAng="0" ptsTypes="aaA">
                                      <p:cBhvr>
                                        <p:cTn id="36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1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24" grpId="0"/>
      <p:bldP spid="124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2C7B-E500-4C1D-AF16-C53B6A2FC4AD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847180" y="1241100"/>
            <a:ext cx="838200" cy="2013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4191000" y="26670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3853800" y="1981200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828801"/>
              <a:ext cx="3048000" cy="1238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2133600" y="2568686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cxnSp>
        <p:nvCxnSpPr>
          <p:cNvPr id="69" name="AutoShape 32"/>
          <p:cNvCxnSpPr>
            <a:cxnSpLocks noChangeShapeType="1"/>
            <a:stCxn id="67" idx="4"/>
            <a:endCxn id="154" idx="0"/>
          </p:cNvCxnSpPr>
          <p:nvPr/>
        </p:nvCxnSpPr>
        <p:spPr bwMode="auto">
          <a:xfrm rot="16200000" flipH="1">
            <a:off x="4126569" y="2749088"/>
            <a:ext cx="521623" cy="2057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0" name="AutoShape 33"/>
          <p:cNvCxnSpPr>
            <a:cxnSpLocks noChangeShapeType="1"/>
            <a:stCxn id="67" idx="3"/>
            <a:endCxn id="134" idx="0"/>
          </p:cNvCxnSpPr>
          <p:nvPr/>
        </p:nvCxnSpPr>
        <p:spPr bwMode="auto">
          <a:xfrm rot="5400000">
            <a:off x="2675828" y="3413787"/>
            <a:ext cx="545666" cy="7039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1" name="Text Box 34"/>
          <p:cNvSpPr txBox="1">
            <a:spLocks noChangeArrowheads="1"/>
          </p:cNvSpPr>
          <p:nvPr/>
        </p:nvSpPr>
        <p:spPr bwMode="auto">
          <a:xfrm>
            <a:off x="2743200" y="3657600"/>
            <a:ext cx="511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72" name="Text Box 35"/>
          <p:cNvSpPr txBox="1">
            <a:spLocks noChangeArrowheads="1"/>
          </p:cNvSpPr>
          <p:nvPr/>
        </p:nvSpPr>
        <p:spPr bwMode="auto">
          <a:xfrm>
            <a:off x="3886200" y="3657600"/>
            <a:ext cx="435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3" name="Text Box 59"/>
          <p:cNvSpPr txBox="1">
            <a:spLocks noChangeArrowheads="1"/>
          </p:cNvSpPr>
          <p:nvPr/>
        </p:nvSpPr>
        <p:spPr bwMode="auto">
          <a:xfrm>
            <a:off x="152400" y="39624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item(3,5,B,1)?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514600" y="4038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54" name="Oval 19"/>
          <p:cNvSpPr>
            <a:spLocks noChangeArrowheads="1"/>
          </p:cNvSpPr>
          <p:nvPr/>
        </p:nvSpPr>
        <p:spPr bwMode="auto">
          <a:xfrm>
            <a:off x="5334000" y="4038600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74" name="AutoShape 38"/>
          <p:cNvCxnSpPr>
            <a:cxnSpLocks noChangeShapeType="1"/>
            <a:stCxn id="134" idx="4"/>
            <a:endCxn id="75" idx="0"/>
          </p:cNvCxnSpPr>
          <p:nvPr/>
        </p:nvCxnSpPr>
        <p:spPr bwMode="auto">
          <a:xfrm rot="5400000">
            <a:off x="1907001" y="4166936"/>
            <a:ext cx="653838" cy="7255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39"/>
          <p:cNvSpPr>
            <a:spLocks noChangeArrowheads="1"/>
          </p:cNvSpPr>
          <p:nvPr/>
        </p:nvSpPr>
        <p:spPr bwMode="auto">
          <a:xfrm>
            <a:off x="1789080" y="4856615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7"/>
          <p:cNvSpPr txBox="1">
            <a:spLocks noChangeArrowheads="1"/>
          </p:cNvSpPr>
          <p:nvPr/>
        </p:nvSpPr>
        <p:spPr bwMode="auto">
          <a:xfrm>
            <a:off x="1981200" y="4495800"/>
            <a:ext cx="505799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67" name="Oval 30"/>
          <p:cNvSpPr>
            <a:spLocks noChangeArrowheads="1"/>
          </p:cNvSpPr>
          <p:nvPr/>
        </p:nvSpPr>
        <p:spPr bwMode="auto">
          <a:xfrm>
            <a:off x="3276600" y="33528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990600" y="3254485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cxnSp>
        <p:nvCxnSpPr>
          <p:cNvPr id="158" name="AutoShape 32"/>
          <p:cNvCxnSpPr>
            <a:cxnSpLocks noChangeShapeType="1"/>
            <a:stCxn id="96" idx="4"/>
            <a:endCxn id="159" idx="0"/>
          </p:cNvCxnSpPr>
          <p:nvPr/>
        </p:nvCxnSpPr>
        <p:spPr bwMode="auto">
          <a:xfrm rot="16200000" flipH="1">
            <a:off x="4358117" y="2746140"/>
            <a:ext cx="433647" cy="60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59" name="Oval 19"/>
          <p:cNvSpPr>
            <a:spLocks noChangeArrowheads="1"/>
          </p:cNvSpPr>
          <p:nvPr/>
        </p:nvSpPr>
        <p:spPr bwMode="auto">
          <a:xfrm>
            <a:off x="4794720" y="3264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61" name="AutoShape 33"/>
          <p:cNvCxnSpPr>
            <a:cxnSpLocks noChangeShapeType="1"/>
            <a:stCxn id="96" idx="5"/>
            <a:endCxn id="67" idx="7"/>
          </p:cNvCxnSpPr>
          <p:nvPr/>
        </p:nvCxnSpPr>
        <p:spPr bwMode="auto">
          <a:xfrm rot="5400000">
            <a:off x="3589065" y="2634788"/>
            <a:ext cx="569709" cy="914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66" name="Text Box 35"/>
          <p:cNvSpPr txBox="1">
            <a:spLocks noChangeArrowheads="1"/>
          </p:cNvSpPr>
          <p:nvPr/>
        </p:nvSpPr>
        <p:spPr bwMode="auto">
          <a:xfrm>
            <a:off x="4267200" y="2971800"/>
            <a:ext cx="435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67" name="Text Box 34"/>
          <p:cNvSpPr txBox="1">
            <a:spLocks noChangeArrowheads="1"/>
          </p:cNvSpPr>
          <p:nvPr/>
        </p:nvSpPr>
        <p:spPr bwMode="auto">
          <a:xfrm>
            <a:off x="3657600" y="2971800"/>
            <a:ext cx="511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cxnSp>
        <p:nvCxnSpPr>
          <p:cNvPr id="169" name="Straight Arrow Connector 168"/>
          <p:cNvCxnSpPr/>
          <p:nvPr/>
        </p:nvCxnSpPr>
        <p:spPr>
          <a:xfrm rot="10800000">
            <a:off x="4419600" y="2743200"/>
            <a:ext cx="2366434" cy="76198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6705600" y="2590800"/>
            <a:ext cx="176106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h = 7.48 </a:t>
            </a:r>
          </a:p>
        </p:txBody>
      </p:sp>
      <p:sp>
        <p:nvSpPr>
          <p:cNvPr id="57" name="Text Box 59"/>
          <p:cNvSpPr txBox="1">
            <a:spLocks noChangeArrowheads="1"/>
          </p:cNvSpPr>
          <p:nvPr/>
        </p:nvSpPr>
        <p:spPr bwMode="auto">
          <a:xfrm>
            <a:off x="3124200" y="39624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item(2,3,A,2)?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5" name="Group 122"/>
          <p:cNvGrpSpPr/>
          <p:nvPr/>
        </p:nvGrpSpPr>
        <p:grpSpPr>
          <a:xfrm>
            <a:off x="4114800" y="4876799"/>
            <a:ext cx="1194480" cy="719693"/>
            <a:chOff x="4114800" y="4876799"/>
            <a:chExt cx="1194480" cy="719693"/>
          </a:xfrm>
        </p:grpSpPr>
        <p:cxnSp>
          <p:nvCxnSpPr>
            <p:cNvPr id="106" name="AutoShape 37"/>
            <p:cNvCxnSpPr>
              <a:cxnSpLocks noChangeShapeType="1"/>
              <a:stCxn id="68" idx="4"/>
              <a:endCxn id="111" idx="0"/>
            </p:cNvCxnSpPr>
            <p:nvPr/>
          </p:nvCxnSpPr>
          <p:spPr bwMode="auto">
            <a:xfrm rot="16200000" flipH="1">
              <a:off x="4739083" y="4944197"/>
              <a:ext cx="555515" cy="420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38"/>
            <p:cNvCxnSpPr>
              <a:cxnSpLocks noChangeShapeType="1"/>
              <a:stCxn id="68" idx="4"/>
              <a:endCxn id="108" idx="0"/>
            </p:cNvCxnSpPr>
            <p:nvPr/>
          </p:nvCxnSpPr>
          <p:spPr bwMode="auto">
            <a:xfrm rot="5400000">
              <a:off x="4229811" y="4843869"/>
              <a:ext cx="543738" cy="609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08" name="Oval 39"/>
            <p:cNvSpPr>
              <a:spLocks noChangeArrowheads="1"/>
            </p:cNvSpPr>
            <p:nvPr/>
          </p:nvSpPr>
          <p:spPr bwMode="auto">
            <a:xfrm>
              <a:off x="4114800" y="5420538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09" name="Text Box 57"/>
            <p:cNvSpPr txBox="1">
              <a:spLocks noChangeArrowheads="1"/>
            </p:cNvSpPr>
            <p:nvPr/>
          </p:nvSpPr>
          <p:spPr bwMode="auto">
            <a:xfrm>
              <a:off x="4267200" y="5105400"/>
              <a:ext cx="505799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110" name="Text Box 58"/>
            <p:cNvSpPr txBox="1">
              <a:spLocks noChangeArrowheads="1"/>
            </p:cNvSpPr>
            <p:nvPr/>
          </p:nvSpPr>
          <p:spPr bwMode="auto">
            <a:xfrm>
              <a:off x="4724400" y="5105400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111" name="Oval 19"/>
            <p:cNvSpPr>
              <a:spLocks noChangeArrowheads="1"/>
            </p:cNvSpPr>
            <p:nvPr/>
          </p:nvSpPr>
          <p:spPr bwMode="auto">
            <a:xfrm>
              <a:off x="5145120" y="5432315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grpSp>
        <p:nvGrpSpPr>
          <p:cNvPr id="6" name="Group 121"/>
          <p:cNvGrpSpPr/>
          <p:nvPr/>
        </p:nvGrpSpPr>
        <p:grpSpPr>
          <a:xfrm>
            <a:off x="2482200" y="4202776"/>
            <a:ext cx="3436680" cy="696139"/>
            <a:chOff x="2482200" y="4202776"/>
            <a:chExt cx="3436680" cy="696139"/>
          </a:xfrm>
        </p:grpSpPr>
        <p:cxnSp>
          <p:nvCxnSpPr>
            <p:cNvPr id="65" name="AutoShape 37"/>
            <p:cNvCxnSpPr>
              <a:cxnSpLocks noChangeShapeType="1"/>
              <a:stCxn id="154" idx="4"/>
              <a:endCxn id="78" idx="0"/>
            </p:cNvCxnSpPr>
            <p:nvPr/>
          </p:nvCxnSpPr>
          <p:spPr bwMode="auto">
            <a:xfrm rot="16200000" flipH="1">
              <a:off x="5365629" y="4253228"/>
              <a:ext cx="521623" cy="420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66" name="AutoShape 38"/>
            <p:cNvCxnSpPr>
              <a:cxnSpLocks noChangeShapeType="1"/>
              <a:stCxn id="154" idx="4"/>
              <a:endCxn id="68" idx="0"/>
            </p:cNvCxnSpPr>
            <p:nvPr/>
          </p:nvCxnSpPr>
          <p:spPr bwMode="auto">
            <a:xfrm rot="5400000">
              <a:off x="4856357" y="4152900"/>
              <a:ext cx="509846" cy="609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68" name="Oval 39"/>
            <p:cNvSpPr>
              <a:spLocks noChangeArrowheads="1"/>
            </p:cNvSpPr>
            <p:nvPr/>
          </p:nvSpPr>
          <p:spPr bwMode="auto">
            <a:xfrm>
              <a:off x="4724400" y="4712623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76" name="Text Box 57"/>
            <p:cNvSpPr txBox="1">
              <a:spLocks noChangeArrowheads="1"/>
            </p:cNvSpPr>
            <p:nvPr/>
          </p:nvSpPr>
          <p:spPr bwMode="auto">
            <a:xfrm>
              <a:off x="4876800" y="4397485"/>
              <a:ext cx="505799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77" name="Text Box 58"/>
            <p:cNvSpPr txBox="1">
              <a:spLocks noChangeArrowheads="1"/>
            </p:cNvSpPr>
            <p:nvPr/>
          </p:nvSpPr>
          <p:spPr bwMode="auto">
            <a:xfrm>
              <a:off x="5334000" y="4397485"/>
              <a:ext cx="51168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78" name="Oval 19"/>
            <p:cNvSpPr>
              <a:spLocks noChangeArrowheads="1"/>
            </p:cNvSpPr>
            <p:nvPr/>
          </p:nvSpPr>
          <p:spPr bwMode="auto">
            <a:xfrm>
              <a:off x="5754720" y="4724400"/>
              <a:ext cx="164160" cy="16417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17" name="Text Box 59"/>
            <p:cNvSpPr txBox="1">
              <a:spLocks noChangeArrowheads="1"/>
            </p:cNvSpPr>
            <p:nvPr/>
          </p:nvSpPr>
          <p:spPr bwMode="auto">
            <a:xfrm>
              <a:off x="2482200" y="4572000"/>
              <a:ext cx="2318400" cy="3269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b="1" dirty="0">
                  <a:solidFill>
                    <a:srgbClr val="000000"/>
                  </a:solidFill>
                  <a:cs typeface="Arial" charset="0"/>
                </a:rPr>
                <a:t>accept </a:t>
              </a:r>
              <a:r>
                <a:rPr lang="en-GB" b="1" dirty="0" smtClean="0">
                  <a:solidFill>
                    <a:srgbClr val="000000"/>
                  </a:solidFill>
                  <a:cs typeface="Arial" charset="0"/>
                </a:rPr>
                <a:t>item(3,5,B,1)?</a:t>
              </a:r>
              <a:endParaRPr lang="en-GB" b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118" name="Rectangle 117"/>
          <p:cNvSpPr/>
          <p:nvPr/>
        </p:nvSpPr>
        <p:spPr>
          <a:xfrm>
            <a:off x="3048000" y="563880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[2,5,A,a*b]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cost = 12.26</a:t>
            </a:r>
          </a:p>
        </p:txBody>
      </p:sp>
      <p:cxnSp>
        <p:nvCxnSpPr>
          <p:cNvPr id="119" name="Straight Arrow Connector 118"/>
          <p:cNvCxnSpPr/>
          <p:nvPr/>
        </p:nvCxnSpPr>
        <p:spPr>
          <a:xfrm rot="10800000">
            <a:off x="5562600" y="4114800"/>
            <a:ext cx="1295400" cy="76200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6629400" y="3962400"/>
            <a:ext cx="130386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h = 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7391400" y="3962400"/>
            <a:ext cx="114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12.26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7620000" y="457200"/>
            <a:ext cx="1295400" cy="2057399"/>
            <a:chOff x="7620000" y="457200"/>
            <a:chExt cx="1295400" cy="2057399"/>
          </a:xfrm>
        </p:grpSpPr>
        <p:cxnSp>
          <p:nvCxnSpPr>
            <p:cNvPr id="80" name="Straight Arrow Connector 79"/>
            <p:cNvCxnSpPr/>
            <p:nvPr/>
          </p:nvCxnSpPr>
          <p:spPr>
            <a:xfrm rot="5400000">
              <a:off x="7581903" y="1866901"/>
              <a:ext cx="990597" cy="304799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7620000" y="457200"/>
              <a:ext cx="1295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not a lower bound</a:t>
              </a:r>
            </a:p>
          </p:txBody>
        </p:sp>
      </p:grpSp>
      <p:sp>
        <p:nvSpPr>
          <p:cNvPr id="103" name="Rectangle 102"/>
          <p:cNvSpPr/>
          <p:nvPr/>
        </p:nvSpPr>
        <p:spPr>
          <a:xfrm>
            <a:off x="3048000" y="563880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[2,5,A,a*b]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cost = 5.42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7315200" y="2590800"/>
            <a:ext cx="114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7.48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4876800" y="5867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2.07216E-6 C 0.03177 0.17623 0.06944 0.35268 0.03194 0.43525 C -0.00538 0.51781 -0.11753 0.50671 -0.22917 0.49561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03" grpId="0"/>
      <p:bldP spid="104" grpId="0"/>
      <p:bldP spid="104" grpId="1"/>
      <p:bldP spid="1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3E6-6162-4B58-ACA1-3F57AAFE5D1E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3429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76800" y="3505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724400" y="3200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95800" y="3048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53000" y="3810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3886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029200" y="4191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62400" y="4419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19600" y="4876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343400" y="5334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1400" y="5257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19600" y="3810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114800" y="3733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24400" y="4114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191000" y="4572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038600" y="4876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495800" y="5181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0000" y="5181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191000" y="3276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648200" y="3657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19600" y="4267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648200" y="4495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810000" y="4876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00600" y="5334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038600" y="5257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800600" y="3886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191000" y="4114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029200" y="4572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648200" y="4800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657600" y="4724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181600" y="5334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191000" y="5181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886200" y="3657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495800" y="3429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733800" y="4267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105400" y="4876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953000" y="4876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876800" y="5029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4" name="Group 303"/>
          <p:cNvGrpSpPr/>
          <p:nvPr/>
        </p:nvGrpSpPr>
        <p:grpSpPr>
          <a:xfrm>
            <a:off x="6934200" y="4876800"/>
            <a:ext cx="457200" cy="914400"/>
            <a:chOff x="8001000" y="4876800"/>
            <a:chExt cx="457200" cy="914400"/>
          </a:xfrm>
        </p:grpSpPr>
        <p:cxnSp>
          <p:nvCxnSpPr>
            <p:cNvPr id="281" name="Straight Connector 280"/>
            <p:cNvCxnSpPr>
              <a:stCxn id="297" idx="4"/>
            </p:cNvCxnSpPr>
            <p:nvPr/>
          </p:nvCxnSpPr>
          <p:spPr>
            <a:xfrm rot="5400000">
              <a:off x="8039100" y="5372100"/>
              <a:ext cx="381000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 rot="10800000" flipV="1">
              <a:off x="8001000" y="5334000"/>
              <a:ext cx="457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5400000">
              <a:off x="80391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rot="16200000" flipH="1">
              <a:off x="81915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7" name="Oval 296"/>
            <p:cNvSpPr/>
            <p:nvPr/>
          </p:nvSpPr>
          <p:spPr>
            <a:xfrm>
              <a:off x="8077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5" name="TextBox 304"/>
          <p:cNvSpPr txBox="1"/>
          <p:nvPr/>
        </p:nvSpPr>
        <p:spPr>
          <a:xfrm>
            <a:off x="7010400" y="3733800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Baskerville Old Face" pitchFamily="18" charset="0"/>
              </a:rPr>
              <a:t>!</a:t>
            </a:r>
            <a:endParaRPr lang="en-US" sz="6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3429000" y="457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distinct terminologies</a:t>
            </a:r>
            <a:endParaRPr lang="en-US" b="1" dirty="0"/>
          </a:p>
        </p:txBody>
      </p:sp>
      <p:grpSp>
        <p:nvGrpSpPr>
          <p:cNvPr id="327" name="Group 326"/>
          <p:cNvGrpSpPr/>
          <p:nvPr/>
        </p:nvGrpSpPr>
        <p:grpSpPr>
          <a:xfrm>
            <a:off x="1371600" y="2286000"/>
            <a:ext cx="2057400" cy="533400"/>
            <a:chOff x="1371600" y="2286000"/>
            <a:chExt cx="2057400" cy="533400"/>
          </a:xfrm>
        </p:grpSpPr>
        <p:sp>
          <p:nvSpPr>
            <p:cNvPr id="311" name="TextBox 310"/>
            <p:cNvSpPr txBox="1"/>
            <p:nvPr/>
          </p:nvSpPr>
          <p:spPr>
            <a:xfrm>
              <a:off x="2667000" y="22860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Segoe UI" pitchFamily="34" charset="0"/>
                  <a:cs typeface="Segoe UI" pitchFamily="34" charset="0"/>
                </a:rPr>
                <a:t>?</a:t>
              </a:r>
              <a:endParaRPr lang="en-US" sz="2800" b="1" dirty="0"/>
            </a:p>
          </p:txBody>
        </p:sp>
        <p:sp>
          <p:nvSpPr>
            <p:cNvPr id="313" name="Rectangle 312"/>
            <p:cNvSpPr/>
            <p:nvPr/>
          </p:nvSpPr>
          <p:spPr>
            <a:xfrm>
              <a:off x="1371600" y="2286000"/>
              <a:ext cx="381000" cy="53340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Rectangle 315"/>
            <p:cNvSpPr/>
            <p:nvPr/>
          </p:nvSpPr>
          <p:spPr>
            <a:xfrm>
              <a:off x="2362200" y="2286000"/>
              <a:ext cx="381000" cy="5334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1676400" y="22860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Segoe UI" pitchFamily="34" charset="0"/>
                  <a:cs typeface="Segoe UI" pitchFamily="34" charset="0"/>
                </a:rPr>
                <a:t>&gt;</a:t>
              </a:r>
              <a:endParaRPr lang="en-US" sz="2800" b="1" dirty="0"/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5867400" y="1295400"/>
            <a:ext cx="2743200" cy="533400"/>
            <a:chOff x="5867400" y="1295400"/>
            <a:chExt cx="2743200" cy="533400"/>
          </a:xfrm>
        </p:grpSpPr>
        <p:sp>
          <p:nvSpPr>
            <p:cNvPr id="319" name="TextBox 318"/>
            <p:cNvSpPr txBox="1"/>
            <p:nvPr/>
          </p:nvSpPr>
          <p:spPr>
            <a:xfrm>
              <a:off x="7162800" y="13716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Segoe UI" pitchFamily="34" charset="0"/>
                  <a:cs typeface="Segoe UI" pitchFamily="34" charset="0"/>
                </a:rPr>
                <a:t>= good ?</a:t>
              </a:r>
              <a:endParaRPr lang="en-US" b="1" dirty="0"/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72200" y="12954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Segoe UI" pitchFamily="34" charset="0"/>
                  <a:cs typeface="Segoe UI" pitchFamily="34" charset="0"/>
                </a:rPr>
                <a:t>+</a:t>
              </a:r>
              <a:endParaRPr lang="en-US" sz="2800" b="1" dirty="0"/>
            </a:p>
          </p:txBody>
        </p:sp>
        <p:sp>
          <p:nvSpPr>
            <p:cNvPr id="323" name="Rectangle 322"/>
            <p:cNvSpPr/>
            <p:nvPr/>
          </p:nvSpPr>
          <p:spPr>
            <a:xfrm>
              <a:off x="5867400" y="1295400"/>
              <a:ext cx="381000" cy="5334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Rectangle 323"/>
            <p:cNvSpPr/>
            <p:nvPr/>
          </p:nvSpPr>
          <p:spPr>
            <a:xfrm>
              <a:off x="6858000" y="1295400"/>
              <a:ext cx="381000" cy="5334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5" name="TextBox 324"/>
          <p:cNvSpPr txBox="1"/>
          <p:nvPr/>
        </p:nvSpPr>
        <p:spPr>
          <a:xfrm>
            <a:off x="609600" y="9144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specialized use cases</a:t>
            </a:r>
            <a:endParaRPr lang="en-US" b="1" dirty="0"/>
          </a:p>
        </p:txBody>
      </p:sp>
      <p:pic>
        <p:nvPicPr>
          <p:cNvPr id="328" name="Picture 32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3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3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3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" grpId="0"/>
      <p:bldP spid="308" grpId="0"/>
      <p:bldP spid="3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DF9E-3DFA-479A-A35C-630C94E8A3B5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25146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12700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4546600" y="762000"/>
              <a:ext cx="254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1" y="1752600"/>
            <a:ext cx="3276599" cy="400110"/>
            <a:chOff x="2438402" y="1752600"/>
            <a:chExt cx="5991495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2" y="1828825"/>
              <a:ext cx="2786743" cy="123831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225145" y="1752600"/>
              <a:ext cx="32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5" name="Group 75"/>
          <p:cNvGrpSpPr/>
          <p:nvPr/>
        </p:nvGrpSpPr>
        <p:grpSpPr>
          <a:xfrm>
            <a:off x="2667000" y="3505200"/>
            <a:ext cx="3276600" cy="860284"/>
            <a:chOff x="2438400" y="1905002"/>
            <a:chExt cx="7807567" cy="860284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>
              <a:off x="2438400" y="1905002"/>
              <a:ext cx="2905141" cy="3810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337539" y="2057400"/>
              <a:ext cx="590842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" name="Group 82"/>
          <p:cNvGrpSpPr/>
          <p:nvPr/>
        </p:nvGrpSpPr>
        <p:grpSpPr>
          <a:xfrm>
            <a:off x="2895600" y="2438400"/>
            <a:ext cx="3429001" cy="860284"/>
            <a:chOff x="2438400" y="1905002"/>
            <a:chExt cx="7261413" cy="860284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4858872" y="2057400"/>
              <a:ext cx="4840941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2057400" y="4191000"/>
            <a:ext cx="3733799" cy="1165086"/>
            <a:chOff x="2057400" y="4191000"/>
            <a:chExt cx="8401047" cy="1165086"/>
          </a:xfrm>
        </p:grpSpPr>
        <p:grpSp>
          <p:nvGrpSpPr>
            <p:cNvPr id="8" name="Group 75"/>
            <p:cNvGrpSpPr/>
            <p:nvPr/>
          </p:nvGrpSpPr>
          <p:grpSpPr>
            <a:xfrm>
              <a:off x="2057400" y="4191000"/>
              <a:ext cx="8401047" cy="1165086"/>
              <a:chOff x="2438400" y="1905002"/>
              <a:chExt cx="8401047" cy="1165086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rot="10800000">
                <a:off x="2438400" y="1905002"/>
                <a:ext cx="3200400" cy="6096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4838700" y="2362202"/>
                <a:ext cx="6000747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 rot="10800000" flipV="1">
              <a:off x="3086100" y="4953000"/>
              <a:ext cx="21717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30</a:t>
            </a:fld>
            <a:endParaRPr lang="en-US" dirty="0"/>
          </a:p>
        </p:txBody>
      </p:sp>
      <p:grpSp>
        <p:nvGrpSpPr>
          <p:cNvPr id="82" name="Group 81"/>
          <p:cNvGrpSpPr/>
          <p:nvPr/>
        </p:nvGrpSpPr>
        <p:grpSpPr>
          <a:xfrm>
            <a:off x="6248400" y="304800"/>
            <a:ext cx="2133600" cy="1828800"/>
            <a:chOff x="6248400" y="304800"/>
            <a:chExt cx="2133600" cy="1828800"/>
          </a:xfrm>
        </p:grpSpPr>
        <p:sp>
          <p:nvSpPr>
            <p:cNvPr id="72" name="Left Brace 71"/>
            <p:cNvSpPr/>
            <p:nvPr/>
          </p:nvSpPr>
          <p:spPr>
            <a:xfrm rot="10800000">
              <a:off x="6248400" y="304800"/>
              <a:ext cx="457200" cy="1828800"/>
            </a:xfrm>
            <a:prstGeom prst="leftBrac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781800" y="990600"/>
              <a:ext cx="16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admissible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248400" y="2514600"/>
            <a:ext cx="2057400" cy="3048000"/>
            <a:chOff x="6248400" y="2514600"/>
            <a:chExt cx="2057400" cy="3048000"/>
          </a:xfrm>
        </p:grpSpPr>
        <p:sp>
          <p:nvSpPr>
            <p:cNvPr id="74" name="Left Brace 73"/>
            <p:cNvSpPr/>
            <p:nvPr/>
          </p:nvSpPr>
          <p:spPr>
            <a:xfrm rot="10800000">
              <a:off x="6248400" y="2514600"/>
              <a:ext cx="457200" cy="3048000"/>
            </a:xfrm>
            <a:prstGeom prst="leftBrac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629400" y="3657600"/>
              <a:ext cx="1676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Segoe UI" pitchFamily="34" charset="0"/>
                  <a:cs typeface="Segoe UI" pitchFamily="34" charset="0"/>
                </a:rPr>
                <a:t>not admissible</a:t>
              </a: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6705600" y="1752600"/>
            <a:ext cx="2209800" cy="16312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therefore A* will not find the n best solutions, it will only find n good solutions</a:t>
            </a:r>
          </a:p>
        </p:txBody>
      </p:sp>
      <p:pic>
        <p:nvPicPr>
          <p:cNvPr id="69" name="Picture 68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5908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25908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2819400"/>
            <a:ext cx="129540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vs.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b="1" dirty="0" smtClean="0"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0" name="Picture 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2.63645E-6 C -0.01372 0.16905 -0.02795 0.33857 -0.00052 0.4031 C 0.02708 0.46762 0.0967 0.42692 0.16667 0.38645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23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74 0.15032 0.05365 0.30065 0.02535 0.36425 C -0.00295 0.42785 -0.08628 0.40495 -0.16944 0.38205 " pathEditMode="relative" ptsTypes="a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9" grpId="0"/>
      <p:bldP spid="9" grpId="1"/>
      <p:bldP spid="11" grpId="0" animBg="1"/>
      <p:bldP spid="11" grpId="1" animBg="1"/>
      <p:bldP spid="13" grpId="0" animBg="1"/>
      <p:bldP spid="1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be 12"/>
          <p:cNvSpPr/>
          <p:nvPr/>
        </p:nvSpPr>
        <p:spPr>
          <a:xfrm>
            <a:off x="7010400" y="1447800"/>
            <a:ext cx="1371600" cy="13716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3810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begins by forming cubes</a:t>
            </a:r>
          </a:p>
        </p:txBody>
      </p:sp>
      <p:sp>
        <p:nvSpPr>
          <p:cNvPr id="10" name="Cube 9"/>
          <p:cNvSpPr/>
          <p:nvPr/>
        </p:nvSpPr>
        <p:spPr>
          <a:xfrm>
            <a:off x="6019800" y="14478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[3,5]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1600" y="31242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for each choice of </a:t>
            </a:r>
            <a:r>
              <a:rPr lang="en-US" sz="2000" b="1" dirty="0" err="1" smtClean="0">
                <a:latin typeface="Segoe UI" pitchFamily="34" charset="0"/>
                <a:cs typeface="Segoe UI" pitchFamily="34" charset="0"/>
              </a:rPr>
              <a:t>subspans</a:t>
            </a:r>
            <a:endParaRPr lang="en-US" sz="20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1600" y="48768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preconditions</a:t>
            </a:r>
          </a:p>
        </p:txBody>
      </p:sp>
      <p:sp>
        <p:nvSpPr>
          <p:cNvPr id="20" name="Cube 19"/>
          <p:cNvSpPr/>
          <p:nvPr/>
        </p:nvSpPr>
        <p:spPr>
          <a:xfrm>
            <a:off x="5181600" y="14478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21" name="Cube 20"/>
          <p:cNvSpPr/>
          <p:nvPr/>
        </p:nvSpPr>
        <p:spPr>
          <a:xfrm>
            <a:off x="5486400" y="1447800"/>
            <a:ext cx="1371600" cy="13716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19" name="Cube 18"/>
          <p:cNvSpPr/>
          <p:nvPr/>
        </p:nvSpPr>
        <p:spPr>
          <a:xfrm>
            <a:off x="7010400" y="1447800"/>
            <a:ext cx="1371600" cy="13716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22" name="Cube 21"/>
          <p:cNvSpPr/>
          <p:nvPr/>
        </p:nvSpPr>
        <p:spPr>
          <a:xfrm>
            <a:off x="7620000" y="1447800"/>
            <a:ext cx="1371600" cy="13716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17" name="Cube 16"/>
          <p:cNvSpPr/>
          <p:nvPr/>
        </p:nvSpPr>
        <p:spPr>
          <a:xfrm>
            <a:off x="5181600" y="3200400"/>
            <a:ext cx="1371600" cy="13716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23" name="Cube 22"/>
          <p:cNvSpPr/>
          <p:nvPr/>
        </p:nvSpPr>
        <p:spPr>
          <a:xfrm>
            <a:off x="5486400" y="3200400"/>
            <a:ext cx="1371600" cy="1371600"/>
          </a:xfrm>
          <a:prstGeom prst="cub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18" name="Cube 17"/>
          <p:cNvSpPr/>
          <p:nvPr/>
        </p:nvSpPr>
        <p:spPr>
          <a:xfrm>
            <a:off x="7010400" y="3200400"/>
            <a:ext cx="1371600" cy="13716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24" name="Cube 23"/>
          <p:cNvSpPr/>
          <p:nvPr/>
        </p:nvSpPr>
        <p:spPr>
          <a:xfrm>
            <a:off x="7620000" y="3200400"/>
            <a:ext cx="1371600" cy="13716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pic>
        <p:nvPicPr>
          <p:cNvPr id="25" name="Picture 2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1175E-6 L -0.09166 -3.31175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075 -3.31175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05 -3.31175E-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6068E-6 L -0.075 -2.46068E-6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0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6068E-6 L -0.05 -2.46068E-6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0" grpId="0" animBg="1"/>
      <p:bldP spid="10" grpId="1" animBg="1"/>
      <p:bldP spid="12" grpId="0"/>
      <p:bldP spid="12" grpId="1"/>
      <p:bldP spid="16" grpId="0"/>
      <p:bldP spid="20" grpId="0" animBg="1"/>
      <p:bldP spid="20" grpId="1" animBg="1"/>
      <p:bldP spid="21" grpId="1" animBg="1"/>
      <p:bldP spid="19" grpId="0" animBg="1"/>
      <p:bldP spid="19" grpId="1" animBg="1"/>
      <p:bldP spid="22" grpId="1" animBg="1"/>
      <p:bldP spid="17" grpId="0" animBg="1"/>
      <p:bldP spid="17" grpId="1" animBg="1"/>
      <p:bldP spid="23" grpId="0" animBg="1"/>
      <p:bldP spid="18" grpId="0" animBg="1"/>
      <p:bldP spid="18" grpId="1" animBg="1"/>
      <p:bldP spid="2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09"/>
          <p:cNvSpPr txBox="1"/>
          <p:nvPr/>
        </p:nvSpPr>
        <p:spPr>
          <a:xfrm>
            <a:off x="2971800" y="20236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h = 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43000" y="20236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h = 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3810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begins by forming cubes</a:t>
            </a:r>
          </a:p>
        </p:txBody>
      </p:sp>
      <p:sp>
        <p:nvSpPr>
          <p:cNvPr id="17" name="Cube 16"/>
          <p:cNvSpPr/>
          <p:nvPr/>
        </p:nvSpPr>
        <p:spPr>
          <a:xfrm>
            <a:off x="4419600" y="3200400"/>
            <a:ext cx="1371600" cy="13716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20" name="Cube 19"/>
          <p:cNvSpPr/>
          <p:nvPr/>
        </p:nvSpPr>
        <p:spPr>
          <a:xfrm>
            <a:off x="4495800" y="14478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</a:t>
            </a:r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increasing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133600" y="12616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h = 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62000" y="28194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676400" y="28194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590800" y="28194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581400" y="28194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-</a:t>
            </a:r>
            <a:r>
              <a:rPr lang="en-US" sz="16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inf</a:t>
            </a:r>
            <a:endParaRPr lang="en-US" sz="1600" b="1" dirty="0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62000" y="41148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therefore, it will begin by visiting all nodes with –</a:t>
            </a:r>
            <a:r>
              <a:rPr lang="en-US" sz="2000" b="1" dirty="0" err="1" smtClean="0">
                <a:latin typeface="Segoe UI" pitchFamily="34" charset="0"/>
                <a:cs typeface="Segoe UI" pitchFamily="34" charset="0"/>
              </a:rPr>
              <a:t>inf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heuristics</a:t>
            </a:r>
          </a:p>
        </p:txBody>
      </p:sp>
      <p:sp>
        <p:nvSpPr>
          <p:cNvPr id="67" name="Cube 66"/>
          <p:cNvSpPr/>
          <p:nvPr/>
        </p:nvSpPr>
        <p:spPr>
          <a:xfrm>
            <a:off x="5486400" y="1447800"/>
            <a:ext cx="1371600" cy="13716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69" name="Cube 68"/>
          <p:cNvSpPr/>
          <p:nvPr/>
        </p:nvSpPr>
        <p:spPr>
          <a:xfrm>
            <a:off x="5486400" y="3200400"/>
            <a:ext cx="1371600" cy="1371600"/>
          </a:xfrm>
          <a:prstGeom prst="cub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19" name="Cube 18"/>
          <p:cNvSpPr/>
          <p:nvPr/>
        </p:nvSpPr>
        <p:spPr>
          <a:xfrm>
            <a:off x="6553200" y="1447800"/>
            <a:ext cx="1371600" cy="13716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68" name="Cube 67"/>
          <p:cNvSpPr/>
          <p:nvPr/>
        </p:nvSpPr>
        <p:spPr>
          <a:xfrm>
            <a:off x="7620000" y="1447800"/>
            <a:ext cx="1371600" cy="13716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18" name="Cube 17"/>
          <p:cNvSpPr/>
          <p:nvPr/>
        </p:nvSpPr>
        <p:spPr>
          <a:xfrm>
            <a:off x="6553200" y="3200400"/>
            <a:ext cx="1371600" cy="13716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70" name="Cube 69"/>
          <p:cNvSpPr/>
          <p:nvPr/>
        </p:nvSpPr>
        <p:spPr>
          <a:xfrm>
            <a:off x="7620000" y="3200400"/>
            <a:ext cx="1371600" cy="13716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pic>
        <p:nvPicPr>
          <p:cNvPr id="71" name="Picture 7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1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animClr clrSpc="rgb">
                                      <p:cBhvr>
                                        <p:cTn id="1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0" grpId="1"/>
      <p:bldP spid="109" grpId="0"/>
      <p:bldP spid="109" grpId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3" grpId="0" animBg="1"/>
      <p:bldP spid="33" grpId="1" animBg="1"/>
      <p:bldP spid="34" grpId="0" animBg="1"/>
      <p:bldP spid="34" grpId="1" animBg="1"/>
      <p:bldP spid="50" grpId="0" animBg="1"/>
      <p:bldP spid="50" grpId="1" animBg="1"/>
      <p:bldP spid="51" grpId="0" animBg="1"/>
      <p:bldP spid="108" grpId="0"/>
      <p:bldP spid="108" grpId="1"/>
      <p:bldP spid="111" grpId="0"/>
      <p:bldP spid="111" grpId="1"/>
      <p:bldP spid="113" grpId="0"/>
      <p:bldP spid="113" grpId="1"/>
      <p:bldP spid="114" grpId="0"/>
      <p:bldP spid="114" grpId="1"/>
      <p:bldP spid="115" grpId="0"/>
      <p:bldP spid="1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3810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begins by forming cubes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Cube 19"/>
          <p:cNvSpPr/>
          <p:nvPr/>
        </p:nvSpPr>
        <p:spPr>
          <a:xfrm>
            <a:off x="4495800" y="14478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17" name="Cube 16"/>
          <p:cNvSpPr/>
          <p:nvPr/>
        </p:nvSpPr>
        <p:spPr>
          <a:xfrm>
            <a:off x="4419600" y="3200400"/>
            <a:ext cx="1371600" cy="13716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65" name="Cube 64"/>
          <p:cNvSpPr/>
          <p:nvPr/>
        </p:nvSpPr>
        <p:spPr>
          <a:xfrm>
            <a:off x="5486400" y="3200400"/>
            <a:ext cx="1371600" cy="1371600"/>
          </a:xfrm>
          <a:prstGeom prst="cub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57" name="Cube 56"/>
          <p:cNvSpPr/>
          <p:nvPr/>
        </p:nvSpPr>
        <p:spPr>
          <a:xfrm>
            <a:off x="5486400" y="1447800"/>
            <a:ext cx="1371600" cy="13716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19" name="Cube 18"/>
          <p:cNvSpPr/>
          <p:nvPr/>
        </p:nvSpPr>
        <p:spPr>
          <a:xfrm>
            <a:off x="6553200" y="1447800"/>
            <a:ext cx="1371600" cy="13716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18" name="Cube 17"/>
          <p:cNvSpPr/>
          <p:nvPr/>
        </p:nvSpPr>
        <p:spPr>
          <a:xfrm>
            <a:off x="6553200" y="3200400"/>
            <a:ext cx="1371600" cy="13716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58" name="Cube 57"/>
          <p:cNvSpPr/>
          <p:nvPr/>
        </p:nvSpPr>
        <p:spPr>
          <a:xfrm>
            <a:off x="7620000" y="1447800"/>
            <a:ext cx="1371600" cy="13716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</a:p>
        </p:txBody>
      </p:sp>
      <p:sp>
        <p:nvSpPr>
          <p:cNvPr id="56" name="Cube 55"/>
          <p:cNvSpPr/>
          <p:nvPr/>
        </p:nvSpPr>
        <p:spPr>
          <a:xfrm>
            <a:off x="7620000" y="3200400"/>
            <a:ext cx="1371600" cy="13716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[2,4]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[4,5]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pic>
        <p:nvPicPr>
          <p:cNvPr id="66" name="Picture 6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25834 0.310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1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7 0.310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" y="15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6068E-6 L -0.2 0.0555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2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6068E-6 L -0.65 0.0555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" y="2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1175E-6 L -0.425 0.3108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15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1175E-6 L -0.875 0.3108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8" y="15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46068E-6 L -0.25 0.0555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2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6068E-6 L -0.71666 0.0555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" y="2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38000" y="38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A422"/>
                                      </p:to>
                                    </p:animClr>
                                    <p:animClr clrSpc="rgb">
                                      <p:cBhvr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A42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4CA44"/>
                                      </p:to>
                                    </p:animClr>
                                    <p:animClr clrSpc="rgb">
                                      <p:cBhvr>
                                        <p:cTn id="6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4CA44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CCFF"/>
                                      </p:to>
                                    </p:animClr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FF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5312F"/>
                                      </p:to>
                                    </p:animClr>
                                    <p:animClr clrSpc="rgb">
                                      <p:cBhvr>
                                        <p:cTn id="8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5312F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75" grpId="0" animBg="1"/>
      <p:bldP spid="76" grpId="0" animBg="1"/>
      <p:bldP spid="83" grpId="0" animBg="1"/>
      <p:bldP spid="84" grpId="0" animBg="1"/>
      <p:bldP spid="91" grpId="0" animBg="1"/>
      <p:bldP spid="92" grpId="0" animBg="1"/>
      <p:bldP spid="20" grpId="0" animBg="1"/>
      <p:bldP spid="20" grpId="1" animBg="1"/>
      <p:bldP spid="17" grpId="0" animBg="1"/>
      <p:bldP spid="17" grpId="1" animBg="1"/>
      <p:bldP spid="65" grpId="0" animBg="1"/>
      <p:bldP spid="65" grpId="1" animBg="1"/>
      <p:bldP spid="57" grpId="0" animBg="1"/>
      <p:bldP spid="57" grpId="1" animBg="1"/>
      <p:bldP spid="19" grpId="0" animBg="1"/>
      <p:bldP spid="19" grpId="1" animBg="1"/>
      <p:bldP spid="18" grpId="0" animBg="1"/>
      <p:bldP spid="18" grpId="1" animBg="1"/>
      <p:bldP spid="58" grpId="0" animBg="1"/>
      <p:bldP spid="58" grpId="1" animBg="1"/>
      <p:bldP spid="56" grpId="0" animBg="1"/>
      <p:bldP spid="56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381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What is a cube?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6096000" y="13716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257800" y="47244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 cube is a set of three axes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5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7512E-6 C -0.03907 -0.00786 -0.07813 -0.01549 -0.09341 -0.00254 C -0.10834 0.01041 -0.10087 0.04464 -0.09254 0.0791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381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What is a cube?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5562600" y="2286000"/>
            <a:ext cx="685800" cy="685800"/>
          </a:xfrm>
          <a:prstGeom prst="cub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[2,3]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[3,5]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grpSp>
        <p:nvGrpSpPr>
          <p:cNvPr id="106" name="Group 105"/>
          <p:cNvGrpSpPr/>
          <p:nvPr/>
        </p:nvGrpSpPr>
        <p:grpSpPr>
          <a:xfrm>
            <a:off x="4645637" y="1064763"/>
            <a:ext cx="1301769" cy="1100554"/>
            <a:chOff x="4645637" y="1064763"/>
            <a:chExt cx="1301769" cy="1100554"/>
          </a:xfrm>
        </p:grpSpPr>
        <p:sp>
          <p:nvSpPr>
            <p:cNvPr id="57" name="Rectangle 56"/>
            <p:cNvSpPr/>
            <p:nvPr/>
          </p:nvSpPr>
          <p:spPr>
            <a:xfrm rot="-1800000">
              <a:off x="4645637" y="1826763"/>
              <a:ext cx="130176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item(2,3,A,</a:t>
              </a:r>
              <a:r>
                <a:rPr lang="en-GB" sz="1600" b="1" dirty="0" smtClean="0">
                  <a:solidFill>
                    <a:srgbClr val="FF0000"/>
                  </a:solidFill>
                  <a:cs typeface="Arial" charset="0"/>
                </a:rPr>
                <a:t>1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 rot="-1800000">
              <a:off x="4645639" y="1445763"/>
              <a:ext cx="130176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item(2,3,A,</a:t>
              </a:r>
              <a:r>
                <a:rPr lang="en-GB" sz="1600" b="1" dirty="0" smtClean="0">
                  <a:solidFill>
                    <a:srgbClr val="00B050"/>
                  </a:solidFill>
                  <a:cs typeface="Arial" charset="0"/>
                </a:rPr>
                <a:t>2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-1800000">
              <a:off x="4645637" y="1064763"/>
              <a:ext cx="130176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item(2,3,A,</a:t>
              </a:r>
              <a:r>
                <a:rPr lang="en-GB" sz="1600" b="1" dirty="0" smtClean="0">
                  <a:solidFill>
                    <a:srgbClr val="7030A0"/>
                  </a:solidFill>
                  <a:cs typeface="Arial" charset="0"/>
                </a:rPr>
                <a:t>3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96" name="Straight Arrow Connector 95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4654452" y="3426964"/>
            <a:ext cx="1284136" cy="1100554"/>
            <a:chOff x="4654452" y="3426964"/>
            <a:chExt cx="1284136" cy="1100554"/>
          </a:xfrm>
        </p:grpSpPr>
        <p:sp>
          <p:nvSpPr>
            <p:cNvPr id="99" name="Rectangle 98"/>
            <p:cNvSpPr/>
            <p:nvPr/>
          </p:nvSpPr>
          <p:spPr>
            <a:xfrm rot="-1800000">
              <a:off x="4654452" y="4188964"/>
              <a:ext cx="1284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item(3,5,B,</a:t>
              </a:r>
              <a:r>
                <a:rPr lang="en-GB" sz="1600" b="1" dirty="0" smtClean="0">
                  <a:solidFill>
                    <a:srgbClr val="7030A0"/>
                  </a:solidFill>
                  <a:cs typeface="Arial" charset="0"/>
                </a:rPr>
                <a:t>3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 rot="-1800000">
              <a:off x="4654454" y="3807964"/>
              <a:ext cx="1284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item(3,5,B,</a:t>
              </a:r>
              <a:r>
                <a:rPr lang="en-GB" sz="1600" b="1" dirty="0" smtClean="0">
                  <a:solidFill>
                    <a:srgbClr val="00B050"/>
                  </a:solidFill>
                  <a:cs typeface="Arial" charset="0"/>
                </a:rPr>
                <a:t>2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 rot="-1800000">
              <a:off x="4654452" y="3426964"/>
              <a:ext cx="1284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item(3,5,B,</a:t>
              </a:r>
              <a:r>
                <a:rPr lang="en-GB" sz="1600" b="1" dirty="0" smtClean="0">
                  <a:solidFill>
                    <a:srgbClr val="FF0000"/>
                  </a:solidFill>
                  <a:cs typeface="Arial" charset="0"/>
                </a:rPr>
                <a:t>1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6257810" y="1961048"/>
            <a:ext cx="2701725" cy="382424"/>
            <a:chOff x="6257810" y="1961048"/>
            <a:chExt cx="2701725" cy="382424"/>
          </a:xfrm>
        </p:grpSpPr>
        <p:sp>
          <p:nvSpPr>
            <p:cNvPr id="88" name="Rectangle 87"/>
            <p:cNvSpPr/>
            <p:nvPr/>
          </p:nvSpPr>
          <p:spPr>
            <a:xfrm rot="-1800000">
              <a:off x="6257810" y="1961048"/>
              <a:ext cx="109998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rule(A,B,</a:t>
              </a:r>
              <a:r>
                <a:rPr lang="en-GB" sz="1600" b="1" dirty="0" smtClean="0">
                  <a:solidFill>
                    <a:srgbClr val="FF0000"/>
                  </a:solidFill>
                  <a:cs typeface="Arial" charset="0"/>
                </a:rPr>
                <a:t>1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 rot="-1800000">
              <a:off x="6716553" y="2004917"/>
              <a:ext cx="109998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rule(A,B,</a:t>
              </a:r>
              <a:r>
                <a:rPr lang="en-GB" sz="1600" b="1" dirty="0" smtClean="0">
                  <a:solidFill>
                    <a:srgbClr val="00B050"/>
                  </a:solidFill>
                  <a:cs typeface="Arial" charset="0"/>
                </a:rPr>
                <a:t>2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 rot="-1800000">
              <a:off x="7249953" y="2004918"/>
              <a:ext cx="109998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rule(A,B,</a:t>
              </a:r>
              <a:r>
                <a:rPr lang="en-GB" sz="1600" b="1" dirty="0" smtClean="0">
                  <a:solidFill>
                    <a:srgbClr val="7030A0"/>
                  </a:solidFill>
                  <a:cs typeface="Arial" charset="0"/>
                </a:rPr>
                <a:t>3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 rot="-1800000">
              <a:off x="7859554" y="2004917"/>
              <a:ext cx="109998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rule(A,B,</a:t>
              </a:r>
              <a:r>
                <a:rPr lang="en-GB" sz="1600" b="1" dirty="0" smtClean="0">
                  <a:solidFill>
                    <a:srgbClr val="00B0F0"/>
                  </a:solidFill>
                  <a:cs typeface="Arial" charset="0"/>
                </a:rPr>
                <a:t>4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US" sz="1600" dirty="0">
                <a:solidFill>
                  <a:srgbClr val="0070C0"/>
                </a:solidFill>
              </a:endParaRPr>
            </a:p>
          </p:txBody>
        </p:sp>
      </p:grpSp>
      <p:sp>
        <p:nvSpPr>
          <p:cNvPr id="105" name="Cube 104"/>
          <p:cNvSpPr/>
          <p:nvPr/>
        </p:nvSpPr>
        <p:spPr>
          <a:xfrm>
            <a:off x="7391400" y="32004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[2,3] A [3,5] B</a:t>
            </a:r>
          </a:p>
        </p:txBody>
      </p:sp>
      <p:sp>
        <p:nvSpPr>
          <p:cNvPr id="109" name="Cube 108"/>
          <p:cNvSpPr/>
          <p:nvPr/>
        </p:nvSpPr>
        <p:spPr>
          <a:xfrm>
            <a:off x="7391400" y="32004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C000"/>
                </a:solidFill>
                <a:latin typeface="Segoe UI" pitchFamily="34" charset="0"/>
                <a:cs typeface="Segoe UI" pitchFamily="34" charset="0"/>
              </a:rPr>
              <a:t>[2,3] A </a:t>
            </a:r>
            <a:r>
              <a:rPr lang="en-US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[3,5] B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6096000" y="762000"/>
            <a:ext cx="2590800" cy="584775"/>
            <a:chOff x="6096000" y="762000"/>
            <a:chExt cx="2590800" cy="584775"/>
          </a:xfrm>
        </p:grpSpPr>
        <p:cxnSp>
          <p:nvCxnSpPr>
            <p:cNvPr id="114" name="Straight Arrow Connector 113"/>
            <p:cNvCxnSpPr/>
            <p:nvPr/>
          </p:nvCxnSpPr>
          <p:spPr>
            <a:xfrm rot="10800000">
              <a:off x="6096000" y="1066800"/>
              <a:ext cx="762000" cy="158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6705600" y="762000"/>
              <a:ext cx="1981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sorted by increasing cost</a:t>
              </a:r>
            </a:p>
          </p:txBody>
        </p:sp>
      </p:grpSp>
      <p:sp>
        <p:nvSpPr>
          <p:cNvPr id="119" name="Cube 118"/>
          <p:cNvSpPr/>
          <p:nvPr/>
        </p:nvSpPr>
        <p:spPr>
          <a:xfrm>
            <a:off x="7391400" y="32004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[2,3] A </a:t>
            </a:r>
            <a:r>
              <a:rPr lang="en-US" b="1" dirty="0" smtClean="0">
                <a:solidFill>
                  <a:srgbClr val="FFC000"/>
                </a:solidFill>
                <a:latin typeface="Segoe UI" pitchFamily="34" charset="0"/>
                <a:cs typeface="Segoe UI" pitchFamily="34" charset="0"/>
              </a:rPr>
              <a:t>[3,5] B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334000" y="4876800"/>
            <a:ext cx="1981200" cy="737175"/>
            <a:chOff x="6705600" y="609600"/>
            <a:chExt cx="1981200" cy="737175"/>
          </a:xfrm>
        </p:grpSpPr>
        <p:cxnSp>
          <p:nvCxnSpPr>
            <p:cNvPr id="121" name="Straight Arrow Connector 120"/>
            <p:cNvCxnSpPr/>
            <p:nvPr/>
          </p:nvCxnSpPr>
          <p:spPr>
            <a:xfrm rot="16200000" flipV="1">
              <a:off x="6552406" y="762794"/>
              <a:ext cx="458788" cy="152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6705600" y="762000"/>
              <a:ext cx="1981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sorted by increasing cost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6858000" y="838200"/>
            <a:ext cx="2057400" cy="762000"/>
            <a:chOff x="6629400" y="762000"/>
            <a:chExt cx="2057400" cy="762000"/>
          </a:xfrm>
        </p:grpSpPr>
        <p:cxnSp>
          <p:nvCxnSpPr>
            <p:cNvPr id="125" name="Straight Arrow Connector 124"/>
            <p:cNvCxnSpPr/>
            <p:nvPr/>
          </p:nvCxnSpPr>
          <p:spPr>
            <a:xfrm rot="5400000">
              <a:off x="6515894" y="1181894"/>
              <a:ext cx="455612" cy="2286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/>
            <p:cNvSpPr txBox="1"/>
            <p:nvPr/>
          </p:nvSpPr>
          <p:spPr>
            <a:xfrm>
              <a:off x="6705600" y="762000"/>
              <a:ext cx="1981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sorted by increasing cost</a:t>
              </a:r>
            </a:p>
          </p:txBody>
        </p:sp>
      </p:grpSp>
      <p:sp>
        <p:nvSpPr>
          <p:cNvPr id="128" name="Cube 127"/>
          <p:cNvSpPr/>
          <p:nvPr/>
        </p:nvSpPr>
        <p:spPr>
          <a:xfrm>
            <a:off x="7391400" y="3200400"/>
            <a:ext cx="1371600" cy="1371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[2,3] </a:t>
            </a:r>
            <a:r>
              <a:rPr lang="en-US" b="1" dirty="0" smtClean="0">
                <a:solidFill>
                  <a:srgbClr val="FFC0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 [3,5] </a:t>
            </a:r>
            <a:r>
              <a:rPr lang="en-US" b="1" dirty="0" smtClean="0">
                <a:solidFill>
                  <a:srgbClr val="FFC0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pic>
        <p:nvPicPr>
          <p:cNvPr id="87" name="Picture 8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1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8" dur="1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5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6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9" grpId="0" animBg="1"/>
      <p:bldP spid="12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4400" y="304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Thus each choice of object from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5562600" y="2286000"/>
            <a:ext cx="685800" cy="685800"/>
          </a:xfrm>
          <a:prstGeom prst="cub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[2,3]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[3,5]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57" name="Rectangle 56"/>
          <p:cNvSpPr/>
          <p:nvPr/>
        </p:nvSpPr>
        <p:spPr>
          <a:xfrm rot="19800000">
            <a:off x="4645637" y="1826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19800000">
            <a:off x="4645639" y="1445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 rot="19800000">
            <a:off x="4645637" y="1064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item(2,3,A,3)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 rot="19800000">
            <a:off x="4654452" y="4188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 rot="19800000">
            <a:off x="4654454" y="3807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19800000">
            <a:off x="4654452" y="3426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rot="19800000">
            <a:off x="6257810" y="196104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 rot="19800000">
            <a:off x="6716553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 rot="19800000">
            <a:off x="7249953" y="200491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 rot="19800000">
            <a:off x="7859554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rule(A,B,4)</a:t>
            </a:r>
            <a:endParaRPr lang="en-US" sz="1600" dirty="0">
              <a:solidFill>
                <a:srgbClr val="0070C0"/>
              </a:solidFill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6172200" y="990600"/>
            <a:ext cx="1828800" cy="338554"/>
            <a:chOff x="6096000" y="762000"/>
            <a:chExt cx="1828800" cy="338554"/>
          </a:xfrm>
        </p:grpSpPr>
        <p:cxnSp>
          <p:nvCxnSpPr>
            <p:cNvPr id="107" name="Straight Arrow Connector 106"/>
            <p:cNvCxnSpPr/>
            <p:nvPr/>
          </p:nvCxnSpPr>
          <p:spPr>
            <a:xfrm rot="10800000">
              <a:off x="6096000" y="914400"/>
              <a:ext cx="762000" cy="158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6705600" y="762000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here</a:t>
              </a:r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7086600" y="3429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item(2,3,A,2)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5181600" y="5029200"/>
            <a:ext cx="1295400" cy="795754"/>
            <a:chOff x="6629400" y="304800"/>
            <a:chExt cx="1295400" cy="795754"/>
          </a:xfrm>
        </p:grpSpPr>
        <p:cxnSp>
          <p:nvCxnSpPr>
            <p:cNvPr id="112" name="Straight Arrow Connector 111"/>
            <p:cNvCxnSpPr/>
            <p:nvPr/>
          </p:nvCxnSpPr>
          <p:spPr>
            <a:xfrm rot="16200000" flipV="1">
              <a:off x="6438106" y="496094"/>
              <a:ext cx="611188" cy="2286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/>
            <p:cNvSpPr txBox="1"/>
            <p:nvPr/>
          </p:nvSpPr>
          <p:spPr>
            <a:xfrm>
              <a:off x="6705600" y="762000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here</a:t>
              </a: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7086600" y="3810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item(3,5,B,1)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7239000" y="914400"/>
            <a:ext cx="1524000" cy="762000"/>
            <a:chOff x="6705600" y="762000"/>
            <a:chExt cx="1219200" cy="762000"/>
          </a:xfrm>
        </p:grpSpPr>
        <p:cxnSp>
          <p:nvCxnSpPr>
            <p:cNvPr id="120" name="Straight Arrow Connector 119"/>
            <p:cNvCxnSpPr/>
            <p:nvPr/>
          </p:nvCxnSpPr>
          <p:spPr>
            <a:xfrm rot="16200000" flipH="1">
              <a:off x="7277100" y="1303020"/>
              <a:ext cx="381000" cy="6096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6705600" y="762000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and here</a:t>
              </a: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7086600" y="4191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rule(A,B,4)</a:t>
            </a:r>
          </a:p>
        </p:txBody>
      </p:sp>
      <p:pic>
        <p:nvPicPr>
          <p:cNvPr id="79" name="Picture 78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01" grpId="0"/>
      <p:bldP spid="104" grpId="0"/>
      <p:bldP spid="110" grpId="0"/>
      <p:bldP spid="117" grpId="0"/>
      <p:bldP spid="12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4400" y="304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…creates a new item for [2,5]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5562600" y="2286000"/>
            <a:ext cx="685800" cy="685800"/>
          </a:xfrm>
          <a:prstGeom prst="cub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[2,3]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[3,5]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57" name="Rectangle 56"/>
          <p:cNvSpPr/>
          <p:nvPr/>
        </p:nvSpPr>
        <p:spPr>
          <a:xfrm rot="19800000">
            <a:off x="4645637" y="1826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19800000">
            <a:off x="4645639" y="1445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 rot="19800000">
            <a:off x="4645637" y="1064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item(2,3,A,3)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 rot="19800000">
            <a:off x="4654452" y="4188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 rot="19800000">
            <a:off x="4654454" y="3807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19800000">
            <a:off x="4654452" y="3426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rot="19800000">
            <a:off x="6257810" y="196104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rule(A,B,1)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 rot="19800000">
            <a:off x="6716553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 rot="19800000">
            <a:off x="7249953" y="200491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 rot="19800000">
            <a:off x="7859554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rule(A,B,4)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086600" y="3429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item(2,3,A,2)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086600" y="3810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item(3,5,B,1)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086600" y="4191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rule(A,B,4)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858000" y="3429000"/>
            <a:ext cx="205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,3,A,a*</a:t>
            </a:r>
            <a:r>
              <a:rPr lang="en-US" sz="16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858000" y="3810000"/>
            <a:ext cx="205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[3,</a:t>
            </a:r>
            <a:r>
              <a:rPr lang="en-US" sz="16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,B,</a:t>
            </a:r>
            <a:r>
              <a:rPr lang="en-US" sz="16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*a]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81800" y="41910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 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&lt; A</a:t>
            </a:r>
            <a:r>
              <a:rPr lang="en-US" sz="1600" b="1" baseline="-25000" dirty="0" smtClean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B</a:t>
            </a:r>
            <a:r>
              <a:rPr lang="en-US" sz="1600" b="1" baseline="-25000" dirty="0" smtClean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, B</a:t>
            </a:r>
            <a:r>
              <a:rPr lang="en-US" sz="1600" b="1" baseline="-25000" dirty="0">
                <a:latin typeface="Segoe UI" pitchFamily="34" charset="0"/>
                <a:cs typeface="Segoe UI" pitchFamily="34" charset="0"/>
              </a:rPr>
              <a:t>1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A</a:t>
            </a:r>
            <a:r>
              <a:rPr lang="en-US" sz="1600" b="1" baseline="-25000" dirty="0">
                <a:latin typeface="Segoe UI" pitchFamily="34" charset="0"/>
                <a:cs typeface="Segoe UI" pitchFamily="34" charset="0"/>
              </a:rPr>
              <a:t>0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&gt;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858000" y="47244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5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egoe UI" pitchFamily="34" charset="0"/>
                <a:cs typeface="Segoe UI" pitchFamily="34" charset="0"/>
              </a:rPr>
              <a:t>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24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b*b</a:t>
            </a:r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]</a:t>
            </a: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34200" y="4648200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Picture 10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7" grpId="0"/>
      <p:bldP spid="129" grpId="0"/>
      <p:bldP spid="79" grpId="0"/>
      <p:bldP spid="80" grpId="0"/>
      <p:bldP spid="87" grpId="0"/>
      <p:bldP spid="9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1524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If we take the best representative from each axis (i.e. the “1-1-1”)…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5562600" y="2286000"/>
            <a:ext cx="685800" cy="685800"/>
          </a:xfrm>
          <a:prstGeom prst="cub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[2,3]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[3,5]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57" name="Rectangle 56"/>
          <p:cNvSpPr/>
          <p:nvPr/>
        </p:nvSpPr>
        <p:spPr>
          <a:xfrm rot="19800000">
            <a:off x="4645637" y="1826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item(2,3,A,1)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19800000">
            <a:off x="4645639" y="1445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 rot="19800000">
            <a:off x="4645637" y="1064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item(2,3,A,3)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 rot="19800000">
            <a:off x="4654452" y="4188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 rot="19800000">
            <a:off x="4654454" y="3807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19800000">
            <a:off x="4654452" y="3426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item(3,5,B,1)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rot="19800000">
            <a:off x="6257810" y="196104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rule(A,B,1</a:t>
            </a:r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 rot="19800000">
            <a:off x="6716553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 rot="19800000">
            <a:off x="7249953" y="200491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 rot="19800000">
            <a:off x="7859554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rule(A,B,4)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477000" y="33528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…then we expect the resulting item to have a low cost,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since: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6019800" y="3200400"/>
            <a:ext cx="3078480" cy="1526977"/>
            <a:chOff x="4114800" y="4876800"/>
            <a:chExt cx="3552092" cy="1526977"/>
          </a:xfrm>
        </p:grpSpPr>
        <p:sp>
          <p:nvSpPr>
            <p:cNvPr id="107" name="TextBox 106"/>
            <p:cNvSpPr txBox="1"/>
            <p:nvPr/>
          </p:nvSpPr>
          <p:spPr>
            <a:xfrm>
              <a:off x="4114800" y="4876800"/>
              <a:ext cx="2209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cost( </a:t>
              </a:r>
              <a:r>
                <a:rPr lang="en-US" sz="1600" b="1" dirty="0" smtClean="0">
                  <a:solidFill>
                    <a:srgbClr val="7030A0"/>
                  </a:solidFill>
                  <a:latin typeface="Segoe UI" pitchFamily="34" charset="0"/>
                  <a:cs typeface="Segoe UI" pitchFamily="34" charset="0"/>
                </a:rPr>
                <a:t>new item </a:t>
              </a:r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) =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4290646" y="5181600"/>
              <a:ext cx="26435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cost( </a:t>
              </a:r>
              <a:r>
                <a:rPr lang="en-US" sz="16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subitem1 </a:t>
              </a:r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)</a:t>
              </a:r>
              <a:endParaRPr lang="en-US" sz="1600" b="1" dirty="0">
                <a:latin typeface="Segoe UI" pitchFamily="34" charset="0"/>
                <a:cs typeface="Segoe UI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466492" y="5486400"/>
              <a:ext cx="2286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+ cost( </a:t>
              </a:r>
              <a:r>
                <a:rPr lang="en-US" sz="16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subitem2</a:t>
              </a:r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 )</a:t>
              </a:r>
              <a:endParaRPr lang="en-US" sz="1600" b="1" dirty="0">
                <a:latin typeface="Segoe UI" pitchFamily="34" charset="0"/>
                <a:cs typeface="Segoe UI" pitchFamily="34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4466492" y="5791200"/>
              <a:ext cx="1676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+ cost( </a:t>
              </a:r>
              <a:r>
                <a:rPr lang="en-US" sz="1600" b="1" dirty="0" smtClean="0">
                  <a:solidFill>
                    <a:srgbClr val="C00000"/>
                  </a:solidFill>
                  <a:latin typeface="Segoe UI" pitchFamily="34" charset="0"/>
                  <a:cs typeface="Segoe UI" pitchFamily="34" charset="0"/>
                </a:rPr>
                <a:t>rule</a:t>
              </a:r>
              <a:r>
                <a:rPr lang="en-US" sz="1600" b="1" dirty="0" smtClean="0">
                  <a:latin typeface="Segoe UI" pitchFamily="34" charset="0"/>
                  <a:cs typeface="Segoe UI" pitchFamily="34" charset="0"/>
                </a:rPr>
                <a:t> )</a:t>
              </a:r>
              <a:endParaRPr lang="en-US" sz="1600" b="1" dirty="0">
                <a:latin typeface="Segoe UI" pitchFamily="34" charset="0"/>
                <a:cs typeface="Segoe UI" pitchFamily="34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466492" y="6096000"/>
              <a:ext cx="3200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Segoe UI" pitchFamily="34" charset="0"/>
                  <a:cs typeface="Segoe UI" pitchFamily="34" charset="0"/>
                </a:rPr>
                <a:t>+ interaction( rule, </a:t>
              </a:r>
              <a:r>
                <a:rPr lang="en-US" sz="1400" b="1" dirty="0" err="1" smtClean="0">
                  <a:latin typeface="Segoe UI" pitchFamily="34" charset="0"/>
                  <a:cs typeface="Segoe UI" pitchFamily="34" charset="0"/>
                </a:rPr>
                <a:t>subitems</a:t>
              </a:r>
              <a:r>
                <a:rPr lang="en-US" sz="1400" b="1" dirty="0" smtClean="0">
                  <a:latin typeface="Segoe UI" pitchFamily="34" charset="0"/>
                  <a:cs typeface="Segoe UI" pitchFamily="34" charset="0"/>
                </a:rPr>
                <a:t> )</a:t>
              </a:r>
              <a:endParaRPr lang="en-US" sz="1400" b="1" dirty="0">
                <a:latin typeface="Segoe UI" pitchFamily="34" charset="0"/>
                <a:cs typeface="Segoe UI" pitchFamily="34" charset="0"/>
              </a:endParaRPr>
            </a:p>
          </p:txBody>
        </p:sp>
      </p:grpSp>
      <p:pic>
        <p:nvPicPr>
          <p:cNvPr id="79" name="Picture 78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763B-863B-4C9C-B9EB-1CCE039EB8DC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3429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76800" y="3505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724400" y="3200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53000" y="3810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3886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029200" y="4191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62400" y="4419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19600" y="4876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343400" y="5334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1400" y="5257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19600" y="3810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114800" y="3733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24400" y="4114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191000" y="4572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038600" y="4876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495800" y="5181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0000" y="5181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191000" y="3276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648200" y="3657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19600" y="4267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648200" y="4495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810000" y="4876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00600" y="5334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038600" y="5257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800600" y="3886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191000" y="4114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029200" y="4572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648200" y="4800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657600" y="4724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181600" y="5334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191000" y="5181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886200" y="3657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495800" y="3429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733800" y="4267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105400" y="4876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953000" y="4876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876800" y="5029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03"/>
          <p:cNvGrpSpPr/>
          <p:nvPr/>
        </p:nvGrpSpPr>
        <p:grpSpPr>
          <a:xfrm>
            <a:off x="6934200" y="4876800"/>
            <a:ext cx="457200" cy="914400"/>
            <a:chOff x="8001000" y="4876800"/>
            <a:chExt cx="457200" cy="914400"/>
          </a:xfrm>
        </p:grpSpPr>
        <p:cxnSp>
          <p:nvCxnSpPr>
            <p:cNvPr id="281" name="Straight Connector 280"/>
            <p:cNvCxnSpPr>
              <a:stCxn id="297" idx="4"/>
            </p:cNvCxnSpPr>
            <p:nvPr/>
          </p:nvCxnSpPr>
          <p:spPr>
            <a:xfrm rot="5400000">
              <a:off x="8039100" y="5372100"/>
              <a:ext cx="381000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 rot="10800000" flipV="1">
              <a:off x="8001000" y="5334000"/>
              <a:ext cx="457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5400000">
              <a:off x="80391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rot="16200000" flipH="1">
              <a:off x="81915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7" name="Oval 296"/>
            <p:cNvSpPr/>
            <p:nvPr/>
          </p:nvSpPr>
          <p:spPr>
            <a:xfrm>
              <a:off x="8077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5" name="TextBox 304"/>
          <p:cNvSpPr txBox="1"/>
          <p:nvPr/>
        </p:nvSpPr>
        <p:spPr>
          <a:xfrm>
            <a:off x="7010400" y="3733800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Baskerville Old Face" pitchFamily="18" charset="0"/>
              </a:rPr>
              <a:t>!</a:t>
            </a:r>
            <a:endParaRPr lang="en-US" sz="6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67200" y="3886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3200400" y="3505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4038600" y="3581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886200" y="3276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4114800" y="3886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3048000" y="3962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4191000" y="4267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3124200" y="4495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581400" y="4953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505200" y="5410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2743200" y="5334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3581400" y="3886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3276600" y="3810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886200" y="4191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352800" y="4648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3200400" y="4953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3657600" y="5257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2971800" y="5257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3352800" y="3352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3810000" y="3733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3581400" y="4343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3810000" y="4572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2971800" y="4953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3962400" y="5410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3200400" y="5334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3962400" y="3962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3352800" y="4191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4191000" y="4648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3810000" y="4876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2819400" y="4800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4343400" y="5410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3352800" y="5257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3048000" y="3733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3657600" y="3505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2895600" y="43434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4267200" y="4953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4114800" y="4953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4038600" y="51054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3429000" y="3962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3352800" y="2438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4191000" y="2514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4038600" y="2209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4267200" y="2819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3200400" y="2895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4343400" y="3200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3276600" y="3429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3733800" y="3886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3657600" y="4343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2895600" y="4267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733800" y="2819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429000" y="2743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4038600" y="3124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3505200" y="3581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3352800" y="3886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3810000" y="4191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3124200" y="4191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3505200" y="2286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3962400" y="2667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3733800" y="3276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3962400" y="3505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3124200" y="3886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4114800" y="4343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3352800" y="4267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4114800" y="2895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3505200" y="3124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4343400" y="3581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3962400" y="3810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2971800" y="3733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4495800" y="4343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3505200" y="4191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3200400" y="2667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3810000" y="24384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3048000" y="3276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4419600" y="3886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4267200" y="3886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4191000" y="4038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3581400" y="2895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3886200" y="2133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4724400" y="2209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4572000" y="1905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4800600" y="2514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/>
          <p:cNvSpPr/>
          <p:nvPr/>
        </p:nvSpPr>
        <p:spPr>
          <a:xfrm>
            <a:off x="3733800" y="2590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4876800" y="2895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810000" y="3124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4267200" y="3581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4191000" y="4038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3429000" y="39624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267200" y="2514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3962400" y="2438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4572000" y="2819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4038600" y="3276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3886200" y="35814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4343400" y="3886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3657600" y="3886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4038600" y="1981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4495800" y="2362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4267200" y="2971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4495800" y="3200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3657600" y="3581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4648200" y="4038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3886200" y="3962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4648200" y="2590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4038600" y="2819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4876800" y="3276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4495800" y="3505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3505200" y="3429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5029200" y="4038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4038600" y="3886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3733800" y="2362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4343400" y="2133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3581400" y="2971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4953000" y="35814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4800600" y="35814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4724400" y="3733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4114800" y="2590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3581400" y="1143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4419600" y="1219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4267200" y="9144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4495800" y="1524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3429000" y="16002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4572000" y="1905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3505200" y="21336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3962400" y="2590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3886200" y="30480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3124200" y="2971800"/>
            <a:ext cx="381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/>
          <p:cNvSpPr/>
          <p:nvPr/>
        </p:nvSpPr>
        <p:spPr>
          <a:xfrm>
            <a:off x="3962400" y="1524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/>
          <p:cNvSpPr/>
          <p:nvPr/>
        </p:nvSpPr>
        <p:spPr>
          <a:xfrm>
            <a:off x="3657600" y="1447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ctangle 288"/>
          <p:cNvSpPr/>
          <p:nvPr/>
        </p:nvSpPr>
        <p:spPr>
          <a:xfrm>
            <a:off x="4267200" y="1828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3733800" y="22860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/>
          <p:cNvSpPr/>
          <p:nvPr/>
        </p:nvSpPr>
        <p:spPr>
          <a:xfrm>
            <a:off x="3581400" y="25908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ctangle 292"/>
          <p:cNvSpPr/>
          <p:nvPr/>
        </p:nvSpPr>
        <p:spPr>
          <a:xfrm>
            <a:off x="4038600" y="2895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3352800" y="28956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ectangle 294"/>
          <p:cNvSpPr/>
          <p:nvPr/>
        </p:nvSpPr>
        <p:spPr>
          <a:xfrm>
            <a:off x="3733800" y="990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4191000" y="13716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ectangle 297"/>
          <p:cNvSpPr/>
          <p:nvPr/>
        </p:nvSpPr>
        <p:spPr>
          <a:xfrm>
            <a:off x="3962400" y="19812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Rectangle 298"/>
          <p:cNvSpPr/>
          <p:nvPr/>
        </p:nvSpPr>
        <p:spPr>
          <a:xfrm>
            <a:off x="4191000" y="2209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Rectangle 299"/>
          <p:cNvSpPr/>
          <p:nvPr/>
        </p:nvSpPr>
        <p:spPr>
          <a:xfrm>
            <a:off x="3352800" y="2590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Rectangle 300"/>
          <p:cNvSpPr/>
          <p:nvPr/>
        </p:nvSpPr>
        <p:spPr>
          <a:xfrm>
            <a:off x="4343400" y="30480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3581400" y="2971800"/>
            <a:ext cx="3810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Rectangle 302"/>
          <p:cNvSpPr/>
          <p:nvPr/>
        </p:nvSpPr>
        <p:spPr>
          <a:xfrm>
            <a:off x="4343400" y="16002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Rectangle 303"/>
          <p:cNvSpPr/>
          <p:nvPr/>
        </p:nvSpPr>
        <p:spPr>
          <a:xfrm>
            <a:off x="3733800" y="18288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/>
          <p:cNvSpPr/>
          <p:nvPr/>
        </p:nvSpPr>
        <p:spPr>
          <a:xfrm>
            <a:off x="4572000" y="2286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/>
          <p:cNvSpPr/>
          <p:nvPr/>
        </p:nvSpPr>
        <p:spPr>
          <a:xfrm>
            <a:off x="4191000" y="2514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Rectangle 308"/>
          <p:cNvSpPr/>
          <p:nvPr/>
        </p:nvSpPr>
        <p:spPr>
          <a:xfrm>
            <a:off x="3200400" y="24384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Rectangle 309"/>
          <p:cNvSpPr/>
          <p:nvPr/>
        </p:nvSpPr>
        <p:spPr>
          <a:xfrm>
            <a:off x="4724400" y="30480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Rectangle 311"/>
          <p:cNvSpPr/>
          <p:nvPr/>
        </p:nvSpPr>
        <p:spPr>
          <a:xfrm>
            <a:off x="3733800" y="2895600"/>
            <a:ext cx="3810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3429000" y="13716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4038600" y="11430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Rectangle 316"/>
          <p:cNvSpPr/>
          <p:nvPr/>
        </p:nvSpPr>
        <p:spPr>
          <a:xfrm>
            <a:off x="3276600" y="1981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Rectangle 319"/>
          <p:cNvSpPr/>
          <p:nvPr/>
        </p:nvSpPr>
        <p:spPr>
          <a:xfrm>
            <a:off x="4648200" y="2590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Rectangle 320"/>
          <p:cNvSpPr/>
          <p:nvPr/>
        </p:nvSpPr>
        <p:spPr>
          <a:xfrm>
            <a:off x="4495800" y="25908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Rectangle 325"/>
          <p:cNvSpPr/>
          <p:nvPr/>
        </p:nvSpPr>
        <p:spPr>
          <a:xfrm>
            <a:off x="4419600" y="2743200"/>
            <a:ext cx="381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Rectangle 326"/>
          <p:cNvSpPr/>
          <p:nvPr/>
        </p:nvSpPr>
        <p:spPr>
          <a:xfrm>
            <a:off x="3810000" y="1600200"/>
            <a:ext cx="3810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TextBox 327"/>
          <p:cNvSpPr txBox="1"/>
          <p:nvPr/>
        </p:nvSpPr>
        <p:spPr>
          <a:xfrm>
            <a:off x="6934200" y="3733800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>
                <a:solidFill>
                  <a:srgbClr val="FF0000"/>
                </a:solidFill>
                <a:latin typeface="Baskerville Old Face" pitchFamily="18" charset="0"/>
              </a:rPr>
              <a:t>?</a:t>
            </a:r>
          </a:p>
        </p:txBody>
      </p:sp>
      <p:pic>
        <p:nvPicPr>
          <p:cNvPr id="329" name="Picture 328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330" name="TextBox 329"/>
          <p:cNvSpPr txBox="1"/>
          <p:nvPr/>
        </p:nvSpPr>
        <p:spPr>
          <a:xfrm>
            <a:off x="6629400" y="3886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Baskerville Old Face" pitchFamily="18" charset="0"/>
              </a:rPr>
              <a:t>#$!%&amp;!!!</a:t>
            </a:r>
            <a:endParaRPr lang="en-US" sz="3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xit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8" presetClass="exit" presetSubtype="0" ac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" grpId="0"/>
      <p:bldP spid="328" grpId="0"/>
      <p:bldP spid="328" grpId="1"/>
      <p:bldP spid="33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1524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Though we are not guaranteed this, because: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Cube 65"/>
          <p:cNvSpPr/>
          <p:nvPr/>
        </p:nvSpPr>
        <p:spPr>
          <a:xfrm>
            <a:off x="5562600" y="2286000"/>
            <a:ext cx="685800" cy="685800"/>
          </a:xfrm>
          <a:prstGeom prst="cub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[2,3]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A</a:t>
            </a:r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 </a:t>
            </a:r>
          </a:p>
          <a:p>
            <a:pPr algn="ctr"/>
            <a:r>
              <a:rPr lang="en-US" sz="900" b="1" dirty="0" smtClean="0">
                <a:latin typeface="Segoe UI" pitchFamily="34" charset="0"/>
                <a:cs typeface="Segoe UI" pitchFamily="34" charset="0"/>
              </a:rPr>
              <a:t>[3,5]</a:t>
            </a:r>
            <a:r>
              <a:rPr lang="en-US" sz="900" b="1" dirty="0" smtClean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B</a:t>
            </a:r>
          </a:p>
        </p:txBody>
      </p:sp>
      <p:sp>
        <p:nvSpPr>
          <p:cNvPr id="57" name="Rectangle 56"/>
          <p:cNvSpPr/>
          <p:nvPr/>
        </p:nvSpPr>
        <p:spPr>
          <a:xfrm rot="19800000">
            <a:off x="4645637" y="1826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item(2,3,A,1)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19800000">
            <a:off x="4645639" y="1445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 rot="19800000">
            <a:off x="4645637" y="1064763"/>
            <a:ext cx="1301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item(2,3,A,3)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rot="5400000" flipH="1" flipV="1">
            <a:off x="5257800" y="1447800"/>
            <a:ext cx="13716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220494" y="3847306"/>
            <a:ext cx="14478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400800" y="2590800"/>
            <a:ext cx="2286000" cy="1588"/>
          </a:xfrm>
          <a:prstGeom prst="straightConnector1">
            <a:avLst/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 rot="19800000">
            <a:off x="4654452" y="4188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 rot="19800000">
            <a:off x="4654454" y="3807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item(3,5,B,2)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19800000">
            <a:off x="4654452" y="3426964"/>
            <a:ext cx="1284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item(3,5,B,1)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rot="19800000">
            <a:off x="6257810" y="196104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C00000"/>
                </a:solidFill>
                <a:cs typeface="Arial" charset="0"/>
              </a:rPr>
              <a:t>rule(A,B,1</a:t>
            </a:r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 rot="19800000">
            <a:off x="6716553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rule(A,B,2)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 rot="19800000">
            <a:off x="7249953" y="2004918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rule(A,B,3)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 rot="19800000">
            <a:off x="7859554" y="2004917"/>
            <a:ext cx="1099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  <a:cs typeface="Arial" charset="0"/>
              </a:rPr>
              <a:t>rule(A,B,4)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19800" y="3200400"/>
            <a:ext cx="1915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cost( </a:t>
            </a:r>
            <a:r>
              <a:rPr lang="en-US" sz="1600" b="1" dirty="0" smtClean="0">
                <a:solidFill>
                  <a:srgbClr val="7030A0"/>
                </a:solidFill>
                <a:latin typeface="Segoe UI" pitchFamily="34" charset="0"/>
                <a:cs typeface="Segoe UI" pitchFamily="34" charset="0"/>
              </a:rPr>
              <a:t>new item 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) =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172200" y="3505200"/>
            <a:ext cx="2291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cost( </a:t>
            </a:r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subitem1 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)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324600" y="38100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+ cost( </a:t>
            </a:r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subitem2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)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324600" y="4114800"/>
            <a:ext cx="1452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+ cost( </a:t>
            </a:r>
            <a:r>
              <a:rPr lang="en-US" sz="1600" b="1" dirty="0" smtClean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rule</a:t>
            </a:r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 )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324600" y="4419600"/>
            <a:ext cx="277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Segoe UI" pitchFamily="34" charset="0"/>
                <a:cs typeface="Segoe UI" pitchFamily="34" charset="0"/>
              </a:rPr>
              <a:t>+ interaction( rule, </a:t>
            </a:r>
            <a:r>
              <a:rPr lang="en-US" sz="1400" b="1" dirty="0" err="1" smtClean="0">
                <a:latin typeface="Segoe UI" pitchFamily="34" charset="0"/>
                <a:cs typeface="Segoe UI" pitchFamily="34" charset="0"/>
              </a:rPr>
              <a:t>subitems</a:t>
            </a:r>
            <a:r>
              <a:rPr lang="en-US" sz="1400" b="1" dirty="0" smtClean="0">
                <a:latin typeface="Segoe UI" pitchFamily="34" charset="0"/>
                <a:cs typeface="Segoe UI" pitchFamily="34" charset="0"/>
              </a:rPr>
              <a:t> )</a:t>
            </a:r>
            <a:endParaRPr lang="en-US" sz="1400" b="1" dirty="0">
              <a:latin typeface="Segoe UI" pitchFamily="34" charset="0"/>
              <a:cs typeface="Segoe UI" pitchFamily="34" charset="0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5181600" y="4876800"/>
            <a:ext cx="2057400" cy="1270575"/>
            <a:chOff x="6705600" y="76200"/>
            <a:chExt cx="1219200" cy="1270575"/>
          </a:xfrm>
        </p:grpSpPr>
        <p:cxnSp>
          <p:nvCxnSpPr>
            <p:cNvPr id="80" name="Straight Arrow Connector 79"/>
            <p:cNvCxnSpPr/>
            <p:nvPr/>
          </p:nvCxnSpPr>
          <p:spPr>
            <a:xfrm flipV="1">
              <a:off x="7437120" y="76200"/>
              <a:ext cx="487680" cy="53340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6705600" y="762000"/>
              <a:ext cx="1219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this cost is not monotonic</a:t>
              </a:r>
            </a:p>
          </p:txBody>
        </p:sp>
      </p:grpSp>
      <p:pic>
        <p:nvPicPr>
          <p:cNvPr id="95" name="Picture 9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99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2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visits nodes in order of increasing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18288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57800" y="3810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proceeds by creating the 1-1-1 item of every cube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4724400" y="2667000"/>
            <a:ext cx="3962400" cy="1710154"/>
            <a:chOff x="4724400" y="2667000"/>
            <a:chExt cx="3962400" cy="1710154"/>
          </a:xfrm>
        </p:grpSpPr>
        <p:sp>
          <p:nvSpPr>
            <p:cNvPr id="117" name="TextBox 116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7150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4.6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7056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7.9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72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3.2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724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5.5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7150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9.2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7056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6.2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772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4.4</a:t>
              </a:r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scoring them</a:t>
            </a:r>
          </a:p>
        </p:txBody>
      </p:sp>
      <p:pic>
        <p:nvPicPr>
          <p:cNvPr id="70" name="Picture 6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381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Meanwhile, A* search has scored its frontier nodes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18288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57800" y="3810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proceeds by creating the 1-1-1 item of every cube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scoring them</a:t>
            </a:r>
          </a:p>
        </p:txBody>
      </p:sp>
      <p:grpSp>
        <p:nvGrpSpPr>
          <p:cNvPr id="143" name="Group 142"/>
          <p:cNvGrpSpPr/>
          <p:nvPr/>
        </p:nvGrpSpPr>
        <p:grpSpPr>
          <a:xfrm>
            <a:off x="914400" y="3810000"/>
            <a:ext cx="2046360" cy="621377"/>
            <a:chOff x="914400" y="3810000"/>
            <a:chExt cx="2046360" cy="621377"/>
          </a:xfrm>
        </p:grpSpPr>
        <p:cxnSp>
          <p:nvCxnSpPr>
            <p:cNvPr id="71" name="AutoShape 1"/>
            <p:cNvCxnSpPr>
              <a:cxnSpLocks noChangeShapeType="1"/>
              <a:stCxn id="84" idx="4"/>
              <a:endCxn id="72" idx="0"/>
            </p:cNvCxnSpPr>
            <p:nvPr/>
          </p:nvCxnSpPr>
          <p:spPr bwMode="auto">
            <a:xfrm rot="5400000">
              <a:off x="2555641" y="3927240"/>
              <a:ext cx="457199" cy="222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2590800" y="42672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39" name="Text Box 54"/>
            <p:cNvSpPr txBox="1">
              <a:spLocks noChangeArrowheads="1"/>
            </p:cNvSpPr>
            <p:nvPr/>
          </p:nvSpPr>
          <p:spPr bwMode="auto">
            <a:xfrm>
              <a:off x="914400" y="3886200"/>
              <a:ext cx="2046360" cy="3269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sz="1600" b="1" dirty="0">
                  <a:solidFill>
                    <a:srgbClr val="0070C0"/>
                  </a:solidFill>
                  <a:cs typeface="Arial" charset="0"/>
                </a:rPr>
                <a:t>accept rule(A,B,1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)</a:t>
              </a:r>
              <a:endParaRPr lang="en-GB" sz="1600" b="1" dirty="0">
                <a:solidFill>
                  <a:srgbClr val="0070C0"/>
                </a:solidFill>
                <a:cs typeface="Arial" charset="0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609600" y="4343400"/>
            <a:ext cx="2046360" cy="621377"/>
            <a:chOff x="609600" y="4343400"/>
            <a:chExt cx="2046360" cy="621377"/>
          </a:xfrm>
        </p:grpSpPr>
        <p:cxnSp>
          <p:nvCxnSpPr>
            <p:cNvPr id="87" name="AutoShape 1"/>
            <p:cNvCxnSpPr>
              <a:cxnSpLocks noChangeShapeType="1"/>
              <a:stCxn id="72" idx="3"/>
              <a:endCxn id="96" idx="0"/>
            </p:cNvCxnSpPr>
            <p:nvPr/>
          </p:nvCxnSpPr>
          <p:spPr bwMode="auto">
            <a:xfrm rot="5400000">
              <a:off x="2332928" y="4518687"/>
              <a:ext cx="393266" cy="1705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96" name="Oval 5"/>
            <p:cNvSpPr>
              <a:spLocks noChangeArrowheads="1"/>
            </p:cNvSpPr>
            <p:nvPr/>
          </p:nvSpPr>
          <p:spPr bwMode="auto">
            <a:xfrm>
              <a:off x="2362200" y="48006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40" name="Text Box 54"/>
            <p:cNvSpPr txBox="1">
              <a:spLocks noChangeArrowheads="1"/>
            </p:cNvSpPr>
            <p:nvPr/>
          </p:nvSpPr>
          <p:spPr bwMode="auto">
            <a:xfrm>
              <a:off x="609600" y="4343400"/>
              <a:ext cx="2046360" cy="3269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sz="1600" b="1" dirty="0">
                  <a:solidFill>
                    <a:srgbClr val="0070C0"/>
                  </a:solidFill>
                  <a:cs typeface="Arial" charset="0"/>
                </a:rPr>
                <a:t>accept 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item(2,3,A,1)</a:t>
              </a:r>
              <a:endParaRPr lang="en-GB" sz="1600" b="1" dirty="0">
                <a:solidFill>
                  <a:srgbClr val="0070C0"/>
                </a:solidFill>
                <a:cs typeface="Arial" charset="0"/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04800" y="4940734"/>
            <a:ext cx="2081441" cy="621867"/>
            <a:chOff x="304800" y="4940734"/>
            <a:chExt cx="2081441" cy="621867"/>
          </a:xfrm>
        </p:grpSpPr>
        <p:cxnSp>
          <p:nvCxnSpPr>
            <p:cNvPr id="130" name="AutoShape 1"/>
            <p:cNvCxnSpPr>
              <a:cxnSpLocks noChangeShapeType="1"/>
              <a:stCxn id="96" idx="3"/>
              <a:endCxn id="131" idx="0"/>
            </p:cNvCxnSpPr>
            <p:nvPr/>
          </p:nvCxnSpPr>
          <p:spPr bwMode="auto">
            <a:xfrm rot="5400000">
              <a:off x="2031075" y="5043258"/>
              <a:ext cx="457690" cy="2526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31" name="Oval 5"/>
            <p:cNvSpPr>
              <a:spLocks noChangeArrowheads="1"/>
            </p:cNvSpPr>
            <p:nvPr/>
          </p:nvSpPr>
          <p:spPr bwMode="auto">
            <a:xfrm>
              <a:off x="2051519" y="5398424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41" name="Text Box 54"/>
            <p:cNvSpPr txBox="1">
              <a:spLocks noChangeArrowheads="1"/>
            </p:cNvSpPr>
            <p:nvPr/>
          </p:nvSpPr>
          <p:spPr bwMode="auto">
            <a:xfrm>
              <a:off x="304800" y="4953000"/>
              <a:ext cx="2046360" cy="3269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81639" tIns="40820" rIns="81639" bIns="40820"/>
            <a:lstStyle/>
            <a:p>
              <a:pPr algn="ctr">
                <a:tabLst>
                  <a:tab pos="656650" algn="l"/>
                  <a:tab pos="1313299" algn="l"/>
                  <a:tab pos="1969949" algn="l"/>
                </a:tabLst>
              </a:pPr>
              <a:r>
                <a:rPr lang="en-GB" sz="1600" b="1" dirty="0">
                  <a:solidFill>
                    <a:srgbClr val="0070C0"/>
                  </a:solidFill>
                  <a:cs typeface="Arial" charset="0"/>
                </a:rPr>
                <a:t>accept </a:t>
              </a:r>
              <a:r>
                <a:rPr lang="en-GB" sz="1600" b="1" dirty="0" smtClean="0">
                  <a:solidFill>
                    <a:srgbClr val="0070C0"/>
                  </a:solidFill>
                  <a:cs typeface="Arial" charset="0"/>
                </a:rPr>
                <a:t>item(3,5,B,1)</a:t>
              </a:r>
              <a:endParaRPr lang="en-GB" sz="1600" b="1" dirty="0">
                <a:solidFill>
                  <a:srgbClr val="0070C0"/>
                </a:solidFill>
                <a:cs typeface="Arial" charset="0"/>
              </a:endParaRPr>
            </a:p>
          </p:txBody>
        </p:sp>
      </p:grpSp>
      <p:sp>
        <p:nvSpPr>
          <p:cNvPr id="142" name="Cube 141"/>
          <p:cNvSpPr/>
          <p:nvPr/>
        </p:nvSpPr>
        <p:spPr>
          <a:xfrm>
            <a:off x="1676400" y="54102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524000" y="62484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2.4</a:t>
            </a:r>
          </a:p>
        </p:txBody>
      </p:sp>
      <p:grpSp>
        <p:nvGrpSpPr>
          <p:cNvPr id="147" name="Group 124"/>
          <p:cNvGrpSpPr/>
          <p:nvPr/>
        </p:nvGrpSpPr>
        <p:grpSpPr>
          <a:xfrm>
            <a:off x="4724400" y="2667000"/>
            <a:ext cx="3962400" cy="1710154"/>
            <a:chOff x="4724400" y="2667000"/>
            <a:chExt cx="3962400" cy="1710154"/>
          </a:xfrm>
        </p:grpSpPr>
        <p:sp>
          <p:nvSpPr>
            <p:cNvPr id="148" name="TextBox 14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7150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4.6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7056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7.9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7772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3.2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4724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5.5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7150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9.2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67056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6.2</a:t>
              </a: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7772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4.4</a:t>
              </a:r>
            </a:p>
          </p:txBody>
        </p:sp>
      </p:grpSp>
      <p:pic>
        <p:nvPicPr>
          <p:cNvPr id="88" name="Picture 8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6087E-6 C 0.05607 -0.07354 0.11215 -0.14662 0.12691 -0.20421 C 0.14166 -0.26202 0.09218 -0.32377 0.0875 -0.34644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animBg="1"/>
      <p:bldP spid="142" grpId="1" animBg="1"/>
      <p:bldP spid="146" grpId="0"/>
      <p:bldP spid="146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381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Meanwhile, A* search has scored its frontier nodes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18288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57800" y="3810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proceeds by creating the 1-1-1 item of every cube</a:t>
            </a:r>
          </a:p>
        </p:txBody>
      </p:sp>
      <p:grpSp>
        <p:nvGrpSpPr>
          <p:cNvPr id="5" name="Group 124"/>
          <p:cNvGrpSpPr/>
          <p:nvPr/>
        </p:nvGrpSpPr>
        <p:grpSpPr>
          <a:xfrm>
            <a:off x="4724400" y="2667000"/>
            <a:ext cx="3962400" cy="1710154"/>
            <a:chOff x="4724400" y="2667000"/>
            <a:chExt cx="3962400" cy="1710154"/>
          </a:xfrm>
        </p:grpSpPr>
        <p:sp>
          <p:nvSpPr>
            <p:cNvPr id="117" name="TextBox 116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7150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4.6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7056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7.9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72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3.2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724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5.5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7150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9.2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7056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6.2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772400" y="4038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4.4</a:t>
              </a:r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scoring them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2362200" y="38862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2.4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pic>
        <p:nvPicPr>
          <p:cNvPr id="80" name="Picture 7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381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Meanwhile, A* search has scored its frontier nodes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18288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57800" y="3810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At this point, cube pruning takes the best item it has created.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724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2.4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2362200" y="38862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2.4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107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pic>
        <p:nvPicPr>
          <p:cNvPr id="125" name="Picture 12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4431E-6 L 0 0.4884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16" grpId="0"/>
      <p:bldP spid="117" grpId="0"/>
      <p:bldP spid="126" grpId="0"/>
      <p:bldP spid="80" grpId="0"/>
      <p:bldP spid="8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Oval 151"/>
          <p:cNvSpPr/>
          <p:nvPr/>
        </p:nvSpPr>
        <p:spPr>
          <a:xfrm>
            <a:off x="2514600" y="3429000"/>
            <a:ext cx="533400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2362200" y="38862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2.4</a:t>
            </a:r>
          </a:p>
        </p:txBody>
      </p:sp>
      <p:pic>
        <p:nvPicPr>
          <p:cNvPr id="107" name="Picture 10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8" name="Group 144"/>
          <p:cNvGrpSpPr/>
          <p:nvPr/>
        </p:nvGrpSpPr>
        <p:grpSpPr>
          <a:xfrm>
            <a:off x="1905000" y="4343400"/>
            <a:ext cx="1905000" cy="609600"/>
            <a:chOff x="1905000" y="4343400"/>
            <a:chExt cx="1905000" cy="609600"/>
          </a:xfrm>
        </p:grpSpPr>
        <p:sp>
          <p:nvSpPr>
            <p:cNvPr id="142" name="Cube 141"/>
            <p:cNvSpPr/>
            <p:nvPr/>
          </p:nvSpPr>
          <p:spPr>
            <a:xfrm>
              <a:off x="32004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144" name="Cube 143"/>
            <p:cNvSpPr/>
            <p:nvPr/>
          </p:nvSpPr>
          <p:spPr>
            <a:xfrm>
              <a:off x="19050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111</a:t>
              </a:r>
            </a:p>
          </p:txBody>
        </p:sp>
      </p:grpSp>
      <p:grpSp>
        <p:nvGrpSpPr>
          <p:cNvPr id="10" name="Group 148"/>
          <p:cNvGrpSpPr/>
          <p:nvPr/>
        </p:nvGrpSpPr>
        <p:grpSpPr>
          <a:xfrm>
            <a:off x="1981200" y="4419600"/>
            <a:ext cx="1752600" cy="338554"/>
            <a:chOff x="1981200" y="4495800"/>
            <a:chExt cx="1752600" cy="338554"/>
          </a:xfrm>
        </p:grpSpPr>
        <p:sp>
          <p:nvSpPr>
            <p:cNvPr id="147" name="TextBox 146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</p:grpSp>
      <p:pic>
        <p:nvPicPr>
          <p:cNvPr id="107" name="Picture 10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1981200" y="4343400"/>
            <a:ext cx="838200" cy="685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0" name="Group 148"/>
          <p:cNvGrpSpPr/>
          <p:nvPr/>
        </p:nvGrpSpPr>
        <p:grpSpPr>
          <a:xfrm>
            <a:off x="1981200" y="4419600"/>
            <a:ext cx="1752600" cy="338554"/>
            <a:chOff x="1981200" y="4495800"/>
            <a:chExt cx="1752600" cy="338554"/>
          </a:xfrm>
        </p:grpSpPr>
        <p:sp>
          <p:nvSpPr>
            <p:cNvPr id="147" name="TextBox 146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</p:grpSp>
      <p:pic>
        <p:nvPicPr>
          <p:cNvPr id="116" name="Picture 11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124200" y="4419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4.8</a:t>
            </a:r>
          </a:p>
        </p:txBody>
      </p:sp>
      <p:cxnSp>
        <p:nvCxnSpPr>
          <p:cNvPr id="116" name="AutoShape 1"/>
          <p:cNvCxnSpPr>
            <a:cxnSpLocks noChangeShapeType="1"/>
            <a:stCxn id="125" idx="4"/>
            <a:endCxn id="117" idx="0"/>
          </p:cNvCxnSpPr>
          <p:nvPr/>
        </p:nvCxnSpPr>
        <p:spPr bwMode="auto">
          <a:xfrm rot="5400000">
            <a:off x="23739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3622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4"/>
          <p:cNvSpPr txBox="1">
            <a:spLocks noChangeArrowheads="1"/>
          </p:cNvSpPr>
          <p:nvPr/>
        </p:nvSpPr>
        <p:spPr bwMode="auto">
          <a:xfrm>
            <a:off x="220980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29" name="Oval 5"/>
          <p:cNvSpPr>
            <a:spLocks noChangeArrowheads="1"/>
          </p:cNvSpPr>
          <p:nvPr/>
        </p:nvSpPr>
        <p:spPr bwMode="auto">
          <a:xfrm>
            <a:off x="28194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0" name="AutoShape 1"/>
          <p:cNvCxnSpPr>
            <a:cxnSpLocks noChangeShapeType="1"/>
            <a:stCxn id="125" idx="4"/>
            <a:endCxn id="129" idx="0"/>
          </p:cNvCxnSpPr>
          <p:nvPr/>
        </p:nvCxnSpPr>
        <p:spPr bwMode="auto">
          <a:xfrm rot="16200000" flipH="1">
            <a:off x="26025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1" name="Text Box 54"/>
          <p:cNvSpPr txBox="1">
            <a:spLocks noChangeArrowheads="1"/>
          </p:cNvSpPr>
          <p:nvPr/>
        </p:nvSpPr>
        <p:spPr bwMode="auto">
          <a:xfrm>
            <a:off x="275424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52" name="Group 144"/>
          <p:cNvGrpSpPr/>
          <p:nvPr/>
        </p:nvGrpSpPr>
        <p:grpSpPr>
          <a:xfrm>
            <a:off x="1600200" y="4800600"/>
            <a:ext cx="2133600" cy="609600"/>
            <a:chOff x="1905000" y="4343400"/>
            <a:chExt cx="2133600" cy="609600"/>
          </a:xfrm>
        </p:grpSpPr>
        <p:sp>
          <p:nvSpPr>
            <p:cNvPr id="153" name="Cube 152"/>
            <p:cNvSpPr/>
            <p:nvPr/>
          </p:nvSpPr>
          <p:spPr>
            <a:xfrm>
              <a:off x="34290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54" name="Cube 153"/>
            <p:cNvSpPr/>
            <p:nvPr/>
          </p:nvSpPr>
          <p:spPr>
            <a:xfrm>
              <a:off x="19050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111</a:t>
              </a:r>
            </a:p>
          </p:txBody>
        </p:sp>
      </p:grpSp>
      <p:grpSp>
        <p:nvGrpSpPr>
          <p:cNvPr id="155" name="Group 148"/>
          <p:cNvGrpSpPr/>
          <p:nvPr/>
        </p:nvGrpSpPr>
        <p:grpSpPr>
          <a:xfrm>
            <a:off x="1752600" y="4953000"/>
            <a:ext cx="1752600" cy="338554"/>
            <a:chOff x="1981200" y="4495800"/>
            <a:chExt cx="1752600" cy="338554"/>
          </a:xfrm>
        </p:grpSpPr>
        <p:sp>
          <p:nvSpPr>
            <p:cNvPr id="156" name="TextBox 155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</p:grpSp>
      <p:pic>
        <p:nvPicPr>
          <p:cNvPr id="107" name="Picture 10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1828800" y="4800600"/>
            <a:ext cx="838200" cy="685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124200" y="4419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4.8</a:t>
            </a:r>
          </a:p>
        </p:txBody>
      </p:sp>
      <p:cxnSp>
        <p:nvCxnSpPr>
          <p:cNvPr id="116" name="AutoShape 1"/>
          <p:cNvCxnSpPr>
            <a:cxnSpLocks noChangeShapeType="1"/>
            <a:stCxn id="125" idx="4"/>
            <a:endCxn id="117" idx="0"/>
          </p:cNvCxnSpPr>
          <p:nvPr/>
        </p:nvCxnSpPr>
        <p:spPr bwMode="auto">
          <a:xfrm rot="5400000">
            <a:off x="23739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3622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4"/>
          <p:cNvSpPr txBox="1">
            <a:spLocks noChangeArrowheads="1"/>
          </p:cNvSpPr>
          <p:nvPr/>
        </p:nvSpPr>
        <p:spPr bwMode="auto">
          <a:xfrm>
            <a:off x="220980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29" name="Oval 5"/>
          <p:cNvSpPr>
            <a:spLocks noChangeArrowheads="1"/>
          </p:cNvSpPr>
          <p:nvPr/>
        </p:nvSpPr>
        <p:spPr bwMode="auto">
          <a:xfrm>
            <a:off x="28194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0" name="AutoShape 1"/>
          <p:cNvCxnSpPr>
            <a:cxnSpLocks noChangeShapeType="1"/>
            <a:stCxn id="125" idx="4"/>
            <a:endCxn id="129" idx="0"/>
          </p:cNvCxnSpPr>
          <p:nvPr/>
        </p:nvCxnSpPr>
        <p:spPr bwMode="auto">
          <a:xfrm rot="16200000" flipH="1">
            <a:off x="26025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1" name="Text Box 54"/>
          <p:cNvSpPr txBox="1">
            <a:spLocks noChangeArrowheads="1"/>
          </p:cNvSpPr>
          <p:nvPr/>
        </p:nvSpPr>
        <p:spPr bwMode="auto">
          <a:xfrm>
            <a:off x="275424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0" name="Group 148"/>
          <p:cNvGrpSpPr/>
          <p:nvPr/>
        </p:nvGrpSpPr>
        <p:grpSpPr>
          <a:xfrm>
            <a:off x="1752600" y="4953000"/>
            <a:ext cx="1752600" cy="338554"/>
            <a:chOff x="1981200" y="4495800"/>
            <a:chExt cx="1752600" cy="338554"/>
          </a:xfrm>
        </p:grpSpPr>
        <p:sp>
          <p:nvSpPr>
            <p:cNvPr id="156" name="TextBox 155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</p:grpSp>
      <p:pic>
        <p:nvPicPr>
          <p:cNvPr id="132" name="Picture 131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8415-62D9-477A-90F1-5F72F9721393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" name="Group 303"/>
          <p:cNvGrpSpPr/>
          <p:nvPr/>
        </p:nvGrpSpPr>
        <p:grpSpPr>
          <a:xfrm>
            <a:off x="6934200" y="4876800"/>
            <a:ext cx="457200" cy="914400"/>
            <a:chOff x="8001000" y="4876800"/>
            <a:chExt cx="457200" cy="914400"/>
          </a:xfrm>
        </p:grpSpPr>
        <p:cxnSp>
          <p:nvCxnSpPr>
            <p:cNvPr id="281" name="Straight Connector 280"/>
            <p:cNvCxnSpPr>
              <a:stCxn id="297" idx="4"/>
            </p:cNvCxnSpPr>
            <p:nvPr/>
          </p:nvCxnSpPr>
          <p:spPr>
            <a:xfrm rot="5400000">
              <a:off x="8039100" y="5372100"/>
              <a:ext cx="381000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 rot="10800000" flipV="1">
              <a:off x="8001000" y="5334000"/>
              <a:ext cx="457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5400000">
              <a:off x="80391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rot="16200000" flipH="1">
              <a:off x="81915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7" name="Oval 296"/>
            <p:cNvSpPr/>
            <p:nvPr/>
          </p:nvSpPr>
          <p:spPr>
            <a:xfrm>
              <a:off x="8077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3429000" y="5410200"/>
            <a:ext cx="5334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308" name="TextBox 307"/>
          <p:cNvSpPr txBox="1"/>
          <p:nvPr/>
        </p:nvSpPr>
        <p:spPr>
          <a:xfrm>
            <a:off x="2743200" y="2514600"/>
            <a:ext cx="1828800" cy="1661993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2800" dirty="0" smtClean="0">
                <a:latin typeface="Segoe UI" pitchFamily="34" charset="0"/>
                <a:cs typeface="Segoe UI" pitchFamily="34" charset="0"/>
              </a:rPr>
              <a:t>cube</a:t>
            </a:r>
          </a:p>
          <a:p>
            <a:pPr algn="ctr"/>
            <a:r>
              <a:rPr lang="en-US" sz="2800" dirty="0" smtClean="0">
                <a:latin typeface="Segoe UI" pitchFamily="34" charset="0"/>
                <a:cs typeface="Segoe UI" pitchFamily="34" charset="0"/>
              </a:rPr>
              <a:t>pruning</a:t>
            </a:r>
          </a:p>
          <a:p>
            <a:pPr algn="ctr"/>
            <a:endParaRPr lang="en-US" sz="28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11" name="TextBox 310"/>
          <p:cNvSpPr txBox="1"/>
          <p:nvPr/>
        </p:nvSpPr>
        <p:spPr>
          <a:xfrm>
            <a:off x="4800600" y="2667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Segoe UI" pitchFamily="34" charset="0"/>
                <a:cs typeface="Segoe UI" pitchFamily="34" charset="0"/>
              </a:rPr>
              <a:t>=A*</a:t>
            </a:r>
            <a:endParaRPr lang="en-US" b="1" dirty="0"/>
          </a:p>
        </p:txBody>
      </p:sp>
      <p:sp>
        <p:nvSpPr>
          <p:cNvPr id="313" name="TextBox 312"/>
          <p:cNvSpPr txBox="1"/>
          <p:nvPr/>
        </p:nvSpPr>
        <p:spPr>
          <a:xfrm>
            <a:off x="6400800" y="2743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…on a specific search space</a:t>
            </a:r>
            <a:endParaRPr lang="en-US" b="1" dirty="0"/>
          </a:p>
        </p:txBody>
      </p:sp>
      <p:sp>
        <p:nvSpPr>
          <p:cNvPr id="316" name="TextBox 315"/>
          <p:cNvSpPr txBox="1"/>
          <p:nvPr/>
        </p:nvSpPr>
        <p:spPr>
          <a:xfrm>
            <a:off x="6400800" y="3352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…with specific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heuristics</a:t>
            </a:r>
            <a:endParaRPr lang="en-US" b="1" dirty="0"/>
          </a:p>
        </p:txBody>
      </p:sp>
      <p:pic>
        <p:nvPicPr>
          <p:cNvPr id="318" name="Picture 31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590800" y="4495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(Chiang, 2007)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208 C -0.04774 0.01387 -0.09496 0.0259 -0.1283 -0.0044 C -0.16145 -0.03446 -0.18871 -0.15449 -0.2 -0.17762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16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3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3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animBg="1"/>
      <p:bldP spid="168" grpId="1" animBg="1"/>
      <p:bldP spid="308" grpId="0" animBg="1"/>
      <p:bldP spid="311" grpId="0"/>
      <p:bldP spid="313" grpId="0"/>
      <p:bldP spid="316" grpId="0"/>
      <p:bldP spid="1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124200" y="4419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4.8</a:t>
            </a:r>
          </a:p>
        </p:txBody>
      </p:sp>
      <p:cxnSp>
        <p:nvCxnSpPr>
          <p:cNvPr id="116" name="AutoShape 1"/>
          <p:cNvCxnSpPr>
            <a:cxnSpLocks noChangeShapeType="1"/>
            <a:stCxn id="125" idx="4"/>
            <a:endCxn id="117" idx="0"/>
          </p:cNvCxnSpPr>
          <p:nvPr/>
        </p:nvCxnSpPr>
        <p:spPr bwMode="auto">
          <a:xfrm rot="5400000">
            <a:off x="23739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3622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4"/>
          <p:cNvSpPr txBox="1">
            <a:spLocks noChangeArrowheads="1"/>
          </p:cNvSpPr>
          <p:nvPr/>
        </p:nvSpPr>
        <p:spPr bwMode="auto">
          <a:xfrm>
            <a:off x="220980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29" name="Oval 5"/>
          <p:cNvSpPr>
            <a:spLocks noChangeArrowheads="1"/>
          </p:cNvSpPr>
          <p:nvPr/>
        </p:nvSpPr>
        <p:spPr bwMode="auto">
          <a:xfrm>
            <a:off x="28194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0" name="AutoShape 1"/>
          <p:cNvCxnSpPr>
            <a:cxnSpLocks noChangeShapeType="1"/>
            <a:stCxn id="125" idx="4"/>
            <a:endCxn id="129" idx="0"/>
          </p:cNvCxnSpPr>
          <p:nvPr/>
        </p:nvCxnSpPr>
        <p:spPr bwMode="auto">
          <a:xfrm rot="16200000" flipH="1">
            <a:off x="26025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1" name="Text Box 54"/>
          <p:cNvSpPr txBox="1">
            <a:spLocks noChangeArrowheads="1"/>
          </p:cNvSpPr>
          <p:nvPr/>
        </p:nvSpPr>
        <p:spPr bwMode="auto">
          <a:xfrm>
            <a:off x="275424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2895600" y="49530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7.1</a:t>
            </a:r>
          </a:p>
        </p:txBody>
      </p:sp>
      <p:cxnSp>
        <p:nvCxnSpPr>
          <p:cNvPr id="132" name="AutoShape 1"/>
          <p:cNvCxnSpPr>
            <a:cxnSpLocks noChangeShapeType="1"/>
            <a:stCxn id="117" idx="4"/>
            <a:endCxn id="133" idx="0"/>
          </p:cNvCxnSpPr>
          <p:nvPr/>
        </p:nvCxnSpPr>
        <p:spPr bwMode="auto">
          <a:xfrm rot="5400000">
            <a:off x="21453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3" name="Oval 5"/>
          <p:cNvSpPr>
            <a:spLocks noChangeArrowheads="1"/>
          </p:cNvSpPr>
          <p:nvPr/>
        </p:nvSpPr>
        <p:spPr bwMode="auto">
          <a:xfrm>
            <a:off x="2133600" y="5562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" name="Text Box 54"/>
          <p:cNvSpPr txBox="1">
            <a:spLocks noChangeArrowheads="1"/>
          </p:cNvSpPr>
          <p:nvPr/>
        </p:nvSpPr>
        <p:spPr bwMode="auto">
          <a:xfrm>
            <a:off x="198120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7" name="Oval 5"/>
          <p:cNvSpPr>
            <a:spLocks noChangeArrowheads="1"/>
          </p:cNvSpPr>
          <p:nvPr/>
        </p:nvSpPr>
        <p:spPr bwMode="auto">
          <a:xfrm>
            <a:off x="2590800" y="5562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" name="AutoShape 1"/>
          <p:cNvCxnSpPr>
            <a:cxnSpLocks noChangeShapeType="1"/>
            <a:stCxn id="117" idx="4"/>
            <a:endCxn id="137" idx="0"/>
          </p:cNvCxnSpPr>
          <p:nvPr/>
        </p:nvCxnSpPr>
        <p:spPr bwMode="auto">
          <a:xfrm rot="16200000" flipH="1">
            <a:off x="23739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40" name="Text Box 54"/>
          <p:cNvSpPr txBox="1">
            <a:spLocks noChangeArrowheads="1"/>
          </p:cNvSpPr>
          <p:nvPr/>
        </p:nvSpPr>
        <p:spPr bwMode="auto">
          <a:xfrm>
            <a:off x="252564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43" name="Group 144"/>
          <p:cNvGrpSpPr/>
          <p:nvPr/>
        </p:nvGrpSpPr>
        <p:grpSpPr>
          <a:xfrm>
            <a:off x="1447800" y="5334000"/>
            <a:ext cx="2057400" cy="609600"/>
            <a:chOff x="1905000" y="4343400"/>
            <a:chExt cx="2057400" cy="609600"/>
          </a:xfrm>
        </p:grpSpPr>
        <p:sp>
          <p:nvSpPr>
            <p:cNvPr id="144" name="Cube 143"/>
            <p:cNvSpPr/>
            <p:nvPr/>
          </p:nvSpPr>
          <p:spPr>
            <a:xfrm>
              <a:off x="33528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  <p:sp>
          <p:nvSpPr>
            <p:cNvPr id="145" name="Cube 144"/>
            <p:cNvSpPr/>
            <p:nvPr/>
          </p:nvSpPr>
          <p:spPr>
            <a:xfrm>
              <a:off x="1905000" y="4343400"/>
              <a:ext cx="609600" cy="609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111</a:t>
              </a:r>
            </a:p>
          </p:txBody>
        </p:sp>
      </p:grpSp>
      <p:grpSp>
        <p:nvGrpSpPr>
          <p:cNvPr id="146" name="Group 148"/>
          <p:cNvGrpSpPr/>
          <p:nvPr/>
        </p:nvGrpSpPr>
        <p:grpSpPr>
          <a:xfrm>
            <a:off x="1524000" y="5486400"/>
            <a:ext cx="1752600" cy="338554"/>
            <a:chOff x="1981200" y="4495800"/>
            <a:chExt cx="1752600" cy="338554"/>
          </a:xfrm>
        </p:grpSpPr>
        <p:sp>
          <p:nvSpPr>
            <p:cNvPr id="147" name="TextBox 146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pic>
        <p:nvPicPr>
          <p:cNvPr id="141" name="Picture 14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Oval 140"/>
          <p:cNvSpPr/>
          <p:nvPr/>
        </p:nvSpPr>
        <p:spPr>
          <a:xfrm>
            <a:off x="1600200" y="5334000"/>
            <a:ext cx="838200" cy="685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5" name="Group 106"/>
          <p:cNvGrpSpPr/>
          <p:nvPr/>
        </p:nvGrpSpPr>
        <p:grpSpPr>
          <a:xfrm>
            <a:off x="4876800" y="609600"/>
            <a:ext cx="1752600" cy="1981200"/>
            <a:chOff x="4876800" y="609600"/>
            <a:chExt cx="1752600" cy="1981200"/>
          </a:xfrm>
        </p:grpSpPr>
        <p:sp>
          <p:nvSpPr>
            <p:cNvPr id="96" name="Cube 95"/>
            <p:cNvSpPr/>
            <p:nvPr/>
          </p:nvSpPr>
          <p:spPr>
            <a:xfrm>
              <a:off x="4876800" y="18288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211</a:t>
              </a:r>
            </a:p>
          </p:txBody>
        </p:sp>
        <p:sp>
          <p:nvSpPr>
            <p:cNvPr id="97" name="Cube 96"/>
            <p:cNvSpPr/>
            <p:nvPr/>
          </p:nvSpPr>
          <p:spPr>
            <a:xfrm>
              <a:off x="48768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121</a:t>
              </a:r>
            </a:p>
          </p:txBody>
        </p:sp>
        <p:sp>
          <p:nvSpPr>
            <p:cNvPr id="104" name="Cube 103"/>
            <p:cNvSpPr/>
            <p:nvPr/>
          </p:nvSpPr>
          <p:spPr>
            <a:xfrm>
              <a:off x="5867400" y="609600"/>
              <a:ext cx="762000" cy="762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112</a:t>
              </a:r>
            </a:p>
          </p:txBody>
        </p:sp>
      </p:grpSp>
      <p:grpSp>
        <p:nvGrpSpPr>
          <p:cNvPr id="7" name="Group 111"/>
          <p:cNvGrpSpPr/>
          <p:nvPr/>
        </p:nvGrpSpPr>
        <p:grpSpPr>
          <a:xfrm>
            <a:off x="4724400" y="1371600"/>
            <a:ext cx="1905000" cy="1633954"/>
            <a:chOff x="4724400" y="1371600"/>
            <a:chExt cx="1905000" cy="1633954"/>
          </a:xfrm>
        </p:grpSpPr>
        <p:sp>
          <p:nvSpPr>
            <p:cNvPr id="108" name="TextBox 107"/>
            <p:cNvSpPr txBox="1"/>
            <p:nvPr/>
          </p:nvSpPr>
          <p:spPr>
            <a:xfrm>
              <a:off x="4724400" y="2667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244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15000" y="13716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4" name="Oval 5"/>
          <p:cNvSpPr>
            <a:spLocks noChangeArrowheads="1"/>
          </p:cNvSpPr>
          <p:nvPr/>
        </p:nvSpPr>
        <p:spPr bwMode="auto">
          <a:xfrm>
            <a:off x="2971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124200" y="4419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4.8</a:t>
            </a:r>
          </a:p>
        </p:txBody>
      </p:sp>
      <p:cxnSp>
        <p:nvCxnSpPr>
          <p:cNvPr id="116" name="AutoShape 1"/>
          <p:cNvCxnSpPr>
            <a:cxnSpLocks noChangeShapeType="1"/>
            <a:stCxn id="125" idx="4"/>
            <a:endCxn id="117" idx="0"/>
          </p:cNvCxnSpPr>
          <p:nvPr/>
        </p:nvCxnSpPr>
        <p:spPr bwMode="auto">
          <a:xfrm rot="5400000">
            <a:off x="23739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3622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4"/>
          <p:cNvSpPr txBox="1">
            <a:spLocks noChangeArrowheads="1"/>
          </p:cNvSpPr>
          <p:nvPr/>
        </p:nvSpPr>
        <p:spPr bwMode="auto">
          <a:xfrm>
            <a:off x="220980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29" name="Oval 5"/>
          <p:cNvSpPr>
            <a:spLocks noChangeArrowheads="1"/>
          </p:cNvSpPr>
          <p:nvPr/>
        </p:nvSpPr>
        <p:spPr bwMode="auto">
          <a:xfrm>
            <a:off x="28194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0" name="AutoShape 1"/>
          <p:cNvCxnSpPr>
            <a:cxnSpLocks noChangeShapeType="1"/>
            <a:stCxn id="125" idx="4"/>
            <a:endCxn id="129" idx="0"/>
          </p:cNvCxnSpPr>
          <p:nvPr/>
        </p:nvCxnSpPr>
        <p:spPr bwMode="auto">
          <a:xfrm rot="16200000" flipH="1">
            <a:off x="26025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1" name="Text Box 54"/>
          <p:cNvSpPr txBox="1">
            <a:spLocks noChangeArrowheads="1"/>
          </p:cNvSpPr>
          <p:nvPr/>
        </p:nvSpPr>
        <p:spPr bwMode="auto">
          <a:xfrm>
            <a:off x="275424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2895600" y="49530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7.1</a:t>
            </a:r>
          </a:p>
        </p:txBody>
      </p:sp>
      <p:cxnSp>
        <p:nvCxnSpPr>
          <p:cNvPr id="132" name="AutoShape 1"/>
          <p:cNvCxnSpPr>
            <a:cxnSpLocks noChangeShapeType="1"/>
            <a:stCxn id="117" idx="4"/>
            <a:endCxn id="133" idx="0"/>
          </p:cNvCxnSpPr>
          <p:nvPr/>
        </p:nvCxnSpPr>
        <p:spPr bwMode="auto">
          <a:xfrm rot="5400000">
            <a:off x="21453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3" name="Oval 5"/>
          <p:cNvSpPr>
            <a:spLocks noChangeArrowheads="1"/>
          </p:cNvSpPr>
          <p:nvPr/>
        </p:nvSpPr>
        <p:spPr bwMode="auto">
          <a:xfrm>
            <a:off x="2133600" y="5562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" name="Text Box 54"/>
          <p:cNvSpPr txBox="1">
            <a:spLocks noChangeArrowheads="1"/>
          </p:cNvSpPr>
          <p:nvPr/>
        </p:nvSpPr>
        <p:spPr bwMode="auto">
          <a:xfrm>
            <a:off x="198120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sp>
        <p:nvSpPr>
          <p:cNvPr id="137" name="Oval 5"/>
          <p:cNvSpPr>
            <a:spLocks noChangeArrowheads="1"/>
          </p:cNvSpPr>
          <p:nvPr/>
        </p:nvSpPr>
        <p:spPr bwMode="auto">
          <a:xfrm>
            <a:off x="2590800" y="5562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" name="AutoShape 1"/>
          <p:cNvCxnSpPr>
            <a:cxnSpLocks noChangeShapeType="1"/>
            <a:stCxn id="117" idx="4"/>
            <a:endCxn id="137" idx="0"/>
          </p:cNvCxnSpPr>
          <p:nvPr/>
        </p:nvCxnSpPr>
        <p:spPr bwMode="auto">
          <a:xfrm rot="16200000" flipH="1">
            <a:off x="23739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40" name="Text Box 54"/>
          <p:cNvSpPr txBox="1">
            <a:spLocks noChangeArrowheads="1"/>
          </p:cNvSpPr>
          <p:nvPr/>
        </p:nvSpPr>
        <p:spPr bwMode="auto">
          <a:xfrm>
            <a:off x="252564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0" name="Group 148"/>
          <p:cNvGrpSpPr/>
          <p:nvPr/>
        </p:nvGrpSpPr>
        <p:grpSpPr>
          <a:xfrm>
            <a:off x="1524000" y="5486400"/>
            <a:ext cx="1752600" cy="338554"/>
            <a:chOff x="1981200" y="4495800"/>
            <a:chExt cx="1752600" cy="338554"/>
          </a:xfrm>
        </p:grpSpPr>
        <p:sp>
          <p:nvSpPr>
            <p:cNvPr id="147" name="TextBox 146"/>
            <p:cNvSpPr txBox="1"/>
            <p:nvPr/>
          </p:nvSpPr>
          <p:spPr>
            <a:xfrm>
              <a:off x="1981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2.4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3124200" y="44958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228600" y="4495800"/>
            <a:ext cx="1676400" cy="862433"/>
            <a:chOff x="228600" y="4495800"/>
            <a:chExt cx="1676400" cy="862433"/>
          </a:xfrm>
        </p:grpSpPr>
        <p:sp>
          <p:nvSpPr>
            <p:cNvPr id="142" name="TextBox 141"/>
            <p:cNvSpPr txBox="1"/>
            <p:nvPr/>
          </p:nvSpPr>
          <p:spPr>
            <a:xfrm>
              <a:off x="228600" y="4495800"/>
              <a:ext cx="1676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this is a goal node</a:t>
              </a:r>
            </a:p>
          </p:txBody>
        </p:sp>
        <p:cxnSp>
          <p:nvCxnSpPr>
            <p:cNvPr id="143" name="Straight Arrow Connector 142"/>
            <p:cNvCxnSpPr/>
            <p:nvPr/>
          </p:nvCxnSpPr>
          <p:spPr>
            <a:xfrm rot="16200000" flipH="1">
              <a:off x="1382760" y="5018041"/>
              <a:ext cx="405233" cy="275152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4" name="Picture 143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72400" y="5486400"/>
            <a:ext cx="12192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2286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A* search continues to visit nodes in increasing order of heuristic value</a:t>
            </a:r>
          </a:p>
        </p:txBody>
      </p:sp>
      <p:cxnSp>
        <p:nvCxnSpPr>
          <p:cNvPr id="22" name="AutoShape 1"/>
          <p:cNvCxnSpPr>
            <a:cxnSpLocks noChangeShapeType="1"/>
            <a:stCxn id="24" idx="4"/>
            <a:endCxn id="25" idx="0"/>
          </p:cNvCxnSpPr>
          <p:nvPr/>
        </p:nvCxnSpPr>
        <p:spPr bwMode="auto">
          <a:xfrm rot="5400000">
            <a:off x="1399380" y="1349700"/>
            <a:ext cx="609600" cy="958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3" name="AutoShape 2"/>
          <p:cNvCxnSpPr>
            <a:cxnSpLocks noChangeShapeType="1"/>
            <a:stCxn id="24" idx="4"/>
            <a:endCxn id="26" idx="0"/>
          </p:cNvCxnSpPr>
          <p:nvPr/>
        </p:nvCxnSpPr>
        <p:spPr bwMode="auto">
          <a:xfrm rot="16200000" flipH="1">
            <a:off x="2313780" y="1393500"/>
            <a:ext cx="609600" cy="870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101200" y="1359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11430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6" name="Oval 7"/>
          <p:cNvSpPr>
            <a:spLocks noChangeArrowheads="1"/>
          </p:cNvSpPr>
          <p:nvPr/>
        </p:nvSpPr>
        <p:spPr bwMode="auto">
          <a:xfrm>
            <a:off x="2971800" y="2133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09600" y="1524000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2590800" y="1524000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cxnSp>
        <p:nvCxnSpPr>
          <p:cNvPr id="31" name="AutoShape 1"/>
          <p:cNvCxnSpPr>
            <a:cxnSpLocks noChangeShapeType="1"/>
            <a:stCxn id="25" idx="4"/>
            <a:endCxn id="33" idx="0"/>
          </p:cNvCxnSpPr>
          <p:nvPr/>
        </p:nvCxnSpPr>
        <p:spPr bwMode="auto">
          <a:xfrm rot="5400000">
            <a:off x="6975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32" name="AutoShape 2"/>
          <p:cNvCxnSpPr>
            <a:cxnSpLocks noChangeShapeType="1"/>
            <a:stCxn id="25" idx="4"/>
            <a:endCxn id="34" idx="0"/>
          </p:cNvCxnSpPr>
          <p:nvPr/>
        </p:nvCxnSpPr>
        <p:spPr bwMode="auto">
          <a:xfrm rot="16200000" flipH="1">
            <a:off x="11547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3" name="Oval 5"/>
          <p:cNvSpPr>
            <a:spLocks noChangeArrowheads="1"/>
          </p:cNvSpPr>
          <p:nvPr/>
        </p:nvSpPr>
        <p:spPr bwMode="auto">
          <a:xfrm>
            <a:off x="6858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Oval 7"/>
          <p:cNvSpPr>
            <a:spLocks noChangeArrowheads="1"/>
          </p:cNvSpPr>
          <p:nvPr/>
        </p:nvSpPr>
        <p:spPr bwMode="auto">
          <a:xfrm>
            <a:off x="1600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096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14478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1"/>
          <p:cNvCxnSpPr>
            <a:cxnSpLocks noChangeShapeType="1"/>
            <a:stCxn id="26" idx="4"/>
            <a:endCxn id="50" idx="0"/>
          </p:cNvCxnSpPr>
          <p:nvPr/>
        </p:nvCxnSpPr>
        <p:spPr bwMode="auto">
          <a:xfrm rot="5400000">
            <a:off x="2526369" y="2368088"/>
            <a:ext cx="5978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49" name="AutoShape 2"/>
          <p:cNvCxnSpPr>
            <a:cxnSpLocks noChangeShapeType="1"/>
            <a:stCxn id="26" idx="4"/>
            <a:endCxn id="51" idx="0"/>
          </p:cNvCxnSpPr>
          <p:nvPr/>
        </p:nvCxnSpPr>
        <p:spPr bwMode="auto">
          <a:xfrm rot="16200000" flipH="1">
            <a:off x="3021669" y="2329988"/>
            <a:ext cx="597823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5146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1" name="Oval 7"/>
          <p:cNvSpPr>
            <a:spLocks noChangeArrowheads="1"/>
          </p:cNvSpPr>
          <p:nvPr/>
        </p:nvSpPr>
        <p:spPr bwMode="auto">
          <a:xfrm>
            <a:off x="3505200" y="28956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>
            <a:off x="2438400" y="2362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59" name="AutoShape 1"/>
          <p:cNvCxnSpPr>
            <a:cxnSpLocks noChangeShapeType="1"/>
            <a:stCxn id="33" idx="4"/>
            <a:endCxn id="61" idx="0"/>
          </p:cNvCxnSpPr>
          <p:nvPr/>
        </p:nvCxnSpPr>
        <p:spPr bwMode="auto">
          <a:xfrm rot="5400000">
            <a:off x="2784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0" name="AutoShape 2"/>
          <p:cNvCxnSpPr>
            <a:cxnSpLocks noChangeShapeType="1"/>
            <a:stCxn id="33" idx="4"/>
            <a:endCxn id="62" idx="0"/>
          </p:cNvCxnSpPr>
          <p:nvPr/>
        </p:nvCxnSpPr>
        <p:spPr bwMode="auto">
          <a:xfrm rot="16200000" flipH="1">
            <a:off x="5832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61" name="Oval 5"/>
          <p:cNvSpPr>
            <a:spLocks noChangeArrowheads="1"/>
          </p:cNvSpPr>
          <p:nvPr/>
        </p:nvSpPr>
        <p:spPr bwMode="auto">
          <a:xfrm>
            <a:off x="304800" y="3657600"/>
            <a:ext cx="164160" cy="164177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914400" y="3657600"/>
            <a:ext cx="164160" cy="164177"/>
          </a:xfrm>
          <a:prstGeom prst="ellipse">
            <a:avLst/>
          </a:prstGeom>
          <a:solidFill>
            <a:srgbClr val="C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2286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73" name="AutoShape 1"/>
          <p:cNvCxnSpPr>
            <a:cxnSpLocks noChangeShapeType="1"/>
            <a:stCxn id="34" idx="4"/>
            <a:endCxn id="75" idx="0"/>
          </p:cNvCxnSpPr>
          <p:nvPr/>
        </p:nvCxnSpPr>
        <p:spPr bwMode="auto">
          <a:xfrm rot="5400000">
            <a:off x="1195817" y="3159360"/>
            <a:ext cx="586047" cy="3868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74" name="AutoShape 2"/>
          <p:cNvCxnSpPr>
            <a:cxnSpLocks noChangeShapeType="1"/>
            <a:stCxn id="34" idx="4"/>
            <a:endCxn id="76" idx="0"/>
          </p:cNvCxnSpPr>
          <p:nvPr/>
        </p:nvCxnSpPr>
        <p:spPr bwMode="auto">
          <a:xfrm rot="16200000" flipH="1">
            <a:off x="1500617" y="3241440"/>
            <a:ext cx="586047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75" name="Oval 5"/>
          <p:cNvSpPr>
            <a:spLocks noChangeArrowheads="1"/>
          </p:cNvSpPr>
          <p:nvPr/>
        </p:nvSpPr>
        <p:spPr bwMode="auto">
          <a:xfrm>
            <a:off x="1213320" y="3645824"/>
            <a:ext cx="164160" cy="164177"/>
          </a:xfrm>
          <a:prstGeom prst="ellipse">
            <a:avLst/>
          </a:prstGeom>
          <a:solidFill>
            <a:srgbClr val="7030A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1822920" y="3645824"/>
            <a:ext cx="164160" cy="164177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11371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" name="Text Box 21"/>
          <p:cNvSpPr txBox="1">
            <a:spLocks noChangeArrowheads="1"/>
          </p:cNvSpPr>
          <p:nvPr/>
        </p:nvSpPr>
        <p:spPr bwMode="auto">
          <a:xfrm>
            <a:off x="17526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1" name="AutoShape 1"/>
          <p:cNvCxnSpPr>
            <a:cxnSpLocks noChangeShapeType="1"/>
            <a:stCxn id="50" idx="4"/>
            <a:endCxn id="83" idx="0"/>
          </p:cNvCxnSpPr>
          <p:nvPr/>
        </p:nvCxnSpPr>
        <p:spPr bwMode="auto">
          <a:xfrm rot="5400000">
            <a:off x="2148317" y="3197460"/>
            <a:ext cx="586047" cy="31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2" name="AutoShape 2"/>
          <p:cNvCxnSpPr>
            <a:cxnSpLocks noChangeShapeType="1"/>
            <a:stCxn id="50" idx="4"/>
            <a:endCxn id="84" idx="0"/>
          </p:cNvCxnSpPr>
          <p:nvPr/>
        </p:nvCxnSpPr>
        <p:spPr bwMode="auto">
          <a:xfrm rot="16200000" flipH="1">
            <a:off x="2453117" y="3203340"/>
            <a:ext cx="586047" cy="2989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3" name="Oval 5"/>
          <p:cNvSpPr>
            <a:spLocks noChangeArrowheads="1"/>
          </p:cNvSpPr>
          <p:nvPr/>
        </p:nvSpPr>
        <p:spPr bwMode="auto">
          <a:xfrm>
            <a:off x="2203920" y="3645824"/>
            <a:ext cx="164160" cy="164177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4" name="Oval 7"/>
          <p:cNvSpPr>
            <a:spLocks noChangeArrowheads="1"/>
          </p:cNvSpPr>
          <p:nvPr/>
        </p:nvSpPr>
        <p:spPr bwMode="auto">
          <a:xfrm>
            <a:off x="2813520" y="3645824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2127720" y="3112424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737320" y="3102085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89" name="AutoShape 1"/>
          <p:cNvCxnSpPr>
            <a:cxnSpLocks noChangeShapeType="1"/>
            <a:stCxn id="51" idx="4"/>
            <a:endCxn id="91" idx="0"/>
          </p:cNvCxnSpPr>
          <p:nvPr/>
        </p:nvCxnSpPr>
        <p:spPr bwMode="auto">
          <a:xfrm rot="5400000">
            <a:off x="3097869" y="3168188"/>
            <a:ext cx="597823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0" name="AutoShape 2"/>
          <p:cNvCxnSpPr>
            <a:cxnSpLocks noChangeShapeType="1"/>
            <a:stCxn id="51" idx="4"/>
            <a:endCxn id="92" idx="0"/>
          </p:cNvCxnSpPr>
          <p:nvPr/>
        </p:nvCxnSpPr>
        <p:spPr bwMode="auto">
          <a:xfrm rot="16200000" flipH="1">
            <a:off x="3402669" y="3244388"/>
            <a:ext cx="5978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1" name="Oval 5"/>
          <p:cNvSpPr>
            <a:spLocks noChangeArrowheads="1"/>
          </p:cNvSpPr>
          <p:nvPr/>
        </p:nvSpPr>
        <p:spPr bwMode="auto">
          <a:xfrm>
            <a:off x="3124200" y="3657600"/>
            <a:ext cx="164160" cy="16417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3733800" y="3657600"/>
            <a:ext cx="164160" cy="16417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3" name="Text Box 20"/>
          <p:cNvSpPr txBox="1">
            <a:spLocks noChangeArrowheads="1"/>
          </p:cNvSpPr>
          <p:nvPr/>
        </p:nvSpPr>
        <p:spPr bwMode="auto">
          <a:xfrm>
            <a:off x="3048000" y="3124200"/>
            <a:ext cx="4572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A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3733800" y="3124200"/>
            <a:ext cx="3106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B</a:t>
            </a:r>
            <a:endParaRPr lang="en-GB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" name="Cube 78"/>
          <p:cNvSpPr/>
          <p:nvPr/>
        </p:nvSpPr>
        <p:spPr>
          <a:xfrm>
            <a:off x="4876800" y="32004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95" name="Cube 94"/>
          <p:cNvSpPr/>
          <p:nvPr/>
        </p:nvSpPr>
        <p:spPr>
          <a:xfrm>
            <a:off x="4876800" y="51816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5" name="Cube 104"/>
          <p:cNvSpPr/>
          <p:nvPr/>
        </p:nvSpPr>
        <p:spPr>
          <a:xfrm>
            <a:off x="5867400" y="1828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06" name="Cube 105"/>
          <p:cNvSpPr/>
          <p:nvPr/>
        </p:nvSpPr>
        <p:spPr>
          <a:xfrm>
            <a:off x="5867400" y="3200400"/>
            <a:ext cx="762000" cy="762000"/>
          </a:xfrm>
          <a:prstGeom prst="cub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0" name="Cube 109"/>
          <p:cNvSpPr/>
          <p:nvPr/>
        </p:nvSpPr>
        <p:spPr>
          <a:xfrm>
            <a:off x="6858000" y="1828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3" name="Cube 112"/>
          <p:cNvSpPr/>
          <p:nvPr/>
        </p:nvSpPr>
        <p:spPr>
          <a:xfrm>
            <a:off x="7924800" y="18288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4" name="Cube 113"/>
          <p:cNvSpPr/>
          <p:nvPr/>
        </p:nvSpPr>
        <p:spPr>
          <a:xfrm>
            <a:off x="6858000" y="32004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5" name="Cube 114"/>
          <p:cNvSpPr/>
          <p:nvPr/>
        </p:nvSpPr>
        <p:spPr>
          <a:xfrm>
            <a:off x="7924800" y="3200400"/>
            <a:ext cx="762000" cy="762000"/>
          </a:xfrm>
          <a:prstGeom prst="cub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7150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7056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772400" y="26670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24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7150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7056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772400" y="4038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2578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keeps this item.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981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5240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4.4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6.2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3.2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096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7.9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9718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5.5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5814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9.2</a:t>
            </a:r>
          </a:p>
        </p:txBody>
      </p:sp>
      <p:sp>
        <p:nvSpPr>
          <p:cNvPr id="80" name="TextBox 79"/>
          <p:cNvSpPr txBox="1"/>
          <p:nvPr/>
        </p:nvSpPr>
        <p:spPr>
          <a:xfrm rot="-2700000">
            <a:off x="4731950" y="54462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05600" y="381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And generates its “one-off” items.</a:t>
            </a:r>
          </a:p>
        </p:txBody>
      </p:sp>
      <p:grpSp>
        <p:nvGrpSpPr>
          <p:cNvPr id="152" name="Group 151"/>
          <p:cNvGrpSpPr/>
          <p:nvPr/>
        </p:nvGrpSpPr>
        <p:grpSpPr>
          <a:xfrm>
            <a:off x="4724400" y="609600"/>
            <a:ext cx="1905000" cy="2395954"/>
            <a:chOff x="4724400" y="609600"/>
            <a:chExt cx="1905000" cy="2395954"/>
          </a:xfrm>
        </p:grpSpPr>
        <p:grpSp>
          <p:nvGrpSpPr>
            <p:cNvPr id="5" name="Group 106"/>
            <p:cNvGrpSpPr/>
            <p:nvPr/>
          </p:nvGrpSpPr>
          <p:grpSpPr>
            <a:xfrm>
              <a:off x="4876800" y="609600"/>
              <a:ext cx="1752600" cy="1981200"/>
              <a:chOff x="4876800" y="609600"/>
              <a:chExt cx="1752600" cy="1981200"/>
            </a:xfrm>
          </p:grpSpPr>
          <p:sp>
            <p:nvSpPr>
              <p:cNvPr id="96" name="Cube 95"/>
              <p:cNvSpPr/>
              <p:nvPr/>
            </p:nvSpPr>
            <p:spPr>
              <a:xfrm>
                <a:off x="4876800" y="1828800"/>
                <a:ext cx="762000" cy="76200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  <a:latin typeface="Segoe UI" pitchFamily="34" charset="0"/>
                    <a:cs typeface="Segoe UI" pitchFamily="34" charset="0"/>
                  </a:rPr>
                  <a:t>211</a:t>
                </a:r>
              </a:p>
            </p:txBody>
          </p:sp>
          <p:sp>
            <p:nvSpPr>
              <p:cNvPr id="97" name="Cube 96"/>
              <p:cNvSpPr/>
              <p:nvPr/>
            </p:nvSpPr>
            <p:spPr>
              <a:xfrm>
                <a:off x="4876800" y="609600"/>
                <a:ext cx="762000" cy="76200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  <a:latin typeface="Segoe UI" pitchFamily="34" charset="0"/>
                    <a:cs typeface="Segoe UI" pitchFamily="34" charset="0"/>
                  </a:rPr>
                  <a:t>121</a:t>
                </a:r>
              </a:p>
            </p:txBody>
          </p:sp>
          <p:sp>
            <p:nvSpPr>
              <p:cNvPr id="104" name="Cube 103"/>
              <p:cNvSpPr/>
              <p:nvPr/>
            </p:nvSpPr>
            <p:spPr>
              <a:xfrm>
                <a:off x="5867400" y="609600"/>
                <a:ext cx="762000" cy="76200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  <a:latin typeface="Segoe UI" pitchFamily="34" charset="0"/>
                    <a:cs typeface="Segoe UI" pitchFamily="34" charset="0"/>
                  </a:rPr>
                  <a:t>112</a:t>
                </a:r>
              </a:p>
            </p:txBody>
          </p:sp>
        </p:grpSp>
        <p:grpSp>
          <p:nvGrpSpPr>
            <p:cNvPr id="7" name="Group 111"/>
            <p:cNvGrpSpPr/>
            <p:nvPr/>
          </p:nvGrpSpPr>
          <p:grpSpPr>
            <a:xfrm>
              <a:off x="4724400" y="1371600"/>
              <a:ext cx="1905000" cy="1633954"/>
              <a:chOff x="4724400" y="1371600"/>
              <a:chExt cx="1905000" cy="1633954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4724400" y="2667000"/>
                <a:ext cx="914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Segoe UI" pitchFamily="34" charset="0"/>
                    <a:cs typeface="Segoe UI" pitchFamily="34" charset="0"/>
                  </a:rPr>
                  <a:t>4.8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4724400" y="1371600"/>
                <a:ext cx="914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Segoe UI" pitchFamily="34" charset="0"/>
                    <a:cs typeface="Segoe UI" pitchFamily="34" charset="0"/>
                  </a:rPr>
                  <a:t>7.1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5715000" y="1371600"/>
                <a:ext cx="914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Segoe UI" pitchFamily="34" charset="0"/>
                    <a:cs typeface="Segoe UI" pitchFamily="34" charset="0"/>
                  </a:rPr>
                  <a:t>3.6</a:t>
                </a:r>
              </a:p>
            </p:txBody>
          </p:sp>
        </p:grpSp>
      </p:grpSp>
      <p:cxnSp>
        <p:nvCxnSpPr>
          <p:cNvPr id="112" name="AutoShape 1"/>
          <p:cNvCxnSpPr>
            <a:cxnSpLocks noChangeShapeType="1"/>
            <a:stCxn id="84" idx="4"/>
            <a:endCxn id="125" idx="0"/>
          </p:cNvCxnSpPr>
          <p:nvPr/>
        </p:nvCxnSpPr>
        <p:spPr bwMode="auto">
          <a:xfrm rot="5400000">
            <a:off x="2441341" y="4041540"/>
            <a:ext cx="685799" cy="222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5" name="Oval 5"/>
          <p:cNvSpPr>
            <a:spLocks noChangeArrowheads="1"/>
          </p:cNvSpPr>
          <p:nvPr/>
        </p:nvSpPr>
        <p:spPr bwMode="auto">
          <a:xfrm>
            <a:off x="2590800" y="44958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7" name="Text Box 54"/>
          <p:cNvSpPr txBox="1">
            <a:spLocks noChangeArrowheads="1"/>
          </p:cNvSpPr>
          <p:nvPr/>
        </p:nvSpPr>
        <p:spPr bwMode="auto">
          <a:xfrm>
            <a:off x="24384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cxnSp>
        <p:nvCxnSpPr>
          <p:cNvPr id="135" name="AutoShape 1"/>
          <p:cNvCxnSpPr>
            <a:cxnSpLocks noChangeShapeType="1"/>
            <a:stCxn id="84" idx="4"/>
            <a:endCxn id="134" idx="0"/>
          </p:cNvCxnSpPr>
          <p:nvPr/>
        </p:nvCxnSpPr>
        <p:spPr bwMode="auto">
          <a:xfrm rot="16200000" flipH="1">
            <a:off x="2631841" y="4073760"/>
            <a:ext cx="685799" cy="1582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9" name="Text Box 54"/>
          <p:cNvSpPr txBox="1">
            <a:spLocks noChangeArrowheads="1"/>
          </p:cNvSpPr>
          <p:nvPr/>
        </p:nvSpPr>
        <p:spPr bwMode="auto">
          <a:xfrm>
            <a:off x="2971800" y="4114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cxnSp>
        <p:nvCxnSpPr>
          <p:cNvPr id="116" name="AutoShape 1"/>
          <p:cNvCxnSpPr>
            <a:cxnSpLocks noChangeShapeType="1"/>
            <a:stCxn id="125" idx="4"/>
            <a:endCxn id="117" idx="0"/>
          </p:cNvCxnSpPr>
          <p:nvPr/>
        </p:nvCxnSpPr>
        <p:spPr bwMode="auto">
          <a:xfrm rot="5400000">
            <a:off x="23739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362200" y="50292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8" name="Text Box 54"/>
          <p:cNvSpPr txBox="1">
            <a:spLocks noChangeArrowheads="1"/>
          </p:cNvSpPr>
          <p:nvPr/>
        </p:nvSpPr>
        <p:spPr bwMode="auto">
          <a:xfrm>
            <a:off x="220980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cxnSp>
        <p:nvCxnSpPr>
          <p:cNvPr id="130" name="AutoShape 1"/>
          <p:cNvCxnSpPr>
            <a:cxnSpLocks noChangeShapeType="1"/>
            <a:stCxn id="125" idx="4"/>
            <a:endCxn id="129" idx="0"/>
          </p:cNvCxnSpPr>
          <p:nvPr/>
        </p:nvCxnSpPr>
        <p:spPr bwMode="auto">
          <a:xfrm rot="16200000" flipH="1">
            <a:off x="2602569" y="47302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1" name="Text Box 54"/>
          <p:cNvSpPr txBox="1">
            <a:spLocks noChangeArrowheads="1"/>
          </p:cNvSpPr>
          <p:nvPr/>
        </p:nvSpPr>
        <p:spPr bwMode="auto">
          <a:xfrm>
            <a:off x="2754240" y="47244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cxnSp>
        <p:nvCxnSpPr>
          <p:cNvPr id="132" name="AutoShape 1"/>
          <p:cNvCxnSpPr>
            <a:cxnSpLocks noChangeShapeType="1"/>
            <a:stCxn id="117" idx="4"/>
            <a:endCxn id="133" idx="0"/>
          </p:cNvCxnSpPr>
          <p:nvPr/>
        </p:nvCxnSpPr>
        <p:spPr bwMode="auto">
          <a:xfrm rot="5400000">
            <a:off x="21453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33" name="Oval 5"/>
          <p:cNvSpPr>
            <a:spLocks noChangeArrowheads="1"/>
          </p:cNvSpPr>
          <p:nvPr/>
        </p:nvSpPr>
        <p:spPr bwMode="auto">
          <a:xfrm>
            <a:off x="2133600" y="5562600"/>
            <a:ext cx="164160" cy="164177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" name="Text Box 54"/>
          <p:cNvSpPr txBox="1">
            <a:spLocks noChangeArrowheads="1"/>
          </p:cNvSpPr>
          <p:nvPr/>
        </p:nvSpPr>
        <p:spPr bwMode="auto">
          <a:xfrm>
            <a:off x="198120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y</a:t>
            </a:r>
            <a:endParaRPr lang="en-GB" sz="1600" b="1" dirty="0">
              <a:cs typeface="Arial" charset="0"/>
            </a:endParaRPr>
          </a:p>
        </p:txBody>
      </p:sp>
      <p:cxnSp>
        <p:nvCxnSpPr>
          <p:cNvPr id="138" name="AutoShape 1"/>
          <p:cNvCxnSpPr>
            <a:cxnSpLocks noChangeShapeType="1"/>
            <a:stCxn id="117" idx="4"/>
            <a:endCxn id="137" idx="0"/>
          </p:cNvCxnSpPr>
          <p:nvPr/>
        </p:nvCxnSpPr>
        <p:spPr bwMode="auto">
          <a:xfrm rot="16200000" flipH="1">
            <a:off x="2373969" y="5263688"/>
            <a:ext cx="369223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40" name="Text Box 54"/>
          <p:cNvSpPr txBox="1">
            <a:spLocks noChangeArrowheads="1"/>
          </p:cNvSpPr>
          <p:nvPr/>
        </p:nvSpPr>
        <p:spPr bwMode="auto">
          <a:xfrm>
            <a:off x="2525640" y="5257800"/>
            <a:ext cx="3699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 smtClean="0">
                <a:cs typeface="Arial" charset="0"/>
              </a:rPr>
              <a:t>n</a:t>
            </a:r>
            <a:endParaRPr lang="en-GB" sz="1600" b="1" dirty="0">
              <a:cs typeface="Arial" charset="0"/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2590800" y="4419600"/>
            <a:ext cx="1143000" cy="1405354"/>
            <a:chOff x="2590800" y="4419600"/>
            <a:chExt cx="1143000" cy="1405354"/>
          </a:xfrm>
        </p:grpSpPr>
        <p:sp>
          <p:nvSpPr>
            <p:cNvPr id="134" name="Oval 5"/>
            <p:cNvSpPr>
              <a:spLocks noChangeArrowheads="1"/>
            </p:cNvSpPr>
            <p:nvPr/>
          </p:nvSpPr>
          <p:spPr bwMode="auto">
            <a:xfrm>
              <a:off x="2971800" y="44958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3124200" y="44196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4.8</a:t>
              </a:r>
            </a:p>
          </p:txBody>
        </p:sp>
        <p:sp>
          <p:nvSpPr>
            <p:cNvPr id="129" name="Oval 5"/>
            <p:cNvSpPr>
              <a:spLocks noChangeArrowheads="1"/>
            </p:cNvSpPr>
            <p:nvPr/>
          </p:nvSpPr>
          <p:spPr bwMode="auto">
            <a:xfrm>
              <a:off x="2819400" y="50292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95600" y="49530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7.1</a:t>
              </a:r>
            </a:p>
          </p:txBody>
        </p:sp>
        <p:sp>
          <p:nvSpPr>
            <p:cNvPr id="137" name="Oval 5"/>
            <p:cNvSpPr>
              <a:spLocks noChangeArrowheads="1"/>
            </p:cNvSpPr>
            <p:nvPr/>
          </p:nvSpPr>
          <p:spPr bwMode="auto">
            <a:xfrm>
              <a:off x="2590800" y="5562600"/>
              <a:ext cx="164160" cy="164177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2667000" y="548640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3.6</a:t>
              </a:r>
            </a:p>
          </p:txBody>
        </p:sp>
      </p:grpSp>
      <p:grpSp>
        <p:nvGrpSpPr>
          <p:cNvPr id="10" name="Group 150"/>
          <p:cNvGrpSpPr/>
          <p:nvPr/>
        </p:nvGrpSpPr>
        <p:grpSpPr>
          <a:xfrm>
            <a:off x="228600" y="4495800"/>
            <a:ext cx="1676400" cy="862433"/>
            <a:chOff x="228600" y="4495800"/>
            <a:chExt cx="1676400" cy="862433"/>
          </a:xfrm>
        </p:grpSpPr>
        <p:sp>
          <p:nvSpPr>
            <p:cNvPr id="142" name="TextBox 141"/>
            <p:cNvSpPr txBox="1"/>
            <p:nvPr/>
          </p:nvSpPr>
          <p:spPr>
            <a:xfrm>
              <a:off x="228600" y="4495800"/>
              <a:ext cx="1676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this is a goal node</a:t>
              </a:r>
            </a:p>
          </p:txBody>
        </p:sp>
        <p:cxnSp>
          <p:nvCxnSpPr>
            <p:cNvPr id="143" name="Straight Arrow Connector 142"/>
            <p:cNvCxnSpPr/>
            <p:nvPr/>
          </p:nvCxnSpPr>
          <p:spPr>
            <a:xfrm rot="16200000" flipH="1">
              <a:off x="1382760" y="5018041"/>
              <a:ext cx="405233" cy="275152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Cube 143"/>
          <p:cNvSpPr/>
          <p:nvPr/>
        </p:nvSpPr>
        <p:spPr>
          <a:xfrm>
            <a:off x="1676400" y="53340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111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228600" y="44196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So A* keeps this item.</a:t>
            </a:r>
          </a:p>
        </p:txBody>
      </p:sp>
      <p:sp>
        <p:nvSpPr>
          <p:cNvPr id="150" name="TextBox 149"/>
          <p:cNvSpPr txBox="1"/>
          <p:nvPr/>
        </p:nvSpPr>
        <p:spPr>
          <a:xfrm rot="-2700000">
            <a:off x="1531549" y="559869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KEPT</a:t>
            </a:r>
          </a:p>
        </p:txBody>
      </p:sp>
      <p:pic>
        <p:nvPicPr>
          <p:cNvPr id="141" name="Picture 14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1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 tmFilter="0, 0; .2, .5; .8, .5; 1, 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500" autoRev="1" fill="hold"/>
                                        <p:tgtEl>
                                          <p:spTgt spid="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5" grpId="0"/>
      <p:bldP spid="15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5908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A*</a:t>
            </a:r>
          </a:p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794" y="3429000"/>
            <a:ext cx="685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25908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Cube </a:t>
            </a:r>
          </a:p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pruning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2819400"/>
            <a:ext cx="129540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=</a:t>
            </a:r>
          </a:p>
        </p:txBody>
      </p:sp>
      <p:sp>
        <p:nvSpPr>
          <p:cNvPr id="10" name="Rectangle 9"/>
          <p:cNvSpPr/>
          <p:nvPr/>
        </p:nvSpPr>
        <p:spPr>
          <a:xfrm rot="-1800000">
            <a:off x="3523859" y="2776104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almost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373380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(+ node tying)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2819400"/>
            <a:ext cx="1295400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=</a:t>
            </a:r>
          </a:p>
        </p:txBody>
      </p:sp>
      <p:pic>
        <p:nvPicPr>
          <p:cNvPr id="13" name="Picture 12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93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193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193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93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0" grpId="0"/>
      <p:bldP spid="10" grpId="1"/>
      <p:bldP spid="12" grpId="0"/>
      <p:bldP spid="12" grpId="1"/>
      <p:bldP spid="1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DF9E-3DFA-479A-A35C-630C94E8A3B5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</p:cNvCxnSpPr>
          <p:nvPr/>
        </p:nvCxnSpPr>
        <p:spPr bwMode="auto">
          <a:xfrm rot="5400000">
            <a:off x="1853639" y="1803961"/>
            <a:ext cx="381002" cy="43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2044140" y="3652698"/>
            <a:ext cx="633643" cy="290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657442" y="4330337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905017" y="4589639"/>
            <a:ext cx="739887" cy="118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3716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20574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2133600" y="41148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752601"/>
              <a:ext cx="3048000" cy="2000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5" name="Group 75"/>
          <p:cNvGrpSpPr/>
          <p:nvPr/>
        </p:nvGrpSpPr>
        <p:grpSpPr>
          <a:xfrm>
            <a:off x="2667000" y="3505200"/>
            <a:ext cx="5486400" cy="860284"/>
            <a:chOff x="2438400" y="1905002"/>
            <a:chExt cx="5486400" cy="860284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" name="Group 82"/>
          <p:cNvGrpSpPr/>
          <p:nvPr/>
        </p:nvGrpSpPr>
        <p:grpSpPr>
          <a:xfrm>
            <a:off x="2895600" y="2438400"/>
            <a:ext cx="5486400" cy="860284"/>
            <a:chOff x="2438400" y="1905002"/>
            <a:chExt cx="5486400" cy="860284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2438400" y="4267200"/>
            <a:ext cx="5105400" cy="1088886"/>
            <a:chOff x="2438400" y="4267200"/>
            <a:chExt cx="5105400" cy="1088886"/>
          </a:xfrm>
        </p:grpSpPr>
        <p:grpSp>
          <p:nvGrpSpPr>
            <p:cNvPr id="8" name="Group 75"/>
            <p:cNvGrpSpPr/>
            <p:nvPr/>
          </p:nvGrpSpPr>
          <p:grpSpPr>
            <a:xfrm>
              <a:off x="2438400" y="4267200"/>
              <a:ext cx="5105400" cy="1088886"/>
              <a:chOff x="2819400" y="1981202"/>
              <a:chExt cx="5105400" cy="1088886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rot="10800000">
                <a:off x="2819400" y="1981202"/>
                <a:ext cx="2819400" cy="5334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5486400" y="2362202"/>
                <a:ext cx="24384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 rot="10800000" flipV="1">
              <a:off x="2514600" y="4953000"/>
              <a:ext cx="27432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685800" y="2286000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65" name="Text Box 55"/>
          <p:cNvSpPr txBox="1">
            <a:spLocks noChangeArrowheads="1"/>
          </p:cNvSpPr>
          <p:nvPr/>
        </p:nvSpPr>
        <p:spPr bwMode="auto">
          <a:xfrm>
            <a:off x="304800" y="3276600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75" name="Text Box 59"/>
          <p:cNvSpPr txBox="1">
            <a:spLocks noChangeArrowheads="1"/>
          </p:cNvSpPr>
          <p:nvPr/>
        </p:nvSpPr>
        <p:spPr bwMode="auto">
          <a:xfrm>
            <a:off x="15240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item(3,5,B,2)?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152400" y="4038600"/>
            <a:ext cx="2013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item(3,5,B,1)?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7543800" y="1524000"/>
            <a:ext cx="457200" cy="914400"/>
            <a:chOff x="8001000" y="4876800"/>
            <a:chExt cx="457200" cy="914400"/>
          </a:xfrm>
        </p:grpSpPr>
        <p:cxnSp>
          <p:nvCxnSpPr>
            <p:cNvPr id="134" name="Straight Connector 133"/>
            <p:cNvCxnSpPr>
              <a:stCxn id="138" idx="4"/>
            </p:cNvCxnSpPr>
            <p:nvPr/>
          </p:nvCxnSpPr>
          <p:spPr>
            <a:xfrm rot="5400000">
              <a:off x="8039100" y="5372100"/>
              <a:ext cx="381000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 flipV="1">
              <a:off x="8001000" y="5334000"/>
              <a:ext cx="457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>
              <a:off x="80391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6200000" flipH="1">
              <a:off x="81915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8077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7620000" y="381000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Baskerville Old Face" pitchFamily="18" charset="0"/>
              </a:rPr>
              <a:t>?</a:t>
            </a:r>
            <a:endParaRPr lang="en-US" sz="6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495800" y="3276600"/>
            <a:ext cx="3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was specifically designed for hierarchical phrase-based MT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4495800" y="4572000"/>
            <a:ext cx="3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which uses only a small number of distinct </a:t>
            </a:r>
            <a:r>
              <a:rPr lang="en-US" sz="2000" b="1" dirty="0" err="1" smtClean="0">
                <a:latin typeface="Segoe UI" pitchFamily="34" charset="0"/>
                <a:cs typeface="Segoe UI" pitchFamily="34" charset="0"/>
              </a:rPr>
              <a:t>postconditions</a:t>
            </a:r>
            <a:endParaRPr lang="en-US" sz="20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267200" y="3962400"/>
            <a:ext cx="3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But say our use case was string-to-tree MT, in the style of (Galley et al 2006)</a:t>
            </a:r>
          </a:p>
        </p:txBody>
      </p:sp>
      <p:pic>
        <p:nvPicPr>
          <p:cNvPr id="79" name="Picture 78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0" grpId="0"/>
      <p:bldP spid="140" grpId="1"/>
      <p:bldP spid="141" grpId="0"/>
      <p:bldP spid="141" grpId="1"/>
      <p:bldP spid="14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457200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Segoe UI" pitchFamily="34" charset="0"/>
                <a:cs typeface="Segoe UI" pitchFamily="34" charset="0"/>
              </a:rPr>
              <a:t>Average number of search nodes visited, per sentence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2438400"/>
          <a:ext cx="4064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Nodes</a:t>
                      </a:r>
                      <a:r>
                        <a:rPr lang="en-US" baseline="0" dirty="0" smtClean="0"/>
                        <a:t> by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Cube Pruning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subspan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851458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33734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119703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74618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1092449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38.33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7800" y="6858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Arabic-English NIST 2008</a:t>
            </a:r>
          </a:p>
        </p:txBody>
      </p:sp>
      <p:grpSp>
        <p:nvGrpSpPr>
          <p:cNvPr id="7" name="Group 75"/>
          <p:cNvGrpSpPr/>
          <p:nvPr/>
        </p:nvGrpSpPr>
        <p:grpSpPr>
          <a:xfrm>
            <a:off x="5638800" y="3352800"/>
            <a:ext cx="2590800" cy="2246769"/>
            <a:chOff x="2438400" y="1752600"/>
            <a:chExt cx="4876800" cy="2246769"/>
          </a:xfrm>
        </p:grpSpPr>
        <p:cxnSp>
          <p:nvCxnSpPr>
            <p:cNvPr id="8" name="Straight Arrow Connector 7"/>
            <p:cNvCxnSpPr/>
            <p:nvPr/>
          </p:nvCxnSpPr>
          <p:spPr>
            <a:xfrm rot="10800000">
              <a:off x="2438400" y="1752602"/>
              <a:ext cx="1290918" cy="15239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4016188" y="1752600"/>
              <a:ext cx="3299012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the early nodes with infinite heuristics dominate the search time</a:t>
              </a:r>
            </a:p>
          </p:txBody>
        </p:sp>
      </p:grpSp>
      <p:pic>
        <p:nvPicPr>
          <p:cNvPr id="11" name="Picture 1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DF9E-3DFA-479A-A35C-630C94E8A3B5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</p:cNvCxnSpPr>
          <p:nvPr/>
        </p:nvCxnSpPr>
        <p:spPr bwMode="auto">
          <a:xfrm rot="5400000">
            <a:off x="1853639" y="1803961"/>
            <a:ext cx="381002" cy="43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2044140" y="3652698"/>
            <a:ext cx="633643" cy="290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657442" y="4330337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905017" y="4589639"/>
            <a:ext cx="739887" cy="118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3716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20574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2133600" y="41148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752601"/>
              <a:ext cx="3048000" cy="2000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5" name="Group 75"/>
          <p:cNvGrpSpPr/>
          <p:nvPr/>
        </p:nvGrpSpPr>
        <p:grpSpPr>
          <a:xfrm>
            <a:off x="2667000" y="3505200"/>
            <a:ext cx="5486400" cy="860284"/>
            <a:chOff x="2438400" y="1905002"/>
            <a:chExt cx="5486400" cy="860284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" name="Group 82"/>
          <p:cNvGrpSpPr/>
          <p:nvPr/>
        </p:nvGrpSpPr>
        <p:grpSpPr>
          <a:xfrm>
            <a:off x="2895600" y="2438400"/>
            <a:ext cx="5486400" cy="860284"/>
            <a:chOff x="2438400" y="1905002"/>
            <a:chExt cx="5486400" cy="860284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2438400" y="4267200"/>
            <a:ext cx="5105400" cy="1088886"/>
            <a:chOff x="2438400" y="4267200"/>
            <a:chExt cx="5105400" cy="1088886"/>
          </a:xfrm>
        </p:grpSpPr>
        <p:grpSp>
          <p:nvGrpSpPr>
            <p:cNvPr id="8" name="Group 75"/>
            <p:cNvGrpSpPr/>
            <p:nvPr/>
          </p:nvGrpSpPr>
          <p:grpSpPr>
            <a:xfrm>
              <a:off x="2438400" y="4267200"/>
              <a:ext cx="5105400" cy="1088886"/>
              <a:chOff x="2819400" y="1981202"/>
              <a:chExt cx="5105400" cy="1088886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rot="10800000">
                <a:off x="2819400" y="1981202"/>
                <a:ext cx="2819400" cy="5334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5486400" y="2362202"/>
                <a:ext cx="24384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 rot="10800000" flipV="1">
              <a:off x="2514600" y="4953000"/>
              <a:ext cx="27432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685800" y="2286000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65" name="Text Box 55"/>
          <p:cNvSpPr txBox="1">
            <a:spLocks noChangeArrowheads="1"/>
          </p:cNvSpPr>
          <p:nvPr/>
        </p:nvSpPr>
        <p:spPr bwMode="auto">
          <a:xfrm>
            <a:off x="304800" y="3276600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75" name="Text Box 59"/>
          <p:cNvSpPr txBox="1">
            <a:spLocks noChangeArrowheads="1"/>
          </p:cNvSpPr>
          <p:nvPr/>
        </p:nvSpPr>
        <p:spPr bwMode="auto">
          <a:xfrm>
            <a:off x="15240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item(3,5,B,2)?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152400" y="4038600"/>
            <a:ext cx="2013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item(3,5,B,1)?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9" name="Group 132"/>
          <p:cNvGrpSpPr/>
          <p:nvPr/>
        </p:nvGrpSpPr>
        <p:grpSpPr>
          <a:xfrm>
            <a:off x="7543800" y="1524000"/>
            <a:ext cx="457200" cy="914400"/>
            <a:chOff x="8001000" y="4876800"/>
            <a:chExt cx="457200" cy="914400"/>
          </a:xfrm>
        </p:grpSpPr>
        <p:cxnSp>
          <p:nvCxnSpPr>
            <p:cNvPr id="134" name="Straight Connector 133"/>
            <p:cNvCxnSpPr>
              <a:stCxn id="138" idx="4"/>
            </p:cNvCxnSpPr>
            <p:nvPr/>
          </p:nvCxnSpPr>
          <p:spPr>
            <a:xfrm rot="5400000">
              <a:off x="8039100" y="5372100"/>
              <a:ext cx="381000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 flipV="1">
              <a:off x="8001000" y="5334000"/>
              <a:ext cx="457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>
              <a:off x="80391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6200000" flipH="1">
              <a:off x="8191500" y="5600700"/>
              <a:ext cx="228600" cy="152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8077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7620000" y="381000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Baskerville Old Face" pitchFamily="18" charset="0"/>
              </a:rPr>
              <a:t>?</a:t>
            </a:r>
            <a:endParaRPr lang="en-US" sz="6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grpSp>
        <p:nvGrpSpPr>
          <p:cNvPr id="79" name="Group 74"/>
          <p:cNvGrpSpPr/>
          <p:nvPr/>
        </p:nvGrpSpPr>
        <p:grpSpPr>
          <a:xfrm>
            <a:off x="3276600" y="762000"/>
            <a:ext cx="4343400" cy="707886"/>
            <a:chOff x="3276600" y="762000"/>
            <a:chExt cx="3810000" cy="707886"/>
          </a:xfrm>
        </p:grpSpPr>
        <p:cxnSp>
          <p:nvCxnSpPr>
            <p:cNvPr id="82" name="Straight Arrow Connector 81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1804737" cy="104746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4880811" y="762000"/>
              <a:ext cx="220578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something better</a:t>
              </a:r>
            </a:p>
          </p:txBody>
        </p:sp>
      </p:grpSp>
      <p:grpSp>
        <p:nvGrpSpPr>
          <p:cNvPr id="97" name="Group 75"/>
          <p:cNvGrpSpPr/>
          <p:nvPr/>
        </p:nvGrpSpPr>
        <p:grpSpPr>
          <a:xfrm>
            <a:off x="2438410" y="1752600"/>
            <a:ext cx="5257791" cy="707886"/>
            <a:chOff x="2438410" y="1752600"/>
            <a:chExt cx="4876791" cy="707886"/>
          </a:xfrm>
        </p:grpSpPr>
        <p:cxnSp>
          <p:nvCxnSpPr>
            <p:cNvPr id="125" name="Straight Arrow Connector 124"/>
            <p:cNvCxnSpPr/>
            <p:nvPr/>
          </p:nvCxnSpPr>
          <p:spPr>
            <a:xfrm rot="10800000">
              <a:off x="2438410" y="1752620"/>
              <a:ext cx="2827122" cy="22858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/>
            <p:cNvSpPr txBox="1"/>
            <p:nvPr/>
          </p:nvSpPr>
          <p:spPr>
            <a:xfrm>
              <a:off x="5194852" y="1752600"/>
              <a:ext cx="212034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something better</a:t>
              </a:r>
            </a:p>
          </p:txBody>
        </p:sp>
      </p:grpSp>
      <p:sp>
        <p:nvSpPr>
          <p:cNvPr id="147" name="TextBox 146"/>
          <p:cNvSpPr txBox="1"/>
          <p:nvPr/>
        </p:nvSpPr>
        <p:spPr>
          <a:xfrm>
            <a:off x="7620000" y="339804"/>
            <a:ext cx="68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Baskerville Old Face" pitchFamily="18" charset="0"/>
              </a:rPr>
              <a:t>!</a:t>
            </a:r>
            <a:endParaRPr lang="en-US" sz="6600" b="1" i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pic>
        <p:nvPicPr>
          <p:cNvPr id="127" name="Picture 12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8" presetClass="exit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24384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Nodes</a:t>
                      </a:r>
                      <a:r>
                        <a:rPr lang="en-US" baseline="0" dirty="0" smtClean="0"/>
                        <a:t> by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Cube Pruning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Augmented CP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subspan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12792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851458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379954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33734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33331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119703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118889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74618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74159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1092449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619125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38.33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38.22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6096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Number of search nodes visited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438400"/>
          <a:ext cx="4064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Nodes</a:t>
                      </a:r>
                      <a:r>
                        <a:rPr lang="en-US" baseline="0" dirty="0" smtClean="0"/>
                        <a:t> by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Cube Pruning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subspan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851458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33734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119703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74618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1092449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38.33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57800" y="6858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Arabic-English NIST 2008</a:t>
            </a:r>
          </a:p>
        </p:txBody>
      </p:sp>
      <p:pic>
        <p:nvPicPr>
          <p:cNvPr id="8" name="Picture 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58</a:t>
            </a:fld>
            <a:endParaRPr lang="en-US"/>
          </a:p>
        </p:txBody>
      </p:sp>
      <p:pic>
        <p:nvPicPr>
          <p:cNvPr id="13" name="Picture 12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/>
        </p:nvGraphicFramePr>
        <p:xfrm>
          <a:off x="228600" y="1905000"/>
          <a:ext cx="4267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648200" y="1905000"/>
          <a:ext cx="4038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1000" y="7620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Tradeoff curves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6858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Segoe UI" pitchFamily="34" charset="0"/>
                <a:cs typeface="Segoe UI" pitchFamily="34" charset="0"/>
              </a:rPr>
              <a:t>Arabic-English NIST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DF9E-3DFA-479A-A35C-630C94E8A3B5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</p:cNvCxnSpPr>
          <p:nvPr/>
        </p:nvCxnSpPr>
        <p:spPr bwMode="auto">
          <a:xfrm rot="5400000">
            <a:off x="1853639" y="1803961"/>
            <a:ext cx="381002" cy="4306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2044140" y="3652698"/>
            <a:ext cx="633643" cy="290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657442" y="4330337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905017" y="4589639"/>
            <a:ext cx="739887" cy="118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3716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20574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2133600" y="4114800"/>
            <a:ext cx="164160" cy="164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51" name="Straight Arrow Connector 50"/>
            <p:cNvCxnSpPr>
              <a:stCxn id="63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9" name="Straight Arrow Connector 58"/>
            <p:cNvCxnSpPr>
              <a:stCxn id="64" idx="1"/>
            </p:cNvCxnSpPr>
            <p:nvPr/>
          </p:nvCxnSpPr>
          <p:spPr>
            <a:xfrm rot="10800000">
              <a:off x="2438400" y="1752601"/>
              <a:ext cx="3048000" cy="2000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5" name="Group 75"/>
          <p:cNvGrpSpPr/>
          <p:nvPr/>
        </p:nvGrpSpPr>
        <p:grpSpPr>
          <a:xfrm>
            <a:off x="2667000" y="3505200"/>
            <a:ext cx="5486400" cy="860284"/>
            <a:chOff x="2438400" y="1905002"/>
            <a:chExt cx="5486400" cy="860284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" name="Group 82"/>
          <p:cNvGrpSpPr/>
          <p:nvPr/>
        </p:nvGrpSpPr>
        <p:grpSpPr>
          <a:xfrm>
            <a:off x="2895600" y="2438400"/>
            <a:ext cx="5486400" cy="860284"/>
            <a:chOff x="2438400" y="1905002"/>
            <a:chExt cx="5486400" cy="860284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2438400" y="4267200"/>
            <a:ext cx="5105400" cy="1088886"/>
            <a:chOff x="2438400" y="4267200"/>
            <a:chExt cx="5105400" cy="1088886"/>
          </a:xfrm>
        </p:grpSpPr>
        <p:grpSp>
          <p:nvGrpSpPr>
            <p:cNvPr id="8" name="Group 75"/>
            <p:cNvGrpSpPr/>
            <p:nvPr/>
          </p:nvGrpSpPr>
          <p:grpSpPr>
            <a:xfrm>
              <a:off x="2438400" y="4267200"/>
              <a:ext cx="5105400" cy="1088886"/>
              <a:chOff x="2819400" y="1981202"/>
              <a:chExt cx="5105400" cy="1088886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 rot="10800000">
                <a:off x="2819400" y="1981202"/>
                <a:ext cx="2819400" cy="5334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5486400" y="2362202"/>
                <a:ext cx="24384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 rot="10800000" flipV="1">
              <a:off x="2514600" y="4953000"/>
              <a:ext cx="27432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62" name="Text Box 54"/>
          <p:cNvSpPr txBox="1">
            <a:spLocks noChangeArrowheads="1"/>
          </p:cNvSpPr>
          <p:nvPr/>
        </p:nvSpPr>
        <p:spPr bwMode="auto">
          <a:xfrm>
            <a:off x="685800" y="2286000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65" name="Text Box 55"/>
          <p:cNvSpPr txBox="1">
            <a:spLocks noChangeArrowheads="1"/>
          </p:cNvSpPr>
          <p:nvPr/>
        </p:nvSpPr>
        <p:spPr bwMode="auto">
          <a:xfrm>
            <a:off x="304800" y="3276600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75" name="Text Box 59"/>
          <p:cNvSpPr txBox="1">
            <a:spLocks noChangeArrowheads="1"/>
          </p:cNvSpPr>
          <p:nvPr/>
        </p:nvSpPr>
        <p:spPr bwMode="auto">
          <a:xfrm>
            <a:off x="15240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item(3,5,B,2)?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152400" y="4038600"/>
            <a:ext cx="2013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sz="1600" b="1" dirty="0">
                <a:solidFill>
                  <a:srgbClr val="000000"/>
                </a:solidFill>
                <a:cs typeface="Arial" charset="0"/>
              </a:rPr>
              <a:t>accept </a:t>
            </a:r>
            <a:r>
              <a:rPr lang="en-GB" sz="1600" b="1" dirty="0" smtClean="0">
                <a:solidFill>
                  <a:srgbClr val="000000"/>
                </a:solidFill>
                <a:cs typeface="Arial" charset="0"/>
              </a:rPr>
              <a:t>item(3,5,B,1)?</a:t>
            </a:r>
            <a:endParaRPr lang="en-GB" sz="1600" b="1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79" name="Group 74"/>
          <p:cNvGrpSpPr/>
          <p:nvPr/>
        </p:nvGrpSpPr>
        <p:grpSpPr>
          <a:xfrm>
            <a:off x="3276600" y="762000"/>
            <a:ext cx="4343400" cy="400110"/>
            <a:chOff x="3276600" y="762000"/>
            <a:chExt cx="3810000" cy="400110"/>
          </a:xfrm>
        </p:grpSpPr>
        <p:cxnSp>
          <p:nvCxnSpPr>
            <p:cNvPr id="82" name="Straight Arrow Connector 81"/>
            <p:cNvCxnSpPr/>
            <p:nvPr/>
          </p:nvCxnSpPr>
          <p:spPr>
            <a:xfrm rot="10800000" flipV="1">
              <a:off x="3276600" y="962055"/>
              <a:ext cx="1804737" cy="104746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4880811" y="762000"/>
              <a:ext cx="22057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admissible</a:t>
              </a:r>
            </a:p>
          </p:txBody>
        </p:sp>
      </p:grpSp>
      <p:grpSp>
        <p:nvGrpSpPr>
          <p:cNvPr id="97" name="Group 75"/>
          <p:cNvGrpSpPr/>
          <p:nvPr/>
        </p:nvGrpSpPr>
        <p:grpSpPr>
          <a:xfrm>
            <a:off x="2438410" y="1752600"/>
            <a:ext cx="5257791" cy="400110"/>
            <a:chOff x="2438410" y="1752600"/>
            <a:chExt cx="4876791" cy="400110"/>
          </a:xfrm>
        </p:grpSpPr>
        <p:cxnSp>
          <p:nvCxnSpPr>
            <p:cNvPr id="125" name="Straight Arrow Connector 124"/>
            <p:cNvCxnSpPr/>
            <p:nvPr/>
          </p:nvCxnSpPr>
          <p:spPr>
            <a:xfrm rot="10800000">
              <a:off x="2438410" y="1752620"/>
              <a:ext cx="2827122" cy="22858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/>
            <p:cNvSpPr txBox="1"/>
            <p:nvPr/>
          </p:nvSpPr>
          <p:spPr>
            <a:xfrm>
              <a:off x="5194852" y="1752600"/>
              <a:ext cx="21203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admissible</a:t>
              </a:r>
            </a:p>
          </p:txBody>
        </p:sp>
      </p:grpSp>
      <p:grpSp>
        <p:nvGrpSpPr>
          <p:cNvPr id="127" name="Group 75"/>
          <p:cNvGrpSpPr/>
          <p:nvPr/>
        </p:nvGrpSpPr>
        <p:grpSpPr>
          <a:xfrm>
            <a:off x="2895600" y="2438400"/>
            <a:ext cx="5638802" cy="552510"/>
            <a:chOff x="2438410" y="1676400"/>
            <a:chExt cx="5230192" cy="552510"/>
          </a:xfrm>
        </p:grpSpPr>
        <p:cxnSp>
          <p:nvCxnSpPr>
            <p:cNvPr id="131" name="Straight Arrow Connector 130"/>
            <p:cNvCxnSpPr/>
            <p:nvPr/>
          </p:nvCxnSpPr>
          <p:spPr>
            <a:xfrm rot="10800000">
              <a:off x="2438410" y="1676400"/>
              <a:ext cx="3039167" cy="38100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TextBox 132"/>
            <p:cNvSpPr txBox="1"/>
            <p:nvPr/>
          </p:nvSpPr>
          <p:spPr>
            <a:xfrm>
              <a:off x="5548253" y="1828800"/>
              <a:ext cx="21203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admissible</a:t>
              </a:r>
            </a:p>
          </p:txBody>
        </p:sp>
      </p:grpSp>
      <p:grpSp>
        <p:nvGrpSpPr>
          <p:cNvPr id="143" name="Group 75"/>
          <p:cNvGrpSpPr/>
          <p:nvPr/>
        </p:nvGrpSpPr>
        <p:grpSpPr>
          <a:xfrm>
            <a:off x="2667002" y="3505220"/>
            <a:ext cx="5638800" cy="552490"/>
            <a:chOff x="2438412" y="1752620"/>
            <a:chExt cx="5230190" cy="552490"/>
          </a:xfrm>
        </p:grpSpPr>
        <p:cxnSp>
          <p:nvCxnSpPr>
            <p:cNvPr id="144" name="Straight Arrow Connector 143"/>
            <p:cNvCxnSpPr/>
            <p:nvPr/>
          </p:nvCxnSpPr>
          <p:spPr>
            <a:xfrm rot="10800000">
              <a:off x="2438412" y="1752620"/>
              <a:ext cx="3109842" cy="38098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5548253" y="1905000"/>
              <a:ext cx="21203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admissible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2362202" y="4267220"/>
            <a:ext cx="5333999" cy="849238"/>
            <a:chOff x="2362202" y="4267220"/>
            <a:chExt cx="5333999" cy="849238"/>
          </a:xfrm>
        </p:grpSpPr>
        <p:grpSp>
          <p:nvGrpSpPr>
            <p:cNvPr id="146" name="Group 75"/>
            <p:cNvGrpSpPr/>
            <p:nvPr/>
          </p:nvGrpSpPr>
          <p:grpSpPr>
            <a:xfrm>
              <a:off x="2362202" y="4267220"/>
              <a:ext cx="5333999" cy="781090"/>
              <a:chOff x="2438412" y="1752620"/>
              <a:chExt cx="4947477" cy="781090"/>
            </a:xfrm>
          </p:grpSpPr>
          <p:cxnSp>
            <p:nvCxnSpPr>
              <p:cNvPr id="147" name="Straight Arrow Connector 146"/>
              <p:cNvCxnSpPr/>
              <p:nvPr/>
            </p:nvCxnSpPr>
            <p:spPr>
              <a:xfrm rot="10800000">
                <a:off x="2438412" y="1752620"/>
                <a:ext cx="2685773" cy="53338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TextBox 147"/>
              <p:cNvSpPr txBox="1"/>
              <p:nvPr/>
            </p:nvSpPr>
            <p:spPr>
              <a:xfrm>
                <a:off x="5265540" y="2133600"/>
                <a:ext cx="212034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B050"/>
                    </a:solidFill>
                    <a:latin typeface="Segoe UI" pitchFamily="34" charset="0"/>
                    <a:cs typeface="Segoe UI" pitchFamily="34" charset="0"/>
                  </a:rPr>
                  <a:t>h = admissible</a:t>
                </a:r>
              </a:p>
            </p:txBody>
          </p:sp>
        </p:grpSp>
        <p:cxnSp>
          <p:nvCxnSpPr>
            <p:cNvPr id="153" name="Straight Arrow Connector 152"/>
            <p:cNvCxnSpPr>
              <a:endCxn id="75" idx="3"/>
            </p:cNvCxnSpPr>
            <p:nvPr/>
          </p:nvCxnSpPr>
          <p:spPr>
            <a:xfrm rot="10800000" flipV="1">
              <a:off x="2470800" y="4953000"/>
              <a:ext cx="2710800" cy="163458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TextBox 156"/>
          <p:cNvSpPr txBox="1"/>
          <p:nvPr/>
        </p:nvSpPr>
        <p:spPr>
          <a:xfrm>
            <a:off x="4495800" y="19812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Cube pruning becomes </a:t>
            </a:r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exact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.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4343400" y="2667000"/>
            <a:ext cx="4038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found that our exact version of cube pruning had a similar time/quality curve to the original inexact version of cube pruning.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343400" y="4572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However it was not as effective as our “augmented” version of cube pruning.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343400" y="29718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This is all interesting, but somewhat beside the point.</a:t>
            </a:r>
          </a:p>
        </p:txBody>
      </p:sp>
      <p:pic>
        <p:nvPicPr>
          <p:cNvPr id="161" name="Picture 16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  <p:bldP spid="157" grpId="1"/>
      <p:bldP spid="158" grpId="0"/>
      <p:bldP spid="158" grpId="1"/>
      <p:bldP spid="159" grpId="0"/>
      <p:bldP spid="159" grpId="1"/>
      <p:bldP spid="16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8415-62D9-477A-90F1-5F72F9721393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18" name="Picture 317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Accuracy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(e.g., BLEU) is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very important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time is money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the customer: throughput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LW: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on servers for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 customers expect 1000-3000 words per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minute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one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thread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linear speedup with multiple threads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That’s 0.3-1.0 seconds per sentence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/>
              <a:t>Can syntax be viable at product speeds?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Motivation: Speed vs Accuracy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be 10"/>
          <p:cNvSpPr/>
          <p:nvPr/>
        </p:nvSpPr>
        <p:spPr>
          <a:xfrm>
            <a:off x="4419600" y="33528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" name="Cube 9"/>
          <p:cNvSpPr/>
          <p:nvPr/>
        </p:nvSpPr>
        <p:spPr>
          <a:xfrm>
            <a:off x="4419600" y="27432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905000" y="2667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What</a:t>
            </a:r>
          </a:p>
        </p:txBody>
      </p:sp>
      <p:sp>
        <p:nvSpPr>
          <p:cNvPr id="5" name="Cube 4"/>
          <p:cNvSpPr/>
          <p:nvPr/>
        </p:nvSpPr>
        <p:spPr>
          <a:xfrm>
            <a:off x="4419600" y="22098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6" name="Cube 5"/>
          <p:cNvSpPr/>
          <p:nvPr/>
        </p:nvSpPr>
        <p:spPr>
          <a:xfrm>
            <a:off x="4419600" y="16002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ube 8"/>
          <p:cNvSpPr/>
          <p:nvPr/>
        </p:nvSpPr>
        <p:spPr>
          <a:xfrm>
            <a:off x="5029200" y="3352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6482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does cube pruning teach us?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5400" y="2667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Segoe UI" pitchFamily="34" charset="0"/>
                <a:cs typeface="Segoe UI" pitchFamily="34" charset="0"/>
              </a:rPr>
              <a:t>esson</a:t>
            </a:r>
            <a:endParaRPr lang="en-US" sz="36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Cube 6"/>
          <p:cNvSpPr/>
          <p:nvPr/>
        </p:nvSpPr>
        <p:spPr>
          <a:xfrm>
            <a:off x="5638800" y="3352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5" name="Picture 1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5" grpId="0" animBg="1"/>
      <p:bldP spid="6" grpId="0" animBg="1"/>
      <p:bldP spid="9" grpId="0" animBg="1"/>
      <p:bldP spid="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729600" y="445423"/>
            <a:ext cx="11433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[2,4] [4,5]</a:t>
            </a:r>
          </a:p>
        </p:txBody>
      </p:sp>
      <p:sp>
        <p:nvSpPr>
          <p:cNvPr id="99" name="Text Box 21"/>
          <p:cNvSpPr txBox="1">
            <a:spLocks noChangeArrowheads="1"/>
          </p:cNvSpPr>
          <p:nvPr/>
        </p:nvSpPr>
        <p:spPr bwMode="auto">
          <a:xfrm>
            <a:off x="2787000" y="445423"/>
            <a:ext cx="114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[2,3] [3,5]</a:t>
            </a:r>
          </a:p>
        </p:txBody>
      </p:sp>
      <p:sp>
        <p:nvSpPr>
          <p:cNvPr id="100" name="Text Box 22"/>
          <p:cNvSpPr txBox="1">
            <a:spLocks noChangeArrowheads="1"/>
          </p:cNvSpPr>
          <p:nvPr/>
        </p:nvSpPr>
        <p:spPr bwMode="auto">
          <a:xfrm>
            <a:off x="2177400" y="1207423"/>
            <a:ext cx="4896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3091800" y="12074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2" name="Text Box 24"/>
          <p:cNvSpPr txBox="1">
            <a:spLocks noChangeArrowheads="1"/>
          </p:cNvSpPr>
          <p:nvPr/>
        </p:nvSpPr>
        <p:spPr bwMode="auto">
          <a:xfrm>
            <a:off x="1644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2406000" y="1817023"/>
            <a:ext cx="48960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Arial" charset="0"/>
              </a:rPr>
              <a:t>B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2101200" y="2731423"/>
            <a:ext cx="599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07" name="Text Box 29"/>
          <p:cNvSpPr txBox="1">
            <a:spLocks noChangeArrowheads="1"/>
          </p:cNvSpPr>
          <p:nvPr/>
        </p:nvSpPr>
        <p:spPr bwMode="auto">
          <a:xfrm>
            <a:off x="2787000" y="2731423"/>
            <a:ext cx="980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1644000" y="3569623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2590800" y="35052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1566720" y="5345778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2318400" y="5345778"/>
            <a:ext cx="78336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2787000" y="2274223"/>
            <a:ext cx="212256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rule(A,B,1)?</a:t>
            </a:r>
          </a:p>
        </p:txBody>
      </p:sp>
      <p:sp>
        <p:nvSpPr>
          <p:cNvPr id="127" name="Text Box 55"/>
          <p:cNvSpPr txBox="1">
            <a:spLocks noChangeArrowheads="1"/>
          </p:cNvSpPr>
          <p:nvPr/>
        </p:nvSpPr>
        <p:spPr bwMode="auto">
          <a:xfrm>
            <a:off x="196200" y="3242708"/>
            <a:ext cx="238464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item(2,3,A,1)?</a:t>
            </a:r>
          </a:p>
        </p:txBody>
      </p:sp>
      <p:sp>
        <p:nvSpPr>
          <p:cNvPr id="128" name="Text Box 56"/>
          <p:cNvSpPr txBox="1">
            <a:spLocks noChangeArrowheads="1"/>
          </p:cNvSpPr>
          <p:nvPr/>
        </p:nvSpPr>
        <p:spPr bwMode="auto">
          <a:xfrm>
            <a:off x="1981200" y="4016486"/>
            <a:ext cx="2384640" cy="3269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item(3,5,B,1)?</a:t>
            </a:r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1143000" y="43434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y</a:t>
            </a: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1905000" y="4419600"/>
            <a:ext cx="81648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n</a:t>
            </a:r>
          </a:p>
        </p:txBody>
      </p:sp>
      <p:sp>
        <p:nvSpPr>
          <p:cNvPr id="131" name="Text Box 59"/>
          <p:cNvSpPr txBox="1">
            <a:spLocks noChangeArrowheads="1"/>
          </p:cNvSpPr>
          <p:nvPr/>
        </p:nvSpPr>
        <p:spPr bwMode="auto">
          <a:xfrm>
            <a:off x="0" y="4953000"/>
            <a:ext cx="2318400" cy="3269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</a:tabLst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accept item(3,5,B,2)?</a:t>
            </a:r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58" name="Left Brace 57"/>
          <p:cNvSpPr/>
          <p:nvPr/>
        </p:nvSpPr>
        <p:spPr>
          <a:xfrm rot="10800000">
            <a:off x="5105400" y="228600"/>
            <a:ext cx="838200" cy="6019800"/>
          </a:xfrm>
          <a:prstGeom prst="lef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019800" y="28956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this is a search space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019800" y="304800"/>
            <a:ext cx="251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It tells us that it is useful to frame the CYK Item Generation Problem as a heuristic search problem.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38800" y="1828800"/>
            <a:ext cx="2514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Once this realization is made, we suddenly have </a:t>
            </a:r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many more 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avenues available to us, when implementing a CKY decoder for a particular use case</a:t>
            </a:r>
          </a:p>
        </p:txBody>
      </p:sp>
      <p:pic>
        <p:nvPicPr>
          <p:cNvPr id="54" name="Picture 53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0" grpId="0"/>
      <p:bldP spid="52" grpId="0"/>
      <p:bldP spid="52" grpId="1"/>
      <p:bldP spid="53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62</a:t>
            </a:fld>
            <a:endParaRPr lang="en-US"/>
          </a:p>
        </p:txBody>
      </p:sp>
      <p:grpSp>
        <p:nvGrpSpPr>
          <p:cNvPr id="54" name="Group 75"/>
          <p:cNvGrpSpPr/>
          <p:nvPr/>
        </p:nvGrpSpPr>
        <p:grpSpPr>
          <a:xfrm>
            <a:off x="2438400" y="1752600"/>
            <a:ext cx="4876800" cy="400110"/>
            <a:chOff x="2438400" y="1752600"/>
            <a:chExt cx="4876800" cy="400110"/>
          </a:xfrm>
        </p:grpSpPr>
        <p:cxnSp>
          <p:nvCxnSpPr>
            <p:cNvPr id="55" name="Straight Arrow Connector 54"/>
            <p:cNvCxnSpPr>
              <a:stCxn id="56" idx="1"/>
            </p:cNvCxnSpPr>
            <p:nvPr/>
          </p:nvCxnSpPr>
          <p:spPr>
            <a:xfrm rot="10800000">
              <a:off x="2438400" y="1752601"/>
              <a:ext cx="3048000" cy="20005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486400" y="1752600"/>
              <a:ext cx="1828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57" name="Group 75"/>
          <p:cNvGrpSpPr/>
          <p:nvPr/>
        </p:nvGrpSpPr>
        <p:grpSpPr>
          <a:xfrm>
            <a:off x="2667000" y="3505200"/>
            <a:ext cx="5486400" cy="860284"/>
            <a:chOff x="2438400" y="1905002"/>
            <a:chExt cx="5486400" cy="860284"/>
          </a:xfrm>
        </p:grpSpPr>
        <p:cxnSp>
          <p:nvCxnSpPr>
            <p:cNvPr id="59" name="Straight Arrow Connector 58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3" name="Group 82"/>
          <p:cNvGrpSpPr/>
          <p:nvPr/>
        </p:nvGrpSpPr>
        <p:grpSpPr>
          <a:xfrm>
            <a:off x="2895600" y="2438400"/>
            <a:ext cx="5486400" cy="860284"/>
            <a:chOff x="2438400" y="1905002"/>
            <a:chExt cx="5486400" cy="860284"/>
          </a:xfrm>
        </p:grpSpPr>
        <p:cxnSp>
          <p:nvCxnSpPr>
            <p:cNvPr id="64" name="Straight Arrow Connector 63"/>
            <p:cNvCxnSpPr/>
            <p:nvPr/>
          </p:nvCxnSpPr>
          <p:spPr>
            <a:xfrm rot="10800000">
              <a:off x="2438400" y="1905002"/>
              <a:ext cx="3276600" cy="380998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5486400" y="2057400"/>
              <a:ext cx="24384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h = greedy </a:t>
              </a:r>
              <a:r>
                <a:rPr lang="en-US" sz="2000" b="1" dirty="0" err="1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lookahead</a:t>
              </a:r>
              <a:r>
                <a:rPr lang="en-US" sz="2000" b="1" dirty="0" smtClean="0">
                  <a:solidFill>
                    <a:srgbClr val="0070C0"/>
                  </a:solidFill>
                  <a:latin typeface="Segoe UI" pitchFamily="34" charset="0"/>
                  <a:cs typeface="Segoe UI" pitchFamily="34" charset="0"/>
                </a:rPr>
                <a:t> cost</a:t>
              </a:r>
            </a:p>
          </p:txBody>
        </p:sp>
      </p:grpSp>
      <p:grpSp>
        <p:nvGrpSpPr>
          <p:cNvPr id="66" name="Group 126"/>
          <p:cNvGrpSpPr/>
          <p:nvPr/>
        </p:nvGrpSpPr>
        <p:grpSpPr>
          <a:xfrm>
            <a:off x="2438400" y="4267200"/>
            <a:ext cx="5105400" cy="1088886"/>
            <a:chOff x="2438400" y="4267200"/>
            <a:chExt cx="5105400" cy="1088886"/>
          </a:xfrm>
        </p:grpSpPr>
        <p:grpSp>
          <p:nvGrpSpPr>
            <p:cNvPr id="67" name="Group 75"/>
            <p:cNvGrpSpPr/>
            <p:nvPr/>
          </p:nvGrpSpPr>
          <p:grpSpPr>
            <a:xfrm>
              <a:off x="2438400" y="4267200"/>
              <a:ext cx="5105400" cy="1088886"/>
              <a:chOff x="2819400" y="1981202"/>
              <a:chExt cx="5105400" cy="1088886"/>
            </a:xfrm>
          </p:grpSpPr>
          <p:cxnSp>
            <p:nvCxnSpPr>
              <p:cNvPr id="69" name="Straight Arrow Connector 68"/>
              <p:cNvCxnSpPr/>
              <p:nvPr/>
            </p:nvCxnSpPr>
            <p:spPr>
              <a:xfrm rot="10800000">
                <a:off x="2819400" y="1981202"/>
                <a:ext cx="2819400" cy="533400"/>
              </a:xfrm>
              <a:prstGeom prst="straightConnector1">
                <a:avLst/>
              </a:prstGeom>
              <a:ln w="317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TextBox 69"/>
              <p:cNvSpPr txBox="1"/>
              <p:nvPr/>
            </p:nvSpPr>
            <p:spPr>
              <a:xfrm>
                <a:off x="5486400" y="2362202"/>
                <a:ext cx="24384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h = greedy </a:t>
                </a:r>
                <a:r>
                  <a:rPr lang="en-US" sz="2000" b="1" dirty="0" err="1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lookahead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Segoe UI" pitchFamily="34" charset="0"/>
                    <a:cs typeface="Segoe UI" pitchFamily="34" charset="0"/>
                  </a:rPr>
                  <a:t> cost</a:t>
                </a:r>
              </a:p>
            </p:txBody>
          </p:sp>
        </p:grpSp>
        <p:cxnSp>
          <p:nvCxnSpPr>
            <p:cNvPr id="68" name="Straight Arrow Connector 67"/>
            <p:cNvCxnSpPr/>
            <p:nvPr/>
          </p:nvCxnSpPr>
          <p:spPr>
            <a:xfrm rot="10800000" flipV="1">
              <a:off x="2514600" y="4953000"/>
              <a:ext cx="2743200" cy="152400"/>
            </a:xfrm>
            <a:prstGeom prst="straightConnector1">
              <a:avLst/>
            </a:prstGeom>
            <a:ln w="317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4"/>
          <p:cNvGrpSpPr/>
          <p:nvPr/>
        </p:nvGrpSpPr>
        <p:grpSpPr>
          <a:xfrm>
            <a:off x="3276600" y="762000"/>
            <a:ext cx="3810000" cy="400110"/>
            <a:chOff x="3276600" y="762000"/>
            <a:chExt cx="3810000" cy="400110"/>
          </a:xfrm>
        </p:grpSpPr>
        <p:cxnSp>
          <p:nvCxnSpPr>
            <p:cNvPr id="75" name="Straight Arrow Connector 74"/>
            <p:cNvCxnSpPr>
              <a:stCxn id="76" idx="1"/>
            </p:cNvCxnSpPr>
            <p:nvPr/>
          </p:nvCxnSpPr>
          <p:spPr>
            <a:xfrm rot="10800000" flipV="1">
              <a:off x="3276600" y="962055"/>
              <a:ext cx="2057400" cy="10474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5334000" y="762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Segoe UI" pitchFamily="34" charset="0"/>
                  <a:cs typeface="Segoe UI" pitchFamily="34" charset="0"/>
                </a:rPr>
                <a:t>h = -infinity</a:t>
              </a:r>
            </a:p>
          </p:txBody>
        </p:sp>
      </p:grpSp>
      <p:grpSp>
        <p:nvGrpSpPr>
          <p:cNvPr id="77" name="Group 74"/>
          <p:cNvGrpSpPr/>
          <p:nvPr/>
        </p:nvGrpSpPr>
        <p:grpSpPr>
          <a:xfrm>
            <a:off x="3276600" y="762000"/>
            <a:ext cx="4343400" cy="707886"/>
            <a:chOff x="3276600" y="762000"/>
            <a:chExt cx="3810000" cy="707886"/>
          </a:xfrm>
        </p:grpSpPr>
        <p:cxnSp>
          <p:nvCxnSpPr>
            <p:cNvPr id="78" name="Straight Arrow Connector 77"/>
            <p:cNvCxnSpPr/>
            <p:nvPr/>
          </p:nvCxnSpPr>
          <p:spPr>
            <a:xfrm rot="10800000" flipV="1">
              <a:off x="3276600" y="962055"/>
              <a:ext cx="1804737" cy="104746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4880811" y="762000"/>
              <a:ext cx="220578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something better</a:t>
              </a:r>
            </a:p>
          </p:txBody>
        </p:sp>
      </p:grpSp>
      <p:grpSp>
        <p:nvGrpSpPr>
          <p:cNvPr id="80" name="Group 75"/>
          <p:cNvGrpSpPr/>
          <p:nvPr/>
        </p:nvGrpSpPr>
        <p:grpSpPr>
          <a:xfrm>
            <a:off x="2438410" y="1752600"/>
            <a:ext cx="5257791" cy="707886"/>
            <a:chOff x="2438410" y="1752600"/>
            <a:chExt cx="4876791" cy="707886"/>
          </a:xfrm>
        </p:grpSpPr>
        <p:cxnSp>
          <p:nvCxnSpPr>
            <p:cNvPr id="81" name="Straight Arrow Connector 80"/>
            <p:cNvCxnSpPr/>
            <p:nvPr/>
          </p:nvCxnSpPr>
          <p:spPr>
            <a:xfrm rot="10800000">
              <a:off x="2438410" y="1752620"/>
              <a:ext cx="2827122" cy="22858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5194852" y="1752600"/>
              <a:ext cx="212034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  <a:latin typeface="Segoe UI" pitchFamily="34" charset="0"/>
                  <a:cs typeface="Segoe UI" pitchFamily="34" charset="0"/>
                </a:rPr>
                <a:t>h = something better</a:t>
              </a: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4495800" y="33528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heuristics.</a:t>
            </a:r>
          </a:p>
        </p:txBody>
      </p:sp>
      <p:pic>
        <p:nvPicPr>
          <p:cNvPr id="84" name="Picture 83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4953000" y="3352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search algorithm.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495800" y="33528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heuristics.</a:t>
            </a:r>
          </a:p>
        </p:txBody>
      </p:sp>
      <p:pic>
        <p:nvPicPr>
          <p:cNvPr id="60" name="Picture 59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4953000" y="3352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search algorithm.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9600" y="5334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For instance, instead of A*…</a:t>
            </a:r>
          </a:p>
        </p:txBody>
      </p:sp>
      <p:pic>
        <p:nvPicPr>
          <p:cNvPr id="35" name="Picture 3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  <p:bldP spid="90" grpId="0" animBg="1"/>
      <p:bldP spid="95" grpId="0" animBg="1"/>
      <p:bldP spid="96" grpId="0" animBg="1"/>
      <p:bldP spid="97" grpId="0" animBg="1"/>
      <p:bldP spid="108" grpId="0" animBg="1"/>
      <p:bldP spid="33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9" name="Oval 7"/>
          <p:cNvSpPr>
            <a:spLocks noChangeArrowheads="1"/>
          </p:cNvSpPr>
          <p:nvPr/>
        </p:nvSpPr>
        <p:spPr bwMode="auto">
          <a:xfrm>
            <a:off x="2939400" y="978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0" name="Oval 9"/>
          <p:cNvSpPr>
            <a:spLocks noChangeArrowheads="1"/>
          </p:cNvSpPr>
          <p:nvPr/>
        </p:nvSpPr>
        <p:spPr bwMode="auto">
          <a:xfrm>
            <a:off x="3244200" y="1588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91" name="AutoShape 10"/>
          <p:cNvCxnSpPr>
            <a:cxnSpLocks noChangeShapeType="1"/>
            <a:stCxn id="89" idx="4"/>
            <a:endCxn id="95" idx="0"/>
          </p:cNvCxnSpPr>
          <p:nvPr/>
        </p:nvCxnSpPr>
        <p:spPr bwMode="auto">
          <a:xfrm rot="5400000">
            <a:off x="2379669" y="1022811"/>
            <a:ext cx="5216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2" name="AutoShape 11"/>
          <p:cNvCxnSpPr>
            <a:cxnSpLocks noChangeShapeType="1"/>
            <a:stCxn id="89" idx="4"/>
            <a:endCxn id="90" idx="0"/>
          </p:cNvCxnSpPr>
          <p:nvPr/>
        </p:nvCxnSpPr>
        <p:spPr bwMode="auto">
          <a:xfrm rot="16200000" flipH="1">
            <a:off x="2951169" y="1213311"/>
            <a:ext cx="445423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3" name="AutoShape 12"/>
          <p:cNvCxnSpPr>
            <a:cxnSpLocks noChangeShapeType="1"/>
            <a:stCxn id="95" idx="4"/>
            <a:endCxn id="97" idx="0"/>
          </p:cNvCxnSpPr>
          <p:nvPr/>
        </p:nvCxnSpPr>
        <p:spPr bwMode="auto">
          <a:xfrm rot="5400000">
            <a:off x="17700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94" name="AutoShape 13"/>
          <p:cNvCxnSpPr>
            <a:cxnSpLocks noChangeShapeType="1"/>
            <a:stCxn id="95" idx="4"/>
            <a:endCxn id="96" idx="0"/>
          </p:cNvCxnSpPr>
          <p:nvPr/>
        </p:nvCxnSpPr>
        <p:spPr bwMode="auto">
          <a:xfrm rot="16200000" flipH="1">
            <a:off x="2227269" y="1861011"/>
            <a:ext cx="521623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95" name="Oval 14"/>
          <p:cNvSpPr>
            <a:spLocks noChangeArrowheads="1"/>
          </p:cNvSpPr>
          <p:nvPr/>
        </p:nvSpPr>
        <p:spPr bwMode="auto">
          <a:xfrm>
            <a:off x="2177400" y="16646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6" name="Oval 15"/>
          <p:cNvSpPr>
            <a:spLocks noChangeArrowheads="1"/>
          </p:cNvSpPr>
          <p:nvPr/>
        </p:nvSpPr>
        <p:spPr bwMode="auto">
          <a:xfrm>
            <a:off x="26346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7" name="Oval 19"/>
          <p:cNvSpPr>
            <a:spLocks noChangeArrowheads="1"/>
          </p:cNvSpPr>
          <p:nvPr/>
        </p:nvSpPr>
        <p:spPr bwMode="auto">
          <a:xfrm>
            <a:off x="1720200" y="23504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03" name="AutoShape 25"/>
          <p:cNvCxnSpPr>
            <a:cxnSpLocks noChangeShapeType="1"/>
            <a:stCxn id="96" idx="4"/>
            <a:endCxn id="108" idx="0"/>
          </p:cNvCxnSpPr>
          <p:nvPr/>
        </p:nvCxnSpPr>
        <p:spPr bwMode="auto">
          <a:xfrm rot="5400000">
            <a:off x="2227269" y="2851611"/>
            <a:ext cx="826423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4" name="AutoShape 26"/>
          <p:cNvCxnSpPr>
            <a:cxnSpLocks noChangeShapeType="1"/>
            <a:stCxn id="96" idx="4"/>
            <a:endCxn id="109" idx="0"/>
          </p:cNvCxnSpPr>
          <p:nvPr/>
        </p:nvCxnSpPr>
        <p:spPr bwMode="auto">
          <a:xfrm rot="16200000" flipH="1">
            <a:off x="2684469" y="2546811"/>
            <a:ext cx="826423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08" name="Oval 30"/>
          <p:cNvSpPr>
            <a:spLocks noChangeArrowheads="1"/>
          </p:cNvSpPr>
          <p:nvPr/>
        </p:nvSpPr>
        <p:spPr bwMode="auto">
          <a:xfrm>
            <a:off x="24822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9" name="Oval 31"/>
          <p:cNvSpPr>
            <a:spLocks noChangeArrowheads="1"/>
          </p:cNvSpPr>
          <p:nvPr/>
        </p:nvSpPr>
        <p:spPr bwMode="auto">
          <a:xfrm>
            <a:off x="3396600" y="3341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0" name="AutoShape 32"/>
          <p:cNvCxnSpPr>
            <a:cxnSpLocks noChangeShapeType="1"/>
            <a:stCxn id="108" idx="4"/>
          </p:cNvCxnSpPr>
          <p:nvPr/>
        </p:nvCxnSpPr>
        <p:spPr bwMode="auto">
          <a:xfrm rot="16200000" flipH="1">
            <a:off x="2615639" y="3453841"/>
            <a:ext cx="381002" cy="483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1" name="AutoShape 33"/>
          <p:cNvCxnSpPr>
            <a:cxnSpLocks noChangeShapeType="1"/>
            <a:stCxn id="108" idx="3"/>
            <a:endCxn id="132" idx="0"/>
          </p:cNvCxnSpPr>
          <p:nvPr/>
        </p:nvCxnSpPr>
        <p:spPr bwMode="auto">
          <a:xfrm rot="5400000">
            <a:off x="1919528" y="3516310"/>
            <a:ext cx="621866" cy="551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5" name="AutoShape 37"/>
          <p:cNvCxnSpPr>
            <a:cxnSpLocks noChangeShapeType="1"/>
            <a:stCxn id="132" idx="4"/>
          </p:cNvCxnSpPr>
          <p:nvPr/>
        </p:nvCxnSpPr>
        <p:spPr bwMode="auto">
          <a:xfrm rot="5400000">
            <a:off x="1396442" y="4318560"/>
            <a:ext cx="609599" cy="5068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6" name="AutoShape 38"/>
          <p:cNvCxnSpPr>
            <a:cxnSpLocks noChangeShapeType="1"/>
            <a:stCxn id="132" idx="4"/>
            <a:endCxn id="117" idx="0"/>
          </p:cNvCxnSpPr>
          <p:nvPr/>
        </p:nvCxnSpPr>
        <p:spPr bwMode="auto">
          <a:xfrm rot="16200000" flipH="1">
            <a:off x="1768628" y="4453251"/>
            <a:ext cx="751664" cy="37956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17" name="Oval 39"/>
          <p:cNvSpPr>
            <a:spLocks noChangeArrowheads="1"/>
          </p:cNvSpPr>
          <p:nvPr/>
        </p:nvSpPr>
        <p:spPr bwMode="auto">
          <a:xfrm>
            <a:off x="2252161" y="501886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18" name="AutoShape 40"/>
          <p:cNvCxnSpPr>
            <a:cxnSpLocks noChangeShapeType="1"/>
            <a:stCxn id="117" idx="4"/>
            <a:endCxn id="122" idx="0"/>
          </p:cNvCxnSpPr>
          <p:nvPr/>
        </p:nvCxnSpPr>
        <p:spPr bwMode="auto">
          <a:xfrm flipH="1">
            <a:off x="1828800" y="5181600"/>
            <a:ext cx="5054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19" name="AutoShape 41"/>
          <p:cNvCxnSpPr>
            <a:cxnSpLocks noChangeShapeType="1"/>
            <a:stCxn id="117" idx="4"/>
            <a:endCxn id="123" idx="0"/>
          </p:cNvCxnSpPr>
          <p:nvPr/>
        </p:nvCxnSpPr>
        <p:spPr bwMode="auto">
          <a:xfrm>
            <a:off x="2334240" y="5181600"/>
            <a:ext cx="440640" cy="7834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122" name="Oval 44"/>
          <p:cNvSpPr>
            <a:spLocks noChangeArrowheads="1"/>
          </p:cNvSpPr>
          <p:nvPr/>
        </p:nvSpPr>
        <p:spPr bwMode="auto">
          <a:xfrm>
            <a:off x="1746720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3" name="Oval 45"/>
          <p:cNvSpPr>
            <a:spLocks noChangeArrowheads="1"/>
          </p:cNvSpPr>
          <p:nvPr/>
        </p:nvSpPr>
        <p:spPr bwMode="auto">
          <a:xfrm>
            <a:off x="2692801" y="5966484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2" name="Oval 5"/>
          <p:cNvSpPr>
            <a:spLocks noChangeArrowheads="1"/>
          </p:cNvSpPr>
          <p:nvPr/>
        </p:nvSpPr>
        <p:spPr bwMode="auto">
          <a:xfrm>
            <a:off x="1872600" y="41030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4953000" y="3352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search algorithm.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9600" y="5334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For instance, instead of A*…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9600" y="11430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…we could try a depth-first strategy like depth-first branch-and-bound, and take advantage of its </a:t>
            </a:r>
            <a:r>
              <a:rPr lang="en-US" sz="20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anytime</a:t>
            </a:r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 properties.</a:t>
            </a:r>
          </a:p>
        </p:txBody>
      </p:sp>
      <p:pic>
        <p:nvPicPr>
          <p:cNvPr id="35" name="Picture 34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9" grpId="0" animBg="1"/>
      <p:bldP spid="95" grpId="0" animBg="1"/>
      <p:bldP spid="96" grpId="0" animBg="1"/>
      <p:bldP spid="108" grpId="0" animBg="1"/>
      <p:bldP spid="117" grpId="0" animBg="1"/>
      <p:bldP spid="122" grpId="0" animBg="1"/>
      <p:bldP spid="132" grpId="0" animBg="1"/>
      <p:bldP spid="34" grpId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6637-9D7E-4F94-AC5F-9BE599A87B7B}" type="datetime1">
              <a:rPr lang="en-US" smtClean="0"/>
              <a:pPr/>
              <a:t>4/14/10</a:t>
            </a:fld>
            <a:endParaRPr lang="en-US" dirty="0"/>
          </a:p>
        </p:txBody>
      </p:sp>
      <p:cxnSp>
        <p:nvCxnSpPr>
          <p:cNvPr id="85" name="AutoShape 1"/>
          <p:cNvCxnSpPr>
            <a:cxnSpLocks noChangeShapeType="1"/>
            <a:stCxn id="87" idx="4"/>
            <a:endCxn id="88" idx="0"/>
          </p:cNvCxnSpPr>
          <p:nvPr/>
        </p:nvCxnSpPr>
        <p:spPr bwMode="auto">
          <a:xfrm rot="5400000">
            <a:off x="1620015" y="208785"/>
            <a:ext cx="619650" cy="9640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86" name="AutoShape 2"/>
          <p:cNvCxnSpPr>
            <a:cxnSpLocks noChangeShapeType="1"/>
            <a:stCxn id="87" idx="4"/>
            <a:endCxn id="89" idx="0"/>
          </p:cNvCxnSpPr>
          <p:nvPr/>
        </p:nvCxnSpPr>
        <p:spPr bwMode="auto">
          <a:xfrm rot="16200000" flipH="1">
            <a:off x="2417769" y="375111"/>
            <a:ext cx="597823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87" name="Oval 4"/>
          <p:cNvSpPr>
            <a:spLocks noChangeArrowheads="1"/>
          </p:cNvSpPr>
          <p:nvPr/>
        </p:nvSpPr>
        <p:spPr bwMode="auto">
          <a:xfrm>
            <a:off x="2329800" y="216823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8" name="Oval 5"/>
          <p:cNvSpPr>
            <a:spLocks noChangeArrowheads="1"/>
          </p:cNvSpPr>
          <p:nvPr/>
        </p:nvSpPr>
        <p:spPr bwMode="auto">
          <a:xfrm>
            <a:off x="1365720" y="1000650"/>
            <a:ext cx="164160" cy="16417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447802" y="3341023"/>
            <a:ext cx="1600198" cy="2789638"/>
            <a:chOff x="1447802" y="3341023"/>
            <a:chExt cx="1600198" cy="2789638"/>
          </a:xfrm>
        </p:grpSpPr>
        <p:sp>
          <p:nvSpPr>
            <p:cNvPr id="108" name="Oval 30"/>
            <p:cNvSpPr>
              <a:spLocks noChangeArrowheads="1"/>
            </p:cNvSpPr>
            <p:nvPr/>
          </p:nvSpPr>
          <p:spPr bwMode="auto">
            <a:xfrm>
              <a:off x="2482200" y="33410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cxnSp>
          <p:nvCxnSpPr>
            <p:cNvPr id="110" name="AutoShape 32"/>
            <p:cNvCxnSpPr>
              <a:cxnSpLocks noChangeShapeType="1"/>
              <a:stCxn id="108" idx="4"/>
            </p:cNvCxnSpPr>
            <p:nvPr/>
          </p:nvCxnSpPr>
          <p:spPr bwMode="auto">
            <a:xfrm rot="16200000" flipH="1">
              <a:off x="2615639" y="3453841"/>
              <a:ext cx="381002" cy="483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33"/>
            <p:cNvCxnSpPr>
              <a:cxnSpLocks noChangeShapeType="1"/>
              <a:stCxn id="108" idx="3"/>
              <a:endCxn id="132" idx="0"/>
            </p:cNvCxnSpPr>
            <p:nvPr/>
          </p:nvCxnSpPr>
          <p:spPr bwMode="auto">
            <a:xfrm rot="5400000">
              <a:off x="1919528" y="3516310"/>
              <a:ext cx="621866" cy="5515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15" name="AutoShape 37"/>
            <p:cNvCxnSpPr>
              <a:cxnSpLocks noChangeShapeType="1"/>
              <a:stCxn id="132" idx="4"/>
            </p:cNvCxnSpPr>
            <p:nvPr/>
          </p:nvCxnSpPr>
          <p:spPr bwMode="auto">
            <a:xfrm rot="5400000">
              <a:off x="1396442" y="4318560"/>
              <a:ext cx="609599" cy="5068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16" name="AutoShape 38"/>
            <p:cNvCxnSpPr>
              <a:cxnSpLocks noChangeShapeType="1"/>
              <a:stCxn id="132" idx="4"/>
              <a:endCxn id="117" idx="0"/>
            </p:cNvCxnSpPr>
            <p:nvPr/>
          </p:nvCxnSpPr>
          <p:spPr bwMode="auto">
            <a:xfrm rot="16200000" flipH="1">
              <a:off x="1768628" y="4453251"/>
              <a:ext cx="751664" cy="3795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17" name="Oval 39"/>
            <p:cNvSpPr>
              <a:spLocks noChangeArrowheads="1"/>
            </p:cNvSpPr>
            <p:nvPr/>
          </p:nvSpPr>
          <p:spPr bwMode="auto">
            <a:xfrm>
              <a:off x="2252161" y="5018864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cxnSp>
          <p:nvCxnSpPr>
            <p:cNvPr id="118" name="AutoShape 40"/>
            <p:cNvCxnSpPr>
              <a:cxnSpLocks noChangeShapeType="1"/>
              <a:stCxn id="117" idx="4"/>
              <a:endCxn id="122" idx="0"/>
            </p:cNvCxnSpPr>
            <p:nvPr/>
          </p:nvCxnSpPr>
          <p:spPr bwMode="auto">
            <a:xfrm flipH="1">
              <a:off x="1828800" y="5181600"/>
              <a:ext cx="505440" cy="7834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19" name="AutoShape 41"/>
            <p:cNvCxnSpPr>
              <a:cxnSpLocks noChangeShapeType="1"/>
              <a:stCxn id="117" idx="4"/>
              <a:endCxn id="123" idx="0"/>
            </p:cNvCxnSpPr>
            <p:nvPr/>
          </p:nvCxnSpPr>
          <p:spPr bwMode="auto">
            <a:xfrm>
              <a:off x="2334240" y="5181600"/>
              <a:ext cx="440640" cy="7834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22" name="Oval 44"/>
            <p:cNvSpPr>
              <a:spLocks noChangeArrowheads="1"/>
            </p:cNvSpPr>
            <p:nvPr/>
          </p:nvSpPr>
          <p:spPr bwMode="auto">
            <a:xfrm>
              <a:off x="1746720" y="5966484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3" name="Oval 45"/>
            <p:cNvSpPr>
              <a:spLocks noChangeArrowheads="1"/>
            </p:cNvSpPr>
            <p:nvPr/>
          </p:nvSpPr>
          <p:spPr bwMode="auto">
            <a:xfrm>
              <a:off x="2692801" y="5966484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32" name="Oval 5"/>
            <p:cNvSpPr>
              <a:spLocks noChangeArrowheads="1"/>
            </p:cNvSpPr>
            <p:nvPr/>
          </p:nvSpPr>
          <p:spPr bwMode="auto">
            <a:xfrm>
              <a:off x="1872600" y="41030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4953000" y="3352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search algorithm.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53000" y="3352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We can change </a:t>
            </a:r>
          </a:p>
          <a:p>
            <a:pPr algn="ctr"/>
            <a:r>
              <a:rPr lang="en-US" sz="2000" b="1" dirty="0" smtClean="0">
                <a:latin typeface="Segoe UI" pitchFamily="34" charset="0"/>
                <a:cs typeface="Segoe UI" pitchFamily="34" charset="0"/>
              </a:rPr>
              <a:t>the search space.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720200" y="978823"/>
            <a:ext cx="1840560" cy="2526377"/>
            <a:chOff x="1720200" y="978823"/>
            <a:chExt cx="1840560" cy="2526377"/>
          </a:xfrm>
        </p:grpSpPr>
        <p:sp>
          <p:nvSpPr>
            <p:cNvPr id="89" name="Oval 7"/>
            <p:cNvSpPr>
              <a:spLocks noChangeArrowheads="1"/>
            </p:cNvSpPr>
            <p:nvPr/>
          </p:nvSpPr>
          <p:spPr bwMode="auto">
            <a:xfrm>
              <a:off x="2939400" y="9788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90" name="Oval 9"/>
            <p:cNvSpPr>
              <a:spLocks noChangeArrowheads="1"/>
            </p:cNvSpPr>
            <p:nvPr/>
          </p:nvSpPr>
          <p:spPr bwMode="auto">
            <a:xfrm>
              <a:off x="3244200" y="15884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cxnSp>
          <p:nvCxnSpPr>
            <p:cNvPr id="91" name="AutoShape 10"/>
            <p:cNvCxnSpPr>
              <a:cxnSpLocks noChangeShapeType="1"/>
              <a:stCxn id="89" idx="4"/>
              <a:endCxn id="95" idx="0"/>
            </p:cNvCxnSpPr>
            <p:nvPr/>
          </p:nvCxnSpPr>
          <p:spPr bwMode="auto">
            <a:xfrm rot="5400000">
              <a:off x="2379669" y="1022811"/>
              <a:ext cx="521623" cy="762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92" name="AutoShape 11"/>
            <p:cNvCxnSpPr>
              <a:cxnSpLocks noChangeShapeType="1"/>
              <a:stCxn id="89" idx="4"/>
              <a:endCxn id="90" idx="0"/>
            </p:cNvCxnSpPr>
            <p:nvPr/>
          </p:nvCxnSpPr>
          <p:spPr bwMode="auto">
            <a:xfrm rot="16200000" flipH="1">
              <a:off x="2951169" y="1213311"/>
              <a:ext cx="445423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93" name="AutoShape 12"/>
            <p:cNvCxnSpPr>
              <a:cxnSpLocks noChangeShapeType="1"/>
              <a:stCxn id="95" idx="4"/>
              <a:endCxn id="97" idx="0"/>
            </p:cNvCxnSpPr>
            <p:nvPr/>
          </p:nvCxnSpPr>
          <p:spPr bwMode="auto">
            <a:xfrm rot="5400000">
              <a:off x="1770069" y="1861011"/>
              <a:ext cx="521623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94" name="AutoShape 13"/>
            <p:cNvCxnSpPr>
              <a:cxnSpLocks noChangeShapeType="1"/>
              <a:stCxn id="95" idx="4"/>
              <a:endCxn id="96" idx="0"/>
            </p:cNvCxnSpPr>
            <p:nvPr/>
          </p:nvCxnSpPr>
          <p:spPr bwMode="auto">
            <a:xfrm rot="16200000" flipH="1">
              <a:off x="2227269" y="1861011"/>
              <a:ext cx="521623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95" name="Oval 14"/>
            <p:cNvSpPr>
              <a:spLocks noChangeArrowheads="1"/>
            </p:cNvSpPr>
            <p:nvPr/>
          </p:nvSpPr>
          <p:spPr bwMode="auto">
            <a:xfrm>
              <a:off x="2177400" y="16646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96" name="Oval 15"/>
            <p:cNvSpPr>
              <a:spLocks noChangeArrowheads="1"/>
            </p:cNvSpPr>
            <p:nvPr/>
          </p:nvSpPr>
          <p:spPr bwMode="auto">
            <a:xfrm>
              <a:off x="2634600" y="23504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97" name="Oval 19"/>
            <p:cNvSpPr>
              <a:spLocks noChangeArrowheads="1"/>
            </p:cNvSpPr>
            <p:nvPr/>
          </p:nvSpPr>
          <p:spPr bwMode="auto">
            <a:xfrm>
              <a:off x="1720200" y="23504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  <p:cxnSp>
          <p:nvCxnSpPr>
            <p:cNvPr id="103" name="AutoShape 25"/>
            <p:cNvCxnSpPr>
              <a:cxnSpLocks noChangeShapeType="1"/>
              <a:stCxn id="96" idx="4"/>
              <a:endCxn id="108" idx="0"/>
            </p:cNvCxnSpPr>
            <p:nvPr/>
          </p:nvCxnSpPr>
          <p:spPr bwMode="auto">
            <a:xfrm rot="5400000">
              <a:off x="2227269" y="2851611"/>
              <a:ext cx="826423" cy="1524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26"/>
            <p:cNvCxnSpPr>
              <a:cxnSpLocks noChangeShapeType="1"/>
              <a:stCxn id="96" idx="4"/>
              <a:endCxn id="109" idx="0"/>
            </p:cNvCxnSpPr>
            <p:nvPr/>
          </p:nvCxnSpPr>
          <p:spPr bwMode="auto">
            <a:xfrm rot="16200000" flipH="1">
              <a:off x="2684469" y="2546811"/>
              <a:ext cx="826423" cy="762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09" name="Oval 31"/>
            <p:cNvSpPr>
              <a:spLocks noChangeArrowheads="1"/>
            </p:cNvSpPr>
            <p:nvPr/>
          </p:nvSpPr>
          <p:spPr bwMode="auto">
            <a:xfrm>
              <a:off x="3396600" y="3341023"/>
              <a:ext cx="164160" cy="16417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82945" tIns="41473" rIns="82945" bIns="41473" anchor="ctr"/>
            <a:lstStyle/>
            <a:p>
              <a:endParaRPr lang="en-US"/>
            </a:p>
          </p:txBody>
        </p:sp>
      </p:grpSp>
      <p:pic>
        <p:nvPicPr>
          <p:cNvPr id="36" name="Picture 3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0971 C 0.11771 -0.11425 0.24792 -0.23797 0.25816 -0.29741 C 0.26841 -0.35685 0.15851 -0.35199 0.04879 -0.34713 " pathEditMode="relative" rAng="0" ptsTypes="aaA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18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 0.01434 C -0.05 -0.01226 -0.10469 -0.03816 -0.11928 0.02289 C -0.13282 0.08418 -0.08716 0.32424 -0.08056 0.3839 " pathEditMode="relative" rAng="0" ptsTypes="aaA">
                                      <p:cBhvr>
                                        <p:cTn id="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33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be 10"/>
          <p:cNvSpPr/>
          <p:nvPr/>
        </p:nvSpPr>
        <p:spPr>
          <a:xfrm>
            <a:off x="4419600" y="3352800"/>
            <a:ext cx="762000" cy="76200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" name="Cube 9"/>
          <p:cNvSpPr/>
          <p:nvPr/>
        </p:nvSpPr>
        <p:spPr>
          <a:xfrm>
            <a:off x="4419600" y="2743200"/>
            <a:ext cx="762000" cy="762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905000" y="2667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What</a:t>
            </a:r>
          </a:p>
        </p:txBody>
      </p:sp>
      <p:sp>
        <p:nvSpPr>
          <p:cNvPr id="5" name="Cube 4"/>
          <p:cNvSpPr/>
          <p:nvPr/>
        </p:nvSpPr>
        <p:spPr>
          <a:xfrm>
            <a:off x="4419600" y="2209800"/>
            <a:ext cx="762000" cy="762000"/>
          </a:xfrm>
          <a:prstGeom prst="cub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6" name="Cube 5"/>
          <p:cNvSpPr/>
          <p:nvPr/>
        </p:nvSpPr>
        <p:spPr>
          <a:xfrm>
            <a:off x="4419600" y="1600200"/>
            <a:ext cx="762000" cy="762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ube 8"/>
          <p:cNvSpPr/>
          <p:nvPr/>
        </p:nvSpPr>
        <p:spPr>
          <a:xfrm>
            <a:off x="5029200" y="3352800"/>
            <a:ext cx="762000" cy="76200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6482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does cube pruning teach us?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5400" y="2667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Segoe UI" pitchFamily="34" charset="0"/>
                <a:cs typeface="Segoe UI" pitchFamily="34" charset="0"/>
              </a:rPr>
              <a:t>esson</a:t>
            </a:r>
            <a:endParaRPr lang="en-US" sz="3600" b="1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Cube 6"/>
          <p:cNvSpPr/>
          <p:nvPr/>
        </p:nvSpPr>
        <p:spPr>
          <a:xfrm>
            <a:off x="5638800" y="3352800"/>
            <a:ext cx="762000" cy="76200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7000" y="1143000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We end up with a speedup technique which is: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7200" y="2514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simple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7200" y="3124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general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0" y="38100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well-studied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62200" y="44196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easily adaptable to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new use cases</a:t>
            </a:r>
          </a:p>
        </p:txBody>
      </p:sp>
      <p:pic>
        <p:nvPicPr>
          <p:cNvPr id="21" name="Picture 20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64662E-6 C 0.14566 -0.12326 0.29132 -0.24653 0.34983 -0.27521 C 0.40833 -0.30388 0.37969 -0.2382 0.35122 -0.17229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" y="-15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69288E-6 C -0.17882 -0.12327 -0.35712 -0.24653 -0.42882 -0.27521 C -0.5 -0.30389 -0.46528 -0.23821 -0.43056 -0.1723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-15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3506E-6 C -0.14878 -0.12326 -0.2974 -0.24653 -0.35712 -0.2752 C -0.41667 -0.30388 -0.38767 -0.2382 -0.35868 -0.17229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9556E-7 C -0.11319 0.13946 -0.22622 0.27914 -0.27153 0.31152 C -0.31667 0.34413 -0.29514 0.26966 -0.27344 0.1949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1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9556E-7 C -0.19341 0.13506 -0.38664 0.27012 -0.46424 0.30157 C -0.54167 0.33303 -0.504 0.26087 -0.46615 0.18871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" y="16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9556E-7 C 0.11719 0.13044 0.23438 0.2611 0.28143 0.2914 C 0.32848 0.32192 0.30556 0.25231 0.28264 0.18247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16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4" grpId="0"/>
      <p:bldP spid="5" grpId="0" animBg="1"/>
      <p:bldP spid="6" grpId="0" animBg="1"/>
      <p:bldP spid="9" grpId="0" animBg="1"/>
      <p:bldP spid="13" grpId="0"/>
      <p:bldP spid="14" grpId="0"/>
      <p:bldP spid="7" grpId="0" animBg="1"/>
      <p:bldP spid="15" grpId="0"/>
      <p:bldP spid="16" grpId="0"/>
      <p:bldP spid="18" grpId="0"/>
      <p:bldP spid="19" grpId="0"/>
      <p:bldP spid="20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0B75-413A-4E41-8195-35F8FCE220D1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25908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Segoe UI" pitchFamily="34" charset="0"/>
                <a:cs typeface="Segoe UI" pitchFamily="34" charset="0"/>
              </a:rPr>
              <a:t>Thank you.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35052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Questions?</a:t>
            </a:r>
          </a:p>
        </p:txBody>
      </p:sp>
      <p:pic>
        <p:nvPicPr>
          <p:cNvPr id="6" name="Picture 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D60C3-48E4-4E33-8807-69D90B271A12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Segoe UI" pitchFamily="34" charset="0"/>
                <a:cs typeface="Segoe UI" pitchFamily="34" charset="0"/>
              </a:rPr>
              <a:t>il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ne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Segoe UI" pitchFamily="34" charset="0"/>
                <a:cs typeface="Segoe UI" pitchFamily="34" charset="0"/>
              </a:rPr>
              <a:t>va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pas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0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4572000"/>
            <a:ext cx="2057400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[0,1]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[0,1] item2 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4572000"/>
            <a:ext cx="2057400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[1,2]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[1,2]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[1,2]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4572000"/>
            <a:ext cx="2057400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item1</a:t>
            </a: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29400" y="4572000"/>
            <a:ext cx="2057400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[3,4]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[3,4]</a:t>
            </a:r>
            <a:r>
              <a:rPr lang="en-US" sz="1600" dirty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1600" dirty="0" smtClean="0">
                <a:latin typeface="Segoe UI" pitchFamily="34" charset="0"/>
                <a:cs typeface="Segoe UI" pitchFamily="34" charset="0"/>
              </a:rPr>
              <a:t>item3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3657600"/>
            <a:ext cx="4114800" cy="83099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[0,2]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[0,2]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3657600"/>
            <a:ext cx="4114800" cy="83099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90800" y="2743200"/>
            <a:ext cx="4038600" cy="83099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[1,3]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[1,3]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18288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[0,3]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[0,3]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[0,3] item3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90800" y="9144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[1,4]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2286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egoe UI" pitchFamily="34" charset="0"/>
                <a:cs typeface="Segoe UI" pitchFamily="34" charset="0"/>
              </a:rPr>
              <a:t>Cube pruning targets CKY decoding</a:t>
            </a:r>
          </a:p>
        </p:txBody>
      </p:sp>
      <p:pic>
        <p:nvPicPr>
          <p:cNvPr id="26" name="Picture 2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AFAB-5837-4863-A817-E8D763256EA6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Segoe UI" pitchFamily="34" charset="0"/>
                <a:cs typeface="Segoe UI" pitchFamily="34" charset="0"/>
              </a:rPr>
              <a:t>il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ne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Segoe UI" pitchFamily="34" charset="0"/>
                <a:cs typeface="Segoe UI" pitchFamily="34" charset="0"/>
              </a:rPr>
              <a:t>va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5486400"/>
            <a:ext cx="2057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pas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0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90800" y="9144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[1,4] item1</a:t>
            </a:r>
          </a:p>
          <a:p>
            <a:pPr algn="ctr"/>
            <a:r>
              <a:rPr lang="en-US" sz="1600" b="1" dirty="0" smtClean="0">
                <a:latin typeface="Segoe UI" pitchFamily="34" charset="0"/>
                <a:cs typeface="Segoe UI" pitchFamily="34" charset="0"/>
              </a:rPr>
              <a:t>[1,4] item2</a:t>
            </a:r>
            <a:endParaRPr lang="en-US" sz="1600" b="1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4762500" y="2324100"/>
            <a:ext cx="1752600" cy="1524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00400" y="33528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an item encodes a (set of) translation(s) of a partial sentence</a:t>
            </a:r>
          </a:p>
        </p:txBody>
      </p:sp>
      <p:sp>
        <p:nvSpPr>
          <p:cNvPr id="29" name="Left Brace 28"/>
          <p:cNvSpPr/>
          <p:nvPr/>
        </p:nvSpPr>
        <p:spPr>
          <a:xfrm rot="5400000">
            <a:off x="5181600" y="1600200"/>
            <a:ext cx="838200" cy="6019800"/>
          </a:xfrm>
          <a:prstGeom prst="lef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7931-39C2-4F78-A2B9-EC45D7ED6D6E}" type="datetime1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CAFB-6F81-4452-AE70-E5B16AE6C74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838200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Segoe UI" pitchFamily="34" charset="0"/>
                <a:cs typeface="Segoe UI" pitchFamily="34" charset="0"/>
              </a:rPr>
              <a:t>How are items created?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2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43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3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4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45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" pitchFamily="34" charset="0"/>
                <a:cs typeface="Segoe UI" pitchFamily="34" charset="0"/>
              </a:rPr>
              <a:t>5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3581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[4,5]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[4,5]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 [4,5]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4724400"/>
            <a:ext cx="2057400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[2,3] item3</a:t>
            </a:r>
          </a:p>
          <a:p>
            <a:pPr algn="ctr"/>
            <a:endParaRPr lang="en-US" sz="1600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724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item2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item3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[3,5] item4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4600" y="3581400"/>
            <a:ext cx="4114800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item1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item2</a:t>
            </a: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item3</a:t>
            </a:r>
            <a:endParaRPr lang="en-US" sz="1600" dirty="0"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en-US" sz="1600" dirty="0" smtClean="0">
                <a:latin typeface="Segoe UI" pitchFamily="34" charset="0"/>
                <a:cs typeface="Segoe UI" pitchFamily="34" charset="0"/>
              </a:rPr>
              <a:t>[2,4] item4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14600" y="2667000"/>
            <a:ext cx="61722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UI" pitchFamily="34" charset="0"/>
                <a:cs typeface="Segoe UI" pitchFamily="34" charset="0"/>
              </a:rPr>
              <a:t>????</a:t>
            </a:r>
            <a:endParaRPr lang="en-US" sz="3200" dirty="0">
              <a:latin typeface="Segoe UI" pitchFamily="34" charset="0"/>
              <a:cs typeface="Segoe UI" pitchFamily="34" charset="0"/>
            </a:endParaRPr>
          </a:p>
          <a:p>
            <a:pPr algn="ctr"/>
            <a:endParaRPr lang="en-US" sz="1600" dirty="0" smtClean="0"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6" name="Picture 15" descr="Final LW lo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6324600"/>
            <a:ext cx="1209675" cy="375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9021</TotalTime>
  <Words>5600</Words>
  <Application>Microsoft Macintosh PowerPoint</Application>
  <PresentationFormat>On-screen Show (4:3)</PresentationFormat>
  <Paragraphs>1811</Paragraphs>
  <Slides>68</Slides>
  <Notes>5</Notes>
  <HiddenSlides>4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Cube Pruning as Heuristic Search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</vt:vector>
  </TitlesOfParts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Cube Pruning as Heuristic Search</dc:title>
  <dc:creator>Mark Hopkins</dc:creator>
  <cp:lastModifiedBy>Greg Langmead</cp:lastModifiedBy>
  <cp:revision>238</cp:revision>
  <dcterms:created xsi:type="dcterms:W3CDTF">2010-04-14T16:04:06Z</dcterms:created>
  <dcterms:modified xsi:type="dcterms:W3CDTF">2010-04-14T19:03:34Z</dcterms:modified>
</cp:coreProperties>
</file>