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60" r:id="rId3"/>
    <p:sldId id="307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293" r:id="rId13"/>
    <p:sldId id="261" r:id="rId14"/>
    <p:sldId id="267" r:id="rId15"/>
    <p:sldId id="276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94" r:id="rId25"/>
    <p:sldId id="265" r:id="rId26"/>
    <p:sldId id="303" r:id="rId27"/>
    <p:sldId id="304" r:id="rId28"/>
    <p:sldId id="292" r:id="rId29"/>
    <p:sldId id="305" r:id="rId30"/>
    <p:sldId id="30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098F7C-46DA-4E48-9610-BA98C37012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A2C0F-DEE4-4624-B5A7-0048DE1560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1A1564-2992-4468-832D-CE829088D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F22B38-250E-4765-87C6-904172F2B6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AF6516-73C6-47E1-B0E1-1A809A6ACA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CCFDA-1C7F-46D5-8D2C-B81F2F8D61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DA2404-7823-4EC6-9547-2264E53C2D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C0CC0-AE85-4A60-BF39-F5D8B73DE0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8492BB-C15F-4DB3-8281-1C12C12EF9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2CD908-4012-401C-8140-0A121EE441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EFA0C-02DF-4E47-8C49-3850D83FB6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C117D-6053-4AED-8A3A-FA6951FA58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47CE42-A8A5-4909-A724-1113DA48E3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August 23, 2010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Grammars and Lexicons</a:t>
            </a:r>
          </a:p>
          <a:p>
            <a:pPr eaLnBrk="1" hangingPunct="1"/>
            <a:r>
              <a:rPr lang="en-US" smtClean="0"/>
              <a:t>11-721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of Language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848600" cy="4449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“Every normal speaker of any natural language has acquired an immensely </a:t>
            </a:r>
            <a:r>
              <a:rPr lang="en-US" sz="2800" b="1">
                <a:solidFill>
                  <a:schemeClr val="accent2"/>
                </a:solidFill>
              </a:rPr>
              <a:t>rich</a:t>
            </a:r>
            <a:r>
              <a:rPr lang="en-US" sz="2800"/>
              <a:t> and </a:t>
            </a:r>
            <a:r>
              <a:rPr lang="en-US" sz="2800" b="1">
                <a:solidFill>
                  <a:srgbClr val="FF0000"/>
                </a:solidFill>
              </a:rPr>
              <a:t>systematic</a:t>
            </a:r>
            <a:r>
              <a:rPr lang="en-US" sz="2800"/>
              <a:t> body of </a:t>
            </a:r>
            <a:r>
              <a:rPr lang="en-US" sz="2800" b="1">
                <a:solidFill>
                  <a:srgbClr val="33CC33"/>
                </a:solidFill>
              </a:rPr>
              <a:t>unconscious</a:t>
            </a:r>
            <a:r>
              <a:rPr lang="en-US" sz="2800"/>
              <a:t> knowledge, </a:t>
            </a:r>
            <a:r>
              <a:rPr lang="en-US" sz="2800" b="1">
                <a:solidFill>
                  <a:srgbClr val="FF3399"/>
                </a:solidFill>
              </a:rPr>
              <a:t>which can be investigated</a:t>
            </a:r>
            <a:r>
              <a:rPr lang="en-US" sz="2800"/>
              <a:t> by consulting speakers’ intuitive judgments.”</a:t>
            </a:r>
          </a:p>
          <a:p>
            <a:pPr>
              <a:lnSpc>
                <a:spcPct val="80000"/>
              </a:lnSpc>
            </a:pPr>
            <a:r>
              <a:rPr lang="en-US" sz="2800"/>
              <a:t>“Languages are objects of considerable </a:t>
            </a:r>
            <a:r>
              <a:rPr lang="en-US" sz="2800" b="1">
                <a:solidFill>
                  <a:schemeClr val="accent2"/>
                </a:solidFill>
              </a:rPr>
              <a:t>complexity</a:t>
            </a:r>
            <a:r>
              <a:rPr lang="en-US" sz="2800"/>
              <a:t>, which </a:t>
            </a:r>
            <a:r>
              <a:rPr lang="en-US" sz="2800" b="1">
                <a:solidFill>
                  <a:srgbClr val="FF3399"/>
                </a:solidFill>
              </a:rPr>
              <a:t>can be studied scientifically</a:t>
            </a:r>
            <a:r>
              <a:rPr lang="en-US" sz="2800"/>
              <a:t>.  That is, we can formulate hypotheses about linguistic structure and test them against the facts of particular languages.”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Sag et al., page 2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Claim 1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52400" y="3581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33CC33"/>
                </a:solidFill>
              </a:rPr>
              <a:t>Claim 3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52400" y="2971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Claim 2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52400" y="4114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3399"/>
                </a:solidFill>
              </a:rPr>
              <a:t>Claim 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Chomsky, 1957 on testable hypotheses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/>
              <a:t>The search for rigorous formulation in linguistics has a much more serious motivation than mere concern for logical niceties or the desire to purify well-established methods of linguistic analysis.  Precisely constructed models for linguistic structure can play an important role, both negative and positive, in the process of discovery itself.  </a:t>
            </a:r>
            <a:r>
              <a:rPr lang="en-US" sz="2000">
                <a:solidFill>
                  <a:srgbClr val="FF3399"/>
                </a:solidFill>
              </a:rPr>
              <a:t>By pushing a precise but inadequate formulation to an unacceptable conclusion, we can often expose the exact source of the inadequacy and, consequently, gain a deeper understanding of the linguistic data.</a:t>
            </a:r>
            <a:r>
              <a:rPr lang="en-US" sz="2000"/>
              <a:t>  More positively </a:t>
            </a:r>
            <a:r>
              <a:rPr lang="en-US" sz="2000">
                <a:solidFill>
                  <a:srgbClr val="CC0000"/>
                </a:solidFill>
              </a:rPr>
              <a:t>a formalized theory may automatically provide solutions for many problems other than those for which it was explicitly designed.</a:t>
            </a:r>
            <a:r>
              <a:rPr lang="en-US" sz="2000"/>
              <a:t>  </a:t>
            </a:r>
            <a:r>
              <a:rPr lang="en-US" sz="2000">
                <a:solidFill>
                  <a:srgbClr val="003399"/>
                </a:solidFill>
              </a:rPr>
              <a:t>Obscure and intuition-bound notions can neither lead to absurd conclusions nor provide new and correct ones</a:t>
            </a:r>
            <a:r>
              <a:rPr lang="en-US" sz="2000"/>
              <a:t>, and hence they fail to be useful in two important respects.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/>
              <a:t>(Noam Chomsky has been the most influential linguist in many parts of the world since 1957.  You may have also heard his name associated with politics. 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Approaches to human language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Descriptive</a:t>
            </a:r>
          </a:p>
          <a:p>
            <a:pPr lvl="1"/>
            <a:r>
              <a:rPr lang="en-US" dirty="0" smtClean="0"/>
              <a:t>Prescriptive</a:t>
            </a:r>
          </a:p>
          <a:p>
            <a:pPr lvl="1"/>
            <a:r>
              <a:rPr lang="en-US" dirty="0" smtClean="0"/>
              <a:t>Artistic</a:t>
            </a:r>
          </a:p>
          <a:p>
            <a:r>
              <a:rPr lang="en-US" dirty="0" smtClean="0"/>
              <a:t>Discovering rules that you aren’t aware of in English</a:t>
            </a:r>
          </a:p>
          <a:p>
            <a:r>
              <a:rPr lang="en-US" dirty="0" smtClean="0"/>
              <a:t>Discovering rules of another language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Rules that you know and rules that you aren’t aware of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Rules that you know:</a:t>
            </a:r>
          </a:p>
          <a:p>
            <a:pPr lvl="1" eaLnBrk="1" hangingPunct="1"/>
            <a:r>
              <a:rPr lang="en-US" smtClean="0"/>
              <a:t>Me and him went to the movies.</a:t>
            </a:r>
          </a:p>
          <a:p>
            <a:pPr lvl="1" eaLnBrk="1" hangingPunct="1"/>
            <a:r>
              <a:rPr lang="en-US" smtClean="0"/>
              <a:t>Everyone did their homework.</a:t>
            </a:r>
          </a:p>
          <a:p>
            <a:pPr lvl="1" eaLnBrk="1" hangingPunct="1"/>
            <a:r>
              <a:rPr lang="en-US" smtClean="0"/>
              <a:t>Don’t use no double negatives.</a:t>
            </a:r>
          </a:p>
          <a:p>
            <a:pPr lvl="1" eaLnBrk="1" hangingPunct="1"/>
            <a:r>
              <a:rPr lang="en-US" smtClean="0"/>
              <a:t>To boldly go where no one has gone before.</a:t>
            </a:r>
          </a:p>
          <a:p>
            <a:pPr lvl="1" eaLnBrk="1" hangingPunct="1"/>
            <a:r>
              <a:rPr lang="en-US" smtClean="0"/>
              <a:t>Prepositions are bad to end sentences with.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In Class Exercise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*We like us.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We like ourselves.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She likes her.  (She ≠ her)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She likes herself.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Nobody likes us.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*Leslie likes ourselves.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*Ourselves like us.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*Ourselves like ourselves.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that asterisk for?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Ungrammatical</a:t>
            </a:r>
          </a:p>
          <a:p>
            <a:pPr lvl="1" eaLnBrk="1" hangingPunct="1"/>
            <a:r>
              <a:rPr lang="en-US" dirty="0" smtClean="0"/>
              <a:t>Not an English sentence.</a:t>
            </a:r>
          </a:p>
          <a:p>
            <a:pPr lvl="2" eaLnBrk="1" hangingPunct="1"/>
            <a:r>
              <a:rPr lang="en-US" dirty="0" smtClean="0"/>
              <a:t>We’ll get back to this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Testable hypotheses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a reflexive pronoun only when: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Use a regular pronoun only when: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examples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think that Leslie likes us.</a:t>
            </a:r>
          </a:p>
          <a:p>
            <a:pPr eaLnBrk="1" hangingPunct="1"/>
            <a:r>
              <a:rPr lang="en-US" smtClean="0"/>
              <a:t>*We think that Leslie likes ourselves.</a:t>
            </a:r>
          </a:p>
          <a:p>
            <a:pPr eaLnBrk="1" hangingPunct="1"/>
            <a:r>
              <a:rPr lang="en-US" smtClean="0"/>
              <a:t>*We think that ourselves like Leslie.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New Hypothesis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a reflexive pronoun only when: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Use a regular pronoun only when: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(This is an English rule.  Many languages do not follow it.)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Support for the new hypothesis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think that she voted for her. (she ≠ her)</a:t>
            </a:r>
          </a:p>
          <a:p>
            <a:pPr eaLnBrk="1" hangingPunct="1"/>
            <a:r>
              <a:rPr lang="en-US" smtClean="0"/>
              <a:t>We think that she voted for herself.</a:t>
            </a:r>
          </a:p>
          <a:p>
            <a:pPr eaLnBrk="1" hangingPunct="1"/>
            <a:r>
              <a:rPr lang="en-US" smtClean="0"/>
              <a:t>*We think that herself voted for her.</a:t>
            </a:r>
          </a:p>
          <a:p>
            <a:pPr eaLnBrk="1" hangingPunct="1"/>
            <a:r>
              <a:rPr lang="en-US" smtClean="0"/>
              <a:t>*We think that herself voted for herself.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do linguists study grammar?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Are these consistent with the current hypothesis?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Our friends like us.</a:t>
            </a:r>
          </a:p>
          <a:p>
            <a:pPr eaLnBrk="1" hangingPunct="1"/>
            <a:r>
              <a:rPr lang="en-US" smtClean="0"/>
              <a:t>*Our friends like ourselves.</a:t>
            </a:r>
          </a:p>
          <a:p>
            <a:pPr eaLnBrk="1" hangingPunct="1"/>
            <a:r>
              <a:rPr lang="en-US" smtClean="0"/>
              <a:t>Those pictures of us offended us.</a:t>
            </a:r>
          </a:p>
          <a:p>
            <a:pPr eaLnBrk="1" hangingPunct="1"/>
            <a:r>
              <a:rPr lang="en-US" smtClean="0"/>
              <a:t>*Those pictures of us offended ourselves.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New Hypothesis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a reflexive pronoun only when: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Use a regular pronoun only when: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Are these examples consistent with the current hypothesis?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Vote for us.</a:t>
            </a:r>
          </a:p>
          <a:p>
            <a:pPr eaLnBrk="1" hangingPunct="1"/>
            <a:r>
              <a:rPr lang="en-US" smtClean="0"/>
              <a:t>*Vote for ourselves.</a:t>
            </a:r>
          </a:p>
          <a:p>
            <a:pPr eaLnBrk="1" hangingPunct="1"/>
            <a:r>
              <a:rPr lang="en-US" smtClean="0"/>
              <a:t>*Vote for you.</a:t>
            </a:r>
          </a:p>
          <a:p>
            <a:pPr eaLnBrk="1" hangingPunct="1"/>
            <a:r>
              <a:rPr lang="en-US" smtClean="0"/>
              <a:t>Vote for yourselves.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about these?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We appealed to them to vote for themselves.</a:t>
            </a:r>
          </a:p>
          <a:p>
            <a:pPr eaLnBrk="1" hangingPunct="1"/>
            <a:r>
              <a:rPr lang="en-US" sz="2400" smtClean="0"/>
              <a:t>We appealed to them to vote for them. </a:t>
            </a:r>
          </a:p>
          <a:p>
            <a:pPr lvl="1" eaLnBrk="1" hangingPunct="1"/>
            <a:r>
              <a:rPr lang="en-US" sz="2000" smtClean="0"/>
              <a:t>Them ≠ them</a:t>
            </a:r>
          </a:p>
          <a:p>
            <a:pPr eaLnBrk="1" hangingPunct="1"/>
            <a:r>
              <a:rPr lang="en-US" sz="2400" smtClean="0"/>
              <a:t>We appealed to them to vote for us.</a:t>
            </a:r>
          </a:p>
          <a:p>
            <a:pPr eaLnBrk="1" hangingPunct="1"/>
            <a:r>
              <a:rPr lang="en-US" sz="2400" smtClean="0"/>
              <a:t>*We appealed to them to vote for ourselves.</a:t>
            </a:r>
          </a:p>
          <a:p>
            <a:pPr eaLnBrk="1" hangingPunct="1"/>
            <a:endParaRPr lang="en-US" sz="2400" smtClean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*We appeared to them to vote for themselves.</a:t>
            </a:r>
          </a:p>
          <a:p>
            <a:pPr eaLnBrk="1" hangingPunct="1"/>
            <a:r>
              <a:rPr lang="en-US" sz="2400" smtClean="0"/>
              <a:t>We appeared to them to vote for them.</a:t>
            </a:r>
          </a:p>
          <a:p>
            <a:pPr lvl="1" eaLnBrk="1" hangingPunct="1"/>
            <a:r>
              <a:rPr lang="en-US" sz="2000" smtClean="0"/>
              <a:t>Them = them</a:t>
            </a:r>
          </a:p>
          <a:p>
            <a:pPr eaLnBrk="1" hangingPunct="1"/>
            <a:r>
              <a:rPr lang="en-US" sz="2400" smtClean="0"/>
              <a:t>*We appeared to them to vote for us.</a:t>
            </a:r>
          </a:p>
          <a:p>
            <a:pPr eaLnBrk="1" hangingPunct="1"/>
            <a:r>
              <a:rPr lang="en-US" sz="2400" smtClean="0"/>
              <a:t>We appeared to them to vote for ourselves.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914400" y="5638800"/>
            <a:ext cx="701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that have emerged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/>
          <a:lstStyle/>
          <a:p>
            <a:r>
              <a:rPr lang="en-US" sz="2400" dirty="0" err="1" smtClean="0"/>
              <a:t>Clausemates</a:t>
            </a:r>
            <a:r>
              <a:rPr lang="en-US" sz="2400" dirty="0" smtClean="0"/>
              <a:t>:  </a:t>
            </a:r>
          </a:p>
          <a:p>
            <a:pPr lvl="1"/>
            <a:r>
              <a:rPr lang="en-US" sz="2000" dirty="0" smtClean="0"/>
              <a:t>subject and object of the same verb.</a:t>
            </a:r>
          </a:p>
          <a:p>
            <a:r>
              <a:rPr lang="en-US" sz="2400" dirty="0" smtClean="0"/>
              <a:t>Phrases: </a:t>
            </a:r>
          </a:p>
          <a:p>
            <a:pPr lvl="1"/>
            <a:r>
              <a:rPr lang="en-US" sz="2000" dirty="0" smtClean="0"/>
              <a:t>e.g., </a:t>
            </a:r>
            <a:r>
              <a:rPr lang="en-US" sz="2000" i="1" dirty="0" smtClean="0"/>
              <a:t>those pictures of us </a:t>
            </a:r>
          </a:p>
          <a:p>
            <a:r>
              <a:rPr lang="en-US" sz="2400" dirty="0" smtClean="0"/>
              <a:t>Embedded clauses:  </a:t>
            </a:r>
          </a:p>
          <a:p>
            <a:pPr lvl="1"/>
            <a:r>
              <a:rPr lang="en-US" sz="2000" dirty="0" smtClean="0"/>
              <a:t>We think </a:t>
            </a:r>
            <a:r>
              <a:rPr lang="en-US" sz="2000" i="1" dirty="0" smtClean="0"/>
              <a:t>that she voted for herself</a:t>
            </a:r>
            <a:r>
              <a:rPr lang="en-US" sz="2000" dirty="0" smtClean="0"/>
              <a:t>.</a:t>
            </a:r>
          </a:p>
          <a:p>
            <a:r>
              <a:rPr lang="en-US" sz="2400" dirty="0" smtClean="0"/>
              <a:t>Understood arguments</a:t>
            </a:r>
          </a:p>
          <a:p>
            <a:pPr lvl="1"/>
            <a:r>
              <a:rPr lang="en-US" sz="2000" dirty="0" smtClean="0"/>
              <a:t>Vote for yourself!  (understood “you”)</a:t>
            </a:r>
          </a:p>
          <a:p>
            <a:r>
              <a:rPr lang="en-US" sz="2400" dirty="0" smtClean="0"/>
              <a:t>“Appeal” and “appear” have different understood arguments in their embedded clauses</a:t>
            </a:r>
          </a:p>
          <a:p>
            <a:pPr lvl="1"/>
            <a:r>
              <a:rPr lang="en-US" sz="2000" dirty="0" smtClean="0"/>
              <a:t>We appealed to them to vote for themselves.</a:t>
            </a:r>
          </a:p>
          <a:p>
            <a:pPr lvl="1"/>
            <a:r>
              <a:rPr lang="en-US" sz="2000" dirty="0" smtClean="0"/>
              <a:t>We appeared to them to vote for ourselves.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This allows us to understand something else: 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sentence is ambiguous.</a:t>
            </a:r>
          </a:p>
          <a:p>
            <a:pPr lvl="1" eaLnBrk="1" hangingPunct="1"/>
            <a:r>
              <a:rPr lang="en-US" smtClean="0"/>
              <a:t>Who do you want to visit? </a:t>
            </a:r>
          </a:p>
          <a:p>
            <a:pPr eaLnBrk="1" hangingPunct="1"/>
            <a:r>
              <a:rPr lang="en-US" smtClean="0"/>
              <a:t>What are its two meanings?</a:t>
            </a:r>
          </a:p>
          <a:p>
            <a:pPr eaLnBrk="1" hangingPunct="1"/>
            <a:r>
              <a:rPr lang="en-US" smtClean="0"/>
              <a:t>What does this sentence mean?</a:t>
            </a:r>
          </a:p>
          <a:p>
            <a:pPr lvl="1" eaLnBrk="1" hangingPunct="1"/>
            <a:r>
              <a:rPr lang="en-US" smtClean="0"/>
              <a:t>Who do you wanna visit?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of Language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848600" cy="4449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“Every normal speaker of any natural language has acquired an immensely </a:t>
            </a:r>
            <a:r>
              <a:rPr lang="en-US" sz="2800" b="1">
                <a:solidFill>
                  <a:schemeClr val="accent2"/>
                </a:solidFill>
              </a:rPr>
              <a:t>rich</a:t>
            </a:r>
            <a:r>
              <a:rPr lang="en-US" sz="2800"/>
              <a:t> and </a:t>
            </a:r>
            <a:r>
              <a:rPr lang="en-US" sz="2800" b="1">
                <a:solidFill>
                  <a:srgbClr val="FF0000"/>
                </a:solidFill>
              </a:rPr>
              <a:t>systematic</a:t>
            </a:r>
            <a:r>
              <a:rPr lang="en-US" sz="2800"/>
              <a:t> body of </a:t>
            </a:r>
            <a:r>
              <a:rPr lang="en-US" sz="2800" b="1">
                <a:solidFill>
                  <a:srgbClr val="33CC33"/>
                </a:solidFill>
              </a:rPr>
              <a:t>unconscious</a:t>
            </a:r>
            <a:r>
              <a:rPr lang="en-US" sz="2800"/>
              <a:t> knowledge, </a:t>
            </a:r>
            <a:r>
              <a:rPr lang="en-US" sz="2800" b="1">
                <a:solidFill>
                  <a:srgbClr val="FF3399"/>
                </a:solidFill>
              </a:rPr>
              <a:t>which can be investigated</a:t>
            </a:r>
            <a:r>
              <a:rPr lang="en-US" sz="2800"/>
              <a:t> by consulting speakers’ intuitive judgments.”</a:t>
            </a:r>
          </a:p>
          <a:p>
            <a:pPr>
              <a:lnSpc>
                <a:spcPct val="80000"/>
              </a:lnSpc>
            </a:pPr>
            <a:r>
              <a:rPr lang="en-US" sz="2800"/>
              <a:t>“Languages are objects of considerable </a:t>
            </a:r>
            <a:r>
              <a:rPr lang="en-US" sz="2800" b="1">
                <a:solidFill>
                  <a:schemeClr val="accent2"/>
                </a:solidFill>
              </a:rPr>
              <a:t>complexity</a:t>
            </a:r>
            <a:r>
              <a:rPr lang="en-US" sz="2800"/>
              <a:t>, which </a:t>
            </a:r>
            <a:r>
              <a:rPr lang="en-US" sz="2800" b="1">
                <a:solidFill>
                  <a:srgbClr val="FF3399"/>
                </a:solidFill>
              </a:rPr>
              <a:t>can be studied scientifically</a:t>
            </a:r>
            <a:r>
              <a:rPr lang="en-US" sz="2800"/>
              <a:t>.  That is, we can formulate hypotheses about linguistic structure and test them against the facts of particular languages.”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400"/>
              <a:t>Sag et al., page 2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Claim 1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52400" y="3581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33CC33"/>
                </a:solidFill>
              </a:rPr>
              <a:t>Claim 3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52400" y="29718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Claim 2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152400" y="4114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3399"/>
                </a:solidFill>
              </a:rPr>
              <a:t>Claim 4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 more claim: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 is also possible to make testable hypotheses about how languages differ and what they have in common.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Applying the discovery methods to a language that you don’t know</a:t>
            </a:r>
            <a:br>
              <a:rPr lang="en-US" sz="3200" smtClean="0"/>
            </a:br>
            <a:r>
              <a:rPr lang="en-US" sz="3200" smtClean="0"/>
              <a:t>(Chickasaw)</a:t>
            </a:r>
          </a:p>
        </p:txBody>
      </p:sp>
      <p:pic>
        <p:nvPicPr>
          <p:cNvPr id="33795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752600"/>
            <a:ext cx="8151813" cy="4525963"/>
          </a:xfr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868362"/>
          </a:xfrm>
        </p:spPr>
        <p:txBody>
          <a:bodyPr/>
          <a:lstStyle/>
          <a:p>
            <a:r>
              <a:rPr lang="en-US" dirty="0" smtClean="0"/>
              <a:t>Approaches to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Structuralist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Languages consist of structures </a:t>
            </a:r>
          </a:p>
          <a:p>
            <a:pPr lvl="1"/>
            <a:r>
              <a:rPr lang="en-US" dirty="0" smtClean="0"/>
              <a:t>Smaller structures build up into larger structures</a:t>
            </a:r>
          </a:p>
          <a:p>
            <a:pPr lvl="2"/>
            <a:r>
              <a:rPr lang="en-US" dirty="0" smtClean="0"/>
              <a:t>phones, phonemes, morphemes, phrases, etc.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Generative</a:t>
            </a:r>
          </a:p>
          <a:p>
            <a:pPr lvl="1"/>
            <a:r>
              <a:rPr lang="en-US" dirty="0" smtClean="0"/>
              <a:t>Same structures, but add a formal production system (e.g., context free grammar) that generates only sentences that are in the language, and fails on sentences that are not in the language.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we be better off with fewer languages?</a:t>
            </a:r>
          </a:p>
          <a:p>
            <a:r>
              <a:rPr lang="en-US" dirty="0" smtClean="0"/>
              <a:t>What is likely to happen in your lifetime?</a:t>
            </a:r>
          </a:p>
          <a:p>
            <a:r>
              <a:rPr lang="en-US" dirty="0" smtClean="0"/>
              <a:t>Why study languages with few speakers and no </a:t>
            </a:r>
            <a:r>
              <a:rPr lang="en-US" smtClean="0"/>
              <a:t>economic power?</a:t>
            </a: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257800"/>
          </a:xfrm>
        </p:spPr>
        <p:txBody>
          <a:bodyPr/>
          <a:lstStyle/>
          <a:p>
            <a:r>
              <a:rPr lang="en-US" sz="2400" dirty="0" smtClean="0">
                <a:solidFill>
                  <a:srgbClr val="FF0000"/>
                </a:solidFill>
              </a:rPr>
              <a:t>Functionalist</a:t>
            </a:r>
          </a:p>
          <a:p>
            <a:pPr lvl="1"/>
            <a:r>
              <a:rPr lang="en-US" sz="2000" dirty="0" smtClean="0"/>
              <a:t>Focus on how forms reflect their communicative function.</a:t>
            </a:r>
          </a:p>
          <a:p>
            <a:pPr lvl="2"/>
            <a:r>
              <a:rPr lang="en-US" sz="1800" dirty="0" smtClean="0"/>
              <a:t>Iconicity, economy</a:t>
            </a:r>
          </a:p>
          <a:p>
            <a:pPr lvl="1"/>
            <a:r>
              <a:rPr lang="en-US" sz="2000" dirty="0" smtClean="0"/>
              <a:t>Prototypes rather than discrete categories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Typological</a:t>
            </a:r>
          </a:p>
          <a:p>
            <a:pPr lvl="1"/>
            <a:r>
              <a:rPr lang="en-US" sz="2000" dirty="0" smtClean="0"/>
              <a:t>Categorizing languages into types</a:t>
            </a:r>
          </a:p>
          <a:p>
            <a:r>
              <a:rPr lang="en-US" sz="2400" dirty="0" smtClean="0"/>
              <a:t>Corpus linguistics</a:t>
            </a:r>
          </a:p>
          <a:p>
            <a:pPr lvl="1"/>
            <a:r>
              <a:rPr lang="en-US" sz="2000" dirty="0" smtClean="0"/>
              <a:t>Lots of counting and statistics</a:t>
            </a:r>
          </a:p>
          <a:p>
            <a:r>
              <a:rPr lang="en-US" sz="2400" dirty="0" smtClean="0"/>
              <a:t>Cognitive Grammar</a:t>
            </a:r>
          </a:p>
          <a:p>
            <a:pPr lvl="1"/>
            <a:r>
              <a:rPr lang="en-US" sz="2000" dirty="0" smtClean="0"/>
              <a:t>Prototypes and radial categories</a:t>
            </a:r>
          </a:p>
          <a:p>
            <a:pPr lvl="1"/>
            <a:r>
              <a:rPr lang="en-US" sz="2000" dirty="0" smtClean="0"/>
              <a:t>Embodiment</a:t>
            </a:r>
          </a:p>
          <a:p>
            <a:pPr lvl="1"/>
            <a:r>
              <a:rPr lang="en-US" sz="2000" dirty="0" smtClean="0">
                <a:solidFill>
                  <a:schemeClr val="accent2"/>
                </a:solidFill>
              </a:rPr>
              <a:t>Weekly reading group lead by Nathan Schneider (LTI Ph.D. student)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Views of language: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Prescriptive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Artistic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Descriptive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Claims about knowledge of a language: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Unconscious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Complex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Systematic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Can be studied </a:t>
            </a:r>
            <a:r>
              <a:rPr lang="en-US" sz="2000" dirty="0" smtClean="0"/>
              <a:t>scientifically</a:t>
            </a: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Analyzing a language you don’t know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Prescriptive and Descriptive Linguistics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5105400"/>
          </a:xfrm>
        </p:spPr>
        <p:txBody>
          <a:bodyPr/>
          <a:lstStyle/>
          <a:p>
            <a:r>
              <a:rPr lang="en-US" dirty="0"/>
              <a:t>Natural phenomena cannot be legislated, just described. </a:t>
            </a:r>
          </a:p>
          <a:p>
            <a:pPr lvl="1"/>
            <a:r>
              <a:rPr lang="en-US" dirty="0"/>
              <a:t>You can’t declare the value of </a:t>
            </a:r>
            <a:r>
              <a:rPr lang="el-GR" dirty="0"/>
              <a:t>π</a:t>
            </a:r>
            <a:r>
              <a:rPr lang="en-US" dirty="0"/>
              <a:t> to be 3.  </a:t>
            </a:r>
            <a:endParaRPr lang="el-GR" dirty="0"/>
          </a:p>
          <a:p>
            <a:pPr lvl="2"/>
            <a:r>
              <a:rPr lang="en-US" dirty="0"/>
              <a:t>Sag, </a:t>
            </a:r>
            <a:r>
              <a:rPr lang="en-US" dirty="0" err="1"/>
              <a:t>Wasow</a:t>
            </a:r>
            <a:r>
              <a:rPr lang="en-US" dirty="0"/>
              <a:t>, and Bender, page 1</a:t>
            </a:r>
          </a:p>
          <a:p>
            <a:r>
              <a:rPr lang="en-US" dirty="0"/>
              <a:t>Social phenomena can be legislated.</a:t>
            </a:r>
          </a:p>
          <a:p>
            <a:r>
              <a:rPr lang="en-US" dirty="0"/>
              <a:t>Language use can be legislated as a social phenomenon, but it can also be studied as a natural phenomenon.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Prescriptive view of language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Rules about how language should be used</a:t>
            </a:r>
          </a:p>
          <a:p>
            <a:pPr lvl="1"/>
            <a:r>
              <a:rPr lang="en-US" sz="2400"/>
              <a:t>Don’t say </a:t>
            </a:r>
            <a:r>
              <a:rPr lang="en-US" sz="2400" i="1"/>
              <a:t>Me and him went to the movies.</a:t>
            </a:r>
          </a:p>
          <a:p>
            <a:pPr lvl="1"/>
            <a:r>
              <a:rPr lang="en-US" sz="2400"/>
              <a:t>It doesn’t make sense because you can’t say </a:t>
            </a:r>
            <a:r>
              <a:rPr lang="en-US" sz="2400" i="1"/>
              <a:t>Me went to the movies</a:t>
            </a:r>
            <a:r>
              <a:rPr lang="en-US" sz="2400"/>
              <a:t>. </a:t>
            </a:r>
          </a:p>
          <a:p>
            <a:r>
              <a:rPr lang="en-US" sz="2800"/>
              <a:t>Focus on isolated phenomena that are thought to be corruptions of the language.</a:t>
            </a:r>
          </a:p>
          <a:p>
            <a:pPr lvl="1"/>
            <a:r>
              <a:rPr lang="en-US" sz="2400"/>
              <a:t>Everybody should do their homework. </a:t>
            </a:r>
          </a:p>
          <a:p>
            <a:r>
              <a:rPr lang="en-US" sz="2800"/>
              <a:t>Some people speak correctly and others don’t.</a:t>
            </a:r>
          </a:p>
          <a:p>
            <a:r>
              <a:rPr lang="en-US" sz="2800"/>
              <a:t>Rules are something that you are aware of.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Artistic View of Language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Language can be used creatively to make literature and poetry.</a:t>
            </a:r>
          </a:p>
          <a:p>
            <a:r>
              <a:rPr lang="en-US"/>
              <a:t>Some people are better at it than others.</a:t>
            </a:r>
          </a:p>
          <a:p>
            <a:r>
              <a:rPr lang="en-US"/>
              <a:t>Language is not systematic and rule governed.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Descriptive view of language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Study language as a natural phenomenon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People say </a:t>
            </a:r>
            <a:r>
              <a:rPr lang="en-US" sz="2400" i="1"/>
              <a:t>Me and him went to the movies.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That’s interesting because they don’t say </a:t>
            </a:r>
            <a:r>
              <a:rPr lang="en-US" sz="2400" i="1"/>
              <a:t>Me went to the movies</a:t>
            </a:r>
            <a:r>
              <a:rPr lang="en-US" sz="2400"/>
              <a:t>.</a:t>
            </a:r>
          </a:p>
          <a:p>
            <a:pPr>
              <a:lnSpc>
                <a:spcPct val="90000"/>
              </a:lnSpc>
            </a:pPr>
            <a:r>
              <a:rPr lang="en-US" sz="2800"/>
              <a:t>Focus on all aspects of language, even very normal sentences.</a:t>
            </a:r>
          </a:p>
          <a:p>
            <a:pPr>
              <a:lnSpc>
                <a:spcPct val="90000"/>
              </a:lnSpc>
            </a:pPr>
            <a:r>
              <a:rPr lang="en-US" sz="2800"/>
              <a:t>Every native speaker of a language speaks equally well.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Unless there is an injury or an illness that affects certain parts of the brain or speech producing organs. </a:t>
            </a:r>
          </a:p>
          <a:p>
            <a:pPr>
              <a:lnSpc>
                <a:spcPct val="90000"/>
              </a:lnSpc>
            </a:pPr>
            <a:r>
              <a:rPr lang="en-US" sz="2800"/>
              <a:t>Language consists of systematic knowledge that the speakers are not aware of.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Views of language: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Prescriptive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Artistic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Descriptive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Claims about knowledge of a language: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Unconscious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Complex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Systematic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Can be studied </a:t>
            </a:r>
            <a:r>
              <a:rPr lang="en-US" sz="2000" dirty="0" smtClean="0"/>
              <a:t>scientifically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Discovery in a language you don’t know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</TotalTime>
  <Words>1370</Words>
  <Application>Microsoft Office PowerPoint</Application>
  <PresentationFormat>On-screen Show (4:3)</PresentationFormat>
  <Paragraphs>189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Default Design</vt:lpstr>
      <vt:lpstr>August 23, 2010</vt:lpstr>
      <vt:lpstr>How do linguists study grammar?</vt:lpstr>
      <vt:lpstr>Discussion</vt:lpstr>
      <vt:lpstr>Outline</vt:lpstr>
      <vt:lpstr>Prescriptive and Descriptive Linguistics</vt:lpstr>
      <vt:lpstr>Prescriptive view of language</vt:lpstr>
      <vt:lpstr>Artistic View of Language</vt:lpstr>
      <vt:lpstr>Descriptive view of language</vt:lpstr>
      <vt:lpstr>Outline</vt:lpstr>
      <vt:lpstr>Knowledge of Language</vt:lpstr>
      <vt:lpstr>Chomsky, 1957 on testable hypotheses</vt:lpstr>
      <vt:lpstr>Outline</vt:lpstr>
      <vt:lpstr>Rules that you know and rules that you aren’t aware of</vt:lpstr>
      <vt:lpstr>In Class Exercise</vt:lpstr>
      <vt:lpstr>What is that asterisk for?</vt:lpstr>
      <vt:lpstr>Testable hypotheses</vt:lpstr>
      <vt:lpstr>More examples</vt:lpstr>
      <vt:lpstr>New Hypothesis</vt:lpstr>
      <vt:lpstr>Support for the new hypothesis</vt:lpstr>
      <vt:lpstr>Are these consistent with the current hypothesis?</vt:lpstr>
      <vt:lpstr>New Hypothesis</vt:lpstr>
      <vt:lpstr>Are these examples consistent with the current hypothesis?</vt:lpstr>
      <vt:lpstr>How about these?</vt:lpstr>
      <vt:lpstr>Concepts that have emerged</vt:lpstr>
      <vt:lpstr>This allows us to understand something else:  </vt:lpstr>
      <vt:lpstr>Knowledge of Language</vt:lpstr>
      <vt:lpstr>One more claim:</vt:lpstr>
      <vt:lpstr>Applying the discovery methods to a language that you don’t know (Chickasaw)</vt:lpstr>
      <vt:lpstr>Approaches to syntax</vt:lpstr>
      <vt:lpstr>Approaches to Syntax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 14, 2008</dc:title>
  <dc:creator>lsl</dc:creator>
  <cp:lastModifiedBy>SCS</cp:lastModifiedBy>
  <cp:revision>32</cp:revision>
  <dcterms:created xsi:type="dcterms:W3CDTF">2008-01-15T04:29:41Z</dcterms:created>
  <dcterms:modified xsi:type="dcterms:W3CDTF">2010-08-23T17:07:24Z</dcterms:modified>
</cp:coreProperties>
</file>