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97" r:id="rId2"/>
    <p:sldId id="448" r:id="rId3"/>
    <p:sldId id="401" r:id="rId4"/>
    <p:sldId id="529" r:id="rId5"/>
    <p:sldId id="508" r:id="rId6"/>
    <p:sldId id="581" r:id="rId7"/>
    <p:sldId id="500" r:id="rId8"/>
    <p:sldId id="570" r:id="rId9"/>
    <p:sldId id="512" r:id="rId10"/>
    <p:sldId id="571" r:id="rId11"/>
    <p:sldId id="582" r:id="rId12"/>
    <p:sldId id="501" r:id="rId13"/>
    <p:sldId id="503" r:id="rId14"/>
    <p:sldId id="578" r:id="rId15"/>
    <p:sldId id="514" r:id="rId16"/>
    <p:sldId id="583" r:id="rId17"/>
    <p:sldId id="413" r:id="rId18"/>
    <p:sldId id="585" r:id="rId19"/>
    <p:sldId id="513" r:id="rId20"/>
    <p:sldId id="405" r:id="rId21"/>
    <p:sldId id="515" r:id="rId22"/>
    <p:sldId id="573" r:id="rId23"/>
    <p:sldId id="574" r:id="rId24"/>
    <p:sldId id="575" r:id="rId25"/>
    <p:sldId id="580" r:id="rId26"/>
    <p:sldId id="579" r:id="rId27"/>
    <p:sldId id="567" r:id="rId28"/>
    <p:sldId id="558" r:id="rId29"/>
    <p:sldId id="584" r:id="rId30"/>
    <p:sldId id="576" r:id="rId31"/>
    <p:sldId id="577" r:id="rId32"/>
    <p:sldId id="494" r:id="rId33"/>
    <p:sldId id="492" r:id="rId34"/>
    <p:sldId id="572" r:id="rId35"/>
    <p:sldId id="493" r:id="rId36"/>
  </p:sldIdLst>
  <p:sldSz cx="9144000" cy="6858000" type="letter"/>
  <p:notesSz cx="9312275" cy="70262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showAnimation="1" imgSz="1024x768" encoding="windows-1252"/>
  <p:clrMru>
    <a:srgbClr val="008000"/>
    <a:srgbClr val="00FF00"/>
    <a:srgbClr val="3366FF"/>
    <a:srgbClr val="FF0000"/>
    <a:srgbClr val="FFFF0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5000" autoAdjust="0"/>
    <p:restoredTop sz="91333" autoAdjust="0"/>
  </p:normalViewPr>
  <p:slideViewPr>
    <p:cSldViewPr>
      <p:cViewPr varScale="1">
        <p:scale>
          <a:sx n="72" d="100"/>
          <a:sy n="72" d="100"/>
        </p:scale>
        <p:origin x="-8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338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1" tIns="46670" rIns="93341" bIns="46670" numCol="1" anchor="t" anchorCtr="0" compatLnSpc="1">
            <a:prstTxWarp prst="textNoShape">
              <a:avLst/>
            </a:prstTxWarp>
          </a:bodyPr>
          <a:lstStyle>
            <a:lvl1pPr algn="l" defTabSz="933657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78438" y="0"/>
            <a:ext cx="403383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1" tIns="46670" rIns="93341" bIns="46670" numCol="1" anchor="t" anchorCtr="0" compatLnSpc="1">
            <a:prstTxWarp prst="textNoShape">
              <a:avLst/>
            </a:prstTxWarp>
          </a:bodyPr>
          <a:lstStyle>
            <a:lvl1pPr algn="r" defTabSz="933657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75438"/>
            <a:ext cx="40338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1" tIns="46670" rIns="93341" bIns="46670" numCol="1" anchor="b" anchorCtr="0" compatLnSpc="1">
            <a:prstTxWarp prst="textNoShape">
              <a:avLst/>
            </a:prstTxWarp>
          </a:bodyPr>
          <a:lstStyle>
            <a:lvl1pPr algn="l" defTabSz="933657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78438" y="6675438"/>
            <a:ext cx="403383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1" tIns="46670" rIns="93341" bIns="46670" numCol="1" anchor="b" anchorCtr="0" compatLnSpc="1">
            <a:prstTxWarp prst="textNoShape">
              <a:avLst/>
            </a:prstTxWarp>
          </a:bodyPr>
          <a:lstStyle>
            <a:lvl1pPr algn="r" defTabSz="933657">
              <a:defRPr sz="1200" b="0"/>
            </a:lvl1pPr>
          </a:lstStyle>
          <a:p>
            <a:pPr>
              <a:defRPr/>
            </a:pPr>
            <a:fld id="{93CC9D6F-6A50-420D-BCED-E3851690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338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1" tIns="46670" rIns="93341" bIns="46670" numCol="1" anchor="t" anchorCtr="0" compatLnSpc="1">
            <a:prstTxWarp prst="textNoShape">
              <a:avLst/>
            </a:prstTxWarp>
          </a:bodyPr>
          <a:lstStyle>
            <a:lvl1pPr algn="l" defTabSz="933657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78438" y="0"/>
            <a:ext cx="403383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1" tIns="46670" rIns="93341" bIns="46670" numCol="1" anchor="t" anchorCtr="0" compatLnSpc="1">
            <a:prstTxWarp prst="textNoShape">
              <a:avLst/>
            </a:prstTxWarp>
          </a:bodyPr>
          <a:lstStyle>
            <a:lvl1pPr algn="r" defTabSz="933657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5125" y="528638"/>
            <a:ext cx="3508375" cy="2632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41425" y="3338513"/>
            <a:ext cx="6829425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1" tIns="46670" rIns="93341" bIns="466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75438"/>
            <a:ext cx="40338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1" tIns="46670" rIns="93341" bIns="46670" numCol="1" anchor="b" anchorCtr="0" compatLnSpc="1">
            <a:prstTxWarp prst="textNoShape">
              <a:avLst/>
            </a:prstTxWarp>
          </a:bodyPr>
          <a:lstStyle>
            <a:lvl1pPr algn="l" defTabSz="933657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78438" y="6675438"/>
            <a:ext cx="403383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1" tIns="46670" rIns="93341" bIns="46670" numCol="1" anchor="b" anchorCtr="0" compatLnSpc="1">
            <a:prstTxWarp prst="textNoShape">
              <a:avLst/>
            </a:prstTxWarp>
          </a:bodyPr>
          <a:lstStyle>
            <a:lvl1pPr algn="r" defTabSz="933657">
              <a:defRPr sz="1200" b="0"/>
            </a:lvl1pPr>
          </a:lstStyle>
          <a:p>
            <a:pPr>
              <a:defRPr/>
            </a:pPr>
            <a:fld id="{F3C69900-150E-470D-92ED-A23E62AC3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CD4D15D0-BD48-4740-B971-58D8FCE35443}" type="slidenum">
              <a:rPr lang="en-US" smtClean="0"/>
              <a:pPr defTabSz="931863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2AECD114-E962-4375-8B4C-44C21AB0DFD0}" type="slidenum">
              <a:rPr lang="en-US" smtClean="0"/>
              <a:pPr defTabSz="931863"/>
              <a:t>16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2AECD114-E962-4375-8B4C-44C21AB0DFD0}" type="slidenum">
              <a:rPr lang="en-US" smtClean="0"/>
              <a:pPr defTabSz="931863"/>
              <a:t>17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AC2CDB97-172F-4E6D-9B53-1C191F245387}" type="slidenum">
              <a:rPr lang="en-US" smtClean="0"/>
              <a:pPr defTabSz="931863"/>
              <a:t>18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FAC446CF-2E49-4692-9053-3B31D38F596A}" type="slidenum">
              <a:rPr lang="en-US" smtClean="0"/>
              <a:pPr defTabSz="931863"/>
              <a:t>19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A67FE53D-D9FB-481B-A56A-16D1C8100DFE}" type="slidenum">
              <a:rPr lang="en-US" smtClean="0"/>
              <a:pPr defTabSz="931863"/>
              <a:t>20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AC2CDB97-172F-4E6D-9B53-1C191F245387}" type="slidenum">
              <a:rPr lang="en-US" smtClean="0"/>
              <a:pPr defTabSz="931863"/>
              <a:t>21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E4CFC7D9-3E99-4086-A982-F2ECC8FFF88B}" type="slidenum">
              <a:rPr lang="en-US" smtClean="0"/>
              <a:pPr defTabSz="931863"/>
              <a:t>22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3450"/>
            <a:fld id="{6700E0AB-F1B0-445E-9676-590BA2455698}" type="slidenum">
              <a:rPr lang="en-US" smtClean="0"/>
              <a:pPr defTabSz="933450"/>
              <a:t>24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3450"/>
            <a:fld id="{C113DF3A-348A-44E0-A69F-0901075AB015}" type="slidenum">
              <a:rPr lang="en-US" smtClean="0"/>
              <a:pPr defTabSz="933450"/>
              <a:t>25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3450"/>
            <a:fld id="{C113DF3A-348A-44E0-A69F-0901075AB015}" type="slidenum">
              <a:rPr lang="en-US" smtClean="0"/>
              <a:pPr defTabSz="933450"/>
              <a:t>26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B8926CA2-9AF0-4D4C-B9CB-887C2DE75AE6}" type="slidenum">
              <a:rPr lang="en-US" smtClean="0"/>
              <a:pPr defTabSz="931863"/>
              <a:t>2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2"/>
            <a:r>
              <a:rPr lang="en-SG" smtClean="0"/>
              <a:t>Sensitive to changes in ambient temperature</a:t>
            </a:r>
          </a:p>
          <a:p>
            <a:pPr lvl="3"/>
            <a:r>
              <a:rPr lang="en-SG" smtClean="0"/>
              <a:t>Materials used in assembly often have different coefficients of thermal expansion and conductivity</a:t>
            </a:r>
          </a:p>
          <a:p>
            <a:pPr lvl="3"/>
            <a:endParaRPr lang="en-SG" smtClean="0"/>
          </a:p>
          <a:p>
            <a:r>
              <a:rPr lang="en-SG" smtClean="0"/>
              <a:t>Rotary scanning interferometer</a:t>
            </a:r>
          </a:p>
          <a:p>
            <a:pPr lvl="1"/>
            <a:r>
              <a:rPr lang="en-SG" smtClean="0"/>
              <a:t>Rotary scanning system more convenient &amp; accurate than linear system (Michelson)</a:t>
            </a:r>
          </a:p>
          <a:p>
            <a:pPr lvl="2"/>
            <a:r>
              <a:rPr lang="en-SG" smtClean="0"/>
              <a:t>Main advantage is its inherent ability to maintain alignment of the output beam throughout the scan. </a:t>
            </a:r>
          </a:p>
          <a:p>
            <a:pPr lvl="3"/>
            <a:r>
              <a:rPr lang="en-SG" smtClean="0"/>
              <a:t>Precision engineering is practically not required.</a:t>
            </a:r>
          </a:p>
          <a:p>
            <a:pPr lvl="2"/>
            <a:r>
              <a:rPr lang="en-SG" smtClean="0"/>
              <a:t>Minimal engineering requirements of bearing</a:t>
            </a:r>
          </a:p>
          <a:p>
            <a:pPr lvl="3"/>
            <a:r>
              <a:rPr lang="en-SG" smtClean="0"/>
              <a:t>Air bearing not required</a:t>
            </a:r>
          </a:p>
          <a:p>
            <a:pPr lvl="3"/>
            <a:r>
              <a:rPr lang="en-SG" smtClean="0"/>
              <a:t>Maintenance of alignment is insensitive to normal wear in the bearings from extended use</a:t>
            </a:r>
          </a:p>
          <a:p>
            <a:endParaRPr lang="en-SG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3450"/>
            <a:fld id="{1C90B4A9-4930-4B0C-BF7C-7A89012B9EC2}" type="slidenum">
              <a:rPr lang="en-US" smtClean="0"/>
              <a:pPr defTabSz="933450"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3450"/>
            <a:fld id="{836A3DD0-DF98-44D8-AA96-40F1C72928D8}" type="slidenum">
              <a:rPr lang="en-US" smtClean="0"/>
              <a:pPr defTabSz="933450"/>
              <a:t>28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AC2CDB97-172F-4E6D-9B53-1C191F245387}" type="slidenum">
              <a:rPr lang="en-US" smtClean="0"/>
              <a:pPr defTabSz="931863"/>
              <a:t>29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B0339F13-5995-4297-8ECF-D5315EA0B3F0}" type="slidenum">
              <a:rPr lang="en-US" smtClean="0"/>
              <a:pPr defTabSz="931863"/>
              <a:t>32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BE35F731-0A79-4180-A362-D5D6B830B69F}" type="slidenum">
              <a:rPr lang="en-US" smtClean="0"/>
              <a:pPr defTabSz="931863"/>
              <a:t>33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F580E633-308C-428E-A2A4-7394BBD0B5AC}" type="slidenum">
              <a:rPr lang="en-US" smtClean="0"/>
              <a:pPr defTabSz="931863"/>
              <a:t>34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FC7292C5-EF49-40E8-86C5-4638683F15D0}" type="slidenum">
              <a:rPr lang="en-US" smtClean="0"/>
              <a:pPr defTabSz="931863"/>
              <a:t>35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BFCD3F7A-B050-4FA0-92EB-B76C31296EE9}" type="slidenum">
              <a:rPr lang="en-US" smtClean="0"/>
              <a:pPr defTabSz="931863"/>
              <a:t>3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E4CFC7D9-3E99-4086-A982-F2ECC8FFF88B}" type="slidenum">
              <a:rPr lang="en-US" smtClean="0"/>
              <a:pPr defTabSz="931863"/>
              <a:t>4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821A69E0-3B38-4F94-8DCB-E68DCC325291}" type="slidenum">
              <a:rPr lang="en-US" smtClean="0"/>
              <a:pPr defTabSz="931863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Low power but need nuclear power</a:t>
            </a:r>
            <a:endParaRPr lang="en-SG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3450"/>
            <a:fld id="{DAFB3C5F-CA86-44F8-ACA4-281B3FCC5140}" type="slidenum">
              <a:rPr lang="en-US" smtClean="0"/>
              <a:pPr defTabSz="933450"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2.2. DIFFRACTION AND BRAGG’S EQUATION</a:t>
            </a:r>
          </a:p>
          <a:p>
            <a:pPr>
              <a:defRPr/>
            </a:pPr>
            <a:r>
              <a:rPr lang="en-US" dirty="0" smtClean="0"/>
              <a:t>Without any diffraction effects, the incidence of a primary X-ray beam onto a</a:t>
            </a:r>
          </a:p>
          <a:p>
            <a:pPr>
              <a:defRPr/>
            </a:pPr>
            <a:r>
              <a:rPr lang="en-US" dirty="0" smtClean="0"/>
              <a:t>sample volume would produce scattering in all directions. Diffraction redistributes</a:t>
            </a:r>
          </a:p>
          <a:p>
            <a:pPr>
              <a:defRPr/>
            </a:pPr>
            <a:r>
              <a:rPr lang="en-US" dirty="0" smtClean="0"/>
              <a:t>intensity from the whole scattering sphere into distinct directions. Therefore, intensity peaks arise in certain directions, whereas in directions between peaks the</a:t>
            </a:r>
          </a:p>
          <a:p>
            <a:pPr>
              <a:defRPr/>
            </a:pPr>
            <a:r>
              <a:rPr lang="en-US" dirty="0" smtClean="0"/>
              <a:t>intensity decreases drastically. The intensity integrated over the sphere, however,</a:t>
            </a:r>
          </a:p>
          <a:p>
            <a:pPr>
              <a:defRPr/>
            </a:pPr>
            <a:r>
              <a:rPr lang="en-US" dirty="0" smtClean="0"/>
              <a:t>remains constant due to energy conservation. In what directions do we observe</a:t>
            </a:r>
          </a:p>
          <a:p>
            <a:pPr>
              <a:defRPr/>
            </a:pPr>
            <a:r>
              <a:rPr lang="en-US" dirty="0" smtClean="0"/>
              <a:t>such peaks, also called reflections? One way of describing these directions is the</a:t>
            </a:r>
          </a:p>
          <a:p>
            <a:pPr>
              <a:defRPr/>
            </a:pPr>
            <a:r>
              <a:rPr lang="en-US" dirty="0" smtClean="0"/>
              <a:t>notion of scattering lattice planes and interference between the wavelets scattered</a:t>
            </a:r>
          </a:p>
          <a:p>
            <a:pPr>
              <a:defRPr/>
            </a:pPr>
            <a:r>
              <a:rPr lang="en-US" dirty="0" smtClean="0"/>
              <a:t>by </a:t>
            </a:r>
            <a:r>
              <a:rPr lang="en-US" dirty="0" err="1" smtClean="0"/>
              <a:t>neighbouring</a:t>
            </a:r>
            <a:r>
              <a:rPr lang="en-US" dirty="0" smtClean="0"/>
              <a:t> lattice planes. Figure 2 illustrates this situation. Constructive interference</a:t>
            </a:r>
          </a:p>
          <a:p>
            <a:pPr>
              <a:defRPr/>
            </a:pPr>
            <a:r>
              <a:rPr lang="en-US" dirty="0" smtClean="0"/>
              <a:t>and hence a so called Bragg reflection is obtained when the path of the</a:t>
            </a:r>
          </a:p>
          <a:p>
            <a:pPr>
              <a:defRPr/>
            </a:pPr>
            <a:r>
              <a:rPr lang="en-US" dirty="0" smtClean="0"/>
              <a:t>wavelet scattered of the lower of the two planes is longer by an integer number of</a:t>
            </a:r>
          </a:p>
          <a:p>
            <a:pPr>
              <a:defRPr/>
            </a:pPr>
            <a:r>
              <a:rPr lang="en-US" dirty="0" smtClean="0"/>
              <a:t>wavelengths </a:t>
            </a:r>
            <a:r>
              <a:rPr lang="en-US" i="1" dirty="0" smtClean="0"/>
              <a:t>λ than that of the wavelet scattered off the upper plane. A reflection</a:t>
            </a:r>
          </a:p>
          <a:p>
            <a:pPr>
              <a:defRPr/>
            </a:pPr>
            <a:r>
              <a:rPr lang="en-US" dirty="0" smtClean="0"/>
              <a:t>will thus occur when</a:t>
            </a:r>
          </a:p>
          <a:p>
            <a:pPr>
              <a:defRPr/>
            </a:pPr>
            <a:r>
              <a:rPr lang="en-US" i="1" dirty="0" smtClean="0"/>
              <a:t>n</a:t>
            </a:r>
            <a:r>
              <a:rPr lang="el-GR" i="1" dirty="0" smtClean="0"/>
              <a:t>λ = 2</a:t>
            </a:r>
            <a:r>
              <a:rPr lang="en-US" i="1" dirty="0" smtClean="0"/>
              <a:t>d sin . (1)</a:t>
            </a:r>
          </a:p>
          <a:p>
            <a:pPr>
              <a:defRPr/>
            </a:pPr>
            <a:r>
              <a:rPr lang="en-US" dirty="0" smtClean="0"/>
              <a:t>This is the so-called Bragg equation, where </a:t>
            </a:r>
            <a:r>
              <a:rPr lang="en-US" i="1" dirty="0" smtClean="0"/>
              <a:t>λ is the wavelength of the radiation,</a:t>
            </a:r>
          </a:p>
          <a:p>
            <a:pPr>
              <a:defRPr/>
            </a:pPr>
            <a:r>
              <a:rPr lang="en-US" i="1" dirty="0" smtClean="0"/>
              <a:t>n is an integer number,  is the angle between the lattice planes and the incident</a:t>
            </a:r>
          </a:p>
          <a:p>
            <a:pPr>
              <a:defRPr/>
            </a:pPr>
            <a:r>
              <a:rPr lang="en-US" dirty="0" smtClean="0"/>
              <a:t>beam and </a:t>
            </a:r>
            <a:r>
              <a:rPr lang="en-US" i="1" dirty="0" smtClean="0"/>
              <a:t>d is the distance of the lattice planes for which the peak occurs.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C7E9A36F-A152-4D61-949C-978ED636D6BF}" type="slidenum">
              <a:rPr lang="en-US" smtClean="0"/>
              <a:pPr defTabSz="931863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0410DB78-2E6C-4558-B881-6FFB9C2474F3}" type="slidenum">
              <a:rPr lang="en-US" smtClean="0"/>
              <a:pPr defTabSz="931863"/>
              <a:t>14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0410DB78-2E6C-4558-B881-6FFB9C2474F3}" type="slidenum">
              <a:rPr lang="en-US" smtClean="0"/>
              <a:pPr defTabSz="931863"/>
              <a:t>15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mws@cmu.edu 16722 20080115 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short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A3E7C-5236-499E-B64E-61CCD365A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mws@cmu.edu 16722 20080115 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template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B1BB0-0517-420D-B593-0732319D9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28600"/>
            <a:ext cx="22098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28600"/>
            <a:ext cx="64770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mws@cmu.edu 16722 20080115 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template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FB291-3CD3-44DF-A67B-05DBB4362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mws@cmu.edu 16722 20080115 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template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E2EB9-87C1-49F2-9BD4-D893F3B7B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mws@cmu.edu 16722 20080115 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template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DAB7A-C979-4D6A-999C-26D3B43C3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mws@cmu.edu 16722 20080115 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template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CF176-9792-4406-B190-64F2145FD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mws@cmu.edu 16722 20080115 T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template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A0291-ABCC-4AFC-85EB-04CDD7594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mws@cmu.edu 16722 20080115 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template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4FAE7-31C4-4C14-914D-A58A0D512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mws@cmu.edu 16722 20080115 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template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2837B-A69A-4B7C-B516-73F3F6756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mws@cmu.edu 16722 20080115 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template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4FACA-7410-4C50-A42F-0FE198716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mws@cmu.edu 16722 20080115 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template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07C0F-8F93-43B1-8871-B719CA484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 third level</a:t>
            </a:r>
          </a:p>
          <a:p>
            <a:pPr lvl="3"/>
            <a:r>
              <a:rPr lang="en-US" smtClean="0"/>
              <a:t> fourth level</a:t>
            </a:r>
          </a:p>
          <a:p>
            <a:pPr lvl="4"/>
            <a:r>
              <a:rPr lang="en-US" smtClean="0"/>
              <a:t> 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008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mws@cmu.edu 16722 20080115 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40080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template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+mn-lt"/>
              </a:defRPr>
            </a:lvl1pPr>
          </a:lstStyle>
          <a:p>
            <a:pPr>
              <a:defRPr/>
            </a:pPr>
            <a:fld id="{0155C577-5D0B-46E4-8ED8-E42B5FD0E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Blip>
          <a:blip r:embed="rId17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Blip>
          <a:blip r:embed="rId17"/>
        </a:buBlip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Blip>
          <a:blip r:embed="rId17"/>
        </a:buBlip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Blip>
          <a:blip r:embed="rId17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upload.wikimedia.org/wikipedia/commons/6/66/MER_APXS_PIA05113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upload.wikimedia.org/wikipedia/commons/5/52/Photomultipliertube.sv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MSL_concept_February_2007_-_PIA09201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images.org/luna/servlet/detail/nasaNAS~4~4~7278~108922:Sojourner-at-Wedg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oster.edu/chemistry/is/brubaker/ir/ir_works_modern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1/13/Viking_lander_model.jpg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pfwww.jpl.nasa.gov/MPF/mpfwwwimages/tefig3.gif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solvedmysteries.oregonstate.edu/MS_0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en.wikipedia.org/wiki/File:Dmedxrfschematic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upload.wikimedia.org/wikipedia/commons/4/41/X-ray_fluorescence_simple_figure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images.org/luna/servlet/detail/nasaNAS~4~4~7278~108922:Sojourner-at-Wedg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In-situ materials characterization</a:t>
            </a:r>
            <a:r>
              <a:rPr lang="en-SG" dirty="0" smtClean="0"/>
              <a:t> for planetary exploration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285FA-046E-4594-B277-FEE133CCFB16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9906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In-situ materials characterization</a:t>
            </a:r>
            <a:r>
              <a:rPr lang="en-SG" smtClean="0"/>
              <a:t> for planetary exploration</a:t>
            </a:r>
            <a:endParaRPr lang="en-US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819400"/>
            <a:ext cx="8153400" cy="2743200"/>
          </a:xfrm>
        </p:spPr>
        <p:txBody>
          <a:bodyPr/>
          <a:lstStyle/>
          <a:p>
            <a:pPr eaLnBrk="1" hangingPunct="1"/>
            <a:r>
              <a:rPr lang="en-US" smtClean="0"/>
              <a:t>Eng Keong Chua</a:t>
            </a:r>
          </a:p>
          <a:p>
            <a:pPr eaLnBrk="1" hangingPunct="1"/>
            <a:r>
              <a:rPr lang="en-US" smtClean="0"/>
              <a:t>echua@andrew.cmu.edu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6400800"/>
            <a:ext cx="3200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echua@andrew.cmu.edu </a:t>
            </a:r>
            <a:r>
              <a:rPr lang="en-US" dirty="0"/>
              <a:t>16722 </a:t>
            </a:r>
            <a:r>
              <a:rPr lang="en-US" dirty="0" smtClean="0"/>
              <a:t>20090427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Principle of APXS</a:t>
            </a:r>
            <a:endParaRPr 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105400"/>
          </a:xfrm>
        </p:spPr>
        <p:txBody>
          <a:bodyPr/>
          <a:lstStyle/>
          <a:p>
            <a:r>
              <a:rPr lang="en-SG" dirty="0" smtClean="0"/>
              <a:t>Principle:</a:t>
            </a:r>
          </a:p>
          <a:p>
            <a:pPr lvl="1"/>
            <a:r>
              <a:rPr lang="en-SG" dirty="0" smtClean="0"/>
              <a:t>Based on interactions of </a:t>
            </a:r>
          </a:p>
          <a:p>
            <a:pPr lvl="1">
              <a:buFontTx/>
              <a:buNone/>
            </a:pPr>
            <a:r>
              <a:rPr lang="en-SG" dirty="0" smtClean="0"/>
              <a:t>	alpha particles with matter: </a:t>
            </a:r>
          </a:p>
          <a:p>
            <a:pPr lvl="2"/>
            <a:r>
              <a:rPr lang="en-SG" dirty="0" smtClean="0"/>
              <a:t>Collision of alpha particles with</a:t>
            </a:r>
          </a:p>
          <a:p>
            <a:pPr lvl="2">
              <a:buNone/>
            </a:pPr>
            <a:r>
              <a:rPr lang="en-SG" dirty="0" smtClean="0"/>
              <a:t>	nuclei</a:t>
            </a:r>
          </a:p>
          <a:p>
            <a:pPr lvl="3"/>
            <a:r>
              <a:rPr lang="en-SG" dirty="0" smtClean="0"/>
              <a:t>Elastic scattering of alpha </a:t>
            </a:r>
          </a:p>
          <a:p>
            <a:pPr lvl="3">
              <a:buNone/>
            </a:pPr>
            <a:r>
              <a:rPr lang="en-SG" dirty="0" smtClean="0"/>
              <a:t>	particles by nuclei</a:t>
            </a:r>
          </a:p>
          <a:p>
            <a:pPr lvl="3"/>
            <a:r>
              <a:rPr lang="en-SG" dirty="0" smtClean="0"/>
              <a:t>Alpha particles absorbed by nuclei produce proton of certain energy by alpha-proton nuclear reactions </a:t>
            </a:r>
          </a:p>
          <a:p>
            <a:pPr lvl="2"/>
            <a:r>
              <a:rPr lang="en-SG" dirty="0" smtClean="0"/>
              <a:t>Collision of alpha particles with electrons of the atoms</a:t>
            </a:r>
          </a:p>
          <a:p>
            <a:pPr lvl="3"/>
            <a:r>
              <a:rPr lang="en-SG" dirty="0" smtClean="0"/>
              <a:t>Excitation of the atomic structure of atoms leading to the emission of characteristic X-rays </a:t>
            </a:r>
            <a:br>
              <a:rPr lang="en-SG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6408F-5F62-4819-8289-4F73F259D6C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3317" name="Picture 11" descr="File:MER APXS PIA0511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066800"/>
            <a:ext cx="30480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In-situ materials characterization</a:t>
            </a:r>
            <a:r>
              <a:rPr lang="en-SG" dirty="0" smtClean="0"/>
              <a:t> for planetary exploration</a:t>
            </a:r>
            <a:endParaRPr lang="en-US" dirty="0" smtClean="0"/>
          </a:p>
        </p:txBody>
      </p:sp>
      <p:sp>
        <p:nvSpPr>
          <p:cNvPr id="1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6400800"/>
            <a:ext cx="3200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echua@andrew.cmu.edu </a:t>
            </a:r>
            <a:r>
              <a:rPr lang="en-US" dirty="0"/>
              <a:t>16722 </a:t>
            </a:r>
            <a:r>
              <a:rPr lang="en-US" dirty="0" smtClean="0"/>
              <a:t>20090427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Detector used for the 3 methods</a:t>
            </a:r>
            <a:endParaRPr 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105400"/>
          </a:xfrm>
        </p:spPr>
        <p:txBody>
          <a:bodyPr/>
          <a:lstStyle/>
          <a:p>
            <a:r>
              <a:rPr lang="en-SG" dirty="0" smtClean="0"/>
              <a:t>Scintillation counter</a:t>
            </a:r>
          </a:p>
          <a:p>
            <a:pPr lvl="1"/>
            <a:r>
              <a:rPr lang="en-SG" dirty="0" smtClean="0"/>
              <a:t> Measures ionizing radiation </a:t>
            </a:r>
          </a:p>
          <a:p>
            <a:pPr lvl="2"/>
            <a:r>
              <a:rPr lang="en-US" dirty="0" smtClean="0"/>
              <a:t>Ionizing radiation</a:t>
            </a:r>
            <a:endParaRPr lang="en-SG" dirty="0" smtClean="0"/>
          </a:p>
          <a:p>
            <a:pPr lvl="3"/>
            <a:r>
              <a:rPr lang="en-SG" dirty="0" smtClean="0"/>
              <a:t>Charged radiation - </a:t>
            </a:r>
            <a:r>
              <a:rPr lang="en-SG" dirty="0" err="1" smtClean="0"/>
              <a:t>eg</a:t>
            </a:r>
            <a:r>
              <a:rPr lang="en-SG" dirty="0" smtClean="0"/>
              <a:t> ions, alpha particle, proton</a:t>
            </a:r>
          </a:p>
          <a:p>
            <a:pPr lvl="3"/>
            <a:r>
              <a:rPr lang="en-SG" dirty="0" smtClean="0"/>
              <a:t>Uncharged radiation - </a:t>
            </a:r>
            <a:r>
              <a:rPr lang="en-SG" dirty="0" err="1" smtClean="0"/>
              <a:t>eg</a:t>
            </a:r>
            <a:r>
              <a:rPr lang="en-SG" dirty="0" smtClean="0"/>
              <a:t> </a:t>
            </a:r>
            <a:r>
              <a:rPr lang="en-US" dirty="0" smtClean="0"/>
              <a:t>characteristics </a:t>
            </a:r>
            <a:r>
              <a:rPr lang="en-US" dirty="0" smtClean="0"/>
              <a:t>X-ray</a:t>
            </a:r>
            <a:endParaRPr lang="en-SG" dirty="0" smtClean="0"/>
          </a:p>
          <a:p>
            <a:pPr lvl="2"/>
            <a:r>
              <a:rPr lang="en-SG" dirty="0" err="1" smtClean="0"/>
              <a:t>Scintillator</a:t>
            </a:r>
            <a:r>
              <a:rPr lang="en-SG" dirty="0" smtClean="0"/>
              <a:t> sensor</a:t>
            </a:r>
          </a:p>
          <a:p>
            <a:pPr lvl="3"/>
            <a:r>
              <a:rPr lang="en-SG" dirty="0" smtClean="0"/>
              <a:t>Consists of a transparent crystal, usually phosphor, plastic that luminance when struck by ionizing radiation</a:t>
            </a:r>
          </a:p>
          <a:p>
            <a:pPr lvl="2"/>
            <a:r>
              <a:rPr lang="en-SG" dirty="0" smtClean="0"/>
              <a:t>Photomultiplier tube (PMT) measures the light from the crystal. 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6408F-5F62-4819-8289-4F73F259D6C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In-situ materials characterization</a:t>
            </a:r>
            <a:r>
              <a:rPr lang="en-SG" dirty="0" smtClean="0"/>
              <a:t> for planetary exploration</a:t>
            </a:r>
            <a:endParaRPr lang="en-US" dirty="0" smtClean="0"/>
          </a:p>
        </p:txBody>
      </p:sp>
      <p:sp>
        <p:nvSpPr>
          <p:cNvPr id="1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6400800"/>
            <a:ext cx="3200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echua@andrew.cmu.edu </a:t>
            </a:r>
            <a:r>
              <a:rPr lang="en-US" dirty="0"/>
              <a:t>16722 </a:t>
            </a:r>
            <a:r>
              <a:rPr lang="en-US" dirty="0" smtClean="0"/>
              <a:t>20090427 </a:t>
            </a:r>
            <a:endParaRPr lang="en-US" dirty="0"/>
          </a:p>
        </p:txBody>
      </p:sp>
      <p:pic>
        <p:nvPicPr>
          <p:cNvPr id="1026" name="Picture 2" descr="File:Photomultipliertube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419600"/>
            <a:ext cx="4876800" cy="2035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X-Ray Spectroscopy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XRS the most comprehensive tool to identify crystal structure (ESA Beagle 2 - 2003 )</a:t>
            </a:r>
          </a:p>
          <a:p>
            <a:pPr lvl="1"/>
            <a:r>
              <a:rPr lang="en-US" dirty="0" smtClean="0"/>
              <a:t>Examine </a:t>
            </a:r>
            <a:r>
              <a:rPr lang="en-US" dirty="0" smtClean="0"/>
              <a:t>reflection </a:t>
            </a:r>
            <a:r>
              <a:rPr lang="en-US" dirty="0" smtClean="0"/>
              <a:t>of X-rays from a material at various angles. </a:t>
            </a:r>
          </a:p>
          <a:p>
            <a:pPr lvl="2"/>
            <a:r>
              <a:rPr lang="en-US" dirty="0" smtClean="0"/>
              <a:t>X-rays were passed through slits to produce narrow beam, which fell on a </a:t>
            </a:r>
          </a:p>
          <a:p>
            <a:pPr lvl="2">
              <a:buNone/>
            </a:pPr>
            <a:r>
              <a:rPr lang="en-US" dirty="0" smtClean="0"/>
              <a:t>	material at centre of the </a:t>
            </a:r>
          </a:p>
          <a:p>
            <a:pPr lvl="2">
              <a:buNone/>
            </a:pPr>
            <a:r>
              <a:rPr lang="en-US" dirty="0" smtClean="0"/>
              <a:t>	spectrometer</a:t>
            </a:r>
          </a:p>
          <a:p>
            <a:pPr lvl="2"/>
            <a:r>
              <a:rPr lang="en-US" dirty="0" smtClean="0"/>
              <a:t>Reflected (Diffracted) beam </a:t>
            </a:r>
            <a:endParaRPr lang="en-US" dirty="0" smtClean="0"/>
          </a:p>
          <a:p>
            <a:pPr lvl="2">
              <a:buNone/>
            </a:pPr>
            <a:r>
              <a:rPr lang="en-US" dirty="0" smtClean="0"/>
              <a:t>	was measured in an charge </a:t>
            </a:r>
          </a:p>
          <a:p>
            <a:pPr lvl="2">
              <a:buFontTx/>
              <a:buNone/>
            </a:pPr>
            <a:r>
              <a:rPr lang="en-US" dirty="0" smtClean="0"/>
              <a:t>	coupled device (CCD)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6B24B-76A5-4B15-A41A-AB6A5361EC0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In-situ materials characterization</a:t>
            </a:r>
            <a:r>
              <a:rPr lang="en-SG" dirty="0" smtClean="0"/>
              <a:t> for planetary exploration</a:t>
            </a:r>
            <a:endParaRPr lang="en-US" dirty="0" smtClean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6400800"/>
            <a:ext cx="3200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echua@andrew.cmu.edu </a:t>
            </a:r>
            <a:r>
              <a:rPr lang="en-US" dirty="0"/>
              <a:t>16722 </a:t>
            </a:r>
            <a:r>
              <a:rPr lang="en-US" dirty="0" smtClean="0"/>
              <a:t>20090427 </a:t>
            </a:r>
            <a:endParaRPr lang="en-US" dirty="0"/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7696200" y="4038600"/>
            <a:ext cx="1103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Beagle 2</a:t>
            </a:r>
            <a:endParaRPr lang="en-SG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8937" y="3886200"/>
            <a:ext cx="36750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2788"/>
          </a:xfrm>
        </p:spPr>
        <p:txBody>
          <a:bodyPr/>
          <a:lstStyle/>
          <a:p>
            <a:pPr eaLnBrk="1" hangingPunct="1"/>
            <a:r>
              <a:rPr lang="en-US" smtClean="0"/>
              <a:t>Principle of XRD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47357-16DE-4204-BF4F-98DB8AE9F0EA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5364" name="Picture 12" descr="http://www.mcswiggen.com/FAQs/FAQ_graphics/X-ray_Diffraction.gif"/>
          <p:cNvPicPr>
            <a:picLocks noChangeAspect="1" noChangeArrowheads="1"/>
          </p:cNvPicPr>
          <p:nvPr/>
        </p:nvPicPr>
        <p:blipFill>
          <a:blip r:embed="rId3"/>
          <a:srcRect l="1714" t="4910" r="3999" b="61205"/>
          <a:stretch>
            <a:fillRect/>
          </a:stretch>
        </p:blipFill>
        <p:spPr bwMode="auto">
          <a:xfrm>
            <a:off x="0" y="2667000"/>
            <a:ext cx="51577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2" descr="http://www.mcswiggen.com/FAQs/FAQ_graphics/X-ray_Diffraction.gif"/>
          <p:cNvPicPr>
            <a:picLocks noChangeAspect="1" noChangeArrowheads="1"/>
          </p:cNvPicPr>
          <p:nvPr/>
        </p:nvPicPr>
        <p:blipFill>
          <a:blip r:embed="rId3"/>
          <a:srcRect l="3571" t="38795" r="3571" b="1598"/>
          <a:stretch>
            <a:fillRect/>
          </a:stretch>
        </p:blipFill>
        <p:spPr bwMode="auto">
          <a:xfrm>
            <a:off x="5029200" y="1143000"/>
            <a:ext cx="396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In-situ materials characterization</a:t>
            </a:r>
            <a:r>
              <a:rPr lang="en-SG" dirty="0" smtClean="0"/>
              <a:t> for planetary exploration</a:t>
            </a:r>
            <a:endParaRPr lang="en-US" dirty="0" smtClean="0"/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6400800"/>
            <a:ext cx="3200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echua@andrew.cmu.edu </a:t>
            </a:r>
            <a:r>
              <a:rPr lang="en-US" dirty="0"/>
              <a:t>16722 </a:t>
            </a:r>
            <a:r>
              <a:rPr lang="en-US" dirty="0" smtClean="0"/>
              <a:t>20090427 </a:t>
            </a:r>
            <a:endParaRPr lang="en-US" dirty="0"/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942975"/>
            <a:ext cx="3276600" cy="18764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14B45-2ED1-4A36-98ED-64BCB00F3B00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dirty="0" smtClean="0"/>
              <a:t>Recent Development</a:t>
            </a:r>
            <a:endParaRPr lang="en-US" dirty="0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5029200"/>
          </a:xfrm>
        </p:spPr>
        <p:txBody>
          <a:bodyPr/>
          <a:lstStyle/>
          <a:p>
            <a:r>
              <a:rPr lang="en-US" dirty="0" smtClean="0"/>
              <a:t>To characterize a material completely, need to identify the composition and structure of a material</a:t>
            </a:r>
          </a:p>
          <a:p>
            <a:pPr lvl="1"/>
            <a:r>
              <a:rPr lang="en-US" dirty="0" smtClean="0"/>
              <a:t>GCMS, XRF and APXS</a:t>
            </a:r>
            <a:r>
              <a:rPr lang="en-SG" dirty="0" smtClean="0"/>
              <a:t> can determine the composition of the element</a:t>
            </a:r>
          </a:p>
          <a:p>
            <a:pPr lvl="1"/>
            <a:r>
              <a:rPr lang="en-US" dirty="0" smtClean="0"/>
              <a:t>XRS can determine the structure of the material</a:t>
            </a:r>
          </a:p>
          <a:p>
            <a:r>
              <a:rPr lang="en-US" dirty="0" smtClean="0"/>
              <a:t>Integration of XRD and XRF</a:t>
            </a:r>
          </a:p>
          <a:p>
            <a:pPr lvl="1"/>
            <a:r>
              <a:rPr lang="en-US" dirty="0" smtClean="0"/>
              <a:t>XRD/XRF (</a:t>
            </a:r>
            <a:r>
              <a:rPr lang="en-US" dirty="0" err="1" smtClean="0"/>
              <a:t>CheMin</a:t>
            </a:r>
            <a:r>
              <a:rPr lang="en-US" dirty="0" smtClean="0"/>
              <a:t>)</a:t>
            </a:r>
          </a:p>
          <a:p>
            <a:pPr lvl="1"/>
            <a:r>
              <a:rPr lang="en-SG" dirty="0" smtClean="0"/>
              <a:t>Portable XRD/XRF (Terra)</a:t>
            </a:r>
            <a:endParaRPr lang="en-US" i="1" dirty="0" smtClean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In-situ materials characterization</a:t>
            </a:r>
            <a:r>
              <a:rPr lang="en-SG" dirty="0" smtClean="0"/>
              <a:t> for planetary exploration</a:t>
            </a:r>
            <a:endParaRPr lang="en-US" dirty="0" smtClean="0"/>
          </a:p>
        </p:txBody>
      </p:sp>
      <p:sp>
        <p:nvSpPr>
          <p:cNvPr id="1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6400800"/>
            <a:ext cx="3200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echua@andrew.cmu.edu </a:t>
            </a:r>
            <a:r>
              <a:rPr lang="en-US" dirty="0"/>
              <a:t>16722 </a:t>
            </a:r>
            <a:r>
              <a:rPr lang="en-US" dirty="0" smtClean="0"/>
              <a:t>20090427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14B45-2ED1-4A36-98ED-64BCB00F3B00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XRD/XRF (CheMin)</a:t>
            </a:r>
            <a:endParaRPr lang="en-US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50292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SG" dirty="0" err="1" smtClean="0"/>
              <a:t>CheMin</a:t>
            </a:r>
            <a:r>
              <a:rPr lang="en-SG" dirty="0" smtClean="0"/>
              <a:t> developed (NASA Mars Science Laboratory rover to be launched in 2011)</a:t>
            </a:r>
          </a:p>
          <a:p>
            <a:pPr lvl="1"/>
            <a:r>
              <a:rPr lang="en-SG" dirty="0" smtClean="0"/>
              <a:t>Both </a:t>
            </a:r>
            <a:r>
              <a:rPr lang="en-SG" dirty="0" smtClean="0"/>
              <a:t>capable </a:t>
            </a:r>
            <a:r>
              <a:rPr lang="en-SG" dirty="0" smtClean="0"/>
              <a:t>of getting the </a:t>
            </a:r>
            <a:r>
              <a:rPr lang="en-SG" dirty="0" smtClean="0"/>
              <a:t>composition </a:t>
            </a:r>
            <a:r>
              <a:rPr lang="en-SG" dirty="0" smtClean="0"/>
              <a:t>and the </a:t>
            </a:r>
            <a:r>
              <a:rPr lang="en-SG" dirty="0" smtClean="0"/>
              <a:t>structure </a:t>
            </a:r>
            <a:r>
              <a:rPr lang="en-SG" dirty="0" smtClean="0"/>
              <a:t>of the sample 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In-situ materials characterization</a:t>
            </a:r>
            <a:r>
              <a:rPr lang="en-SG" dirty="0" smtClean="0"/>
              <a:t> for planetary exploration</a:t>
            </a:r>
            <a:endParaRPr lang="en-US" dirty="0" smtClean="0"/>
          </a:p>
        </p:txBody>
      </p:sp>
      <p:sp>
        <p:nvSpPr>
          <p:cNvPr id="1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6400800"/>
            <a:ext cx="3200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echua@andrew.cmu.edu </a:t>
            </a:r>
            <a:r>
              <a:rPr lang="en-US" dirty="0"/>
              <a:t>16722 </a:t>
            </a:r>
            <a:r>
              <a:rPr lang="en-US" dirty="0" smtClean="0"/>
              <a:t>20090427 </a:t>
            </a:r>
            <a:endParaRPr lang="en-US" dirty="0"/>
          </a:p>
        </p:txBody>
      </p:sp>
      <p:pic>
        <p:nvPicPr>
          <p:cNvPr id="19463" name="Picture 10" descr="http://upload.wikimedia.org/wikipedia/commons/thumb/5/57/MSL_concept_February_2007_-_PIA09201.jpg/240px-MSL_concept_February_2007_-_PIA09201.jpg">
            <a:hlinkClick r:id="rId3" tooltip="MSL concept February 2007 - PIA09201.jp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124200"/>
            <a:ext cx="49530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3BA3E-C9CC-41F1-81AD-9A2AF9422962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/>
              <a:t>XRD/XRF (CheMin)</a:t>
            </a:r>
            <a:endParaRPr lang="en-SG" smtClean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smtClean="0"/>
              <a:t>Enabler for </a:t>
            </a:r>
            <a:r>
              <a:rPr lang="en-SG" dirty="0" err="1" smtClean="0"/>
              <a:t>CheMin</a:t>
            </a:r>
            <a:r>
              <a:rPr lang="en-SG" dirty="0" smtClean="0"/>
              <a:t> integration</a:t>
            </a:r>
          </a:p>
          <a:p>
            <a:pPr lvl="1"/>
            <a:r>
              <a:rPr lang="en-US" dirty="0" smtClean="0"/>
              <a:t>Same source (X-ray)</a:t>
            </a:r>
            <a:endParaRPr lang="en-SG" dirty="0" smtClean="0"/>
          </a:p>
          <a:p>
            <a:pPr lvl="1"/>
            <a:r>
              <a:rPr lang="en-SG" dirty="0" smtClean="0"/>
              <a:t>An electronic area array detector </a:t>
            </a:r>
          </a:p>
          <a:p>
            <a:pPr lvl="2"/>
            <a:r>
              <a:rPr lang="en-US" dirty="0" smtClean="0"/>
              <a:t>Charge coupled device(CCD) </a:t>
            </a:r>
            <a:r>
              <a:rPr lang="en-SG" dirty="0" smtClean="0"/>
              <a:t>sensitive to X-ray</a:t>
            </a:r>
          </a:p>
          <a:p>
            <a:pPr lvl="3"/>
            <a:r>
              <a:rPr lang="en-SG" dirty="0" smtClean="0"/>
              <a:t>Records fluorescent X-rays (</a:t>
            </a:r>
            <a:r>
              <a:rPr lang="en-US" dirty="0" smtClean="0"/>
              <a:t>characteristics X-rays)</a:t>
            </a:r>
            <a:endParaRPr lang="en-SG" dirty="0" smtClean="0"/>
          </a:p>
          <a:p>
            <a:pPr lvl="3"/>
            <a:r>
              <a:rPr lang="en-SG" dirty="0" smtClean="0"/>
              <a:t>Records diffracted X-rays that are scattered from sample</a:t>
            </a:r>
            <a:endParaRPr lang="en-US" sz="200" dirty="0" smtClean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In-situ materials characterization</a:t>
            </a:r>
            <a:r>
              <a:rPr lang="en-SG" dirty="0" smtClean="0"/>
              <a:t> for planetary exploration</a:t>
            </a:r>
            <a:endParaRPr lang="en-US" dirty="0" smtClean="0"/>
          </a:p>
        </p:txBody>
      </p:sp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6400800"/>
            <a:ext cx="3200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echua@andrew.cmu.edu 16722 20090427 </a:t>
            </a:r>
            <a:endParaRPr lang="en-US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581400"/>
            <a:ext cx="297643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334000" y="4038600"/>
            <a:ext cx="2133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SG" sz="1800" dirty="0" smtClean="0"/>
          </a:p>
          <a:p>
            <a:pPr algn="l"/>
            <a:r>
              <a:rPr lang="en-SG" sz="1800" dirty="0" smtClean="0"/>
              <a:t>Bright rings correspond to diffraction bands; fluoresced pixels have no spatial correlation. </a:t>
            </a:r>
            <a:endParaRPr lang="en-SG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914400"/>
            <a:ext cx="4033838" cy="24384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3BA3E-C9CC-41F1-81AD-9A2AF9422962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/>
              <a:t>XRD/XRF (CheMin)</a:t>
            </a:r>
            <a:endParaRPr lang="en-SG" smtClean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smtClean="0"/>
              <a:t> Architecture </a:t>
            </a:r>
          </a:p>
          <a:p>
            <a:pPr lvl="1"/>
            <a:r>
              <a:rPr lang="en-SG" dirty="0" smtClean="0"/>
              <a:t>X-ray generated by </a:t>
            </a:r>
          </a:p>
          <a:p>
            <a:pPr lvl="1">
              <a:buFontTx/>
              <a:buNone/>
            </a:pPr>
            <a:r>
              <a:rPr lang="en-SG" dirty="0" smtClean="0"/>
              <a:t>	</a:t>
            </a:r>
            <a:r>
              <a:rPr lang="en-SG" dirty="0" err="1" smtClean="0"/>
              <a:t>microfocus</a:t>
            </a:r>
            <a:r>
              <a:rPr lang="en-SG" dirty="0" smtClean="0"/>
              <a:t> X-ray tube </a:t>
            </a:r>
          </a:p>
          <a:p>
            <a:pPr lvl="1"/>
            <a:r>
              <a:rPr lang="en-SG" dirty="0" smtClean="0"/>
              <a:t>Combined with pinhole </a:t>
            </a:r>
          </a:p>
          <a:p>
            <a:pPr lvl="1">
              <a:buFontTx/>
              <a:buNone/>
            </a:pPr>
            <a:r>
              <a:rPr lang="en-SG" dirty="0" smtClean="0"/>
              <a:t>	 collimator</a:t>
            </a:r>
          </a:p>
          <a:p>
            <a:pPr lvl="1"/>
            <a:r>
              <a:rPr lang="en-SG" dirty="0" smtClean="0"/>
              <a:t>Material loaded in sample holder</a:t>
            </a:r>
          </a:p>
          <a:p>
            <a:pPr lvl="1"/>
            <a:r>
              <a:rPr lang="en-SG" dirty="0" smtClean="0"/>
              <a:t>CCD detector collects the X-ray signal of sample in term of energy and position</a:t>
            </a:r>
          </a:p>
          <a:p>
            <a:pPr lvl="1"/>
            <a:r>
              <a:rPr lang="en-SG" dirty="0" smtClean="0"/>
              <a:t>CCD is cooled to -100°C to limit dark current</a:t>
            </a:r>
          </a:p>
          <a:p>
            <a:pPr lvl="1"/>
            <a:r>
              <a:rPr lang="en-US" dirty="0" smtClean="0"/>
              <a:t>Weighs 30 kg</a:t>
            </a:r>
            <a:endParaRPr lang="en-SG" dirty="0" smtClean="0"/>
          </a:p>
          <a:p>
            <a:pPr lvl="1"/>
            <a:endParaRPr lang="en-US" sz="1400" dirty="0" smtClean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In-situ materials characterization</a:t>
            </a:r>
            <a:r>
              <a:rPr lang="en-SG" dirty="0" smtClean="0"/>
              <a:t> for planetary exploration</a:t>
            </a:r>
            <a:endParaRPr lang="en-US" dirty="0" smtClean="0"/>
          </a:p>
        </p:txBody>
      </p:sp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6400800"/>
            <a:ext cx="3200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echua@andrew.cmu.edu 16722 20090427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FAAF7-285D-4E7C-85B9-F789D5C127AC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Portable XRD/XRF (</a:t>
            </a:r>
            <a:r>
              <a:rPr lang="en-SG" dirty="0" err="1" smtClean="0"/>
              <a:t>CheMin</a:t>
            </a:r>
            <a:r>
              <a:rPr lang="en-SG" dirty="0" smtClean="0"/>
              <a:t>)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Parties </a:t>
            </a:r>
            <a:r>
              <a:rPr lang="en-US" sz="2800" dirty="0" smtClean="0"/>
              <a:t>involves:</a:t>
            </a:r>
            <a:endParaRPr lang="en-SG" sz="2800" dirty="0" smtClean="0"/>
          </a:p>
          <a:p>
            <a:pPr lvl="1">
              <a:defRPr/>
            </a:pPr>
            <a:r>
              <a:rPr lang="en-SG" i="1" dirty="0" err="1" smtClean="0"/>
              <a:t>inXitu</a:t>
            </a:r>
            <a:r>
              <a:rPr lang="en-SG" i="1" dirty="0" smtClean="0"/>
              <a:t> (USA)</a:t>
            </a:r>
          </a:p>
          <a:p>
            <a:pPr lvl="1">
              <a:defRPr/>
            </a:pPr>
            <a:r>
              <a:rPr lang="en-SG" i="1" dirty="0" smtClean="0"/>
              <a:t>NASA </a:t>
            </a:r>
            <a:r>
              <a:rPr lang="en-SG" i="1" dirty="0" smtClean="0"/>
              <a:t>Ames Research </a:t>
            </a:r>
            <a:r>
              <a:rPr lang="en-SG" i="1" dirty="0" err="1" smtClean="0"/>
              <a:t>Center</a:t>
            </a:r>
            <a:r>
              <a:rPr lang="en-SG" i="1" dirty="0" smtClean="0"/>
              <a:t> </a:t>
            </a:r>
            <a:r>
              <a:rPr lang="en-SG" i="1" dirty="0" smtClean="0"/>
              <a:t>(USA)</a:t>
            </a:r>
          </a:p>
          <a:p>
            <a:pPr lvl="1">
              <a:defRPr/>
            </a:pPr>
            <a:r>
              <a:rPr lang="es-ES" i="1" dirty="0" smtClean="0"/>
              <a:t>Los </a:t>
            </a:r>
            <a:r>
              <a:rPr lang="es-ES" i="1" dirty="0" err="1" smtClean="0"/>
              <a:t>Alamos</a:t>
            </a:r>
            <a:r>
              <a:rPr lang="es-ES" i="1" dirty="0" smtClean="0"/>
              <a:t> </a:t>
            </a:r>
            <a:r>
              <a:rPr lang="es-ES" i="1" dirty="0" err="1" smtClean="0"/>
              <a:t>National</a:t>
            </a:r>
            <a:r>
              <a:rPr lang="es-ES" i="1" dirty="0" smtClean="0"/>
              <a:t> </a:t>
            </a:r>
            <a:r>
              <a:rPr lang="es-ES" i="1" dirty="0" err="1" smtClean="0"/>
              <a:t>Laboratory</a:t>
            </a:r>
            <a:r>
              <a:rPr lang="es-ES" i="1" dirty="0" smtClean="0"/>
              <a:t> </a:t>
            </a:r>
            <a:r>
              <a:rPr lang="es-ES" i="1" dirty="0" smtClean="0"/>
              <a:t>(USA)</a:t>
            </a:r>
          </a:p>
          <a:p>
            <a:pPr lvl="1">
              <a:defRPr/>
            </a:pPr>
            <a:r>
              <a:rPr lang="en-SG" i="1" dirty="0" smtClean="0"/>
              <a:t>Indiana University</a:t>
            </a:r>
            <a:r>
              <a:rPr lang="en-SG" i="1" dirty="0" smtClean="0"/>
              <a:t> </a:t>
            </a:r>
            <a:r>
              <a:rPr lang="en-SG" i="1" dirty="0" smtClean="0"/>
              <a:t>(USA)</a:t>
            </a:r>
          </a:p>
          <a:p>
            <a:pPr lvl="1">
              <a:defRPr/>
            </a:pPr>
            <a:r>
              <a:rPr lang="en-SG" dirty="0" smtClean="0"/>
              <a:t>Detector </a:t>
            </a:r>
            <a:r>
              <a:rPr lang="en-SG" dirty="0" smtClean="0"/>
              <a:t>Advanced Development, </a:t>
            </a:r>
            <a:r>
              <a:rPr lang="en-SG" dirty="0" smtClean="0"/>
              <a:t>Jet </a:t>
            </a:r>
            <a:r>
              <a:rPr lang="en-SG" dirty="0" smtClean="0"/>
              <a:t>Propulsion </a:t>
            </a:r>
            <a:r>
              <a:rPr lang="en-SG" dirty="0" smtClean="0"/>
              <a:t>Laboratory</a:t>
            </a:r>
            <a:r>
              <a:rPr lang="en-SG" dirty="0" smtClean="0"/>
              <a:t> </a:t>
            </a:r>
            <a:r>
              <a:rPr lang="en-SG" dirty="0" smtClean="0"/>
              <a:t>(USA)</a:t>
            </a:r>
            <a:endParaRPr lang="en-SG" sz="9600" dirty="0" smtClean="0"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In-situ materials characterization</a:t>
            </a:r>
            <a:r>
              <a:rPr lang="en-SG" dirty="0" smtClean="0"/>
              <a:t> for planetary exploration</a:t>
            </a:r>
            <a:endParaRPr lang="en-US" dirty="0" smtClean="0"/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6400800"/>
            <a:ext cx="3200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echua@andrew.cmu.edu </a:t>
            </a:r>
            <a:r>
              <a:rPr lang="en-US" dirty="0"/>
              <a:t>16722 </a:t>
            </a:r>
            <a:r>
              <a:rPr lang="en-US" dirty="0" smtClean="0"/>
              <a:t>20090427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A2791F-0F3C-4325-94D7-A68C139E2DE7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SG" smtClean="0"/>
              <a:t>Portable XRD/XRF (Terra)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5029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SG" dirty="0" smtClean="0"/>
              <a:t>Terra developed based on </a:t>
            </a:r>
            <a:r>
              <a:rPr lang="en-SG" dirty="0" err="1" smtClean="0"/>
              <a:t>CheMin</a:t>
            </a:r>
            <a:r>
              <a:rPr lang="en-SG" dirty="0" smtClean="0"/>
              <a:t> technology to provide a field deployable instrument</a:t>
            </a:r>
            <a:endParaRPr lang="en-US" dirty="0" smtClean="0"/>
          </a:p>
          <a:p>
            <a:pPr lvl="1">
              <a:defRPr/>
            </a:pPr>
            <a:r>
              <a:rPr lang="en-SG" dirty="0" smtClean="0"/>
              <a:t>T</a:t>
            </a:r>
            <a:r>
              <a:rPr lang="en-SG" dirty="0" smtClean="0">
                <a:ea typeface="+mn-ea"/>
                <a:cs typeface="+mn-cs"/>
              </a:rPr>
              <a:t>emperature or humidity sensitive minerals can experience phase transitions during transport to the laboratory. </a:t>
            </a:r>
          </a:p>
          <a:p>
            <a:pPr lvl="1">
              <a:defRPr/>
            </a:pPr>
            <a:r>
              <a:rPr lang="en-SG" dirty="0" smtClean="0">
                <a:ea typeface="+mn-ea"/>
                <a:cs typeface="+mn-cs"/>
              </a:rPr>
              <a:t>Capability to analyze these </a:t>
            </a:r>
          </a:p>
          <a:p>
            <a:pPr lvl="1">
              <a:buFontTx/>
              <a:buNone/>
              <a:defRPr/>
            </a:pPr>
            <a:r>
              <a:rPr lang="en-SG" dirty="0" smtClean="0">
                <a:ea typeface="+mn-ea"/>
                <a:cs typeface="+mn-cs"/>
              </a:rPr>
              <a:t>	materials </a:t>
            </a:r>
            <a:r>
              <a:rPr lang="en-SG" i="1" dirty="0" smtClean="0">
                <a:ea typeface="+mn-ea"/>
                <a:cs typeface="+mn-cs"/>
              </a:rPr>
              <a:t>in-situ allows </a:t>
            </a:r>
          </a:p>
          <a:p>
            <a:pPr lvl="1">
              <a:buFontTx/>
              <a:buNone/>
              <a:defRPr/>
            </a:pPr>
            <a:r>
              <a:rPr lang="en-SG" i="1" dirty="0" smtClean="0">
                <a:ea typeface="+mn-ea"/>
                <a:cs typeface="+mn-cs"/>
              </a:rPr>
              <a:t>	determination </a:t>
            </a:r>
            <a:r>
              <a:rPr lang="en-SG" dirty="0" smtClean="0">
                <a:ea typeface="+mn-ea"/>
                <a:cs typeface="+mn-cs"/>
              </a:rPr>
              <a:t>of native </a:t>
            </a:r>
          </a:p>
          <a:p>
            <a:pPr lvl="1">
              <a:buFontTx/>
              <a:buNone/>
              <a:defRPr/>
            </a:pPr>
            <a:r>
              <a:rPr lang="en-SG" dirty="0" smtClean="0">
                <a:ea typeface="+mn-ea"/>
                <a:cs typeface="+mn-cs"/>
              </a:rPr>
              <a:t>	mineralogical compositions</a:t>
            </a:r>
          </a:p>
        </p:txBody>
      </p:sp>
      <p:grpSp>
        <p:nvGrpSpPr>
          <p:cNvPr id="21509" name="Group 9"/>
          <p:cNvGrpSpPr>
            <a:grpSpLocks/>
          </p:cNvGrpSpPr>
          <p:nvPr/>
        </p:nvGrpSpPr>
        <p:grpSpPr bwMode="auto">
          <a:xfrm>
            <a:off x="5867400" y="3581400"/>
            <a:ext cx="3276600" cy="2514600"/>
            <a:chOff x="4572000" y="3276600"/>
            <a:chExt cx="4033837" cy="2752725"/>
          </a:xfrm>
        </p:grpSpPr>
        <p:pic>
          <p:nvPicPr>
            <p:cNvPr id="2151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0" y="3276600"/>
              <a:ext cx="4033837" cy="1381125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</p:pic>
        <p:pic>
          <p:nvPicPr>
            <p:cNvPr id="21513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4648200"/>
              <a:ext cx="4033837" cy="1381125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</p:pic>
      </p:grp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In-situ materials characterization</a:t>
            </a:r>
            <a:r>
              <a:rPr lang="en-SG" dirty="0" smtClean="0"/>
              <a:t> for planetary exploration</a:t>
            </a:r>
            <a:endParaRPr lang="en-US" dirty="0" smtClean="0"/>
          </a:p>
        </p:txBody>
      </p:sp>
      <p:sp>
        <p:nvSpPr>
          <p:cNvPr id="1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6400800"/>
            <a:ext cx="3200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echua@andrew.cmu.edu </a:t>
            </a:r>
            <a:r>
              <a:rPr lang="en-US" dirty="0"/>
              <a:t>16722 </a:t>
            </a:r>
            <a:r>
              <a:rPr lang="en-US" dirty="0" smtClean="0"/>
              <a:t>20090427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768086-83E2-46FA-8D48-6AA38C062322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Motivation</a:t>
            </a:r>
          </a:p>
          <a:p>
            <a:r>
              <a:rPr lang="en-US" i="1" dirty="0" smtClean="0"/>
              <a:t>Instruments on </a:t>
            </a:r>
            <a:r>
              <a:rPr lang="en-US" i="1" dirty="0" err="1" smtClean="0"/>
              <a:t>lander</a:t>
            </a:r>
            <a:endParaRPr lang="en-US" i="1" dirty="0" smtClean="0"/>
          </a:p>
          <a:p>
            <a:pPr lvl="1"/>
            <a:r>
              <a:rPr lang="en-US" i="1" dirty="0" smtClean="0"/>
              <a:t>Working principle</a:t>
            </a:r>
          </a:p>
          <a:p>
            <a:pPr lvl="1"/>
            <a:r>
              <a:rPr lang="en-US" i="1" dirty="0" smtClean="0"/>
              <a:t>Recent development </a:t>
            </a:r>
          </a:p>
          <a:p>
            <a:pPr lvl="2"/>
            <a:r>
              <a:rPr lang="en-US" dirty="0" smtClean="0"/>
              <a:t>XRD/XRF (</a:t>
            </a:r>
            <a:r>
              <a:rPr lang="en-US" dirty="0" err="1" smtClean="0"/>
              <a:t>CheMin</a:t>
            </a:r>
            <a:r>
              <a:rPr lang="en-US" dirty="0" smtClean="0"/>
              <a:t>)</a:t>
            </a:r>
          </a:p>
          <a:p>
            <a:pPr lvl="2"/>
            <a:r>
              <a:rPr lang="en-SG" dirty="0" smtClean="0"/>
              <a:t>Portable XRD/XRF (Terra)</a:t>
            </a:r>
            <a:endParaRPr lang="en-US" i="1" dirty="0" smtClean="0"/>
          </a:p>
          <a:p>
            <a:r>
              <a:rPr lang="en-US" i="1" dirty="0" smtClean="0"/>
              <a:t>Instruments on orbiter</a:t>
            </a:r>
          </a:p>
          <a:p>
            <a:pPr lvl="1"/>
            <a:r>
              <a:rPr lang="en-US" i="1" dirty="0" smtClean="0"/>
              <a:t>Working principle</a:t>
            </a:r>
          </a:p>
          <a:p>
            <a:pPr lvl="1"/>
            <a:r>
              <a:rPr lang="en-US" i="1" dirty="0" smtClean="0"/>
              <a:t>Recent development</a:t>
            </a:r>
          </a:p>
          <a:p>
            <a:pPr lvl="2"/>
            <a:r>
              <a:rPr lang="en-US" dirty="0" smtClean="0"/>
              <a:t>Portable FT-IR</a:t>
            </a:r>
            <a:endParaRPr lang="en-SG" dirty="0" smtClean="0"/>
          </a:p>
          <a:p>
            <a:pPr lvl="1"/>
            <a:endParaRPr lang="en-US" i="1" dirty="0" smtClean="0"/>
          </a:p>
          <a:p>
            <a:endParaRPr lang="en-US" i="1" dirty="0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In-situ materials characterization</a:t>
            </a:r>
            <a:r>
              <a:rPr lang="en-SG" dirty="0" smtClean="0"/>
              <a:t> for planetary exploration</a:t>
            </a:r>
            <a:endParaRPr lang="en-US" dirty="0" smtClean="0"/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6400800"/>
            <a:ext cx="3200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echua@andrew.cmu.edu </a:t>
            </a:r>
            <a:r>
              <a:rPr lang="en-US" dirty="0"/>
              <a:t>16722 </a:t>
            </a:r>
            <a:r>
              <a:rPr lang="en-US" dirty="0" smtClean="0"/>
              <a:t>20090427 </a:t>
            </a:r>
            <a:endParaRPr lang="en-US" dirty="0"/>
          </a:p>
        </p:txBody>
      </p:sp>
      <p:pic>
        <p:nvPicPr>
          <p:cNvPr id="7" name="Picture 11" descr="Sojourner at Wedge">
            <a:hlinkClick r:id="rId3" tooltip="Sojourner at Wedg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199" y="914400"/>
            <a:ext cx="251705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5943600" y="2819400"/>
            <a:ext cx="236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Mars </a:t>
            </a:r>
            <a:r>
              <a:rPr lang="en-US" dirty="0" smtClean="0"/>
              <a:t> Pathfinder</a:t>
            </a:r>
            <a:endParaRPr lang="en-SG" dirty="0"/>
          </a:p>
        </p:txBody>
      </p:sp>
      <p:pic>
        <p:nvPicPr>
          <p:cNvPr id="11" name="Picture 8" descr="http://www.esa.int/export/images/08118A4_small,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3559314"/>
            <a:ext cx="2536686" cy="253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6019800" y="5486400"/>
            <a:ext cx="213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Mars Express</a:t>
            </a:r>
            <a:endParaRPr lang="en-S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2D2DA9-2B82-4E03-8AFF-E145EC2CD047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SG" smtClean="0"/>
              <a:t>Portable XRD/XRF (Terra)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SG" dirty="0" smtClean="0"/>
              <a:t>Architecture developed based on </a:t>
            </a:r>
            <a:r>
              <a:rPr lang="en-SG" dirty="0" err="1" smtClean="0"/>
              <a:t>CheMin</a:t>
            </a:r>
            <a:endParaRPr lang="en-SG" dirty="0" smtClean="0"/>
          </a:p>
          <a:p>
            <a:pPr lvl="1">
              <a:defRPr/>
            </a:pPr>
            <a:r>
              <a:rPr lang="en-SG" dirty="0" smtClean="0">
                <a:ea typeface="+mn-ea"/>
                <a:cs typeface="+mn-cs"/>
              </a:rPr>
              <a:t>Redesigned around a smaller CCD to save cost, mass and power.</a:t>
            </a:r>
          </a:p>
          <a:p>
            <a:pPr lvl="2">
              <a:defRPr/>
            </a:pPr>
            <a:r>
              <a:rPr lang="en-SG" dirty="0" smtClean="0">
                <a:ea typeface="+mn-ea"/>
                <a:cs typeface="+mn-cs"/>
              </a:rPr>
              <a:t>CCD is cooled to -45°C using a </a:t>
            </a:r>
            <a:r>
              <a:rPr lang="en-SG" dirty="0" err="1" smtClean="0">
                <a:ea typeface="+mn-ea"/>
                <a:cs typeface="+mn-cs"/>
              </a:rPr>
              <a:t>Peltier</a:t>
            </a:r>
            <a:r>
              <a:rPr lang="en-SG" dirty="0" smtClean="0">
                <a:ea typeface="+mn-ea"/>
                <a:cs typeface="+mn-cs"/>
              </a:rPr>
              <a:t> cooler.</a:t>
            </a:r>
          </a:p>
          <a:p>
            <a:pPr lvl="2">
              <a:defRPr/>
            </a:pPr>
            <a:r>
              <a:rPr lang="en-SG" dirty="0" smtClean="0">
                <a:ea typeface="+mn-ea"/>
                <a:cs typeface="+mn-cs"/>
              </a:rPr>
              <a:t>Collimation with miniature slits in place of pinhole to maximize throughput.</a:t>
            </a:r>
          </a:p>
          <a:p>
            <a:pPr lvl="2">
              <a:defRPr/>
            </a:pPr>
            <a:r>
              <a:rPr lang="en-SG" dirty="0" smtClean="0">
                <a:ea typeface="+mn-ea"/>
                <a:cs typeface="+mn-cs"/>
              </a:rPr>
              <a:t>System includes an embedded computer to control the instrument, acquire and process data in real time, and offer a graphical user interface through a wireless link.</a:t>
            </a:r>
          </a:p>
          <a:p>
            <a:pPr lvl="2">
              <a:defRPr/>
            </a:pPr>
            <a:r>
              <a:rPr lang="en-SG" dirty="0" smtClean="0">
                <a:ea typeface="+mn-ea"/>
                <a:cs typeface="+mn-cs"/>
              </a:rPr>
              <a:t>Li-ion batteries ~4 hrs of autonomous operation.</a:t>
            </a:r>
          </a:p>
          <a:p>
            <a:pPr lvl="2">
              <a:defRPr/>
            </a:pPr>
            <a:r>
              <a:rPr lang="en-SG" dirty="0" smtClean="0">
                <a:ea typeface="+mn-ea"/>
                <a:cs typeface="+mn-cs"/>
              </a:rPr>
              <a:t>Complete instrument weights less than 15 kg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In-situ materials characterization</a:t>
            </a:r>
            <a:r>
              <a:rPr lang="en-SG" dirty="0" smtClean="0"/>
              <a:t> for planetary exploration</a:t>
            </a:r>
            <a:endParaRPr lang="en-US" dirty="0" smtClean="0"/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6400800"/>
            <a:ext cx="3200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echua@andrew.cmu.edu </a:t>
            </a:r>
            <a:r>
              <a:rPr lang="en-US" dirty="0"/>
              <a:t>16722 </a:t>
            </a:r>
            <a:r>
              <a:rPr lang="en-US" dirty="0" smtClean="0"/>
              <a:t>20090427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FAAF7-285D-4E7C-85B9-F789D5C127AC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SG" smtClean="0"/>
              <a:t>Portable XRD/XRF (Terra)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Parties involves:</a:t>
            </a:r>
            <a:endParaRPr lang="en-SG" sz="2800" dirty="0" smtClean="0"/>
          </a:p>
          <a:p>
            <a:pPr lvl="1">
              <a:defRPr/>
            </a:pPr>
            <a:r>
              <a:rPr lang="en-SG" sz="2400" dirty="0" err="1" smtClean="0"/>
              <a:t>InXitu</a:t>
            </a:r>
            <a:r>
              <a:rPr lang="en-SG" sz="2400" dirty="0" smtClean="0"/>
              <a:t> </a:t>
            </a:r>
            <a:r>
              <a:rPr lang="en-SG" sz="2400" dirty="0" smtClean="0"/>
              <a:t>(USA)</a:t>
            </a:r>
            <a:endParaRPr lang="en-SG" sz="2400" dirty="0" smtClean="0"/>
          </a:p>
          <a:p>
            <a:pPr lvl="1">
              <a:defRPr/>
            </a:pPr>
            <a:r>
              <a:rPr lang="en-SG" sz="2400" dirty="0" smtClean="0"/>
              <a:t>Chesapeake Energy </a:t>
            </a:r>
            <a:r>
              <a:rPr lang="en-SG" sz="2400" dirty="0" smtClean="0"/>
              <a:t>Corporation (USA)</a:t>
            </a:r>
            <a:endParaRPr lang="en-SG" sz="2400" dirty="0" smtClean="0"/>
          </a:p>
          <a:p>
            <a:pPr lvl="1">
              <a:defRPr/>
            </a:pPr>
            <a:r>
              <a:rPr lang="en-US" sz="2400" dirty="0" smtClean="0">
                <a:ea typeface="+mn-ea"/>
                <a:cs typeface="+mn-cs"/>
              </a:rPr>
              <a:t>NASA Ames Research </a:t>
            </a:r>
            <a:r>
              <a:rPr lang="en-US" sz="2400" dirty="0" smtClean="0">
                <a:ea typeface="+mn-ea"/>
                <a:cs typeface="+mn-cs"/>
              </a:rPr>
              <a:t>Center (USA)</a:t>
            </a:r>
            <a:endParaRPr lang="fr-FR" sz="24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en-SG" sz="2400" dirty="0" smtClean="0">
                <a:ea typeface="+mn-ea"/>
                <a:cs typeface="+mn-cs"/>
              </a:rPr>
              <a:t>Earth &amp; </a:t>
            </a:r>
            <a:r>
              <a:rPr lang="en-SG" sz="2400" dirty="0" err="1" smtClean="0">
                <a:ea typeface="+mn-ea"/>
                <a:cs typeface="+mn-cs"/>
              </a:rPr>
              <a:t>Env</a:t>
            </a:r>
            <a:r>
              <a:rPr lang="en-SG" sz="2400" dirty="0" smtClean="0">
                <a:ea typeface="+mn-ea"/>
                <a:cs typeface="+mn-cs"/>
              </a:rPr>
              <a:t>. Sciences, Los Alamos National </a:t>
            </a:r>
            <a:r>
              <a:rPr lang="en-SG" sz="2400" dirty="0" smtClean="0">
                <a:ea typeface="+mn-ea"/>
                <a:cs typeface="+mn-cs"/>
              </a:rPr>
              <a:t>Laboratory (USA)</a:t>
            </a:r>
            <a:endParaRPr lang="en-SG" sz="24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en-SG" sz="2400" dirty="0" smtClean="0">
                <a:ea typeface="+mn-ea"/>
                <a:cs typeface="+mn-cs"/>
              </a:rPr>
              <a:t>NASA Johnson Space </a:t>
            </a:r>
            <a:r>
              <a:rPr lang="en-SG" sz="2400" dirty="0" err="1" smtClean="0">
                <a:ea typeface="+mn-ea"/>
                <a:cs typeface="+mn-cs"/>
              </a:rPr>
              <a:t>Center</a:t>
            </a:r>
            <a:r>
              <a:rPr lang="en-SG" sz="2400" dirty="0" smtClean="0">
                <a:ea typeface="+mn-ea"/>
                <a:cs typeface="+mn-cs"/>
              </a:rPr>
              <a:t> (USA)</a:t>
            </a:r>
            <a:endParaRPr lang="en-SG" sz="24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en-SG" sz="2400" dirty="0" smtClean="0"/>
              <a:t>TECSEN, </a:t>
            </a:r>
            <a:r>
              <a:rPr lang="fr-FR" sz="2400" dirty="0" err="1" smtClean="0"/>
              <a:t>Univ</a:t>
            </a:r>
            <a:r>
              <a:rPr lang="fr-FR" sz="2400" dirty="0" smtClean="0"/>
              <a:t>. </a:t>
            </a:r>
            <a:r>
              <a:rPr lang="fr-FR" sz="2400" dirty="0" smtClean="0"/>
              <a:t>Paul </a:t>
            </a:r>
            <a:r>
              <a:rPr lang="fr-FR" sz="2400" dirty="0" smtClean="0"/>
              <a:t>Cézanne (France)</a:t>
            </a:r>
            <a:endParaRPr lang="fr-FR" sz="2400" dirty="0" smtClean="0"/>
          </a:p>
          <a:p>
            <a:pPr lvl="1">
              <a:defRPr/>
            </a:pPr>
            <a:r>
              <a:rPr lang="fr-FR" sz="2400" dirty="0" err="1" smtClean="0"/>
              <a:t>Dept</a:t>
            </a:r>
            <a:r>
              <a:rPr lang="fr-FR" sz="2400" dirty="0" smtClean="0"/>
              <a:t>. of </a:t>
            </a:r>
            <a:r>
              <a:rPr lang="fr-FR" sz="2400" dirty="0" err="1" smtClean="0"/>
              <a:t>Geological</a:t>
            </a:r>
            <a:r>
              <a:rPr lang="fr-FR" sz="2400" dirty="0" smtClean="0"/>
              <a:t> Sciences, Indiana </a:t>
            </a:r>
            <a:r>
              <a:rPr lang="fr-FR" sz="2400" dirty="0" err="1" smtClean="0"/>
              <a:t>Univ</a:t>
            </a:r>
            <a:r>
              <a:rPr lang="fr-FR" sz="2400" dirty="0" smtClean="0"/>
              <a:t>. (USA)</a:t>
            </a:r>
            <a:endParaRPr lang="en-SG" sz="24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en-SG" sz="2400" dirty="0" smtClean="0">
                <a:ea typeface="+mn-ea"/>
                <a:cs typeface="+mn-cs"/>
              </a:rPr>
              <a:t>Dept. </a:t>
            </a:r>
            <a:r>
              <a:rPr lang="en-SG" sz="2400" dirty="0" smtClean="0">
                <a:ea typeface="+mn-ea"/>
                <a:cs typeface="+mn-cs"/>
              </a:rPr>
              <a:t>of Geosciences, </a:t>
            </a:r>
            <a:r>
              <a:rPr lang="en-SG" sz="2400" dirty="0" smtClean="0">
                <a:ea typeface="+mn-ea"/>
                <a:cs typeface="+mn-cs"/>
              </a:rPr>
              <a:t>Univ. of Oslo</a:t>
            </a:r>
            <a:r>
              <a:rPr lang="en-SG" sz="2400" dirty="0" smtClean="0">
                <a:ea typeface="+mn-ea"/>
                <a:cs typeface="+mn-cs"/>
              </a:rPr>
              <a:t> </a:t>
            </a:r>
            <a:r>
              <a:rPr lang="en-SG" sz="2400" dirty="0" smtClean="0">
                <a:ea typeface="+mn-ea"/>
                <a:cs typeface="+mn-cs"/>
              </a:rPr>
              <a:t>(Norway)</a:t>
            </a:r>
            <a:endParaRPr lang="en-SG" sz="24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en-SG" sz="2400" dirty="0" smtClean="0">
                <a:ea typeface="+mn-ea"/>
                <a:cs typeface="+mn-cs"/>
              </a:rPr>
              <a:t>Earth</a:t>
            </a:r>
            <a:r>
              <a:rPr lang="en-SG" sz="2400" dirty="0" smtClean="0"/>
              <a:t> </a:t>
            </a:r>
            <a:r>
              <a:rPr lang="en-SG" sz="2400" dirty="0" smtClean="0">
                <a:ea typeface="+mn-ea"/>
                <a:cs typeface="+mn-cs"/>
              </a:rPr>
              <a:t>and Planetary Exploration Services, </a:t>
            </a:r>
            <a:r>
              <a:rPr lang="en-SG" sz="2400" dirty="0" smtClean="0">
                <a:ea typeface="+mn-ea"/>
                <a:cs typeface="+mn-cs"/>
              </a:rPr>
              <a:t>Univ. </a:t>
            </a:r>
            <a:r>
              <a:rPr lang="en-SG" sz="2400" dirty="0" smtClean="0">
                <a:ea typeface="+mn-ea"/>
                <a:cs typeface="+mn-cs"/>
              </a:rPr>
              <a:t>of </a:t>
            </a:r>
            <a:r>
              <a:rPr lang="en-SG" sz="2400" dirty="0" smtClean="0">
                <a:ea typeface="+mn-ea"/>
                <a:cs typeface="+mn-cs"/>
              </a:rPr>
              <a:t>Oslo (Norway)</a:t>
            </a:r>
            <a:endParaRPr lang="en-SG" sz="24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en-SG" sz="2400" dirty="0" smtClean="0">
                <a:ea typeface="+mn-ea"/>
                <a:cs typeface="+mn-cs"/>
              </a:rPr>
              <a:t>Dept. </a:t>
            </a:r>
            <a:r>
              <a:rPr lang="en-SG" sz="2400" dirty="0" smtClean="0">
                <a:ea typeface="+mn-ea"/>
                <a:cs typeface="+mn-cs"/>
              </a:rPr>
              <a:t>of Geological Sciences and Geological Engineering, Queen’s </a:t>
            </a:r>
            <a:r>
              <a:rPr lang="en-SG" sz="2400" dirty="0" smtClean="0">
                <a:ea typeface="+mn-ea"/>
                <a:cs typeface="+mn-cs"/>
              </a:rPr>
              <a:t>Univ. (Canada)</a:t>
            </a:r>
            <a:endParaRPr lang="en-SG" sz="2400" dirty="0" smtClean="0"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In-situ materials characterization</a:t>
            </a:r>
            <a:r>
              <a:rPr lang="en-SG" dirty="0" smtClean="0"/>
              <a:t> for planetary exploration</a:t>
            </a:r>
            <a:endParaRPr lang="en-US" dirty="0" smtClean="0"/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6400800"/>
            <a:ext cx="3200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echua@andrew.cmu.edu </a:t>
            </a:r>
            <a:r>
              <a:rPr lang="en-US" dirty="0"/>
              <a:t>16722 </a:t>
            </a:r>
            <a:r>
              <a:rPr lang="en-US" dirty="0" smtClean="0"/>
              <a:t>20090427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1182A-9A2E-40B3-94F4-D3685ED3B846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/>
              <a:t>Instruments deployed by space agency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Orbiter</a:t>
            </a:r>
            <a:endParaRPr lang="en-SG" dirty="0" smtClean="0"/>
          </a:p>
          <a:p>
            <a:pPr lvl="1"/>
            <a:r>
              <a:rPr lang="en-SG" dirty="0" smtClean="0"/>
              <a:t>Infrared Spectrometry</a:t>
            </a:r>
          </a:p>
          <a:p>
            <a:endParaRPr lang="en-SG" dirty="0" smtClean="0"/>
          </a:p>
          <a:p>
            <a:endParaRPr lang="en-SG" dirty="0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In-situ materials characterization</a:t>
            </a:r>
            <a:r>
              <a:rPr lang="en-SG" dirty="0" smtClean="0"/>
              <a:t> for planetary exploration</a:t>
            </a:r>
            <a:endParaRPr lang="en-US" dirty="0" smtClean="0"/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6400800"/>
            <a:ext cx="3200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echua@andrew.cmu.edu </a:t>
            </a:r>
            <a:r>
              <a:rPr lang="en-US" dirty="0"/>
              <a:t>16722 </a:t>
            </a:r>
            <a:r>
              <a:rPr lang="en-US" dirty="0" smtClean="0"/>
              <a:t>20090427 </a:t>
            </a:r>
            <a:endParaRPr lang="en-US" dirty="0"/>
          </a:p>
        </p:txBody>
      </p:sp>
      <p:sp>
        <p:nvSpPr>
          <p:cNvPr id="6153" name="TextBox 10"/>
          <p:cNvSpPr txBox="1">
            <a:spLocks noChangeArrowheads="1"/>
          </p:cNvSpPr>
          <p:nvPr/>
        </p:nvSpPr>
        <p:spPr bwMode="auto">
          <a:xfrm>
            <a:off x="644525" y="5791200"/>
            <a:ext cx="1108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Viking 1</a:t>
            </a:r>
            <a:endParaRPr lang="en-SG">
              <a:solidFill>
                <a:schemeClr val="bg1"/>
              </a:solidFill>
            </a:endParaRPr>
          </a:p>
        </p:txBody>
      </p:sp>
      <p:sp>
        <p:nvSpPr>
          <p:cNvPr id="6154" name="TextBox 11"/>
          <p:cNvSpPr txBox="1">
            <a:spLocks noChangeArrowheads="1"/>
          </p:cNvSpPr>
          <p:nvPr/>
        </p:nvSpPr>
        <p:spPr bwMode="auto">
          <a:xfrm>
            <a:off x="5105400" y="4572000"/>
            <a:ext cx="1103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Beagle 2</a:t>
            </a:r>
            <a:endParaRPr lang="en-SG">
              <a:solidFill>
                <a:schemeClr val="bg1"/>
              </a:solidFill>
            </a:endParaRPr>
          </a:p>
        </p:txBody>
      </p:sp>
      <p:sp>
        <p:nvSpPr>
          <p:cNvPr id="6156" name="TextBox 13"/>
          <p:cNvSpPr txBox="1">
            <a:spLocks noChangeArrowheads="1"/>
          </p:cNvSpPr>
          <p:nvPr/>
        </p:nvSpPr>
        <p:spPr bwMode="auto">
          <a:xfrm>
            <a:off x="7315200" y="4168775"/>
            <a:ext cx="12234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Mars 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Pathfider</a:t>
            </a:r>
            <a:endParaRPr lang="en-SG" dirty="0">
              <a:solidFill>
                <a:schemeClr val="bg1"/>
              </a:solidFill>
            </a:endParaRPr>
          </a:p>
        </p:txBody>
      </p:sp>
      <p:pic>
        <p:nvPicPr>
          <p:cNvPr id="6157" name="Picture 8" descr="http://www.esa.int/export/images/08118A4_small,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5908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8" name="TextBox 14"/>
          <p:cNvSpPr txBox="1">
            <a:spLocks noChangeArrowheads="1"/>
          </p:cNvSpPr>
          <p:nvPr/>
        </p:nvSpPr>
        <p:spPr bwMode="auto">
          <a:xfrm>
            <a:off x="2743200" y="5181600"/>
            <a:ext cx="1697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Mars Express</a:t>
            </a:r>
            <a:endParaRPr lang="en-SG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 smtClean="0"/>
              <a:t>SPICAM-IR Atmospheric Spectrometer (ESA Mars Express </a:t>
            </a:r>
            <a:r>
              <a:rPr lang="en-SG" dirty="0" err="1" smtClean="0"/>
              <a:t>Orbiter</a:t>
            </a:r>
            <a:r>
              <a:rPr lang="en-SG" dirty="0" smtClean="0"/>
              <a:t>)</a:t>
            </a:r>
          </a:p>
          <a:p>
            <a:pPr lvl="1"/>
            <a:r>
              <a:rPr lang="en-SG" dirty="0" smtClean="0"/>
              <a:t>Determining composition of atmosphere from </a:t>
            </a:r>
          </a:p>
          <a:p>
            <a:pPr lvl="1">
              <a:buFontTx/>
              <a:buNone/>
            </a:pPr>
            <a:r>
              <a:rPr lang="en-SG" dirty="0" smtClean="0"/>
              <a:t>	wavelengths absorbed by constituent gases</a:t>
            </a:r>
          </a:p>
          <a:p>
            <a:pPr>
              <a:buFontTx/>
              <a:buNone/>
            </a:pPr>
            <a:endParaRPr lang="en-SG" dirty="0" smtClean="0"/>
          </a:p>
          <a:p>
            <a:pPr lvl="1"/>
            <a:endParaRPr lang="en-SG" dirty="0" smtClean="0"/>
          </a:p>
          <a:p>
            <a:pPr lvl="1">
              <a:buFontTx/>
              <a:buNone/>
            </a:pPr>
            <a:endParaRPr lang="en-SG" dirty="0" smtClean="0"/>
          </a:p>
        </p:txBody>
      </p:sp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smtClean="0"/>
              <a:t>Infrared Spectrometer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A96700-0B09-4507-B274-876FAA7FC70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In-situ materials characterization</a:t>
            </a:r>
            <a:r>
              <a:rPr lang="en-SG" dirty="0" smtClean="0"/>
              <a:t> for planetary exploration</a:t>
            </a:r>
            <a:endParaRPr lang="en-US" dirty="0" smtClean="0"/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6400800"/>
            <a:ext cx="3200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echua@andrew.cmu.edu </a:t>
            </a:r>
            <a:r>
              <a:rPr lang="en-US" dirty="0"/>
              <a:t>16722 </a:t>
            </a:r>
            <a:r>
              <a:rPr lang="en-US" dirty="0" smtClean="0"/>
              <a:t>20090427 </a:t>
            </a:r>
            <a:endParaRPr lang="en-US" dirty="0"/>
          </a:p>
        </p:txBody>
      </p:sp>
      <p:pic>
        <p:nvPicPr>
          <p:cNvPr id="717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124200"/>
            <a:ext cx="5248371" cy="310991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sp>
        <p:nvSpPr>
          <p:cNvPr id="7176" name="Rectangle 10"/>
          <p:cNvSpPr>
            <a:spLocks noChangeArrowheads="1"/>
          </p:cNvSpPr>
          <p:nvPr/>
        </p:nvSpPr>
        <p:spPr bwMode="auto">
          <a:xfrm>
            <a:off x="4800600" y="3581400"/>
            <a:ext cx="3124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 algn="l"/>
            <a:r>
              <a:rPr lang="en-US" dirty="0"/>
              <a:t>Record amount of energy absorbed when the frequency of the </a:t>
            </a:r>
            <a:r>
              <a:rPr lang="en-US" dirty="0" smtClean="0"/>
              <a:t>infrared </a:t>
            </a:r>
            <a:r>
              <a:rPr lang="en-US" dirty="0"/>
              <a:t>light is </a:t>
            </a:r>
            <a:r>
              <a:rPr lang="en-US" dirty="0" smtClean="0"/>
              <a:t>varied to form infrared spectrum</a:t>
            </a:r>
            <a:endParaRPr lang="en-SG" dirty="0"/>
          </a:p>
        </p:txBody>
      </p:sp>
      <p:sp>
        <p:nvSpPr>
          <p:cNvPr id="11" name="TextBox 10"/>
          <p:cNvSpPr txBox="1"/>
          <p:nvPr/>
        </p:nvSpPr>
        <p:spPr>
          <a:xfrm>
            <a:off x="4419600" y="4495800"/>
            <a:ext cx="105670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+mj-lt"/>
              </a:rPr>
              <a:t>Photo </a:t>
            </a:r>
          </a:p>
          <a:p>
            <a:r>
              <a:rPr lang="en-US" sz="1800" b="0" dirty="0" smtClean="0">
                <a:latin typeface="+mj-lt"/>
              </a:rPr>
              <a:t>Detector</a:t>
            </a:r>
            <a:endParaRPr lang="en-SG" sz="1800" b="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105400"/>
          </a:xfrm>
        </p:spPr>
        <p:txBody>
          <a:bodyPr/>
          <a:lstStyle/>
          <a:p>
            <a:pPr>
              <a:defRPr/>
            </a:pPr>
            <a:r>
              <a:rPr lang="en-SG" dirty="0" smtClean="0"/>
              <a:t>Infrared spectrum represents sample’s fingerprint</a:t>
            </a:r>
          </a:p>
          <a:p>
            <a:pPr lvl="1">
              <a:defRPr/>
            </a:pPr>
            <a:r>
              <a:rPr lang="en-SG" dirty="0" smtClean="0">
                <a:ea typeface="+mn-ea"/>
                <a:cs typeface="+mn-cs"/>
              </a:rPr>
              <a:t>Absorption peaks </a:t>
            </a:r>
            <a:r>
              <a:rPr lang="en-SG" dirty="0" smtClean="0"/>
              <a:t>correspond to</a:t>
            </a:r>
            <a:r>
              <a:rPr lang="en-SG" dirty="0" smtClean="0">
                <a:ea typeface="+mn-ea"/>
                <a:cs typeface="+mn-cs"/>
                <a:sym typeface="Wingdings" pitchFamily="2" charset="2"/>
              </a:rPr>
              <a:t> </a:t>
            </a:r>
            <a:r>
              <a:rPr lang="en-SG" dirty="0" smtClean="0">
                <a:ea typeface="+mn-ea"/>
                <a:cs typeface="+mn-cs"/>
              </a:rPr>
              <a:t>frequencies of vibrations between bonds of atoms </a:t>
            </a:r>
          </a:p>
          <a:p>
            <a:pPr lvl="1">
              <a:defRPr/>
            </a:pPr>
            <a:r>
              <a:rPr lang="en-SG" dirty="0" smtClean="0">
                <a:ea typeface="+mn-ea"/>
                <a:cs typeface="+mn-cs"/>
              </a:rPr>
              <a:t>Different material has unique combination of atoms, no two compounds produce same infrared spectrum.</a:t>
            </a:r>
          </a:p>
          <a:p>
            <a:pPr lvl="1">
              <a:defRPr/>
            </a:pPr>
            <a:r>
              <a:rPr lang="en-SG" dirty="0" smtClean="0"/>
              <a:t>Range of this photo detector (1.0-1.7 μm)</a:t>
            </a:r>
            <a:endParaRPr lang="en-SG" dirty="0" smtClean="0">
              <a:ea typeface="+mn-ea"/>
              <a:cs typeface="+mn-cs"/>
            </a:endParaRPr>
          </a:p>
          <a:p>
            <a:pPr lvl="2">
              <a:defRPr/>
            </a:pPr>
            <a:r>
              <a:rPr lang="en-US" dirty="0" smtClean="0"/>
              <a:t>Carbon dioxide (absorption at 1.43 </a:t>
            </a:r>
            <a:r>
              <a:rPr lang="en-SG" dirty="0" smtClean="0"/>
              <a:t>μ</a:t>
            </a:r>
            <a:r>
              <a:rPr lang="en-US" dirty="0" smtClean="0"/>
              <a:t>m and 1.57-1.6 </a:t>
            </a:r>
            <a:r>
              <a:rPr lang="en-SG" dirty="0" smtClean="0"/>
              <a:t>μ</a:t>
            </a:r>
            <a:r>
              <a:rPr lang="en-US" dirty="0" smtClean="0"/>
              <a:t>m bands)</a:t>
            </a:r>
          </a:p>
          <a:p>
            <a:pPr lvl="2">
              <a:defRPr/>
            </a:pPr>
            <a:r>
              <a:rPr lang="en-US" dirty="0" smtClean="0"/>
              <a:t>Water vapor (absorption at 1.38 </a:t>
            </a:r>
            <a:r>
              <a:rPr lang="en-SG" dirty="0" smtClean="0"/>
              <a:t>μ</a:t>
            </a:r>
            <a:r>
              <a:rPr lang="en-US" dirty="0" smtClean="0"/>
              <a:t>m)</a:t>
            </a:r>
            <a:endParaRPr lang="en-SG" dirty="0" smtClean="0">
              <a:ea typeface="+mn-ea"/>
              <a:cs typeface="+mn-cs"/>
            </a:endParaRPr>
          </a:p>
          <a:p>
            <a:pPr lvl="2">
              <a:defRPr/>
            </a:pPr>
            <a:endParaRPr lang="en-SG" dirty="0" smtClean="0">
              <a:ea typeface="+mn-ea"/>
              <a:cs typeface="+mn-cs"/>
            </a:endParaRPr>
          </a:p>
          <a:p>
            <a:pPr lvl="2">
              <a:defRPr/>
            </a:pPr>
            <a:endParaRPr lang="en-SG" dirty="0" smtClean="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CE4CE-5EE6-4747-AD73-A8C9E177A392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Principle of IR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In-situ materials characterization</a:t>
            </a:r>
            <a:r>
              <a:rPr lang="en-SG" dirty="0" smtClean="0"/>
              <a:t> for planetary exploration</a:t>
            </a:r>
            <a:endParaRPr lang="en-US" dirty="0" smtClean="0"/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6400800"/>
            <a:ext cx="3200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echua@andrew.cmu.edu </a:t>
            </a:r>
            <a:r>
              <a:rPr lang="en-US" dirty="0"/>
              <a:t>16722 </a:t>
            </a:r>
            <a:r>
              <a:rPr lang="en-US" dirty="0" smtClean="0"/>
              <a:t>20090427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16D6E-79DB-4EA1-A66B-696040069E2C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i="1" dirty="0" smtClean="0"/>
              <a:t>Recent Development</a:t>
            </a:r>
            <a:endParaRPr lang="en-US" sz="4000" dirty="0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Portable FT-IR</a:t>
            </a:r>
            <a:endParaRPr lang="en-SG" dirty="0" smtClean="0"/>
          </a:p>
          <a:p>
            <a:pPr lvl="1">
              <a:defRPr/>
            </a:pPr>
            <a:r>
              <a:rPr lang="en-SG" dirty="0" smtClean="0"/>
              <a:t>Advantages of Portable FT-IR</a:t>
            </a:r>
          </a:p>
          <a:p>
            <a:pPr lvl="1">
              <a:defRPr/>
            </a:pPr>
            <a:r>
              <a:rPr lang="en-US" dirty="0" smtClean="0"/>
              <a:t>Disadvantages of </a:t>
            </a:r>
            <a:r>
              <a:rPr lang="en-SG" dirty="0" smtClean="0"/>
              <a:t>Michelson interferometer</a:t>
            </a:r>
          </a:p>
          <a:p>
            <a:pPr lvl="2">
              <a:defRPr/>
            </a:pPr>
            <a:r>
              <a:rPr lang="en-US" dirty="0" smtClean="0"/>
              <a:t>Solution with </a:t>
            </a:r>
            <a:r>
              <a:rPr lang="en-SG" dirty="0" smtClean="0"/>
              <a:t>Rotary scanning interferometer</a:t>
            </a:r>
          </a:p>
          <a:p>
            <a:pPr lvl="2">
              <a:buNone/>
              <a:defRPr/>
            </a:pPr>
            <a:endParaRPr lang="en-US" dirty="0" smtClean="0"/>
          </a:p>
          <a:p>
            <a:pPr lvl="1">
              <a:buNone/>
              <a:defRPr/>
            </a:pPr>
            <a:endParaRPr lang="en-SG" dirty="0" smtClean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In-situ materials characterization</a:t>
            </a:r>
            <a:r>
              <a:rPr lang="en-SG" dirty="0" smtClean="0"/>
              <a:t> for planetary exploration</a:t>
            </a:r>
            <a:endParaRPr lang="en-US" dirty="0" smtClean="0"/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6400800"/>
            <a:ext cx="3200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echua@andrew.cmu.edu </a:t>
            </a:r>
            <a:r>
              <a:rPr lang="en-US" dirty="0"/>
              <a:t>16722 </a:t>
            </a:r>
            <a:r>
              <a:rPr lang="en-US" dirty="0" smtClean="0"/>
              <a:t>20090427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16D6E-79DB-4EA1-A66B-696040069E2C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SG" sz="4000" dirty="0" smtClean="0"/>
              <a:t>Advantages of Portable FT-IR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SG" dirty="0" smtClean="0"/>
              <a:t>Provide a rapid on-site spectroscopic information to identify the composition of sample</a:t>
            </a:r>
          </a:p>
          <a:p>
            <a:pPr lvl="1"/>
            <a:r>
              <a:rPr lang="en-US" dirty="0" smtClean="0"/>
              <a:t>Faster measurement technique for collecting infrared spectra</a:t>
            </a:r>
          </a:p>
          <a:p>
            <a:pPr lvl="2"/>
            <a:r>
              <a:rPr lang="en-US" dirty="0" smtClean="0"/>
              <a:t>IR light is guided through an </a:t>
            </a:r>
            <a:r>
              <a:rPr lang="en-US" dirty="0" smtClean="0">
                <a:hlinkClick r:id="rId3"/>
              </a:rPr>
              <a:t>interferometer</a:t>
            </a:r>
            <a:r>
              <a:rPr lang="en-US" dirty="0" smtClean="0"/>
              <a:t> (</a:t>
            </a:r>
            <a:r>
              <a:rPr lang="en-SG" dirty="0" smtClean="0"/>
              <a:t>Michelson) </a:t>
            </a:r>
            <a:r>
              <a:rPr lang="en-US" dirty="0" smtClean="0"/>
              <a:t>and pass through the sample, the measured signal is </a:t>
            </a:r>
            <a:r>
              <a:rPr lang="en-US" dirty="0" err="1" smtClean="0"/>
              <a:t>interferogram</a:t>
            </a:r>
            <a:endParaRPr lang="en-US" dirty="0" smtClean="0"/>
          </a:p>
          <a:p>
            <a:pPr lvl="2"/>
            <a:r>
              <a:rPr lang="en-US" dirty="0" smtClean="0"/>
              <a:t>Performing a mathematical Fourier transform on this signal results in a spectrum</a:t>
            </a:r>
          </a:p>
          <a:p>
            <a:pPr lvl="1"/>
            <a:r>
              <a:rPr lang="en-US" dirty="0" smtClean="0"/>
              <a:t>Portable instrument allows an analyst to take the lab to the field</a:t>
            </a:r>
          </a:p>
          <a:p>
            <a:pPr>
              <a:defRPr/>
            </a:pPr>
            <a:endParaRPr lang="en-SG" dirty="0" smtClean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In-situ materials characterization</a:t>
            </a:r>
            <a:r>
              <a:rPr lang="en-SG" dirty="0" smtClean="0"/>
              <a:t> for planetary exploration</a:t>
            </a:r>
            <a:endParaRPr lang="en-US" dirty="0" smtClean="0"/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6400800"/>
            <a:ext cx="3200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echua@andrew.cmu.edu </a:t>
            </a:r>
            <a:r>
              <a:rPr lang="en-US" dirty="0"/>
              <a:t>16722 </a:t>
            </a:r>
            <a:r>
              <a:rPr lang="en-US" dirty="0" smtClean="0"/>
              <a:t>20090427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</a:t>
            </a:r>
            <a:r>
              <a:rPr lang="en-SG" dirty="0" smtClean="0"/>
              <a:t>Michelson interferometer</a:t>
            </a:r>
          </a:p>
        </p:txBody>
      </p:sp>
      <p:sp>
        <p:nvSpPr>
          <p:cNvPr id="26627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000" dirty="0" smtClean="0"/>
          </a:p>
          <a:p>
            <a:endParaRPr lang="en-SG" sz="2000" dirty="0" smtClean="0"/>
          </a:p>
          <a:p>
            <a:endParaRPr lang="en-SG" sz="2000" dirty="0" smtClean="0"/>
          </a:p>
          <a:p>
            <a:endParaRPr lang="en-SG" sz="2000" dirty="0" smtClean="0"/>
          </a:p>
          <a:p>
            <a:r>
              <a:rPr lang="en-SG" sz="2000" dirty="0" smtClean="0"/>
              <a:t>Mirror alignment sensitive to vibration, shock, temperature, and component fatigue</a:t>
            </a:r>
          </a:p>
          <a:p>
            <a:pPr lvl="1"/>
            <a:r>
              <a:rPr lang="en-SG" sz="1600" dirty="0" smtClean="0"/>
              <a:t>Tilt of 1 micrometer will change </a:t>
            </a:r>
            <a:r>
              <a:rPr lang="en-SG" sz="1600" dirty="0" err="1" smtClean="0"/>
              <a:t>interferogram</a:t>
            </a:r>
            <a:r>
              <a:rPr lang="en-SG" sz="1600" dirty="0" smtClean="0"/>
              <a:t> by &gt;10%</a:t>
            </a:r>
          </a:p>
          <a:p>
            <a:pPr marL="342900" lvl="2" indent="-342900">
              <a:buFontTx/>
              <a:buBlip>
                <a:blip r:embed="rId3"/>
              </a:buBlip>
            </a:pPr>
            <a:r>
              <a:rPr lang="en-SG" dirty="0" smtClean="0"/>
              <a:t>Maintaining constant alignment is a routine and costly process</a:t>
            </a:r>
          </a:p>
          <a:p>
            <a:endParaRPr lang="en-SG" sz="2000" dirty="0" smtClean="0"/>
          </a:p>
        </p:txBody>
      </p:sp>
      <p:sp>
        <p:nvSpPr>
          <p:cNvPr id="26628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SG" sz="2000" dirty="0" smtClean="0"/>
          </a:p>
          <a:p>
            <a:r>
              <a:rPr lang="en-SG" sz="2000" dirty="0" smtClean="0"/>
              <a:t>Mirrors are fixed </a:t>
            </a:r>
          </a:p>
          <a:p>
            <a:r>
              <a:rPr lang="en-SG" sz="2000" dirty="0" smtClean="0"/>
              <a:t>Stable performance</a:t>
            </a:r>
          </a:p>
          <a:p>
            <a:r>
              <a:rPr lang="en-SG" sz="2000" dirty="0" smtClean="0"/>
              <a:t>Repeatable rotary scan mechanism</a:t>
            </a:r>
          </a:p>
          <a:p>
            <a:endParaRPr lang="en-SG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D574B-7E47-42EF-82B6-218F974B8D5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514475"/>
            <a:ext cx="3827463" cy="22955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sp>
        <p:nvSpPr>
          <p:cNvPr id="26631" name="TextBox 12"/>
          <p:cNvSpPr txBox="1">
            <a:spLocks noChangeArrowheads="1"/>
          </p:cNvSpPr>
          <p:nvPr/>
        </p:nvSpPr>
        <p:spPr bwMode="auto">
          <a:xfrm>
            <a:off x="914400" y="1200150"/>
            <a:ext cx="2973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SG" dirty="0"/>
              <a:t>Michelson interferometer</a:t>
            </a:r>
          </a:p>
        </p:txBody>
      </p:sp>
      <p:pic>
        <p:nvPicPr>
          <p:cNvPr id="2663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1381125"/>
            <a:ext cx="3119438" cy="28860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sp>
        <p:nvSpPr>
          <p:cNvPr id="26633" name="TextBox 15"/>
          <p:cNvSpPr txBox="1">
            <a:spLocks noChangeArrowheads="1"/>
          </p:cNvSpPr>
          <p:nvPr/>
        </p:nvSpPr>
        <p:spPr bwMode="auto">
          <a:xfrm>
            <a:off x="4800600" y="1196975"/>
            <a:ext cx="36528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SG" dirty="0"/>
              <a:t>Rotary scanning interferometer</a:t>
            </a:r>
          </a:p>
          <a:p>
            <a:endParaRPr lang="en-SG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In-situ materials characterization</a:t>
            </a:r>
            <a:r>
              <a:rPr lang="en-SG" dirty="0" smtClean="0"/>
              <a:t> for planetary exploration</a:t>
            </a:r>
            <a:endParaRPr lang="en-US" dirty="0" smtClean="0"/>
          </a:p>
        </p:txBody>
      </p:sp>
      <p:sp>
        <p:nvSpPr>
          <p:cNvPr id="1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6400800"/>
            <a:ext cx="3200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echua@andrew.cmu.edu </a:t>
            </a:r>
            <a:r>
              <a:rPr lang="en-US" dirty="0"/>
              <a:t>16722 </a:t>
            </a:r>
            <a:r>
              <a:rPr lang="en-US" dirty="0" smtClean="0"/>
              <a:t>20090427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80B868-C8F4-4045-9E52-264B0E14BA7B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SG" smtClean="0"/>
              <a:t>Portable FT-IR</a:t>
            </a:r>
            <a:endParaRPr lang="en-US" smtClean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smtClean="0"/>
              <a:t>Specifications of portable FT-IR</a:t>
            </a:r>
          </a:p>
          <a:p>
            <a:pPr lvl="1"/>
            <a:r>
              <a:rPr lang="en-SG" dirty="0" smtClean="0"/>
              <a:t>Resolution:</a:t>
            </a:r>
          </a:p>
          <a:p>
            <a:pPr lvl="2"/>
            <a:r>
              <a:rPr lang="en-SG" dirty="0" smtClean="0"/>
              <a:t>From 4 cm</a:t>
            </a:r>
            <a:r>
              <a:rPr lang="en-SG" baseline="30000" dirty="0" smtClean="0"/>
              <a:t>-1</a:t>
            </a:r>
            <a:r>
              <a:rPr lang="en-SG" dirty="0" smtClean="0"/>
              <a:t> for routine analysis up to 0.5 cm</a:t>
            </a:r>
            <a:r>
              <a:rPr lang="en-SG" baseline="30000" dirty="0" smtClean="0"/>
              <a:t>-1</a:t>
            </a:r>
            <a:r>
              <a:rPr lang="en-SG" dirty="0" smtClean="0"/>
              <a:t> for high resolution work such as gas and multi-component analysis</a:t>
            </a:r>
          </a:p>
          <a:p>
            <a:pPr lvl="2"/>
            <a:r>
              <a:rPr lang="en-SG" dirty="0" smtClean="0"/>
              <a:t>Higher energy near-IR (0.8-2.5 μm), wave number ~14000-4000 cm</a:t>
            </a:r>
            <a:r>
              <a:rPr lang="en-SG" baseline="30000" dirty="0" smtClean="0"/>
              <a:t>-1</a:t>
            </a:r>
            <a:endParaRPr lang="en-SG" dirty="0" smtClean="0"/>
          </a:p>
          <a:p>
            <a:pPr lvl="1"/>
            <a:r>
              <a:rPr lang="en-SG" dirty="0" smtClean="0"/>
              <a:t>Dimensions: 49x39x19 cm</a:t>
            </a:r>
          </a:p>
          <a:p>
            <a:pPr lvl="1"/>
            <a:r>
              <a:rPr lang="en-SG" dirty="0" smtClean="0"/>
              <a:t>Power consumption: 40 W </a:t>
            </a:r>
          </a:p>
          <a:p>
            <a:pPr lvl="1"/>
            <a:r>
              <a:rPr lang="en-SG" dirty="0" smtClean="0"/>
              <a:t>Input voltage:12 V</a:t>
            </a:r>
          </a:p>
          <a:p>
            <a:pPr lvl="1"/>
            <a:r>
              <a:rPr lang="en-SG" dirty="0" smtClean="0"/>
              <a:t>Weight: 18 kg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715000" y="3810000"/>
            <a:ext cx="3071813" cy="2312988"/>
            <a:chOff x="5715000" y="3810000"/>
            <a:chExt cx="3071813" cy="2312988"/>
          </a:xfrm>
        </p:grpSpPr>
        <p:pic>
          <p:nvPicPr>
            <p:cNvPr id="2765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5000" y="3810000"/>
              <a:ext cx="3071813" cy="2312988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</p:pic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6324600" y="5410200"/>
              <a:ext cx="20574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SG" dirty="0">
                  <a:solidFill>
                    <a:srgbClr val="FF0000"/>
                  </a:solidFill>
                </a:rPr>
                <a:t>Portable FTIR </a:t>
              </a:r>
              <a:endParaRPr lang="en-SG" dirty="0" smtClean="0">
                <a:solidFill>
                  <a:srgbClr val="FF0000"/>
                </a:solidFill>
              </a:endParaRPr>
            </a:p>
            <a:p>
              <a:pPr algn="l"/>
              <a:r>
                <a:rPr lang="en-SG" dirty="0" smtClean="0">
                  <a:solidFill>
                    <a:srgbClr val="FF0000"/>
                  </a:solidFill>
                </a:rPr>
                <a:t>spectrometer</a:t>
              </a:r>
              <a:endParaRPr lang="en-SG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In-situ materials characterization</a:t>
            </a:r>
            <a:r>
              <a:rPr lang="en-SG" dirty="0" smtClean="0"/>
              <a:t> for planetary exploration</a:t>
            </a:r>
            <a:endParaRPr lang="en-US" dirty="0" smtClean="0"/>
          </a:p>
        </p:txBody>
      </p:sp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6400800"/>
            <a:ext cx="3200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echua@andrew.cmu.edu </a:t>
            </a:r>
            <a:r>
              <a:rPr lang="en-US" dirty="0"/>
              <a:t>16722 </a:t>
            </a:r>
            <a:r>
              <a:rPr lang="en-US" dirty="0" smtClean="0"/>
              <a:t>20090427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FAAF7-285D-4E7C-85B9-F789D5C127AC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Portable FT-IR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Parties involves:</a:t>
            </a:r>
            <a:endParaRPr lang="en-US" sz="2400" dirty="0" smtClean="0"/>
          </a:p>
          <a:p>
            <a:pPr lvl="1">
              <a:defRPr/>
            </a:pPr>
            <a:r>
              <a:rPr lang="en-US" sz="2400" dirty="0" smtClean="0">
                <a:ea typeface="+mn-ea"/>
                <a:cs typeface="+mn-cs"/>
              </a:rPr>
              <a:t>Tallinn Tech. Univ. (Estonia)</a:t>
            </a:r>
          </a:p>
          <a:p>
            <a:pPr lvl="1">
              <a:defRPr/>
            </a:pPr>
            <a:r>
              <a:rPr lang="en-US" sz="2400" dirty="0" err="1" smtClean="0">
                <a:ea typeface="+mn-ea"/>
                <a:cs typeface="+mn-cs"/>
              </a:rPr>
              <a:t>Monash</a:t>
            </a:r>
            <a:r>
              <a:rPr lang="en-US" sz="2400" dirty="0" smtClean="0">
                <a:ea typeface="+mn-ea"/>
                <a:cs typeface="+mn-cs"/>
              </a:rPr>
              <a:t> Univ. (Sydney)</a:t>
            </a:r>
          </a:p>
          <a:p>
            <a:pPr lvl="1">
              <a:defRPr/>
            </a:pPr>
            <a:r>
              <a:rPr lang="en-US" sz="2400" dirty="0" err="1" smtClean="0"/>
              <a:t>Interspectrum</a:t>
            </a:r>
            <a:r>
              <a:rPr lang="en-US" sz="2400" dirty="0" smtClean="0"/>
              <a:t> (Estonia)</a:t>
            </a:r>
          </a:p>
          <a:p>
            <a:pPr lvl="1">
              <a:defRPr/>
            </a:pPr>
            <a:r>
              <a:rPr lang="en-US" sz="2400" dirty="0" smtClean="0">
                <a:ea typeface="+mn-ea"/>
                <a:cs typeface="+mn-cs"/>
              </a:rPr>
              <a:t>Thermo Scientific (USA)</a:t>
            </a:r>
          </a:p>
          <a:p>
            <a:pPr lvl="1">
              <a:defRPr/>
            </a:pPr>
            <a:r>
              <a:rPr lang="en-US" sz="2400" dirty="0" smtClean="0">
                <a:ea typeface="+mn-ea"/>
                <a:cs typeface="+mn-cs"/>
              </a:rPr>
              <a:t>ABB (Germany)</a:t>
            </a:r>
          </a:p>
          <a:p>
            <a:pPr lvl="1">
              <a:defRPr/>
            </a:pPr>
            <a:r>
              <a:rPr lang="en-US" sz="2400" dirty="0" smtClean="0">
                <a:ea typeface="+mn-ea"/>
                <a:cs typeface="+mn-cs"/>
              </a:rPr>
              <a:t>A2 Technologies (USA)</a:t>
            </a:r>
          </a:p>
          <a:p>
            <a:pPr lvl="1">
              <a:defRPr/>
            </a:pPr>
            <a:r>
              <a:rPr lang="en-SG" sz="2400" dirty="0" err="1" smtClean="0"/>
              <a:t>Bruker</a:t>
            </a:r>
            <a:r>
              <a:rPr lang="en-SG" sz="2400" dirty="0" smtClean="0"/>
              <a:t> AXS (Germany)</a:t>
            </a:r>
            <a:endParaRPr lang="en-US" sz="2400" dirty="0" smtClean="0">
              <a:ea typeface="+mn-ea"/>
              <a:cs typeface="+mn-cs"/>
            </a:endParaRPr>
          </a:p>
          <a:p>
            <a:pPr lvl="1">
              <a:buNone/>
              <a:defRPr/>
            </a:pPr>
            <a:endParaRPr lang="en-SG" sz="2400" dirty="0" smtClean="0"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In-situ materials characterization</a:t>
            </a:r>
            <a:r>
              <a:rPr lang="en-SG" dirty="0" smtClean="0"/>
              <a:t> for planetary exploration</a:t>
            </a:r>
            <a:endParaRPr lang="en-US" dirty="0" smtClean="0"/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6400800"/>
            <a:ext cx="3200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echua@andrew.cmu.edu </a:t>
            </a:r>
            <a:r>
              <a:rPr lang="en-US" dirty="0"/>
              <a:t>16722 </a:t>
            </a:r>
            <a:r>
              <a:rPr lang="en-US" dirty="0" smtClean="0"/>
              <a:t>20090427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52834-EFF5-4AF5-9E2D-D576A7AB7B40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Motivation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SG" i="1" dirty="0" smtClean="0"/>
              <a:t>In situ analyses of surface rocks and soils</a:t>
            </a:r>
          </a:p>
          <a:p>
            <a:pPr lvl="1">
              <a:defRPr/>
            </a:pPr>
            <a:r>
              <a:rPr lang="en-SG" dirty="0" smtClean="0">
                <a:ea typeface="+mn-ea"/>
                <a:cs typeface="+mn-cs"/>
              </a:rPr>
              <a:t>Investigation </a:t>
            </a:r>
            <a:r>
              <a:rPr lang="en-SG" dirty="0" smtClean="0">
                <a:ea typeface="+mn-ea"/>
                <a:cs typeface="+mn-cs"/>
              </a:rPr>
              <a:t>the </a:t>
            </a:r>
            <a:r>
              <a:rPr lang="en-SG" dirty="0" smtClean="0">
                <a:ea typeface="+mn-ea"/>
                <a:cs typeface="+mn-cs"/>
              </a:rPr>
              <a:t>structure </a:t>
            </a:r>
            <a:r>
              <a:rPr lang="en-SG" dirty="0" smtClean="0">
                <a:ea typeface="+mn-ea"/>
                <a:cs typeface="+mn-cs"/>
              </a:rPr>
              <a:t>and composition at the site by </a:t>
            </a:r>
            <a:r>
              <a:rPr lang="en-US" i="1" dirty="0" smtClean="0">
                <a:ea typeface="+mn-ea"/>
                <a:cs typeface="+mn-cs"/>
              </a:rPr>
              <a:t>a</a:t>
            </a:r>
            <a:r>
              <a:rPr lang="en-US" i="1" dirty="0" smtClean="0"/>
              <a:t>nalysis tools integrated into </a:t>
            </a:r>
            <a:r>
              <a:rPr lang="en-US" i="1" dirty="0" err="1" smtClean="0"/>
              <a:t>tele</a:t>
            </a:r>
            <a:r>
              <a:rPr lang="en-US" i="1" dirty="0" smtClean="0"/>
              <a:t>-operated robot</a:t>
            </a:r>
            <a:endParaRPr lang="en-SG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i="1" dirty="0" smtClean="0"/>
              <a:t>Benefits: 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Survey before planning human to a site of interest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 Acquire information for decisions in real time at the site with remote control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In-situ materials characterization</a:t>
            </a:r>
            <a:r>
              <a:rPr lang="en-SG" dirty="0" smtClean="0"/>
              <a:t> for planetary exploration</a:t>
            </a:r>
            <a:endParaRPr lang="en-US" dirty="0" smtClean="0"/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6400800"/>
            <a:ext cx="3200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echua@andrew.cmu.edu </a:t>
            </a:r>
            <a:r>
              <a:rPr lang="en-US" dirty="0"/>
              <a:t>16722 </a:t>
            </a:r>
            <a:r>
              <a:rPr lang="en-US" dirty="0" smtClean="0"/>
              <a:t>20090427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8000"/>
                </a:solidFill>
              </a:rPr>
              <a:t>assignment</a:t>
            </a:r>
            <a:endParaRPr lang="en-SG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rgbClr val="008000"/>
                </a:solidFill>
              </a:rPr>
              <a:t>Name:</a:t>
            </a:r>
            <a:endParaRPr lang="en-US" dirty="0" smtClean="0">
              <a:solidFill>
                <a:srgbClr val="008000"/>
              </a:solidFill>
            </a:endParaRPr>
          </a:p>
          <a:p>
            <a:pPr lvl="1">
              <a:defRPr/>
            </a:pPr>
            <a:r>
              <a:rPr lang="en-GB" b="1" dirty="0" smtClean="0">
                <a:solidFill>
                  <a:srgbClr val="008000"/>
                </a:solidFill>
                <a:ea typeface="+mn-ea"/>
                <a:cs typeface="+mn-cs"/>
              </a:rPr>
              <a:t>2 types of wave that has heat effect</a:t>
            </a:r>
            <a:endParaRPr lang="en-US" dirty="0" smtClean="0">
              <a:solidFill>
                <a:srgbClr val="008000"/>
              </a:solidFill>
              <a:ea typeface="+mn-ea"/>
              <a:cs typeface="+mn-cs"/>
            </a:endParaRPr>
          </a:p>
          <a:p>
            <a:pPr lvl="1">
              <a:defRPr/>
            </a:pPr>
            <a:r>
              <a:rPr lang="en-GB" b="1" dirty="0" smtClean="0">
                <a:solidFill>
                  <a:srgbClr val="008000"/>
                </a:solidFill>
                <a:ea typeface="+mn-ea"/>
                <a:cs typeface="+mn-cs"/>
              </a:rPr>
              <a:t>3 types of radiation that has reaction with a photographic film</a:t>
            </a:r>
            <a:r>
              <a:rPr lang="en-GB" dirty="0" smtClean="0">
                <a:solidFill>
                  <a:srgbClr val="008000"/>
                </a:solidFill>
                <a:ea typeface="+mn-ea"/>
                <a:cs typeface="+mn-cs"/>
              </a:rPr>
              <a:t> </a:t>
            </a:r>
            <a:endParaRPr lang="en-US" dirty="0" smtClean="0">
              <a:solidFill>
                <a:srgbClr val="008000"/>
              </a:solidFill>
              <a:ea typeface="+mn-ea"/>
              <a:cs typeface="+mn-cs"/>
            </a:endParaRPr>
          </a:p>
          <a:p>
            <a:pPr lvl="1">
              <a:defRPr/>
            </a:pPr>
            <a:r>
              <a:rPr lang="en-GB" b="1" dirty="0" smtClean="0">
                <a:solidFill>
                  <a:srgbClr val="008000"/>
                </a:solidFill>
                <a:ea typeface="+mn-ea"/>
                <a:cs typeface="+mn-cs"/>
              </a:rPr>
              <a:t>2 types of radiation that has ionisation and kill living cell</a:t>
            </a:r>
            <a:endParaRPr lang="en-US" dirty="0" smtClean="0">
              <a:solidFill>
                <a:srgbClr val="008000"/>
              </a:solidFill>
              <a:ea typeface="+mn-ea"/>
              <a:cs typeface="+mn-cs"/>
            </a:endParaRPr>
          </a:p>
          <a:p>
            <a:pPr>
              <a:defRPr/>
            </a:pPr>
            <a:endParaRPr lang="en-SG" dirty="0" smtClean="0">
              <a:solidFill>
                <a:srgbClr val="008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25706-11CA-4EA4-A7D2-3535769A307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In-situ materials characterization</a:t>
            </a:r>
            <a:r>
              <a:rPr lang="en-SG" dirty="0" smtClean="0"/>
              <a:t> for planetary exploration</a:t>
            </a:r>
            <a:endParaRPr lang="en-US" dirty="0" smtClean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6400800"/>
            <a:ext cx="3200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echua@andrew.cmu.edu </a:t>
            </a:r>
            <a:r>
              <a:rPr lang="en-US" dirty="0"/>
              <a:t>16722 </a:t>
            </a:r>
            <a:r>
              <a:rPr lang="en-US" dirty="0" smtClean="0"/>
              <a:t>20090427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8000"/>
                </a:solidFill>
              </a:rPr>
              <a:t>assignment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rgbClr val="008000"/>
                </a:solidFill>
              </a:rPr>
              <a:t>Determine the 4 characteristics that all the radiation share with the 4 hints given:</a:t>
            </a:r>
            <a:endParaRPr lang="en-US" dirty="0" smtClean="0">
              <a:solidFill>
                <a:srgbClr val="008000"/>
              </a:solidFill>
              <a:ea typeface="+mn-ea"/>
              <a:cs typeface="+mn-cs"/>
            </a:endParaRPr>
          </a:p>
          <a:p>
            <a:pPr lvl="2">
              <a:defRPr/>
            </a:pPr>
            <a:r>
              <a:rPr lang="en-GB" b="1" dirty="0" smtClean="0">
                <a:solidFill>
                  <a:srgbClr val="008000"/>
                </a:solidFill>
                <a:ea typeface="+mn-ea"/>
                <a:cs typeface="+mn-cs"/>
              </a:rPr>
              <a:t>Speed of all the radiation?</a:t>
            </a:r>
            <a:endParaRPr lang="en-US" dirty="0" smtClean="0">
              <a:solidFill>
                <a:srgbClr val="008000"/>
              </a:solidFill>
              <a:ea typeface="+mn-ea"/>
              <a:cs typeface="+mn-cs"/>
            </a:endParaRPr>
          </a:p>
          <a:p>
            <a:pPr lvl="2">
              <a:defRPr/>
            </a:pPr>
            <a:r>
              <a:rPr lang="en-GB" b="1" dirty="0" smtClean="0">
                <a:solidFill>
                  <a:srgbClr val="008000"/>
                </a:solidFill>
                <a:ea typeface="+mn-ea"/>
                <a:cs typeface="+mn-cs"/>
              </a:rPr>
              <a:t>What do all the radiation carry from place to place?</a:t>
            </a:r>
            <a:endParaRPr lang="en-US" dirty="0" smtClean="0">
              <a:solidFill>
                <a:srgbClr val="008000"/>
              </a:solidFill>
              <a:ea typeface="+mn-ea"/>
              <a:cs typeface="+mn-cs"/>
            </a:endParaRPr>
          </a:p>
          <a:p>
            <a:pPr lvl="2">
              <a:defRPr/>
            </a:pPr>
            <a:r>
              <a:rPr lang="en-GB" b="1" dirty="0" smtClean="0">
                <a:solidFill>
                  <a:srgbClr val="008000"/>
                </a:solidFill>
                <a:ea typeface="+mn-ea"/>
                <a:cs typeface="+mn-cs"/>
              </a:rPr>
              <a:t>Could all the radiations travel from the Sun to Venus? Is there a need for a medium to enable travelling?</a:t>
            </a:r>
          </a:p>
          <a:p>
            <a:pPr lvl="2">
              <a:defRPr/>
            </a:pPr>
            <a:r>
              <a:rPr lang="en-GB" b="1" dirty="0" smtClean="0">
                <a:solidFill>
                  <a:srgbClr val="008000"/>
                </a:solidFill>
                <a:ea typeface="+mn-ea"/>
                <a:cs typeface="+mn-cs"/>
              </a:rPr>
              <a:t>Is all the radiation </a:t>
            </a:r>
            <a:r>
              <a:rPr lang="en-GB" b="1" dirty="0" smtClean="0">
                <a:solidFill>
                  <a:srgbClr val="008000"/>
                </a:solidFill>
                <a:latin typeface="+mn-lt"/>
              </a:rPr>
              <a:t>longitudinal or transverse </a:t>
            </a:r>
            <a:r>
              <a:rPr lang="en-GB" b="1" dirty="0" smtClean="0">
                <a:solidFill>
                  <a:srgbClr val="008000"/>
                </a:solidFill>
                <a:ea typeface="+mn-ea"/>
                <a:cs typeface="+mn-cs"/>
              </a:rPr>
              <a:t>type of wave?</a:t>
            </a:r>
            <a:endParaRPr lang="en-US" dirty="0" smtClean="0">
              <a:solidFill>
                <a:srgbClr val="008000"/>
              </a:solidFill>
              <a:ea typeface="+mn-ea"/>
              <a:cs typeface="+mn-cs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75EB9-3767-4ED0-8601-DA2696EDBD9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In-situ materials characterization</a:t>
            </a:r>
            <a:r>
              <a:rPr lang="en-SG" dirty="0" smtClean="0"/>
              <a:t> for planetary exploration</a:t>
            </a:r>
            <a:endParaRPr lang="en-US" dirty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6400800"/>
            <a:ext cx="3200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echua@andrew.cmu.edu </a:t>
            </a:r>
            <a:r>
              <a:rPr lang="en-US" dirty="0"/>
              <a:t>16722 </a:t>
            </a:r>
            <a:r>
              <a:rPr lang="en-US" dirty="0" smtClean="0"/>
              <a:t>20090427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B8933-0523-4F5C-8AA3-FE6D7908148C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References</a:t>
            </a:r>
          </a:p>
        </p:txBody>
      </p:sp>
      <p:sp>
        <p:nvSpPr>
          <p:cNvPr id="29700" name="Content Placeholder 11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105400"/>
          </a:xfrm>
        </p:spPr>
        <p:txBody>
          <a:bodyPr/>
          <a:lstStyle/>
          <a:p>
            <a:r>
              <a:rPr lang="en-US" sz="2400" dirty="0" smtClean="0"/>
              <a:t>http://ntrs.nasa.gov/archive/nasa/casi.ntrs.nasa.gov/20050205037_2005206851.pdf</a:t>
            </a:r>
          </a:p>
          <a:p>
            <a:r>
              <a:rPr lang="en-SG" sz="2400" dirty="0" smtClean="0"/>
              <a:t>http://www.esa.int/SPECIALS/Mars_Express/SEMUC75V9ED_0.html</a:t>
            </a:r>
          </a:p>
          <a:p>
            <a:r>
              <a:rPr lang="en-SG" sz="2400" dirty="0" smtClean="0"/>
              <a:t>http://en.wikipedia.org/wiki/Viking_1</a:t>
            </a:r>
          </a:p>
          <a:p>
            <a:r>
              <a:rPr lang="en-SG" sz="2400" dirty="0" smtClean="0"/>
              <a:t>http://www.unsolvedmysteries.oregonstate.edu/MS_05</a:t>
            </a:r>
          </a:p>
          <a:p>
            <a:r>
              <a:rPr lang="en-US" sz="2400" dirty="0" smtClean="0"/>
              <a:t>http://en.wikipedia.org/wiki/Mass_spectrometry#Gas_chromatography</a:t>
            </a:r>
            <a:endParaRPr lang="en-SG" sz="2400" dirty="0" smtClean="0"/>
          </a:p>
          <a:p>
            <a:r>
              <a:rPr lang="en-SG" sz="2400" dirty="0" smtClean="0"/>
              <a:t>http://cmapsnasacmex.ihmc.us</a:t>
            </a:r>
          </a:p>
          <a:p>
            <a:r>
              <a:rPr lang="en-US" sz="2400" dirty="0" smtClean="0"/>
              <a:t>http://www.daviddarling.info/encyclopedia/V/VikingGCMS.</a:t>
            </a:r>
            <a:endParaRPr lang="en-SG" sz="2400" dirty="0" smtClean="0"/>
          </a:p>
          <a:p>
            <a:r>
              <a:rPr lang="en-US" sz="2400" dirty="0" smtClean="0"/>
              <a:t>http://marstech.jpl.nasa.gov/content/detail.cfm?Sect=MTP&amp;Cat=base&amp;subCat=SSA&amp;subSubCat=&amp;TaskID=2256</a:t>
            </a:r>
          </a:p>
          <a:p>
            <a:endParaRPr lang="en-US" sz="2800" dirty="0" smtClean="0"/>
          </a:p>
          <a:p>
            <a:endParaRPr lang="en-SG" sz="2800" dirty="0" smtClean="0"/>
          </a:p>
          <a:p>
            <a:endParaRPr lang="en-SG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81000" y="10668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 algn="l" eaLnBrk="0" hangingPunct="0">
              <a:defRPr/>
            </a:pPr>
            <a:endParaRPr lang="en-SG" sz="2400" dirty="0"/>
          </a:p>
          <a:p>
            <a:pPr marL="1143000" lvl="2" indent="-228600" algn="l" eaLnBrk="0" hangingPunct="0">
              <a:buFontTx/>
              <a:buBlip>
                <a:blip r:embed="rId3"/>
              </a:buBlip>
              <a:defRPr/>
            </a:pPr>
            <a:endParaRPr lang="en-SG" sz="2400" dirty="0"/>
          </a:p>
          <a:p>
            <a:pPr marL="1143000" lvl="2" indent="-228600" algn="l" eaLnBrk="0" hangingPunct="0">
              <a:buFontTx/>
              <a:buBlip>
                <a:blip r:embed="rId3"/>
              </a:buBlip>
              <a:defRPr/>
            </a:pPr>
            <a:endParaRPr lang="en-US" sz="2400" dirty="0"/>
          </a:p>
          <a:p>
            <a:pPr marL="1143000" lvl="2" indent="-228600" algn="l" eaLnBrk="0" hangingPunct="0">
              <a:buFontTx/>
              <a:buBlip>
                <a:blip r:embed="rId3"/>
              </a:buBlip>
              <a:defRPr/>
            </a:pPr>
            <a:endParaRPr lang="en-SG" sz="2400" b="0" kern="0" dirty="0">
              <a:latin typeface="+mn-lt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In-situ materials characterization</a:t>
            </a:r>
            <a:r>
              <a:rPr lang="en-SG" dirty="0" smtClean="0"/>
              <a:t> for planetary exploration</a:t>
            </a:r>
            <a:endParaRPr lang="en-US" dirty="0" smtClean="0"/>
          </a:p>
        </p:txBody>
      </p:sp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6400800"/>
            <a:ext cx="3200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echua@andrew.cmu.edu </a:t>
            </a:r>
            <a:r>
              <a:rPr lang="en-US" dirty="0"/>
              <a:t>16722 </a:t>
            </a:r>
            <a:r>
              <a:rPr lang="en-US" dirty="0" smtClean="0"/>
              <a:t>20090427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488B6-FE66-4F83-AAEA-B28F3FDB7B4F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References</a:t>
            </a:r>
          </a:p>
        </p:txBody>
      </p:sp>
      <p:sp>
        <p:nvSpPr>
          <p:cNvPr id="30724" name="Content Placeholder 11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105400"/>
          </a:xfrm>
        </p:spPr>
        <p:txBody>
          <a:bodyPr/>
          <a:lstStyle/>
          <a:p>
            <a:r>
              <a:rPr lang="en-US" sz="2400" dirty="0" smtClean="0"/>
              <a:t>http://serc.carleton.edu/research_education/geochemsheets/techniques/XRF.html</a:t>
            </a:r>
          </a:p>
          <a:p>
            <a:r>
              <a:rPr lang="en-US" sz="2400" dirty="0" smtClean="0"/>
              <a:t>http://en.wikipedia.org/wiki/X-ray_fluorescence</a:t>
            </a:r>
          </a:p>
          <a:p>
            <a:r>
              <a:rPr lang="en-SG" sz="2400" dirty="0" smtClean="0"/>
              <a:t>http://en.wikipedia.org/wiki/APXS</a:t>
            </a:r>
          </a:p>
          <a:p>
            <a:r>
              <a:rPr lang="en-SG" sz="2400" dirty="0" smtClean="0"/>
              <a:t>http://mpfwww.jpl.nasa.gov/MPF/mpf/sci_desc.html</a:t>
            </a:r>
          </a:p>
          <a:p>
            <a:r>
              <a:rPr lang="en-SG" sz="2400" dirty="0" smtClean="0"/>
              <a:t>http://www.nasaimages.org/luna/servlet/view/all/what/Alpha+Proton+X-ray+Spectrometer</a:t>
            </a:r>
          </a:p>
          <a:p>
            <a:r>
              <a:rPr lang="en-SG" sz="2400" dirty="0" smtClean="0"/>
              <a:t>http://www.physics.pdx.edu/~pmoeck/phy381/Topic5a-XRD.pdf</a:t>
            </a:r>
          </a:p>
          <a:p>
            <a:r>
              <a:rPr lang="en-SG" sz="2400" dirty="0" smtClean="0"/>
              <a:t>http://en.wikipedia.org/wiki/Scintillation_counter</a:t>
            </a:r>
          </a:p>
          <a:p>
            <a:r>
              <a:rPr lang="en-SG" sz="2400" dirty="0" smtClean="0"/>
              <a:t>http://en.wikipedia.org/wiki/Photomultiplier</a:t>
            </a:r>
          </a:p>
          <a:p>
            <a:r>
              <a:rPr lang="en-US" sz="2400" dirty="0" smtClean="0"/>
              <a:t>http://</a:t>
            </a:r>
            <a:r>
              <a:rPr lang="en-US" sz="2400" dirty="0" smtClean="0"/>
              <a:t>www.mcswiggen.com/FAQs/FAQ_EF-6.htm</a:t>
            </a:r>
          </a:p>
          <a:p>
            <a:r>
              <a:rPr lang="en-SG" sz="2400" dirty="0" smtClean="0"/>
              <a:t>http://en.wikipedia.org/wiki/Mars_Science_Laboratory</a:t>
            </a:r>
          </a:p>
          <a:p>
            <a:endParaRPr lang="en-US" sz="2400" dirty="0" smtClean="0"/>
          </a:p>
          <a:p>
            <a:pPr>
              <a:buNone/>
            </a:pPr>
            <a:endParaRPr lang="en-SG" sz="2800" dirty="0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81000" y="10668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 algn="l" eaLnBrk="0" hangingPunct="0">
              <a:buFontTx/>
              <a:buBlip>
                <a:blip r:embed="rId3"/>
              </a:buBlip>
              <a:defRPr/>
            </a:pPr>
            <a:endParaRPr lang="en-SG" sz="2400" dirty="0"/>
          </a:p>
          <a:p>
            <a:pPr marL="1143000" lvl="2" indent="-228600" algn="l" eaLnBrk="0" hangingPunct="0">
              <a:buFontTx/>
              <a:buBlip>
                <a:blip r:embed="rId3"/>
              </a:buBlip>
              <a:defRPr/>
            </a:pPr>
            <a:endParaRPr lang="en-SG" sz="2400" dirty="0"/>
          </a:p>
          <a:p>
            <a:pPr marL="1143000" lvl="2" indent="-228600" algn="l" eaLnBrk="0" hangingPunct="0">
              <a:buFontTx/>
              <a:buBlip>
                <a:blip r:embed="rId3"/>
              </a:buBlip>
              <a:defRPr/>
            </a:pPr>
            <a:endParaRPr lang="en-US" sz="2400" dirty="0"/>
          </a:p>
          <a:p>
            <a:pPr marL="1143000" lvl="2" indent="-228600" algn="l" eaLnBrk="0" hangingPunct="0">
              <a:buFontTx/>
              <a:buBlip>
                <a:blip r:embed="rId3"/>
              </a:buBlip>
              <a:defRPr/>
            </a:pPr>
            <a:endParaRPr lang="en-SG" sz="2400" b="0" kern="0" dirty="0">
              <a:latin typeface="+mn-lt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In-situ materials characterization</a:t>
            </a:r>
            <a:r>
              <a:rPr lang="en-SG" dirty="0" smtClean="0"/>
              <a:t> for planetary exploration</a:t>
            </a:r>
            <a:endParaRPr lang="en-US" dirty="0" smtClean="0"/>
          </a:p>
        </p:txBody>
      </p:sp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6400800"/>
            <a:ext cx="3200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echua@andrew.cmu.edu </a:t>
            </a:r>
            <a:r>
              <a:rPr lang="en-US" dirty="0"/>
              <a:t>16722 </a:t>
            </a:r>
            <a:r>
              <a:rPr lang="en-US" dirty="0" smtClean="0"/>
              <a:t>20090427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A8D21-6C06-446B-8685-D94E67C16288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References</a:t>
            </a:r>
          </a:p>
        </p:txBody>
      </p:sp>
      <p:sp>
        <p:nvSpPr>
          <p:cNvPr id="31748" name="Content Placeholder 11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105400"/>
          </a:xfrm>
        </p:spPr>
        <p:txBody>
          <a:bodyPr/>
          <a:lstStyle/>
          <a:p>
            <a:r>
              <a:rPr lang="en-SG" sz="2400" dirty="0" smtClean="0"/>
              <a:t>P</a:t>
            </a:r>
            <a:r>
              <a:rPr lang="en-SG" sz="2400" dirty="0" smtClean="0"/>
              <a:t>. </a:t>
            </a:r>
            <a:r>
              <a:rPr lang="en-SG" sz="2400" dirty="0" err="1" smtClean="0"/>
              <a:t>Sarrazin</a:t>
            </a:r>
            <a:r>
              <a:rPr lang="en-SG" sz="2400" dirty="0" smtClean="0"/>
              <a:t>, et. al., International </a:t>
            </a:r>
            <a:r>
              <a:rPr lang="en-SG" sz="2400" dirty="0" smtClean="0"/>
              <a:t>Centre for Diffraction </a:t>
            </a:r>
            <a:r>
              <a:rPr lang="en-SG" sz="2400" dirty="0" smtClean="0"/>
              <a:t>Data, </a:t>
            </a:r>
            <a:r>
              <a:rPr lang="en-SG" sz="2400" dirty="0" smtClean="0"/>
              <a:t>Advances in X-ray Analysis, Volume </a:t>
            </a:r>
            <a:r>
              <a:rPr lang="en-SG" sz="2400" dirty="0" smtClean="0"/>
              <a:t>48 (2005)</a:t>
            </a:r>
            <a:endParaRPr lang="en-SG" sz="2400" dirty="0" smtClean="0"/>
          </a:p>
          <a:p>
            <a:r>
              <a:rPr lang="en-SG" sz="2400" dirty="0" smtClean="0"/>
              <a:t>P. </a:t>
            </a:r>
            <a:r>
              <a:rPr lang="en-SG" sz="2400" dirty="0" err="1" smtClean="0"/>
              <a:t>Sarrazin</a:t>
            </a:r>
            <a:r>
              <a:rPr lang="en-SG" sz="2400" dirty="0" smtClean="0"/>
              <a:t> et. al., 39th Lunar and Planetary Science </a:t>
            </a:r>
            <a:r>
              <a:rPr lang="en-SG" sz="2400" dirty="0" smtClean="0"/>
              <a:t>Conference (</a:t>
            </a:r>
            <a:r>
              <a:rPr lang="en-SG" sz="2400" dirty="0" smtClean="0"/>
              <a:t>2008</a:t>
            </a:r>
            <a:r>
              <a:rPr lang="en-SG" sz="2400" dirty="0" smtClean="0"/>
              <a:t>)</a:t>
            </a:r>
          </a:p>
          <a:p>
            <a:r>
              <a:rPr lang="en-SG" sz="2400" dirty="0" smtClean="0"/>
              <a:t>S. M. </a:t>
            </a:r>
            <a:r>
              <a:rPr lang="en-SG" sz="2400" dirty="0" err="1" smtClean="0"/>
              <a:t>Chemtob</a:t>
            </a:r>
            <a:r>
              <a:rPr lang="en-SG" sz="2400" baseline="30000" dirty="0" smtClean="0"/>
              <a:t> </a:t>
            </a:r>
            <a:r>
              <a:rPr lang="en-SG" sz="2400" dirty="0" smtClean="0"/>
              <a:t>et. al.,  40th Lunar and Planetary Science Conference (2009) </a:t>
            </a:r>
          </a:p>
          <a:p>
            <a:r>
              <a:rPr lang="en-SG" sz="2400" dirty="0" smtClean="0"/>
              <a:t>http://en.wikipedia.org/wiki/Infrared_spectroscopy</a:t>
            </a:r>
          </a:p>
          <a:p>
            <a:r>
              <a:rPr lang="en-US" sz="2400" dirty="0" smtClean="0"/>
              <a:t>http://www.wooster.edu/chemistry/is/brubaker/ir/ir_works_modern.html</a:t>
            </a:r>
          </a:p>
          <a:p>
            <a:r>
              <a:rPr lang="en-SG" sz="2400" dirty="0" smtClean="0"/>
              <a:t>T. </a:t>
            </a:r>
            <a:r>
              <a:rPr lang="en-SG" sz="2400" dirty="0" err="1" smtClean="0"/>
              <a:t>Tonnisson</a:t>
            </a:r>
            <a:r>
              <a:rPr lang="en-SG" sz="2400" dirty="0" smtClean="0"/>
              <a:t>, IEEE Electronics Conference, 2008</a:t>
            </a:r>
          </a:p>
          <a:p>
            <a:r>
              <a:rPr lang="en-SG" sz="2400" dirty="0" smtClean="0"/>
              <a:t>http://www.thermo.com/</a:t>
            </a:r>
          </a:p>
          <a:p>
            <a:r>
              <a:rPr lang="en-SG" sz="2400" dirty="0" smtClean="0"/>
              <a:t>http://www.abb.com/</a:t>
            </a:r>
          </a:p>
          <a:p>
            <a:r>
              <a:rPr lang="en-SG" sz="2400" dirty="0" smtClean="0"/>
              <a:t>http://www.a2technologies.com/</a:t>
            </a:r>
          </a:p>
          <a:p>
            <a:r>
              <a:rPr lang="en-SG" sz="2400" dirty="0" smtClean="0"/>
              <a:t>http://www.bruker-axs.de/</a:t>
            </a:r>
            <a:endParaRPr lang="en-SG" sz="2800" dirty="0" smtClean="0"/>
          </a:p>
          <a:p>
            <a:endParaRPr lang="en-SG" sz="2800" dirty="0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81000" y="10668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 algn="l" eaLnBrk="0" hangingPunct="0">
              <a:buFontTx/>
              <a:buBlip>
                <a:blip r:embed="rId3"/>
              </a:buBlip>
              <a:defRPr/>
            </a:pPr>
            <a:endParaRPr lang="en-SG" sz="2400" dirty="0"/>
          </a:p>
          <a:p>
            <a:pPr marL="1143000" lvl="2" indent="-228600" algn="l" eaLnBrk="0" hangingPunct="0">
              <a:buFontTx/>
              <a:buBlip>
                <a:blip r:embed="rId3"/>
              </a:buBlip>
              <a:defRPr/>
            </a:pPr>
            <a:endParaRPr lang="en-SG" sz="2400" dirty="0"/>
          </a:p>
          <a:p>
            <a:pPr marL="1143000" lvl="2" indent="-228600" algn="l" eaLnBrk="0" hangingPunct="0">
              <a:buFontTx/>
              <a:buBlip>
                <a:blip r:embed="rId3"/>
              </a:buBlip>
              <a:defRPr/>
            </a:pPr>
            <a:endParaRPr lang="en-US" sz="2400" dirty="0"/>
          </a:p>
          <a:p>
            <a:pPr marL="1143000" lvl="2" indent="-228600" algn="l" eaLnBrk="0" hangingPunct="0">
              <a:buFontTx/>
              <a:buBlip>
                <a:blip r:embed="rId3"/>
              </a:buBlip>
              <a:defRPr/>
            </a:pPr>
            <a:endParaRPr lang="en-SG" sz="2400" b="0" kern="0" dirty="0">
              <a:latin typeface="+mn-lt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In-situ materials characterization</a:t>
            </a:r>
            <a:r>
              <a:rPr lang="en-SG" dirty="0" smtClean="0"/>
              <a:t> for planetary exploration</a:t>
            </a:r>
            <a:endParaRPr lang="en-US" dirty="0" smtClean="0"/>
          </a:p>
        </p:txBody>
      </p:sp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6400800"/>
            <a:ext cx="3200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echua@andrew.cmu.edu </a:t>
            </a:r>
            <a:r>
              <a:rPr lang="en-US" dirty="0"/>
              <a:t>16722 </a:t>
            </a:r>
            <a:r>
              <a:rPr lang="en-US" dirty="0" smtClean="0"/>
              <a:t>20090427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391CA-7749-47DE-A39A-83330AE36199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2" name="Content Placeholder 11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105400"/>
          </a:xfrm>
        </p:spPr>
        <p:txBody>
          <a:bodyPr/>
          <a:lstStyle/>
          <a:p>
            <a:endParaRPr lang="en-US" sz="2800" smtClean="0"/>
          </a:p>
          <a:p>
            <a:pPr lvl="1" algn="ctr">
              <a:buFontTx/>
              <a:buNone/>
            </a:pPr>
            <a:r>
              <a:rPr lang="en-US" sz="5400" smtClean="0"/>
              <a:t>THE END</a:t>
            </a:r>
            <a:endParaRPr lang="en-SG" sz="5400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81000" y="10668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 algn="l" eaLnBrk="0" hangingPunct="0">
              <a:buFontTx/>
              <a:buBlip>
                <a:blip r:embed="rId3"/>
              </a:buBlip>
              <a:defRPr/>
            </a:pPr>
            <a:endParaRPr lang="en-SG" sz="2400" dirty="0"/>
          </a:p>
          <a:p>
            <a:pPr marL="1143000" lvl="2" indent="-228600" algn="l" eaLnBrk="0" hangingPunct="0">
              <a:buFontTx/>
              <a:buBlip>
                <a:blip r:embed="rId3"/>
              </a:buBlip>
              <a:defRPr/>
            </a:pPr>
            <a:endParaRPr lang="en-SG" sz="2400" dirty="0"/>
          </a:p>
          <a:p>
            <a:pPr marL="1143000" lvl="2" indent="-228600" algn="l" eaLnBrk="0" hangingPunct="0">
              <a:buFontTx/>
              <a:buBlip>
                <a:blip r:embed="rId3"/>
              </a:buBlip>
              <a:defRPr/>
            </a:pPr>
            <a:endParaRPr lang="en-US" sz="2400" dirty="0"/>
          </a:p>
          <a:p>
            <a:pPr marL="1143000" lvl="2" indent="-228600" algn="l" eaLnBrk="0" hangingPunct="0">
              <a:buFontTx/>
              <a:buBlip>
                <a:blip r:embed="rId3"/>
              </a:buBlip>
              <a:defRPr/>
            </a:pPr>
            <a:endParaRPr lang="en-SG" sz="2400" b="0" kern="0" dirty="0">
              <a:latin typeface="+mn-lt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In-situ materials characterization</a:t>
            </a:r>
            <a:r>
              <a:rPr lang="en-SG" dirty="0" smtClean="0"/>
              <a:t> for planetary exploration</a:t>
            </a:r>
            <a:endParaRPr lang="en-US" dirty="0" smtClean="0"/>
          </a:p>
        </p:txBody>
      </p:sp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6400800"/>
            <a:ext cx="3200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echua@andrew.cmu.edu </a:t>
            </a:r>
            <a:r>
              <a:rPr lang="en-US" dirty="0"/>
              <a:t>16722 </a:t>
            </a:r>
            <a:r>
              <a:rPr lang="en-US" dirty="0" smtClean="0"/>
              <a:t>20090427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1182A-9A2E-40B3-94F4-D3685ED3B846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Instruments deployed by space agency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Lander</a:t>
            </a:r>
          </a:p>
          <a:p>
            <a:pPr lvl="1"/>
            <a:r>
              <a:rPr lang="en-US" dirty="0" smtClean="0"/>
              <a:t>Gas Chromatography Mass Spectrometry</a:t>
            </a:r>
          </a:p>
          <a:p>
            <a:pPr lvl="1"/>
            <a:r>
              <a:rPr lang="en-US" dirty="0" smtClean="0"/>
              <a:t>X-Ray Fluorescence Spectroscopy</a:t>
            </a:r>
          </a:p>
          <a:p>
            <a:pPr lvl="1"/>
            <a:r>
              <a:rPr lang="en-SG" dirty="0" smtClean="0"/>
              <a:t>Alpha Proton X-Ray Spectrometry</a:t>
            </a:r>
          </a:p>
          <a:p>
            <a:pPr lvl="1"/>
            <a:r>
              <a:rPr lang="en-US" dirty="0" smtClean="0"/>
              <a:t>X-Ray Spectroscopy</a:t>
            </a:r>
            <a:endParaRPr lang="en-SG" dirty="0" smtClean="0"/>
          </a:p>
          <a:p>
            <a:endParaRPr lang="en-SG" dirty="0" smtClean="0"/>
          </a:p>
          <a:p>
            <a:endParaRPr lang="en-SG" dirty="0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In-situ materials characterization</a:t>
            </a:r>
            <a:r>
              <a:rPr lang="en-SG" dirty="0" smtClean="0"/>
              <a:t> for planetary exploration</a:t>
            </a:r>
            <a:endParaRPr lang="en-US" dirty="0" smtClean="0"/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6400800"/>
            <a:ext cx="3200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echua@andrew.cmu.edu </a:t>
            </a:r>
            <a:r>
              <a:rPr lang="en-US" dirty="0"/>
              <a:t>16722 </a:t>
            </a:r>
            <a:r>
              <a:rPr lang="en-US" dirty="0" smtClean="0"/>
              <a:t>20090427 </a:t>
            </a:r>
            <a:endParaRPr lang="en-US" dirty="0"/>
          </a:p>
        </p:txBody>
      </p:sp>
      <p:pic>
        <p:nvPicPr>
          <p:cNvPr id="6151" name="Picture 2" descr="File:Viking lander model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419600"/>
            <a:ext cx="20208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2"/>
          <p:cNvPicPr>
            <a:picLocks noChangeAspect="1" noChangeArrowheads="1"/>
          </p:cNvPicPr>
          <p:nvPr/>
        </p:nvPicPr>
        <p:blipFill>
          <a:blip r:embed="rId5" cstate="print"/>
          <a:srcRect l="5963" t="39383" r="7909" b="21236"/>
          <a:stretch>
            <a:fillRect/>
          </a:stretch>
        </p:blipFill>
        <p:spPr bwMode="auto">
          <a:xfrm>
            <a:off x="3733800" y="4572000"/>
            <a:ext cx="2476500" cy="16002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sp>
        <p:nvSpPr>
          <p:cNvPr id="6153" name="TextBox 10"/>
          <p:cNvSpPr txBox="1">
            <a:spLocks noChangeArrowheads="1"/>
          </p:cNvSpPr>
          <p:nvPr/>
        </p:nvSpPr>
        <p:spPr bwMode="auto">
          <a:xfrm>
            <a:off x="644525" y="5791200"/>
            <a:ext cx="1108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Viking 1</a:t>
            </a:r>
            <a:endParaRPr lang="en-SG">
              <a:solidFill>
                <a:schemeClr val="bg1"/>
              </a:solidFill>
            </a:endParaRPr>
          </a:p>
        </p:txBody>
      </p:sp>
      <p:sp>
        <p:nvSpPr>
          <p:cNvPr id="6154" name="TextBox 11"/>
          <p:cNvSpPr txBox="1">
            <a:spLocks noChangeArrowheads="1"/>
          </p:cNvSpPr>
          <p:nvPr/>
        </p:nvSpPr>
        <p:spPr bwMode="auto">
          <a:xfrm>
            <a:off x="5105400" y="4572000"/>
            <a:ext cx="1103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Beagle 2</a:t>
            </a:r>
            <a:endParaRPr lang="en-SG" dirty="0">
              <a:solidFill>
                <a:schemeClr val="bg1"/>
              </a:solidFill>
            </a:endParaRPr>
          </a:p>
        </p:txBody>
      </p:sp>
      <p:pic>
        <p:nvPicPr>
          <p:cNvPr id="6155" name="Picture 9" descr="APXS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4191000"/>
            <a:ext cx="1576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TextBox 13"/>
          <p:cNvSpPr txBox="1">
            <a:spLocks noChangeArrowheads="1"/>
          </p:cNvSpPr>
          <p:nvPr/>
        </p:nvSpPr>
        <p:spPr bwMode="auto">
          <a:xfrm>
            <a:off x="7315200" y="4168775"/>
            <a:ext cx="13668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Mars </a:t>
            </a:r>
          </a:p>
          <a:p>
            <a:r>
              <a:rPr lang="en-US" dirty="0">
                <a:solidFill>
                  <a:schemeClr val="bg1"/>
                </a:solidFill>
              </a:rPr>
              <a:t>Pathfinder</a:t>
            </a:r>
            <a:endParaRPr lang="en-S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001000" cy="5181600"/>
          </a:xfrm>
        </p:spPr>
        <p:txBody>
          <a:bodyPr/>
          <a:lstStyle/>
          <a:p>
            <a:r>
              <a:rPr lang="en-US" dirty="0" smtClean="0"/>
              <a:t>I</a:t>
            </a:r>
            <a:r>
              <a:rPr lang="en-SG" dirty="0" err="1" smtClean="0"/>
              <a:t>dentify</a:t>
            </a:r>
            <a:r>
              <a:rPr lang="en-SG" dirty="0" smtClean="0"/>
              <a:t> organic molecule</a:t>
            </a:r>
          </a:p>
          <a:p>
            <a:pPr>
              <a:buFontTx/>
              <a:buNone/>
            </a:pPr>
            <a:r>
              <a:rPr lang="en-SG" dirty="0" smtClean="0"/>
              <a:t>	or atmosphere composition </a:t>
            </a:r>
          </a:p>
          <a:p>
            <a:pPr>
              <a:buFontTx/>
              <a:buNone/>
            </a:pPr>
            <a:r>
              <a:rPr lang="en-SG" dirty="0" smtClean="0"/>
              <a:t>	</a:t>
            </a:r>
            <a:r>
              <a:rPr lang="en-US" dirty="0" smtClean="0"/>
              <a:t>(NASA Viking 1 - 1976)</a:t>
            </a:r>
          </a:p>
          <a:p>
            <a:r>
              <a:rPr lang="en-US" dirty="0" smtClean="0">
                <a:hlinkClick r:id="rId3"/>
              </a:rPr>
              <a:t>GCMS</a:t>
            </a:r>
            <a:r>
              <a:rPr lang="en-US" dirty="0" smtClean="0"/>
              <a:t> setup</a:t>
            </a:r>
          </a:p>
          <a:p>
            <a:pPr lvl="1" eaLnBrk="1" hangingPunct="1"/>
            <a:r>
              <a:rPr lang="en-US" dirty="0" smtClean="0"/>
              <a:t>Gas chromatography (GC) separates chemical mixture into pure chemicals </a:t>
            </a:r>
          </a:p>
          <a:p>
            <a:pPr lvl="1" eaLnBrk="1" hangingPunct="1"/>
            <a:r>
              <a:rPr lang="en-US" dirty="0" smtClean="0"/>
              <a:t>Mass spectrometer (MS) identifies and quantifies the chemicals</a:t>
            </a:r>
          </a:p>
          <a:p>
            <a:pPr lvl="1" eaLnBrk="1" hangingPunct="1"/>
            <a:r>
              <a:rPr lang="en-US" dirty="0" smtClean="0"/>
              <a:t>Data from mass </a:t>
            </a:r>
            <a:r>
              <a:rPr lang="en-US" dirty="0" err="1" smtClean="0"/>
              <a:t>spectometer</a:t>
            </a:r>
            <a:r>
              <a:rPr lang="en-US" dirty="0" smtClean="0"/>
              <a:t> is sent to a computer to plot mass spectrum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46F83-C3AF-4EEF-9B6F-1589A25AD15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2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Chromatography Mass Spectrometry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In-situ materials characterization</a:t>
            </a:r>
            <a:r>
              <a:rPr lang="en-SG" dirty="0" smtClean="0"/>
              <a:t> for planetary exploration</a:t>
            </a:r>
            <a:endParaRPr lang="en-US" dirty="0" smtClean="0"/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6400800"/>
            <a:ext cx="3200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echua@andrew.cmu.edu </a:t>
            </a:r>
            <a:r>
              <a:rPr lang="en-US" dirty="0"/>
              <a:t>16722 </a:t>
            </a:r>
            <a:r>
              <a:rPr lang="en-US" dirty="0" smtClean="0"/>
              <a:t>20090427 </a:t>
            </a:r>
            <a:endParaRPr lang="en-US" dirty="0"/>
          </a:p>
        </p:txBody>
      </p:sp>
      <p:pic>
        <p:nvPicPr>
          <p:cNvPr id="9223" name="Picture 10" descr="Viking GCMS"/>
          <p:cNvPicPr>
            <a:picLocks noChangeAspect="1" noChangeArrowheads="1"/>
          </p:cNvPicPr>
          <p:nvPr/>
        </p:nvPicPr>
        <p:blipFill>
          <a:blip r:embed="rId4"/>
          <a:srcRect r="49590"/>
          <a:stretch>
            <a:fillRect/>
          </a:stretch>
        </p:blipFill>
        <p:spPr bwMode="auto">
          <a:xfrm>
            <a:off x="6248400" y="914400"/>
            <a:ext cx="289560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of GCMS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105400"/>
          </a:xfrm>
        </p:spPr>
        <p:txBody>
          <a:bodyPr/>
          <a:lstStyle/>
          <a:p>
            <a:r>
              <a:rPr lang="en-SG" dirty="0" smtClean="0"/>
              <a:t>Decomposition of the pure molecules in </a:t>
            </a:r>
            <a:r>
              <a:rPr lang="en-SG" dirty="0" smtClean="0"/>
              <a:t>MS, data </a:t>
            </a:r>
            <a:r>
              <a:rPr lang="en-SG" dirty="0" smtClean="0"/>
              <a:t>is plot as mass spectrum</a:t>
            </a:r>
          </a:p>
          <a:p>
            <a:pPr lvl="1"/>
            <a:r>
              <a:rPr lang="en-SG" dirty="0" smtClean="0"/>
              <a:t>This observed spectrum is compared with published </a:t>
            </a:r>
          </a:p>
          <a:p>
            <a:pPr lvl="1" eaLnBrk="1" hangingPunct="1">
              <a:buNone/>
            </a:pPr>
            <a:r>
              <a:rPr lang="en-SG" dirty="0" smtClean="0"/>
              <a:t>	patterns of known </a:t>
            </a:r>
          </a:p>
          <a:p>
            <a:pPr lvl="1" eaLnBrk="1" hangingPunct="1">
              <a:buNone/>
            </a:pPr>
            <a:r>
              <a:rPr lang="en-SG" dirty="0" smtClean="0"/>
              <a:t>	decomposition that is </a:t>
            </a:r>
          </a:p>
          <a:p>
            <a:pPr lvl="1" eaLnBrk="1" hangingPunct="1">
              <a:buNone/>
            </a:pPr>
            <a:r>
              <a:rPr lang="en-SG" dirty="0" smtClean="0"/>
              <a:t>	stored in a fragmentation </a:t>
            </a:r>
          </a:p>
          <a:p>
            <a:pPr lvl="1" eaLnBrk="1" hangingPunct="1">
              <a:buNone/>
            </a:pPr>
            <a:r>
              <a:rPr lang="en-SG" dirty="0" smtClean="0"/>
              <a:t>	library to identify the </a:t>
            </a:r>
          </a:p>
          <a:p>
            <a:pPr lvl="1" eaLnBrk="1" hangingPunct="1">
              <a:buNone/>
            </a:pPr>
            <a:r>
              <a:rPr lang="en-SG" dirty="0" smtClean="0"/>
              <a:t>	organic molecule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B984F-FF66-4B32-9441-747745B9F22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In-situ materials characterization</a:t>
            </a:r>
            <a:r>
              <a:rPr lang="en-SG" dirty="0" smtClean="0"/>
              <a:t> for planetary exploration</a:t>
            </a:r>
            <a:endParaRPr lang="en-US" dirty="0" smtClean="0"/>
          </a:p>
        </p:txBody>
      </p:sp>
      <p:sp>
        <p:nvSpPr>
          <p:cNvPr id="1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6400800"/>
            <a:ext cx="3200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echua@andrew.cmu.edu </a:t>
            </a:r>
            <a:r>
              <a:rPr lang="en-US" dirty="0"/>
              <a:t>16722 </a:t>
            </a:r>
            <a:r>
              <a:rPr lang="en-US" dirty="0" smtClean="0"/>
              <a:t>20090427 </a:t>
            </a:r>
            <a:endParaRPr lang="en-US" dirty="0"/>
          </a:p>
        </p:txBody>
      </p:sp>
      <p:pic>
        <p:nvPicPr>
          <p:cNvPr id="1026" name="Picture 2" descr="http://www.unsolvedmysteries.oregonstate.edu/files/unsolvedmysteries/images/graph-cells-s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895600"/>
            <a:ext cx="3810000" cy="3407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105400"/>
          </a:xfrm>
        </p:spPr>
        <p:txBody>
          <a:bodyPr/>
          <a:lstStyle/>
          <a:p>
            <a:r>
              <a:rPr lang="en-US" dirty="0" smtClean="0"/>
              <a:t>Identify and determined concentration of elements: (NASA Viking 1 - 1976)</a:t>
            </a:r>
          </a:p>
          <a:p>
            <a:pPr lvl="1"/>
            <a:r>
              <a:rPr lang="en-US" dirty="0" err="1" smtClean="0"/>
              <a:t>solid,powdered</a:t>
            </a:r>
            <a:r>
              <a:rPr lang="en-US" dirty="0" smtClean="0"/>
              <a:t> and liquid samples</a:t>
            </a:r>
          </a:p>
          <a:p>
            <a:r>
              <a:rPr lang="en-US" dirty="0" smtClean="0"/>
              <a:t>XRF setup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</a:p>
        </p:txBody>
      </p:sp>
      <p:pic>
        <p:nvPicPr>
          <p:cNvPr id="10248" name="Picture 13" descr="http://upload.wikimedia.org/wikipedia/en/thumb/2/28/Dmedxrfschematic.jpg/600px-Dmedxrfschematic.jpg">
            <a:hlinkClick r:id="rId2" tooltip="Figure 4: Schematic arrangement of EDX spectrometer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505200"/>
            <a:ext cx="69649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X-Ray Fluorescence Spectroscopy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97965-5410-4F14-977A-FCD9D9D3A59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In-situ materials characterization</a:t>
            </a:r>
            <a:r>
              <a:rPr lang="en-SG" dirty="0" smtClean="0"/>
              <a:t> for planetary exploration</a:t>
            </a:r>
            <a:endParaRPr lang="en-US" dirty="0" smtClean="0"/>
          </a:p>
        </p:txBody>
      </p:sp>
      <p:sp>
        <p:nvSpPr>
          <p:cNvPr id="1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6400800"/>
            <a:ext cx="3200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echua@andrew.cmu.edu </a:t>
            </a:r>
            <a:r>
              <a:rPr lang="en-US" dirty="0"/>
              <a:t>16722 </a:t>
            </a:r>
            <a:r>
              <a:rPr lang="en-US" dirty="0" smtClean="0"/>
              <a:t>20090427 </a:t>
            </a:r>
            <a:endParaRPr lang="en-US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740525" y="3276600"/>
            <a:ext cx="1108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Viking 1</a:t>
            </a:r>
            <a:endParaRPr lang="en-SG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of XRF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105400"/>
          </a:xfrm>
        </p:spPr>
        <p:txBody>
          <a:bodyPr/>
          <a:lstStyle/>
          <a:p>
            <a:r>
              <a:rPr lang="en-US" dirty="0" smtClean="0"/>
              <a:t>Measures characteristics X-rays of fluorescent emission produced by a irradiated sample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B984F-FF66-4B32-9441-747745B9F22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1269" name="Picture 9" descr="File:X-ray fluorescence simple figure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57600"/>
            <a:ext cx="5410200" cy="197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1" descr=" \lambda = h \cdot c/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743200"/>
            <a:ext cx="2057401" cy="43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In-situ materials characterization</a:t>
            </a:r>
            <a:r>
              <a:rPr lang="en-SG" dirty="0" smtClean="0"/>
              <a:t> for planetary exploration</a:t>
            </a:r>
            <a:endParaRPr lang="en-US" dirty="0" smtClean="0"/>
          </a:p>
        </p:txBody>
      </p:sp>
      <p:sp>
        <p:nvSpPr>
          <p:cNvPr id="1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6400800"/>
            <a:ext cx="3200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echua@andrew.cmu.edu </a:t>
            </a:r>
            <a:r>
              <a:rPr lang="en-US" dirty="0"/>
              <a:t>16722 </a:t>
            </a:r>
            <a:r>
              <a:rPr lang="en-US" dirty="0" smtClean="0"/>
              <a:t>20090427 </a:t>
            </a:r>
            <a:endParaRPr lang="en-US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3657600"/>
            <a:ext cx="3596690" cy="207803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105400"/>
          </a:xfrm>
        </p:spPr>
        <p:txBody>
          <a:bodyPr/>
          <a:lstStyle/>
          <a:p>
            <a:r>
              <a:rPr lang="en-SG" dirty="0" smtClean="0"/>
              <a:t>Analyses the chemical element composition of a sample (NASA Mars Pathfinder- 1996)</a:t>
            </a:r>
          </a:p>
          <a:p>
            <a:r>
              <a:rPr lang="en-SG" dirty="0" smtClean="0"/>
              <a:t>APXS set up</a:t>
            </a:r>
          </a:p>
          <a:p>
            <a:pPr lvl="1"/>
            <a:r>
              <a:rPr lang="en-SG" dirty="0" smtClean="0"/>
              <a:t>Alpha particles sources </a:t>
            </a:r>
          </a:p>
          <a:p>
            <a:pPr lvl="1">
              <a:buNone/>
            </a:pPr>
            <a:r>
              <a:rPr lang="en-SG" dirty="0" smtClean="0"/>
              <a:t>	irradiated on sample</a:t>
            </a:r>
          </a:p>
          <a:p>
            <a:pPr lvl="1"/>
            <a:r>
              <a:rPr lang="en-SG" dirty="0" smtClean="0"/>
              <a:t>Detector:</a:t>
            </a:r>
          </a:p>
          <a:p>
            <a:pPr lvl="2"/>
            <a:r>
              <a:rPr lang="en-SG" dirty="0" smtClean="0"/>
              <a:t>Scattered alpha particles</a:t>
            </a:r>
          </a:p>
          <a:p>
            <a:pPr lvl="2"/>
            <a:r>
              <a:rPr lang="en-SG" dirty="0" smtClean="0"/>
              <a:t>Emitted protons </a:t>
            </a:r>
          </a:p>
          <a:p>
            <a:pPr lvl="2"/>
            <a:r>
              <a:rPr lang="en-SG" dirty="0" smtClean="0"/>
              <a:t>Fluorescent X-rays </a:t>
            </a:r>
          </a:p>
          <a:p>
            <a:pPr lvl="2">
              <a:buFontTx/>
              <a:buNone/>
            </a:pPr>
            <a:r>
              <a:rPr lang="en-SG" dirty="0" smtClean="0"/>
              <a:t/>
            </a:r>
            <a:br>
              <a:rPr lang="en-SG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2291" name="Picture 11" descr="Sojourner at Wedge">
            <a:hlinkClick r:id="rId3" tooltip="Sojourner at Wedg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2819400"/>
            <a:ext cx="30480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Alpha Proton X-Ray </a:t>
            </a:r>
            <a:r>
              <a:rPr lang="en-SG" dirty="0" smtClean="0"/>
              <a:t>Spectrometry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36047-6B5F-495E-98A2-5DF97D26285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In-situ materials characterization</a:t>
            </a:r>
            <a:r>
              <a:rPr lang="en-SG" dirty="0" smtClean="0"/>
              <a:t> for planetary exploration</a:t>
            </a:r>
            <a:endParaRPr lang="en-US" dirty="0" smtClean="0"/>
          </a:p>
        </p:txBody>
      </p:sp>
      <p:sp>
        <p:nvSpPr>
          <p:cNvPr id="1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6400800"/>
            <a:ext cx="3200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echua@andrew.cmu.edu </a:t>
            </a:r>
            <a:r>
              <a:rPr lang="en-US" dirty="0"/>
              <a:t>16722 </a:t>
            </a:r>
            <a:r>
              <a:rPr lang="en-US" dirty="0" smtClean="0"/>
              <a:t>20090427 </a:t>
            </a:r>
            <a:endParaRPr lang="en-US" dirty="0"/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6172200" y="5181600"/>
            <a:ext cx="20778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Mars </a:t>
            </a:r>
            <a:r>
              <a:rPr lang="en-US" dirty="0" smtClean="0"/>
              <a:t> Pathfinder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99"/>
      </a:hlink>
      <a:folHlink>
        <a:srgbClr val="3333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7135</TotalTime>
  <Words>2030</Words>
  <Application>Microsoft PowerPoint</Application>
  <PresentationFormat>Letter Paper (8.5x11 in)</PresentationFormat>
  <Paragraphs>457</Paragraphs>
  <Slides>35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 Design</vt:lpstr>
      <vt:lpstr>In-situ materials characterization for planetary exploration</vt:lpstr>
      <vt:lpstr>Outline</vt:lpstr>
      <vt:lpstr>Motivation</vt:lpstr>
      <vt:lpstr>Instruments deployed by space agency</vt:lpstr>
      <vt:lpstr>Gas Chromatography Mass Spectrometry</vt:lpstr>
      <vt:lpstr>Principle of GCMS</vt:lpstr>
      <vt:lpstr>X-Ray Fluorescence Spectroscopy </vt:lpstr>
      <vt:lpstr>Principle of XRF</vt:lpstr>
      <vt:lpstr>Alpha Proton X-Ray Spectrometry</vt:lpstr>
      <vt:lpstr>Principle of APXS</vt:lpstr>
      <vt:lpstr>Detector used for the 3 methods</vt:lpstr>
      <vt:lpstr>X-Ray Spectroscopy</vt:lpstr>
      <vt:lpstr>Principle of XRD</vt:lpstr>
      <vt:lpstr>Recent Development</vt:lpstr>
      <vt:lpstr>XRD/XRF (CheMin)</vt:lpstr>
      <vt:lpstr>XRD/XRF (CheMin)</vt:lpstr>
      <vt:lpstr>XRD/XRF (CheMin)</vt:lpstr>
      <vt:lpstr>Portable XRD/XRF (CheMin)</vt:lpstr>
      <vt:lpstr>Portable XRD/XRF (Terra)</vt:lpstr>
      <vt:lpstr>Portable XRD/XRF (Terra)</vt:lpstr>
      <vt:lpstr>Portable XRD/XRF (Terra)</vt:lpstr>
      <vt:lpstr>Instruments deployed by space agency</vt:lpstr>
      <vt:lpstr>Infrared Spectrometer</vt:lpstr>
      <vt:lpstr>Principle of IR</vt:lpstr>
      <vt:lpstr>Recent Development</vt:lpstr>
      <vt:lpstr>Advantages of Portable FT-IR</vt:lpstr>
      <vt:lpstr>Disadvantages of Michelson interferometer</vt:lpstr>
      <vt:lpstr>Portable FT-IR</vt:lpstr>
      <vt:lpstr>Portable FT-IR</vt:lpstr>
      <vt:lpstr>assignment</vt:lpstr>
      <vt:lpstr>assignment</vt:lpstr>
      <vt:lpstr>References</vt:lpstr>
      <vt:lpstr>References</vt:lpstr>
      <vt:lpstr>References</vt:lpstr>
      <vt:lpstr>Slide 35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L2004-01A</dc:title>
  <dc:creator>Mel Siegel</dc:creator>
  <cp:lastModifiedBy>engkchua</cp:lastModifiedBy>
  <cp:revision>528</cp:revision>
  <dcterms:created xsi:type="dcterms:W3CDTF">2000-01-09T22:56:10Z</dcterms:created>
  <dcterms:modified xsi:type="dcterms:W3CDTF">2009-04-26T03:30:44Z</dcterms:modified>
</cp:coreProperties>
</file>