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67" r:id="rId2"/>
    <p:sldId id="278" r:id="rId3"/>
    <p:sldId id="256" r:id="rId4"/>
    <p:sldId id="268" r:id="rId5"/>
    <p:sldId id="269" r:id="rId6"/>
    <p:sldId id="289" r:id="rId7"/>
    <p:sldId id="279" r:id="rId8"/>
    <p:sldId id="280" r:id="rId9"/>
    <p:sldId id="290" r:id="rId10"/>
    <p:sldId id="270" r:id="rId11"/>
    <p:sldId id="291" r:id="rId12"/>
    <p:sldId id="271" r:id="rId13"/>
    <p:sldId id="292" r:id="rId14"/>
    <p:sldId id="272" r:id="rId15"/>
    <p:sldId id="293" r:id="rId16"/>
    <p:sldId id="273" r:id="rId17"/>
    <p:sldId id="294" r:id="rId18"/>
    <p:sldId id="275" r:id="rId19"/>
    <p:sldId id="295" r:id="rId20"/>
    <p:sldId id="274" r:id="rId21"/>
    <p:sldId id="299" r:id="rId22"/>
    <p:sldId id="300" r:id="rId23"/>
    <p:sldId id="301" r:id="rId24"/>
    <p:sldId id="302" r:id="rId25"/>
    <p:sldId id="303" r:id="rId26"/>
    <p:sldId id="276" r:id="rId27"/>
    <p:sldId id="277" r:id="rId28"/>
    <p:sldId id="281" r:id="rId29"/>
    <p:sldId id="282" r:id="rId30"/>
    <p:sldId id="283" r:id="rId31"/>
    <p:sldId id="286" r:id="rId32"/>
    <p:sldId id="287" r:id="rId33"/>
    <p:sldId id="288" r:id="rId34"/>
    <p:sldId id="284" r:id="rId35"/>
    <p:sldId id="296" r:id="rId36"/>
    <p:sldId id="297" r:id="rId37"/>
    <p:sldId id="298" r:id="rId38"/>
    <p:sldId id="304" r:id="rId39"/>
    <p:sldId id="305" r:id="rId40"/>
    <p:sldId id="306" r:id="rId41"/>
    <p:sldId id="307" r:id="rId42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3039" autoAdjust="0"/>
  </p:normalViewPr>
  <p:slideViewPr>
    <p:cSldViewPr>
      <p:cViewPr varScale="1">
        <p:scale>
          <a:sx n="71" d="100"/>
          <a:sy n="71" d="100"/>
        </p:scale>
        <p:origin x="-90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60837DF-696C-434C-B351-2A5D23D1620A}" type="datetimeFigureOut">
              <a:rPr lang="en-US" smtClean="0"/>
              <a:pPr/>
              <a:t>21/04/2009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724B214-FCEB-45EF-B612-CEA47E8F8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414A818-2CDA-4746-97DD-E552A06BEAB1}" type="datetimeFigureOut">
              <a:rPr lang="en-US" smtClean="0"/>
              <a:pPr/>
              <a:t>21/04/2009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488A41D-4A89-448E-A473-718F484F8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mperatures.com/Howopticals.htm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http://en.wikipedia.org/wiki/List_of_sensors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8A41D-4A89-448E-A473-718F484F8DE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http://en.wikipedia.org/wiki/Hygrometer</a:t>
            </a:r>
          </a:p>
          <a:p>
            <a:r>
              <a:rPr lang="en-US" dirty="0" smtClean="0"/>
              <a:t>http://www.sensorsmag.com/articles/0701/54/main.shtml</a:t>
            </a:r>
          </a:p>
          <a:p>
            <a:r>
              <a:rPr lang="en-US" dirty="0" smtClean="0"/>
              <a:t>http://www.michell.com/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8A41D-4A89-448E-A473-718F484F8DE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http://en.wikipedia.org/wiki/Anemometer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8A41D-4A89-448E-A473-718F484F8DE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http://en.wikipedia.org/wiki/Anemometer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8A41D-4A89-448E-A473-718F484F8DE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http://oea.larc.nasa.gov/PAIS/LASE.html</a:t>
            </a:r>
          </a:p>
          <a:p>
            <a:r>
              <a:rPr lang="en-US" dirty="0" smtClean="0"/>
              <a:t>http://oea.larc.nasa.gov/PAIS/LaserSensing.html</a:t>
            </a:r>
          </a:p>
          <a:p>
            <a:r>
              <a:rPr lang="en-US" dirty="0" smtClean="0"/>
              <a:t>http://asd-www.larc.nasa.gov/lase/ASDlase.html</a:t>
            </a:r>
          </a:p>
          <a:p>
            <a:r>
              <a:rPr lang="de-DE" sz="1200" dirty="0" smtClean="0">
                <a:solidFill>
                  <a:schemeClr val="tx1"/>
                </a:solidFill>
              </a:rPr>
              <a:t>Active Remote Sensing of the Atmosphere - Lidar - , Remote Sensing I lecture, UIP Universitat</a:t>
            </a:r>
            <a:r>
              <a:rPr lang="de-DE" sz="1200" baseline="0" dirty="0" smtClean="0">
                <a:solidFill>
                  <a:schemeClr val="tx1"/>
                </a:solidFill>
              </a:rPr>
              <a:t> Bremen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8A41D-4A89-448E-A473-718F484F8DE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http://oea.larc.nasa.gov/PAIS/LASE.html</a:t>
            </a:r>
          </a:p>
          <a:p>
            <a:r>
              <a:rPr lang="en-US" dirty="0" smtClean="0"/>
              <a:t>http://oea.larc.nasa.gov/PAIS/LaserSensing.html</a:t>
            </a:r>
          </a:p>
          <a:p>
            <a:r>
              <a:rPr lang="en-US" dirty="0" smtClean="0"/>
              <a:t>http://asd-www.larc.nasa.gov/lase/ASDlase.html</a:t>
            </a:r>
          </a:p>
          <a:p>
            <a:r>
              <a:rPr lang="de-DE" sz="1200" dirty="0" smtClean="0">
                <a:solidFill>
                  <a:schemeClr val="tx1"/>
                </a:solidFill>
              </a:rPr>
              <a:t>Active Remote Sensing of the Atmosphere - Lidar - , Remote Sensing I lecture, UIP Universitat</a:t>
            </a:r>
            <a:r>
              <a:rPr lang="de-DE" sz="1200" baseline="0" dirty="0" smtClean="0">
                <a:solidFill>
                  <a:schemeClr val="tx1"/>
                </a:solidFill>
              </a:rPr>
              <a:t> Bremen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8A41D-4A89-448E-A473-718F484F8DE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http://www.hps.org/publicinformation/ate/faqs/radiationdetection.html</a:t>
            </a:r>
          </a:p>
          <a:p>
            <a:r>
              <a:rPr lang="en-US" dirty="0" smtClean="0"/>
              <a:t>http://www.hps.org/publicinformation/ate/faqs/radiationtypes.html</a:t>
            </a:r>
          </a:p>
          <a:p>
            <a:r>
              <a:rPr lang="en-US" dirty="0" smtClean="0"/>
              <a:t>http://hyperphysics.phy-astr.gsu.edu/HBASE/nuclear/rdtec.htm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8A41D-4A89-448E-A473-718F484F8DE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http://www.hps.org/publicinformation/ate/faqs/radiationdetection.html</a:t>
            </a:r>
          </a:p>
          <a:p>
            <a:r>
              <a:rPr lang="en-US" dirty="0" smtClean="0"/>
              <a:t>http://www.hps.org/publicinformation/ate/faqs/radiationtypes.html</a:t>
            </a:r>
          </a:p>
          <a:p>
            <a:r>
              <a:rPr lang="en-US" dirty="0" smtClean="0"/>
              <a:t>http://hyperphysics.phy-astr.gsu.edu/HBASE/nuclear/rdtec.htm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8A41D-4A89-448E-A473-718F484F8DE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M. </a:t>
            </a:r>
            <a:r>
              <a:rPr lang="en-US" dirty="0" err="1" smtClean="0"/>
              <a:t>Trincavelli</a:t>
            </a:r>
            <a:r>
              <a:rPr lang="en-US" dirty="0" smtClean="0"/>
              <a:t> et al., Toward Environmental Monitoring with Mobile Robots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8A41D-4A89-448E-A473-718F484F8DE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M. </a:t>
            </a:r>
            <a:r>
              <a:rPr lang="en-US" dirty="0" err="1" smtClean="0"/>
              <a:t>Trincavelli</a:t>
            </a:r>
            <a:r>
              <a:rPr lang="en-US" dirty="0" smtClean="0"/>
              <a:t> et al., Toward Environmental Monitoring with </a:t>
            </a:r>
            <a:r>
              <a:rPr lang="en-US" smtClean="0"/>
              <a:t>Mobile Robots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8A41D-4A89-448E-A473-718F484F8DE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http://oea.larc.nasa.gov/PAIS/LASE.html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8A41D-4A89-448E-A473-718F484F8DE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Fundamentals of temperature,</a:t>
            </a:r>
            <a:r>
              <a:rPr lang="en-US" baseline="0" dirty="0" smtClean="0"/>
              <a:t> pressure and flow measurements</a:t>
            </a:r>
          </a:p>
          <a:p>
            <a:r>
              <a:rPr lang="en-US" baseline="0" dirty="0" smtClean="0"/>
              <a:t>Practical Temperature Measurement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8A41D-4A89-448E-A473-718F484F8DE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http://en.wikipedia.org/wiki/Vega_program</a:t>
            </a:r>
          </a:p>
          <a:p>
            <a:r>
              <a:rPr lang="en-US" dirty="0" smtClean="0"/>
              <a:t>R. S. </a:t>
            </a:r>
            <a:r>
              <a:rPr lang="en-US" dirty="0" err="1" smtClean="0"/>
              <a:t>Kremnev</a:t>
            </a:r>
            <a:r>
              <a:rPr lang="en-US" dirty="0" smtClean="0"/>
              <a:t> et al., VEGA Balloon System and Instrumentation, Science, Vol. 231, pp.</a:t>
            </a:r>
            <a:r>
              <a:rPr lang="en-US" baseline="0" dirty="0" smtClean="0"/>
              <a:t> 1408-1411, 1986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8A41D-4A89-448E-A473-718F484F8DE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http://en.wikipedia.org/wiki/Vega_program</a:t>
            </a:r>
          </a:p>
          <a:p>
            <a:r>
              <a:rPr lang="en-US" dirty="0" smtClean="0"/>
              <a:t>R. S. </a:t>
            </a:r>
            <a:r>
              <a:rPr lang="en-US" dirty="0" err="1" smtClean="0"/>
              <a:t>Kremnev</a:t>
            </a:r>
            <a:r>
              <a:rPr lang="en-US" dirty="0" smtClean="0"/>
              <a:t> et al., VEGA Balloon System and Instrumentation, Science, Vol. 231, pp.</a:t>
            </a:r>
            <a:r>
              <a:rPr lang="en-US" baseline="0" dirty="0" smtClean="0"/>
              <a:t> 1408-1411, 1986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8A41D-4A89-448E-A473-718F484F8DE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http://physicsworld.com/cws/article/news/36558</a:t>
            </a:r>
          </a:p>
          <a:p>
            <a:r>
              <a:rPr lang="fr-FR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Extreme</a:t>
            </a:r>
            <a:r>
              <a:rPr lang="fr-F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Environments</a:t>
            </a:r>
            <a:r>
              <a:rPr lang="fr-F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Technologiesfor</a:t>
            </a:r>
            <a:r>
              <a:rPr lang="fr-F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Future </a:t>
            </a:r>
            <a:r>
              <a:rPr lang="fr-FR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Space</a:t>
            </a:r>
            <a:r>
              <a:rPr lang="fr-F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Science Mission, NASA, 2007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8A41D-4A89-448E-A473-718F484F8DE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JPL</a:t>
            </a:r>
            <a:r>
              <a:rPr lang="en-US" baseline="0" dirty="0" smtClean="0"/>
              <a:t> NASA, </a:t>
            </a:r>
            <a:r>
              <a:rPr lang="en-US" dirty="0" smtClean="0"/>
              <a:t>Survivable Systems for Extreme Environments http://scienceandtechnology.jpl.nasa.gov/research/ResearchTopics/topicdetails/?ID=57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8A41D-4A89-448E-A473-718F484F8DE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Eggett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al., TEMPERATURE EFFECT ON ACCELEROMETERS FOR ROBOTICS POSITION SENSORS, May 2001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8A41D-4A89-448E-A473-718F484F8DE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Carullo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al., Ultrasonic Distance Sensor Improvement Using a Two-Level Neural Network, IEEE Transactions on Instrumentation and Measurement, Vol. 45, No.2, 1996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8A41D-4A89-448E-A473-718F484F8DE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S. </a:t>
            </a:r>
            <a:r>
              <a:rPr lang="en-US" dirty="0" err="1" smtClean="0"/>
              <a:t>Poussier</a:t>
            </a:r>
            <a:r>
              <a:rPr lang="en-US" dirty="0" smtClean="0"/>
              <a:t> et al.,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Adaptable thermal compensation system for strain gage sensors based on programmable chip, Sensors and Actuator A, Vol. 119, pp 412-417, 2005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8A41D-4A89-448E-A473-718F484F8DE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C. Y. Lee et al.,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Micromachine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-based humidity sensors with integrated temperature sensors for signal drift compensation, Journal of Micromechanics and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Microengineering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13, pp 620-627, 2003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8A41D-4A89-448E-A473-718F484F8DE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M. Akbar et al.,</a:t>
            </a:r>
            <a:r>
              <a:rPr lang="en-US" baseline="0" dirty="0" smtClean="0"/>
              <a:t> </a:t>
            </a:r>
            <a:r>
              <a:rPr lang="en-US" dirty="0" smtClean="0"/>
              <a:t>A fully integrated temperature compensation technique for </a:t>
            </a:r>
            <a:r>
              <a:rPr lang="en-US" dirty="0" err="1" smtClean="0"/>
              <a:t>piezoresistive</a:t>
            </a:r>
            <a:r>
              <a:rPr lang="en-US" dirty="0" smtClean="0"/>
              <a:t> pressure sensors, IEEE Transactions of Instrumentation and Measurement, vol. 42, 1993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8A41D-4A89-448E-A473-718F484F8DE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Temperature Compensated</a:t>
            </a:r>
            <a:r>
              <a:rPr lang="en-US" baseline="0" dirty="0" smtClean="0"/>
              <a:t> Pneumatic Control System, 1973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8A41D-4A89-448E-A473-718F484F8DE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Fundamentals of temperature,</a:t>
            </a:r>
            <a:r>
              <a:rPr lang="en-US" baseline="0" dirty="0" smtClean="0"/>
              <a:t> pressure and flow measurements</a:t>
            </a:r>
          </a:p>
          <a:p>
            <a:r>
              <a:rPr lang="en-US" baseline="0" dirty="0" smtClean="0"/>
              <a:t>Practical Temperature Measurement</a:t>
            </a:r>
          </a:p>
          <a:p>
            <a:r>
              <a:rPr lang="en-US" baseline="0" dirty="0" smtClean="0"/>
              <a:t>http://en.wikipedia.org/wiki/Thermal_radiation</a:t>
            </a:r>
          </a:p>
          <a:p>
            <a:r>
              <a:rPr lang="en-US" sz="1200" dirty="0" smtClean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www.temperatures.com/Howopticals.html</a:t>
            </a:r>
            <a:endParaRPr lang="en-US" sz="120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8A41D-4A89-448E-A473-718F484F8DE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8A41D-4A89-448E-A473-718F484F8DE9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8A41D-4A89-448E-A473-718F484F8DE9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Fundamentals of temperature,</a:t>
            </a:r>
            <a:r>
              <a:rPr lang="en-US" baseline="0" dirty="0" smtClean="0"/>
              <a:t> pressure and flow measurements</a:t>
            </a:r>
          </a:p>
          <a:p>
            <a:r>
              <a:rPr lang="en-US" baseline="0" dirty="0" smtClean="0"/>
              <a:t>Practical Temperature Measurement</a:t>
            </a:r>
          </a:p>
          <a:p>
            <a:r>
              <a:rPr lang="en-US" dirty="0" smtClean="0"/>
              <a:t>http://www.facstaff.bucknell.edu/mastascu/elessonsHTML/Sensors/TempR.html</a:t>
            </a:r>
          </a:p>
          <a:p>
            <a:r>
              <a:rPr lang="en-US" dirty="0" smtClean="0"/>
              <a:t>http://en.wikipedia.org/wiki/Resistance_temperature_detector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8A41D-4A89-448E-A473-718F484F8DE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Fundamentals of temperature,</a:t>
            </a:r>
            <a:r>
              <a:rPr lang="en-US" baseline="0" dirty="0" smtClean="0"/>
              <a:t> pressure and flow measurements</a:t>
            </a:r>
          </a:p>
          <a:p>
            <a:r>
              <a:rPr lang="en-US" baseline="0" dirty="0" smtClean="0"/>
              <a:t>Practical Temperature Measurement</a:t>
            </a:r>
          </a:p>
          <a:p>
            <a:r>
              <a:rPr lang="en-US" dirty="0" smtClean="0"/>
              <a:t>http://www.facstaff.bucknell.edu/mastascu/elessonsHTML/Sensors/TempR.html</a:t>
            </a:r>
          </a:p>
          <a:p>
            <a:r>
              <a:rPr lang="en-US" dirty="0" smtClean="0"/>
              <a:t>http://en.wikipedia.org/wiki/Thermocouple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8A41D-4A89-448E-A473-718F484F8DE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http://en.wikipedia.org/wiki/Infrared_thermometer</a:t>
            </a:r>
          </a:p>
          <a:p>
            <a:r>
              <a:rPr lang="en-US" dirty="0" smtClean="0"/>
              <a:t>http://www.omega.com/prodinfo/infraredthermometer.html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Principles of Infrared Thermometry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W. R. Barron, Williamson Corporation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Principles of Noncontact Temperature Measurement,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Raytek</a:t>
            </a:r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http://www.raytek.com/</a:t>
            </a:r>
          </a:p>
          <a:p>
            <a:r>
              <a:rPr lang="en-US" dirty="0" smtClean="0"/>
              <a:t>http://www.flir.com/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8A41D-4A89-448E-A473-718F484F8DE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612">
              <a:defRPr/>
            </a:pPr>
            <a:r>
              <a:rPr lang="en-US" dirty="0" smtClean="0"/>
              <a:t>Fundamentals of temperature,</a:t>
            </a:r>
            <a:r>
              <a:rPr lang="en-US" baseline="0" dirty="0" smtClean="0"/>
              <a:t> pressure and flow measurements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8A41D-4A89-448E-A473-718F484F8DE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612">
              <a:defRPr/>
            </a:pPr>
            <a:r>
              <a:rPr lang="en-US" dirty="0" smtClean="0"/>
              <a:t>Fundamentals of temperature,</a:t>
            </a:r>
            <a:r>
              <a:rPr lang="en-US" baseline="0" dirty="0" smtClean="0"/>
              <a:t> pressure and flow measurements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8A41D-4A89-448E-A473-718F484F8DE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http://en.wikipedia.org/wiki/Hygrometer</a:t>
            </a:r>
          </a:p>
          <a:p>
            <a:r>
              <a:rPr lang="en-US" dirty="0" smtClean="0"/>
              <a:t>http://www.sensorsmag.com/articles/0701/54/main.shtml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8A41D-4A89-448E-A473-718F484F8DE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D99C15-7142-4ABF-AE09-6BF82E4CA59B}" type="datetimeFigureOut">
              <a:rPr lang="en-US" smtClean="0"/>
              <a:pPr/>
              <a:t>21/04/2009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3E410C-5E54-401D-B37C-53C1B37C49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Weather &amp; Atmospheric Sensing for Safety and Reliability of Exploration Robots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D99C15-7142-4ABF-AE09-6BF82E4CA59B}" type="datetimeFigureOut">
              <a:rPr lang="en-US" smtClean="0"/>
              <a:pPr/>
              <a:t>21/04/2009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3E410C-5E54-401D-B37C-53C1B37C4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D99C15-7142-4ABF-AE09-6BF82E4CA59B}" type="datetimeFigureOut">
              <a:rPr lang="en-US" smtClean="0"/>
              <a:pPr/>
              <a:t>21/04/2009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3E410C-5E54-401D-B37C-53C1B37C4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D99C15-7142-4ABF-AE09-6BF82E4CA59B}" type="datetimeFigureOut">
              <a:rPr lang="en-US" smtClean="0"/>
              <a:pPr/>
              <a:t>21/04/2009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Weather &amp; Atmospheric Sensing for Safety and Reliability of Exploration Robots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3E410C-5E54-401D-B37C-53C1B37C4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D99C15-7142-4ABF-AE09-6BF82E4CA59B}" type="datetimeFigureOut">
              <a:rPr lang="en-US" smtClean="0"/>
              <a:pPr/>
              <a:t>21/04/2009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Weather &amp; Atmospheric Sensing for Safety and Reliability of Exploration Robots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3E410C-5E54-401D-B37C-53C1B37C4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D99C15-7142-4ABF-AE09-6BF82E4CA59B}" type="datetimeFigureOut">
              <a:rPr lang="en-US" smtClean="0"/>
              <a:pPr/>
              <a:t>21/04/2009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Weather &amp; Atmospheric Sensing for Safety and Reliability of Exploration Robots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3E410C-5E54-401D-B37C-53C1B37C4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D99C15-7142-4ABF-AE09-6BF82E4CA59B}" type="datetimeFigureOut">
              <a:rPr lang="en-US" smtClean="0"/>
              <a:pPr/>
              <a:t>21/04/2009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3E410C-5E54-401D-B37C-53C1B37C4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D99C15-7142-4ABF-AE09-6BF82E4CA59B}" type="datetimeFigureOut">
              <a:rPr lang="en-US" smtClean="0"/>
              <a:pPr/>
              <a:t>21/04/2009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3E410C-5E54-401D-B37C-53C1B37C4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D99C15-7142-4ABF-AE09-6BF82E4CA59B}" type="datetimeFigureOut">
              <a:rPr lang="en-US" smtClean="0"/>
              <a:pPr/>
              <a:t>21/04/2009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3E410C-5E54-401D-B37C-53C1B37C4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D99C15-7142-4ABF-AE09-6BF82E4CA59B}" type="datetimeFigureOut">
              <a:rPr lang="en-US" smtClean="0"/>
              <a:pPr/>
              <a:t>21/04/2009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3E410C-5E54-401D-B37C-53C1B37C4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D99C15-7142-4ABF-AE09-6BF82E4CA59B}" type="datetimeFigureOut">
              <a:rPr lang="en-US" smtClean="0"/>
              <a:pPr/>
              <a:t>21/04/2009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3E410C-5E54-401D-B37C-53C1B37C4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14282" y="6509587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April</a:t>
            </a:r>
            <a:r>
              <a:rPr lang="en-US" sz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4, 2009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65980" y="6509587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C5D900DD-1905-4B80-B192-01C51D132634}" type="slidenum"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‹#›</a:t>
            </a:fld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2197695" y="6509587"/>
            <a:ext cx="5160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Weather &amp; Atmospheric</a:t>
            </a:r>
            <a:r>
              <a:rPr lang="en-US" sz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Sensing for Safety and Reliability of Exploration Robots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irc.nrc-cnrc.gc.ca/images/bsi/83-psy_E.gif" TargetMode="External"/><Relationship Id="rId2" Type="http://schemas.openxmlformats.org/officeDocument/2006/relationships/hyperlink" Target="http://www.scribd.com/doc/7125272/The-Psychrometric-Chart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2862" y="2130425"/>
            <a:ext cx="9058276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Weather &amp; Atmospheric Sensing for Safety and Reliability of Exploration Robots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Kamol</a:t>
            </a:r>
            <a:r>
              <a:rPr lang="en-US" dirty="0" smtClean="0"/>
              <a:t> </a:t>
            </a:r>
            <a:r>
              <a:rPr lang="en-US" dirty="0" err="1" smtClean="0"/>
              <a:t>Chuengsatiansup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&lt;kchuengs@andrew.cmu.edu&gt;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sense pressure?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Mechanical domain</a:t>
            </a:r>
          </a:p>
          <a:p>
            <a:pPr lvl="1"/>
            <a:r>
              <a:rPr lang="en-US" dirty="0" smtClean="0"/>
              <a:t>Manometer – reference pressure, U-shape tube</a:t>
            </a:r>
          </a:p>
          <a:p>
            <a:pPr lvl="1"/>
            <a:r>
              <a:rPr lang="en-US" dirty="0" smtClean="0"/>
              <a:t>Barometer – Vacuum tube liquid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manomet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3429000"/>
            <a:ext cx="4295775" cy="2790825"/>
          </a:xfrm>
          <a:prstGeom prst="rect">
            <a:avLst/>
          </a:prstGeom>
        </p:spPr>
      </p:pic>
      <p:pic>
        <p:nvPicPr>
          <p:cNvPr id="5" name="Picture 4" descr="baromete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3286124"/>
            <a:ext cx="2005835" cy="303846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sense pressure?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Electrical domain</a:t>
            </a:r>
          </a:p>
          <a:p>
            <a:pPr lvl="1"/>
            <a:r>
              <a:rPr lang="en-US" dirty="0" smtClean="0"/>
              <a:t>Direct - Piezoelectric pressure transducer</a:t>
            </a:r>
          </a:p>
          <a:p>
            <a:pPr lvl="1"/>
            <a:r>
              <a:rPr lang="en-US" dirty="0" smtClean="0"/>
              <a:t>Indirect  = Mechanical domain device + transducer</a:t>
            </a:r>
          </a:p>
          <a:p>
            <a:pPr lvl="2"/>
            <a:r>
              <a:rPr lang="en-US" dirty="0" smtClean="0"/>
              <a:t>Strain gage</a:t>
            </a:r>
          </a:p>
          <a:p>
            <a:pPr lvl="2"/>
            <a:r>
              <a:rPr lang="en-US" dirty="0" smtClean="0"/>
              <a:t>Potentiometer</a:t>
            </a:r>
          </a:p>
          <a:p>
            <a:pPr lvl="2"/>
            <a:r>
              <a:rPr lang="en-US" dirty="0" smtClean="0"/>
              <a:t>Capacitor</a:t>
            </a:r>
          </a:p>
          <a:p>
            <a:pPr lvl="2"/>
            <a:r>
              <a:rPr lang="en-US" dirty="0" smtClean="0"/>
              <a:t>LVDT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sense humidity?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Psychrometer</a:t>
            </a:r>
            <a:r>
              <a:rPr lang="en-US" dirty="0" smtClean="0"/>
              <a:t> – temperature different between dry and wet air</a:t>
            </a:r>
          </a:p>
        </p:txBody>
      </p:sp>
      <p:pic>
        <p:nvPicPr>
          <p:cNvPr id="4" name="Picture 3" descr="psychrome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542" y="2643182"/>
            <a:ext cx="1275508" cy="3786190"/>
          </a:xfrm>
          <a:prstGeom prst="rect">
            <a:avLst/>
          </a:prstGeom>
        </p:spPr>
      </p:pic>
      <p:pic>
        <p:nvPicPr>
          <p:cNvPr id="5" name="Picture 4" descr="psychometric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3214686"/>
            <a:ext cx="4286250" cy="2724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sense humidity?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Electronic</a:t>
            </a:r>
          </a:p>
          <a:p>
            <a:pPr lvl="1"/>
            <a:r>
              <a:rPr lang="en-US" dirty="0" smtClean="0"/>
              <a:t>Cooled mirror dew point – </a:t>
            </a:r>
            <a:r>
              <a:rPr lang="en-US" dirty="0" err="1" smtClean="0"/>
              <a:t>Michell</a:t>
            </a:r>
            <a:r>
              <a:rPr lang="en-US" dirty="0" smtClean="0"/>
              <a:t> </a:t>
            </a:r>
            <a:r>
              <a:rPr lang="en-US" dirty="0" smtClean="0"/>
              <a:t>Instrument http://www.michell.com</a:t>
            </a:r>
            <a:r>
              <a:rPr lang="en-US" dirty="0" smtClean="0"/>
              <a:t>/</a:t>
            </a:r>
            <a:endParaRPr lang="en-US" dirty="0" smtClean="0"/>
          </a:p>
          <a:p>
            <a:pPr lvl="1"/>
            <a:r>
              <a:rPr lang="en-US" dirty="0" smtClean="0"/>
              <a:t>Capacitive Relative Humidity</a:t>
            </a:r>
          </a:p>
          <a:p>
            <a:pPr lvl="1"/>
            <a:r>
              <a:rPr lang="en-US" dirty="0" smtClean="0"/>
              <a:t>Resistive Humidity</a:t>
            </a:r>
          </a:p>
          <a:p>
            <a:pPr lvl="1"/>
            <a:r>
              <a:rPr lang="en-US" dirty="0" smtClean="0"/>
              <a:t>Thermal Conductivity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357694"/>
            <a:ext cx="3786182" cy="197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How to sense wind speed &amp; direction?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Mechanical anemometer</a:t>
            </a:r>
          </a:p>
          <a:p>
            <a:pPr lvl="1"/>
            <a:r>
              <a:rPr lang="en-US" dirty="0" smtClean="0"/>
              <a:t>Cup - 3-4 cups, cup size, arm length – anemometer factor</a:t>
            </a:r>
          </a:p>
          <a:p>
            <a:pPr lvl="1"/>
            <a:r>
              <a:rPr lang="en-US" dirty="0" smtClean="0"/>
              <a:t>Wind mill</a:t>
            </a:r>
          </a:p>
        </p:txBody>
      </p:sp>
      <p:pic>
        <p:nvPicPr>
          <p:cNvPr id="4" name="Picture 3" descr="CupAnemome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3643314"/>
            <a:ext cx="1744444" cy="2561840"/>
          </a:xfrm>
          <a:prstGeom prst="rect">
            <a:avLst/>
          </a:prstGeom>
        </p:spPr>
      </p:pic>
      <p:pic>
        <p:nvPicPr>
          <p:cNvPr id="7" name="Picture 6" descr="WindmillAnemome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3714752"/>
            <a:ext cx="3462613" cy="2293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How to sense wind speed &amp; direction?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Laser Doppler anemometer – Doppler shift at particle</a:t>
            </a:r>
          </a:p>
          <a:p>
            <a:r>
              <a:rPr lang="en-US" dirty="0" smtClean="0"/>
              <a:t>Ultrasonic anemometer – TOF in moving medium</a:t>
            </a:r>
          </a:p>
          <a:p>
            <a:r>
              <a:rPr lang="en-US" dirty="0" smtClean="0"/>
              <a:t>Hot wire anemometer –heat convection – constant current/voltage/temperature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734646"/>
            <a:ext cx="1862953" cy="183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UltrasonicAnemomet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4714884"/>
            <a:ext cx="1403384" cy="1817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sense particle/dust/cloud?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LIDAR – measure</a:t>
            </a:r>
          </a:p>
          <a:p>
            <a:pPr lvl="1"/>
            <a:r>
              <a:rPr lang="en-US" dirty="0" smtClean="0"/>
              <a:t>TOF – altitude</a:t>
            </a:r>
          </a:p>
          <a:p>
            <a:pPr lvl="1"/>
            <a:r>
              <a:rPr lang="en-US" dirty="0" smtClean="0"/>
              <a:t>Return intensity – property/density of particle – absorption of particle </a:t>
            </a:r>
          </a:p>
          <a:p>
            <a:pPr lvl="1"/>
            <a:r>
              <a:rPr lang="en-US" dirty="0" smtClean="0"/>
              <a:t>Polarization – property of particle</a:t>
            </a:r>
          </a:p>
          <a:p>
            <a:pPr lvl="1"/>
            <a:r>
              <a:rPr lang="en-US" dirty="0" smtClean="0"/>
              <a:t>Many techniques – DIAL – Differential Absorption </a:t>
            </a:r>
            <a:r>
              <a:rPr lang="en-US" dirty="0" err="1" smtClean="0"/>
              <a:t>Lidar</a:t>
            </a:r>
            <a:endParaRPr lang="en-US" dirty="0" smtClean="0"/>
          </a:p>
          <a:p>
            <a:r>
              <a:rPr lang="en-US" dirty="0" smtClean="0"/>
              <a:t>RADAR – larger particle – rain droplet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sense particle/dust/cloud?</a:t>
            </a:r>
            <a:endParaRPr lang="en-US" dirty="0"/>
          </a:p>
        </p:txBody>
      </p:sp>
      <p:pic>
        <p:nvPicPr>
          <p:cNvPr id="4" name="Picture 6" descr="lidar_nyaales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500306"/>
            <a:ext cx="3982277" cy="2579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IAL_wavelength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2325" y="1465281"/>
            <a:ext cx="4129088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sense radiation?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Ionization chamber</a:t>
            </a:r>
          </a:p>
          <a:p>
            <a:pPr lvl="1"/>
            <a:r>
              <a:rPr lang="en-US" dirty="0" smtClean="0"/>
              <a:t>Inert gas-filled tube, 2 electrode at each end</a:t>
            </a:r>
          </a:p>
          <a:p>
            <a:pPr lvl="1"/>
            <a:r>
              <a:rPr lang="en-US" dirty="0" smtClean="0"/>
              <a:t>Gas interacted with radiation ionized</a:t>
            </a:r>
          </a:p>
          <a:p>
            <a:pPr lvl="1"/>
            <a:r>
              <a:rPr lang="en-US" dirty="0" smtClean="0"/>
              <a:t>Measured by galvanometer, electrometer</a:t>
            </a:r>
          </a:p>
          <a:p>
            <a:pPr lvl="1"/>
            <a:r>
              <a:rPr lang="en-US" dirty="0" smtClean="0"/>
              <a:t>Geiger Muller Counter – Alpha, Beta</a:t>
            </a:r>
          </a:p>
        </p:txBody>
      </p:sp>
      <p:pic>
        <p:nvPicPr>
          <p:cNvPr id="5" name="Picture 4" descr="IonizationChamb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4191021"/>
            <a:ext cx="2752725" cy="22383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sense radiation?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Scintillation counter</a:t>
            </a:r>
          </a:p>
          <a:p>
            <a:pPr lvl="1"/>
            <a:r>
              <a:rPr lang="en-US" dirty="0" smtClean="0"/>
              <a:t>Crystal that fluoresces when interacted with radiation</a:t>
            </a:r>
          </a:p>
          <a:p>
            <a:pPr lvl="1"/>
            <a:r>
              <a:rPr lang="en-US" dirty="0" smtClean="0"/>
              <a:t>Amplified by photomultiplier and count</a:t>
            </a:r>
          </a:p>
          <a:p>
            <a:pPr lvl="1"/>
            <a:r>
              <a:rPr lang="en-US" dirty="0" smtClean="0"/>
              <a:t>Sodium iodide - Gamma</a:t>
            </a:r>
          </a:p>
        </p:txBody>
      </p:sp>
      <p:pic>
        <p:nvPicPr>
          <p:cNvPr id="4" name="Picture 3" descr="ScintillationCoun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4055394"/>
            <a:ext cx="5738806" cy="251687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 of weather &amp; atmosphere sensing</a:t>
            </a:r>
          </a:p>
          <a:p>
            <a:r>
              <a:rPr lang="en-US" dirty="0" smtClean="0"/>
              <a:t>How to sense elements in weather &amp; atmosphere</a:t>
            </a:r>
          </a:p>
          <a:p>
            <a:r>
              <a:rPr lang="en-US" dirty="0" smtClean="0"/>
              <a:t>Some exploration robots for weather &amp; atmosphere study</a:t>
            </a:r>
          </a:p>
          <a:p>
            <a:r>
              <a:rPr lang="en-US" dirty="0" smtClean="0"/>
              <a:t>Robot safety</a:t>
            </a:r>
          </a:p>
          <a:p>
            <a:r>
              <a:rPr lang="en-US" dirty="0" smtClean="0"/>
              <a:t>Robot reliability improvement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sense chemical composition?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Chemical sensor</a:t>
            </a:r>
          </a:p>
          <a:p>
            <a:r>
              <a:rPr lang="en-US" dirty="0" smtClean="0"/>
              <a:t>Chromatography</a:t>
            </a:r>
          </a:p>
          <a:p>
            <a:r>
              <a:rPr lang="en-US" dirty="0" smtClean="0"/>
              <a:t>Spectroscopy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Exploration </a:t>
            </a:r>
            <a:r>
              <a:rPr lang="en-US" dirty="0" smtClean="0"/>
              <a:t>Robots - </a:t>
            </a:r>
            <a:r>
              <a:rPr lang="en-US" dirty="0" err="1" smtClean="0"/>
              <a:t>DustBot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AASS Research Center, Sweden</a:t>
            </a:r>
          </a:p>
          <a:p>
            <a:r>
              <a:rPr lang="en-US" dirty="0" smtClean="0"/>
              <a:t>Pollution monitoring</a:t>
            </a:r>
          </a:p>
          <a:p>
            <a:pPr lvl="1"/>
            <a:r>
              <a:rPr lang="en-US" dirty="0" smtClean="0"/>
              <a:t>Gas distribution – Hydrogen, Carbon Monoxide, Ammonia, Hydrogen Sulfide, Volatile Organic Compound, Methane, Organic Solvents, Carbon Dioxide - Figaro</a:t>
            </a:r>
          </a:p>
          <a:p>
            <a:pPr lvl="1"/>
            <a:r>
              <a:rPr lang="en-US" dirty="0" smtClean="0"/>
              <a:t>Wind speed &amp; direction – ultrasonic anemometer – Young 81000</a:t>
            </a:r>
          </a:p>
          <a:p>
            <a:pPr lvl="1"/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Humidity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Exploration Robots - </a:t>
            </a:r>
            <a:r>
              <a:rPr lang="en-US" dirty="0" err="1" smtClean="0"/>
              <a:t>DustBot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590815"/>
            <a:ext cx="470535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000240"/>
            <a:ext cx="398145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Exploration </a:t>
            </a:r>
            <a:r>
              <a:rPr lang="en-US" dirty="0" smtClean="0"/>
              <a:t>Robots - LASE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NASA Langley Research Center</a:t>
            </a:r>
          </a:p>
          <a:p>
            <a:r>
              <a:rPr lang="en-US" dirty="0" smtClean="0"/>
              <a:t>LASE = </a:t>
            </a:r>
            <a:r>
              <a:rPr lang="en-US" dirty="0" err="1" smtClean="0"/>
              <a:t>Lidar</a:t>
            </a:r>
            <a:r>
              <a:rPr lang="en-US" dirty="0" smtClean="0"/>
              <a:t> Atmospheric Sensing Experiment</a:t>
            </a:r>
          </a:p>
          <a:p>
            <a:r>
              <a:rPr lang="en-US" dirty="0" smtClean="0"/>
              <a:t>Measure – water vapor, aerosol, cloud</a:t>
            </a:r>
          </a:p>
          <a:p>
            <a:r>
              <a:rPr lang="en-US" dirty="0" smtClean="0"/>
              <a:t>Use LIDAR install on ER-2 aircraft</a:t>
            </a:r>
            <a:endParaRPr lang="en-US" dirty="0"/>
          </a:p>
        </p:txBody>
      </p:sp>
      <p:pic>
        <p:nvPicPr>
          <p:cNvPr id="4" name="Picture 3" descr="LASE.gif"/>
          <p:cNvPicPr>
            <a:picLocks noChangeAspect="1"/>
          </p:cNvPicPr>
          <p:nvPr/>
        </p:nvPicPr>
        <p:blipFill>
          <a:blip r:embed="rId3"/>
          <a:srcRect b="13333"/>
          <a:stretch>
            <a:fillRect/>
          </a:stretch>
        </p:blipFill>
        <p:spPr>
          <a:xfrm>
            <a:off x="214282" y="4000504"/>
            <a:ext cx="2381250" cy="1857388"/>
          </a:xfrm>
          <a:prstGeom prst="rect">
            <a:avLst/>
          </a:prstGeom>
        </p:spPr>
      </p:pic>
      <p:pic>
        <p:nvPicPr>
          <p:cNvPr id="5" name="Picture 4" descr="LASE-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758" y="3852882"/>
            <a:ext cx="2381250" cy="2362200"/>
          </a:xfrm>
          <a:prstGeom prst="rect">
            <a:avLst/>
          </a:prstGeom>
        </p:spPr>
      </p:pic>
      <p:pic>
        <p:nvPicPr>
          <p:cNvPr id="6" name="Picture 5" descr="LASE-dat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26" y="3429000"/>
            <a:ext cx="2143140" cy="303373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Exploration </a:t>
            </a:r>
            <a:r>
              <a:rPr lang="en-US" dirty="0" smtClean="0"/>
              <a:t>Robots – Vega </a:t>
            </a:r>
            <a:r>
              <a:rPr lang="en-US" dirty="0" err="1" smtClean="0"/>
              <a:t>Aerobot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Soviet Vega Program, Venus exploration</a:t>
            </a:r>
          </a:p>
          <a:p>
            <a:r>
              <a:rPr lang="en-US" dirty="0" smtClean="0"/>
              <a:t>Lighter-than-air </a:t>
            </a:r>
            <a:r>
              <a:rPr lang="en-US" dirty="0" err="1" smtClean="0"/>
              <a:t>aerobot</a:t>
            </a:r>
            <a:r>
              <a:rPr lang="en-US" dirty="0" smtClean="0"/>
              <a:t> = balloon + gondola</a:t>
            </a:r>
          </a:p>
          <a:p>
            <a:r>
              <a:rPr lang="en-US" dirty="0" smtClean="0"/>
              <a:t>Sensors</a:t>
            </a:r>
          </a:p>
          <a:p>
            <a:pPr lvl="1"/>
            <a:r>
              <a:rPr lang="en-US" dirty="0" smtClean="0"/>
              <a:t>Thin-film resistance thermometer</a:t>
            </a:r>
          </a:p>
          <a:p>
            <a:pPr lvl="1"/>
            <a:r>
              <a:rPr lang="en-US" dirty="0" smtClean="0"/>
              <a:t>Anemometer</a:t>
            </a:r>
          </a:p>
          <a:p>
            <a:pPr lvl="1"/>
            <a:r>
              <a:rPr lang="en-US" dirty="0" err="1" smtClean="0"/>
              <a:t>Photodetector</a:t>
            </a:r>
            <a:r>
              <a:rPr lang="en-US" dirty="0" smtClean="0"/>
              <a:t> – measure light level</a:t>
            </a:r>
          </a:p>
          <a:p>
            <a:pPr lvl="1"/>
            <a:r>
              <a:rPr lang="en-US" dirty="0" smtClean="0"/>
              <a:t>Vibrating quartz beam – pressure sensor</a:t>
            </a:r>
          </a:p>
          <a:p>
            <a:pPr lvl="1"/>
            <a:r>
              <a:rPr lang="en-US" dirty="0" err="1" smtClean="0"/>
              <a:t>Nephelometer</a:t>
            </a:r>
            <a:r>
              <a:rPr lang="en-US" dirty="0" smtClean="0"/>
              <a:t> – light detection measure cloud density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Exploration </a:t>
            </a:r>
            <a:r>
              <a:rPr lang="en-US" dirty="0" smtClean="0"/>
              <a:t>Robots – Vega </a:t>
            </a:r>
            <a:r>
              <a:rPr lang="en-US" dirty="0" err="1" smtClean="0"/>
              <a:t>Aerobot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0237" y="1176349"/>
            <a:ext cx="4023465" cy="5253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harmful to robots and how to prevent?</a:t>
            </a:r>
          </a:p>
          <a:p>
            <a:pPr lvl="1"/>
            <a:r>
              <a:rPr lang="en-US" dirty="0" smtClean="0"/>
              <a:t>Temperature – Warm Electronics Box (WEB), </a:t>
            </a:r>
            <a:r>
              <a:rPr lang="en-US" dirty="0" smtClean="0"/>
              <a:t>radioisotope heater, material </a:t>
            </a:r>
            <a:r>
              <a:rPr lang="en-US" dirty="0" smtClean="0"/>
              <a:t>– phase changed material</a:t>
            </a:r>
          </a:p>
          <a:p>
            <a:pPr lvl="1"/>
            <a:r>
              <a:rPr lang="en-US" dirty="0" smtClean="0"/>
              <a:t>Radiation – shielding, radiation tolerant electronic, magnetic field</a:t>
            </a:r>
          </a:p>
          <a:p>
            <a:pPr lvl="1"/>
            <a:r>
              <a:rPr lang="en-US" dirty="0" smtClean="0"/>
              <a:t>Pressure – pressure vessel, material – beryllium titanium matrix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 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What effect robot performance and how to improve?</a:t>
            </a:r>
          </a:p>
          <a:p>
            <a:r>
              <a:rPr lang="en-US" dirty="0" smtClean="0"/>
              <a:t>In many cases – temperature</a:t>
            </a:r>
          </a:p>
          <a:p>
            <a:pPr lvl="1"/>
            <a:r>
              <a:rPr lang="en-US" dirty="0" smtClean="0"/>
              <a:t>Extreme temperature – low, high</a:t>
            </a:r>
          </a:p>
          <a:p>
            <a:pPr lvl="1"/>
            <a:r>
              <a:rPr lang="en-US" dirty="0" smtClean="0"/>
              <a:t>Thermal cycling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- Accelerometer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C. </a:t>
            </a:r>
            <a:r>
              <a:rPr lang="en-US" dirty="0" err="1" smtClean="0"/>
              <a:t>Eggett</a:t>
            </a:r>
            <a:r>
              <a:rPr lang="en-US" dirty="0" smtClean="0"/>
              <a:t> et al., Intelligent Mechanical Systems Lab, Northwestern </a:t>
            </a:r>
            <a:r>
              <a:rPr lang="en-US" dirty="0" err="1" smtClean="0"/>
              <a:t>Univ</a:t>
            </a:r>
            <a:r>
              <a:rPr lang="en-US" dirty="0" smtClean="0"/>
              <a:t> – Temperature Effect on Accelerometer for Robotics Position Sensors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piezoresistive</a:t>
            </a:r>
            <a:r>
              <a:rPr lang="en-US" dirty="0" smtClean="0"/>
              <a:t> accelerometer</a:t>
            </a:r>
          </a:p>
          <a:p>
            <a:r>
              <a:rPr lang="en-US" dirty="0" smtClean="0"/>
              <a:t>Temperature compensation by</a:t>
            </a:r>
          </a:p>
          <a:p>
            <a:pPr lvl="1"/>
            <a:r>
              <a:rPr lang="en-US" dirty="0" err="1" smtClean="0"/>
              <a:t>Thermistor</a:t>
            </a:r>
            <a:r>
              <a:rPr lang="en-US" dirty="0" smtClean="0"/>
              <a:t> + Post processing</a:t>
            </a:r>
          </a:p>
          <a:p>
            <a:pPr lvl="1"/>
            <a:r>
              <a:rPr lang="en-US" dirty="0" smtClean="0"/>
              <a:t>Dummy cantilever + Signal subtraction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- Ultrasonic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A. </a:t>
            </a:r>
            <a:r>
              <a:rPr lang="en-US" dirty="0" err="1" smtClean="0"/>
              <a:t>Carullo</a:t>
            </a:r>
            <a:r>
              <a:rPr lang="en-US" dirty="0" smtClean="0"/>
              <a:t> et al., </a:t>
            </a:r>
            <a:r>
              <a:rPr lang="en-US" dirty="0" err="1" smtClean="0"/>
              <a:t>Politecnico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Torino, Italy – Ultrasonic Distance Sensor Improvement Using a Two-Level Neural Network</a:t>
            </a:r>
          </a:p>
          <a:p>
            <a:r>
              <a:rPr lang="en-US" dirty="0" smtClean="0"/>
              <a:t>Use piezoelectric ultrasonic transducer</a:t>
            </a:r>
          </a:p>
          <a:p>
            <a:r>
              <a:rPr lang="en-US" dirty="0" smtClean="0"/>
              <a:t>Temperature compensation by</a:t>
            </a:r>
          </a:p>
          <a:p>
            <a:pPr lvl="1"/>
            <a:r>
              <a:rPr lang="en-US" dirty="0" smtClean="0"/>
              <a:t>Commercial solid state temperature sensor</a:t>
            </a:r>
          </a:p>
          <a:p>
            <a:pPr lvl="1"/>
            <a:r>
              <a:rPr lang="en-US" dirty="0" smtClean="0"/>
              <a:t>Post processing with Neural Network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Why sensing weather &amp; atmosphere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To study the environment</a:t>
            </a:r>
          </a:p>
          <a:p>
            <a:r>
              <a:rPr lang="en-US" dirty="0" smtClean="0"/>
              <a:t>For safety of the robot</a:t>
            </a:r>
          </a:p>
          <a:p>
            <a:r>
              <a:rPr lang="en-US" dirty="0" smtClean="0"/>
              <a:t>Improve reliability of the robot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– Strain gage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S. </a:t>
            </a:r>
            <a:r>
              <a:rPr lang="en-US" dirty="0" err="1" smtClean="0"/>
              <a:t>Poussier</a:t>
            </a:r>
            <a:r>
              <a:rPr lang="en-US" dirty="0" smtClean="0"/>
              <a:t> et al., </a:t>
            </a:r>
            <a:r>
              <a:rPr lang="en-US" dirty="0" err="1" smtClean="0"/>
              <a:t>Universite</a:t>
            </a:r>
            <a:r>
              <a:rPr lang="en-US" dirty="0" smtClean="0"/>
              <a:t> Henri Poincare, France – Adaptable thermal compensation system for strain gage sensors based on programmable chip</a:t>
            </a:r>
          </a:p>
          <a:p>
            <a:r>
              <a:rPr lang="en-US" dirty="0" smtClean="0"/>
              <a:t>Dummy gage – narrow temp range, difficult to get same temp but stress isolated</a:t>
            </a:r>
          </a:p>
          <a:p>
            <a:r>
              <a:rPr lang="en-US" dirty="0" smtClean="0"/>
              <a:t>Temperature compensation by</a:t>
            </a:r>
          </a:p>
          <a:p>
            <a:pPr lvl="1"/>
            <a:r>
              <a:rPr lang="en-US" dirty="0" smtClean="0"/>
              <a:t>Use thermocouple</a:t>
            </a:r>
          </a:p>
          <a:p>
            <a:pPr lvl="1"/>
            <a:r>
              <a:rPr lang="en-US" dirty="0" smtClean="0"/>
              <a:t>Post processing on FPGA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– Humidity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C. Y. Lee et al., National Cheng Kung </a:t>
            </a:r>
            <a:r>
              <a:rPr lang="en-US" dirty="0" err="1" smtClean="0"/>
              <a:t>Univ</a:t>
            </a:r>
            <a:r>
              <a:rPr lang="en-US" dirty="0" smtClean="0"/>
              <a:t>, Taiwan – </a:t>
            </a:r>
            <a:r>
              <a:rPr lang="en-US" dirty="0" err="1" smtClean="0"/>
              <a:t>Micromechined</a:t>
            </a:r>
            <a:r>
              <a:rPr lang="en-US" dirty="0" smtClean="0"/>
              <a:t>-based humidity sensor with integrated temperature sensors for signal drift compensation</a:t>
            </a:r>
          </a:p>
          <a:p>
            <a:r>
              <a:rPr lang="en-US" dirty="0" smtClean="0"/>
              <a:t>Capacitive sensor on cantilever beam bended by moisture</a:t>
            </a:r>
          </a:p>
          <a:p>
            <a:r>
              <a:rPr lang="en-US" dirty="0" smtClean="0"/>
              <a:t>Temperature compensation by</a:t>
            </a:r>
          </a:p>
          <a:p>
            <a:pPr lvl="1"/>
            <a:r>
              <a:rPr lang="en-US" dirty="0" smtClean="0"/>
              <a:t>Resistance temperature detector</a:t>
            </a:r>
          </a:p>
          <a:p>
            <a:pPr lvl="1"/>
            <a:r>
              <a:rPr lang="en-US" dirty="0" smtClean="0"/>
              <a:t>Post processing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–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M. Akbar et al. – A fully integrated temperature compensation technique for </a:t>
            </a:r>
            <a:r>
              <a:rPr lang="en-US" dirty="0" err="1" smtClean="0"/>
              <a:t>piezoresistive</a:t>
            </a:r>
            <a:r>
              <a:rPr lang="en-US" dirty="0" smtClean="0"/>
              <a:t> pressure sensors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piezoresistive</a:t>
            </a:r>
            <a:r>
              <a:rPr lang="en-US" dirty="0" smtClean="0"/>
              <a:t> pressure sensor</a:t>
            </a:r>
          </a:p>
          <a:p>
            <a:r>
              <a:rPr lang="en-US" dirty="0" smtClean="0"/>
              <a:t>Temperature compensation by</a:t>
            </a:r>
          </a:p>
          <a:p>
            <a:pPr lvl="1"/>
            <a:r>
              <a:rPr lang="en-US" dirty="0" smtClean="0"/>
              <a:t>Dummy + Signal subtraction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– Pneumatic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Patent – Temperature compensated pneumatic control system</a:t>
            </a:r>
          </a:p>
          <a:p>
            <a:r>
              <a:rPr lang="en-US" dirty="0" smtClean="0"/>
              <a:t>Temperature effect gas pressure/density, flow rate</a:t>
            </a:r>
          </a:p>
          <a:p>
            <a:r>
              <a:rPr lang="en-US" dirty="0" smtClean="0"/>
              <a:t>Use temperature data to adjust controller gain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 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In conclusion</a:t>
            </a:r>
          </a:p>
          <a:p>
            <a:pPr lvl="1"/>
            <a:r>
              <a:rPr lang="en-US" dirty="0" err="1" smtClean="0"/>
              <a:t>Piezoresistive</a:t>
            </a:r>
            <a:r>
              <a:rPr lang="en-US" dirty="0" smtClean="0"/>
              <a:t>/Piezoelectric are most effected by temperature</a:t>
            </a:r>
          </a:p>
          <a:p>
            <a:pPr lvl="1"/>
            <a:r>
              <a:rPr lang="en-US" dirty="0" smtClean="0"/>
              <a:t>Sense temperature</a:t>
            </a:r>
          </a:p>
          <a:p>
            <a:pPr lvl="1"/>
            <a:r>
              <a:rPr lang="en-US" dirty="0" smtClean="0"/>
              <a:t>Find relation between deviate temperature and deviate signal – nature of sensor, effect of sensor installation</a:t>
            </a:r>
          </a:p>
          <a:p>
            <a:pPr lvl="2"/>
            <a:r>
              <a:rPr lang="en-US" dirty="0" smtClean="0"/>
              <a:t>Offline calibration</a:t>
            </a:r>
          </a:p>
          <a:p>
            <a:pPr lvl="2"/>
            <a:r>
              <a:rPr lang="en-US" dirty="0" smtClean="0"/>
              <a:t>Machine learning</a:t>
            </a:r>
          </a:p>
          <a:p>
            <a:pPr lvl="1"/>
            <a:r>
              <a:rPr lang="en-US" dirty="0" smtClean="0"/>
              <a:t>Compensation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Future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Drift compensation – </a:t>
            </a:r>
            <a:r>
              <a:rPr lang="en-US" dirty="0" err="1" smtClean="0"/>
              <a:t>piezoresistive</a:t>
            </a:r>
            <a:r>
              <a:rPr lang="en-US" dirty="0" smtClean="0"/>
              <a:t>, piezoelectric</a:t>
            </a:r>
          </a:p>
          <a:p>
            <a:r>
              <a:rPr lang="en-US" dirty="0" smtClean="0"/>
              <a:t>Thermal imaging – cooling system, bio-inspired material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Assignment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1) In your sensor topic, is there any issue concerning about working environment condition, if so how would it effect sensing performance and how to deal with it?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Assignment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2) Visit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hlinkClick r:id="rId2"/>
              </a:rPr>
              <a:t>http://www.scribd.com/doc/7125272/The-Psychrometric-Chart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There is an easy understanding explanation of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Psychrometric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chart. Come up with a temperature, relative humidity, predict the wet bulb temperature.</a:t>
            </a:r>
          </a:p>
          <a:p>
            <a:pPr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	Show your work. You can get the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Psychrometric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chart from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hlinkClick r:id="rId3"/>
              </a:rPr>
              <a:t>http://irc.nrc-cnrc.gc.ca/images/bsi/83-psy_E.gif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Robert P. Benedict, </a:t>
            </a:r>
            <a:r>
              <a:rPr lang="en-US" sz="2000" b="1" dirty="0" smtClean="0"/>
              <a:t>Fundamentals of temperature, pressure and flow measurements</a:t>
            </a:r>
            <a:r>
              <a:rPr lang="en-US" sz="2000" dirty="0" smtClean="0"/>
              <a:t>, 1984</a:t>
            </a:r>
          </a:p>
          <a:p>
            <a:r>
              <a:rPr lang="en-US" sz="2000" dirty="0" smtClean="0"/>
              <a:t>Peter R.N. Childs, </a:t>
            </a:r>
            <a:r>
              <a:rPr lang="en-US" sz="2000" b="1" dirty="0" smtClean="0"/>
              <a:t>Practical Temperature Measurement</a:t>
            </a:r>
            <a:r>
              <a:rPr lang="en-US" sz="2000" dirty="0" smtClean="0"/>
              <a:t>, 2001</a:t>
            </a:r>
          </a:p>
          <a:p>
            <a:r>
              <a:rPr lang="en-US" sz="2000" dirty="0" smtClean="0"/>
              <a:t>http://en.wikipedia.org/wiki/Thermal_radiation</a:t>
            </a:r>
          </a:p>
          <a:p>
            <a:r>
              <a:rPr lang="en-US" sz="2000" dirty="0" smtClean="0"/>
              <a:t>http://www.temperatures.com/Howopticals.html</a:t>
            </a:r>
          </a:p>
          <a:p>
            <a:r>
              <a:rPr lang="en-US" sz="2000" dirty="0" smtClean="0"/>
              <a:t>http://www.facstaff.bucknell.edu/mastascu/elessonsHTML/Sensors/TempR.html</a:t>
            </a:r>
          </a:p>
          <a:p>
            <a:r>
              <a:rPr lang="en-US" sz="2000" dirty="0" smtClean="0"/>
              <a:t>http://en.wikipedia.org/wiki/Resistance_temperature_detector</a:t>
            </a:r>
          </a:p>
          <a:p>
            <a:r>
              <a:rPr lang="en-US" sz="2000" dirty="0" smtClean="0"/>
              <a:t>http://en.wikipedia.org/wiki/Thermocouple</a:t>
            </a:r>
          </a:p>
          <a:p>
            <a:r>
              <a:rPr lang="en-US" sz="2000" dirty="0" smtClean="0"/>
              <a:t>http://en.wikipedia.org/wiki/Infrared_thermometer</a:t>
            </a:r>
          </a:p>
          <a:p>
            <a:r>
              <a:rPr lang="en-US" sz="2000" dirty="0" smtClean="0"/>
              <a:t>http://www.omega.com/prodinfo/infraredthermometer.html</a:t>
            </a:r>
          </a:p>
          <a:p>
            <a:r>
              <a:rPr lang="en-US" sz="2000" dirty="0" smtClean="0"/>
              <a:t>W. R. Barron, Williamson Corporation, </a:t>
            </a:r>
            <a:r>
              <a:rPr lang="en-US" sz="2000" b="1" dirty="0" smtClean="0"/>
              <a:t>Principles of Infrared Thermometry</a:t>
            </a:r>
          </a:p>
          <a:p>
            <a:r>
              <a:rPr lang="en-US" sz="2000" dirty="0" err="1" smtClean="0"/>
              <a:t>Raytek</a:t>
            </a:r>
            <a:r>
              <a:rPr lang="en-US" sz="2000" dirty="0" smtClean="0"/>
              <a:t>, </a:t>
            </a:r>
            <a:r>
              <a:rPr lang="en-US" sz="2000" b="1" dirty="0" smtClean="0"/>
              <a:t>Principles of Noncontact Temperature </a:t>
            </a:r>
            <a:r>
              <a:rPr lang="en-US" sz="2000" b="1" dirty="0" smtClean="0"/>
              <a:t>Measurement</a:t>
            </a:r>
            <a:endParaRPr lang="en-US" sz="20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http://en.wikipedia.org/wiki/Hygrometer</a:t>
            </a:r>
          </a:p>
          <a:p>
            <a:r>
              <a:rPr lang="en-US" sz="2000" dirty="0" smtClean="0"/>
              <a:t>http://www.sensorsmag.com/articles/0701/54/main.shtml</a:t>
            </a:r>
          </a:p>
          <a:p>
            <a:r>
              <a:rPr lang="en-US" sz="2000" dirty="0" smtClean="0"/>
              <a:t>http://en.wikipedia.org/wiki/Anemometer</a:t>
            </a:r>
          </a:p>
          <a:p>
            <a:r>
              <a:rPr lang="en-US" sz="2000" dirty="0" smtClean="0"/>
              <a:t>http://oea.larc.nasa.gov/PAIS/LASE.html</a:t>
            </a:r>
          </a:p>
          <a:p>
            <a:r>
              <a:rPr lang="en-US" sz="2000" dirty="0" smtClean="0"/>
              <a:t>http://oea.larc.nasa.gov/PAIS/LaserSensing.html</a:t>
            </a:r>
          </a:p>
          <a:p>
            <a:r>
              <a:rPr lang="en-US" sz="2000" dirty="0" smtClean="0"/>
              <a:t>http://asd-www.larc.nasa.gov/lase/ASDlase.html</a:t>
            </a:r>
          </a:p>
          <a:p>
            <a:r>
              <a:rPr lang="en-US" sz="2000" b="1" dirty="0" smtClean="0"/>
              <a:t>Active Remote Sensing of the Atmosphere - </a:t>
            </a:r>
            <a:r>
              <a:rPr lang="en-US" sz="2000" b="1" dirty="0" err="1" smtClean="0"/>
              <a:t>Lidar</a:t>
            </a:r>
            <a:r>
              <a:rPr lang="en-US" sz="2000" b="1" dirty="0" smtClean="0"/>
              <a:t> - </a:t>
            </a:r>
            <a:r>
              <a:rPr lang="en-US" sz="2000" dirty="0" smtClean="0"/>
              <a:t>, Remote Sensing I lecture, UIP </a:t>
            </a:r>
            <a:r>
              <a:rPr lang="en-US" sz="2000" dirty="0" err="1" smtClean="0"/>
              <a:t>Universitat</a:t>
            </a:r>
            <a:r>
              <a:rPr lang="en-US" sz="2000" dirty="0" smtClean="0"/>
              <a:t> Bremen</a:t>
            </a:r>
          </a:p>
          <a:p>
            <a:r>
              <a:rPr lang="en-US" sz="2000" dirty="0" smtClean="0"/>
              <a:t>http://www.hps.org/publicinformation/ate/faqs/radiationdetection.html</a:t>
            </a:r>
          </a:p>
          <a:p>
            <a:r>
              <a:rPr lang="en-US" sz="2000" dirty="0" smtClean="0"/>
              <a:t>http://www.hps.org/publicinformation/ate/faqs/radiationtypes.html</a:t>
            </a:r>
          </a:p>
          <a:p>
            <a:r>
              <a:rPr lang="en-US" sz="2000" dirty="0" smtClean="0"/>
              <a:t>http://hyperphysics.phy-astr.gsu.edu/HBASE/nuclear/rdtec.htm</a:t>
            </a:r>
          </a:p>
          <a:p>
            <a:r>
              <a:rPr lang="en-US" sz="2000" dirty="0" smtClean="0"/>
              <a:t>M. </a:t>
            </a:r>
            <a:r>
              <a:rPr lang="en-US" sz="2000" dirty="0" err="1" smtClean="0"/>
              <a:t>Trincavelli</a:t>
            </a:r>
            <a:r>
              <a:rPr lang="en-US" sz="2000" dirty="0" smtClean="0"/>
              <a:t> et al., </a:t>
            </a:r>
            <a:r>
              <a:rPr lang="en-US" sz="2000" b="1" dirty="0" smtClean="0"/>
              <a:t>Toward Environmental Monitoring with Mobile </a:t>
            </a:r>
            <a:r>
              <a:rPr lang="en-US" sz="2000" b="1" dirty="0" smtClean="0"/>
              <a:t>Robots</a:t>
            </a:r>
            <a:r>
              <a:rPr lang="en-US" sz="2000" dirty="0" smtClean="0"/>
              <a:t>, Intelligent Robots </a:t>
            </a:r>
            <a:r>
              <a:rPr lang="en-US" sz="2000" smtClean="0"/>
              <a:t>and System, </a:t>
            </a:r>
            <a:r>
              <a:rPr lang="en-US" sz="2000" dirty="0" smtClean="0"/>
              <a:t>2005</a:t>
            </a:r>
            <a:endParaRPr lang="en-US" sz="2000" dirty="0" smtClean="0"/>
          </a:p>
          <a:p>
            <a:r>
              <a:rPr lang="en-US" sz="2000" dirty="0" smtClean="0"/>
              <a:t>http://</a:t>
            </a:r>
            <a:r>
              <a:rPr lang="en-US" sz="2000" dirty="0" smtClean="0"/>
              <a:t>en.wikipedia.org/wiki/Vega_program</a:t>
            </a:r>
            <a:endParaRPr lang="en-US" sz="20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 weather &amp; atmosphere?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Temperature</a:t>
            </a:r>
          </a:p>
          <a:p>
            <a:r>
              <a:rPr lang="en-US" dirty="0" smtClean="0"/>
              <a:t>Pressure</a:t>
            </a:r>
          </a:p>
          <a:p>
            <a:r>
              <a:rPr lang="en-US" dirty="0" smtClean="0"/>
              <a:t>Humidity</a:t>
            </a:r>
          </a:p>
          <a:p>
            <a:r>
              <a:rPr lang="en-US" dirty="0" smtClean="0"/>
              <a:t>Wind speed &amp; direction</a:t>
            </a:r>
          </a:p>
          <a:p>
            <a:r>
              <a:rPr lang="en-US" dirty="0" smtClean="0"/>
              <a:t>Particle, cloud, dust</a:t>
            </a:r>
          </a:p>
          <a:p>
            <a:r>
              <a:rPr lang="en-US" dirty="0" smtClean="0"/>
              <a:t>Chemical composition</a:t>
            </a:r>
          </a:p>
          <a:p>
            <a:r>
              <a:rPr lang="en-US" dirty="0" smtClean="0"/>
              <a:t>Radiation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R. S. </a:t>
            </a:r>
            <a:r>
              <a:rPr lang="en-US" sz="2000" dirty="0" err="1" smtClean="0"/>
              <a:t>Kremnev</a:t>
            </a:r>
            <a:r>
              <a:rPr lang="en-US" sz="2000" dirty="0" smtClean="0"/>
              <a:t> et al., </a:t>
            </a:r>
            <a:r>
              <a:rPr lang="en-US" sz="2000" b="1" dirty="0" smtClean="0"/>
              <a:t>VEGA Balloon System and Instrumentation</a:t>
            </a:r>
            <a:r>
              <a:rPr lang="en-US" sz="2000" dirty="0" smtClean="0"/>
              <a:t>, Science, Vol. 231, pp. 1408-1411, 1986</a:t>
            </a:r>
          </a:p>
          <a:p>
            <a:r>
              <a:rPr lang="en-US" sz="2000" dirty="0" smtClean="0"/>
              <a:t>http://physicsworld.com/cws/article/news/36558</a:t>
            </a:r>
          </a:p>
          <a:p>
            <a:r>
              <a:rPr lang="en-US" sz="2000" dirty="0" smtClean="0"/>
              <a:t>NASA </a:t>
            </a:r>
            <a:r>
              <a:rPr lang="en-US" sz="2000" dirty="0" smtClean="0"/>
              <a:t>, </a:t>
            </a:r>
            <a:r>
              <a:rPr lang="en-US" sz="2000" b="1" dirty="0" smtClean="0"/>
              <a:t>Extreme </a:t>
            </a:r>
            <a:r>
              <a:rPr lang="en-US" sz="2000" b="1" dirty="0" smtClean="0"/>
              <a:t>Environments </a:t>
            </a:r>
            <a:r>
              <a:rPr lang="en-US" sz="2000" b="1" dirty="0" err="1" smtClean="0"/>
              <a:t>Technologiesfor</a:t>
            </a:r>
            <a:r>
              <a:rPr lang="en-US" sz="2000" b="1" dirty="0" smtClean="0"/>
              <a:t> Future Space Science Mission</a:t>
            </a:r>
            <a:r>
              <a:rPr lang="en-US" sz="2000" dirty="0" smtClean="0"/>
              <a:t>,, </a:t>
            </a:r>
            <a:r>
              <a:rPr lang="en-US" sz="2000" dirty="0" smtClean="0"/>
              <a:t>2007</a:t>
            </a:r>
          </a:p>
          <a:p>
            <a:r>
              <a:rPr lang="en-US" sz="2000" dirty="0" smtClean="0"/>
              <a:t>JPL NASA, </a:t>
            </a:r>
            <a:r>
              <a:rPr lang="en-US" sz="2000" b="1" dirty="0" smtClean="0"/>
              <a:t>Survivable Systems for Extreme Environments </a:t>
            </a:r>
            <a:r>
              <a:rPr lang="en-US" sz="2000" dirty="0" smtClean="0"/>
              <a:t>http://scienceandtechnology.jpl.nasa.gov/research/ResearchTopics/topicdetails/?ID=57</a:t>
            </a:r>
          </a:p>
          <a:p>
            <a:r>
              <a:rPr lang="en-US" sz="2000" dirty="0" smtClean="0"/>
              <a:t>C. </a:t>
            </a:r>
            <a:r>
              <a:rPr lang="en-US" sz="2000" dirty="0" err="1" smtClean="0"/>
              <a:t>Eggett</a:t>
            </a:r>
            <a:r>
              <a:rPr lang="en-US" sz="2000" dirty="0" smtClean="0"/>
              <a:t> et al., </a:t>
            </a:r>
            <a:r>
              <a:rPr lang="en-US" sz="2000" b="1" dirty="0" smtClean="0"/>
              <a:t>Temperature Effect on Accelerometers for Robotics Position Sensors</a:t>
            </a:r>
            <a:r>
              <a:rPr lang="en-US" sz="2000" dirty="0" smtClean="0"/>
              <a:t>, May 2001</a:t>
            </a:r>
          </a:p>
          <a:p>
            <a:r>
              <a:rPr lang="en-US" sz="2000" dirty="0" smtClean="0"/>
              <a:t>A</a:t>
            </a:r>
            <a:r>
              <a:rPr lang="en-US" sz="2000" dirty="0" smtClean="0"/>
              <a:t>. </a:t>
            </a:r>
            <a:r>
              <a:rPr lang="en-US" sz="2000" dirty="0" err="1" smtClean="0"/>
              <a:t>Carullo</a:t>
            </a:r>
            <a:r>
              <a:rPr lang="en-US" sz="2000" dirty="0" smtClean="0"/>
              <a:t> et al., </a:t>
            </a:r>
            <a:r>
              <a:rPr lang="en-US" sz="2000" b="1" dirty="0" smtClean="0"/>
              <a:t>Ultrasonic Distance Sensor Improvement Using a Two-Level Neural Network</a:t>
            </a:r>
            <a:r>
              <a:rPr lang="en-US" sz="2000" dirty="0" smtClean="0"/>
              <a:t>, IEEE Transactions on Instrumentation and Measurement, Vol. 45, No.2, </a:t>
            </a:r>
            <a:r>
              <a:rPr lang="en-US" sz="2000" dirty="0" smtClean="0"/>
              <a:t>1996</a:t>
            </a:r>
            <a:endParaRPr lang="en-US" sz="2000" dirty="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S</a:t>
            </a:r>
            <a:r>
              <a:rPr lang="en-US" sz="2000" dirty="0" smtClean="0"/>
              <a:t>. </a:t>
            </a:r>
            <a:r>
              <a:rPr lang="en-US" sz="2000" dirty="0" err="1" smtClean="0"/>
              <a:t>Poussier</a:t>
            </a:r>
            <a:r>
              <a:rPr lang="en-US" sz="2000" dirty="0" smtClean="0"/>
              <a:t> et al., </a:t>
            </a:r>
            <a:r>
              <a:rPr lang="en-US" sz="2000" b="1" dirty="0" smtClean="0"/>
              <a:t>Adaptable thermal compensation system for strain gage sensors based on programmable chip</a:t>
            </a:r>
            <a:r>
              <a:rPr lang="en-US" sz="2000" dirty="0" smtClean="0"/>
              <a:t>, Sensors and Actuator A, Vol. 119, pp 412-417, 2005</a:t>
            </a:r>
          </a:p>
          <a:p>
            <a:r>
              <a:rPr lang="en-US" sz="2000" dirty="0" smtClean="0"/>
              <a:t>C. Y. Lee et al., </a:t>
            </a:r>
            <a:r>
              <a:rPr lang="en-US" sz="2000" b="1" dirty="0" err="1" smtClean="0"/>
              <a:t>Micromachine</a:t>
            </a:r>
            <a:r>
              <a:rPr lang="en-US" sz="2000" b="1" dirty="0" smtClean="0"/>
              <a:t>-based humidity sensors with integrated temperature sensors for signal drift compensation</a:t>
            </a:r>
            <a:r>
              <a:rPr lang="en-US" sz="2000" dirty="0" smtClean="0"/>
              <a:t>, Journal of Micromechanics and </a:t>
            </a:r>
            <a:r>
              <a:rPr lang="en-US" sz="2000" dirty="0" err="1" smtClean="0"/>
              <a:t>Microengineering</a:t>
            </a:r>
            <a:r>
              <a:rPr lang="en-US" sz="2000" dirty="0" smtClean="0"/>
              <a:t>, </a:t>
            </a:r>
            <a:r>
              <a:rPr lang="en-US" sz="2000" dirty="0" err="1" smtClean="0"/>
              <a:t>Vol</a:t>
            </a:r>
            <a:r>
              <a:rPr lang="en-US" sz="2000" dirty="0" smtClean="0"/>
              <a:t> 13, pp 620-627, 2003</a:t>
            </a:r>
          </a:p>
          <a:p>
            <a:r>
              <a:rPr lang="en-US" sz="2000" dirty="0" smtClean="0"/>
              <a:t>M. Akbar et al., </a:t>
            </a:r>
            <a:r>
              <a:rPr lang="en-US" sz="2000" b="1" dirty="0" smtClean="0"/>
              <a:t>A fully integrated temperature compensation technique for </a:t>
            </a:r>
            <a:r>
              <a:rPr lang="en-US" sz="2000" b="1" dirty="0" err="1" smtClean="0"/>
              <a:t>piezoresistive</a:t>
            </a:r>
            <a:r>
              <a:rPr lang="en-US" sz="2000" b="1" dirty="0" smtClean="0"/>
              <a:t> pressure sensors</a:t>
            </a:r>
            <a:r>
              <a:rPr lang="en-US" sz="2000" dirty="0" smtClean="0"/>
              <a:t>, IEEE Transactions of Instrumentation and Measurement, vol. 42, 1993</a:t>
            </a:r>
          </a:p>
          <a:p>
            <a:r>
              <a:rPr lang="en-US" sz="2000" b="1" dirty="0" smtClean="0"/>
              <a:t>Temperature </a:t>
            </a:r>
            <a:r>
              <a:rPr lang="en-US" sz="2000" b="1" dirty="0" smtClean="0"/>
              <a:t>Compensated Pneumatic Control System</a:t>
            </a:r>
            <a:r>
              <a:rPr lang="en-US" sz="2000" dirty="0" smtClean="0"/>
              <a:t>, 1973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sense temperature?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Mechanical domain – thermal expansion</a:t>
            </a:r>
          </a:p>
          <a:p>
            <a:pPr lvl="1"/>
            <a:r>
              <a:rPr lang="en-US" dirty="0" smtClean="0"/>
              <a:t>Liquid-in-glass thermometer – mercury, organic spirit</a:t>
            </a:r>
          </a:p>
          <a:p>
            <a:pPr lvl="1"/>
            <a:r>
              <a:rPr lang="en-US" dirty="0" smtClean="0"/>
              <a:t>Bimetallic thermometer – two different thermal expansion material – beam, helical, spiral</a:t>
            </a:r>
          </a:p>
        </p:txBody>
      </p:sp>
      <p:pic>
        <p:nvPicPr>
          <p:cNvPr id="7" name="Picture 6" descr="HelicalBimetalicThermometer.jpg"/>
          <p:cNvPicPr>
            <a:picLocks noChangeAspect="1"/>
          </p:cNvPicPr>
          <p:nvPr/>
        </p:nvPicPr>
        <p:blipFill>
          <a:blip r:embed="rId3"/>
          <a:srcRect l="9079" t="11539" r="11509" b="15930"/>
          <a:stretch>
            <a:fillRect/>
          </a:stretch>
        </p:blipFill>
        <p:spPr>
          <a:xfrm>
            <a:off x="3286116" y="4214818"/>
            <a:ext cx="3143272" cy="2004405"/>
          </a:xfrm>
          <a:prstGeom prst="rect">
            <a:avLst/>
          </a:prstGeom>
        </p:spPr>
      </p:pic>
      <p:pic>
        <p:nvPicPr>
          <p:cNvPr id="8" name="Picture 7" descr="BeamBimetalicThermometer.jpg"/>
          <p:cNvPicPr>
            <a:picLocks noChangeAspect="1"/>
          </p:cNvPicPr>
          <p:nvPr/>
        </p:nvPicPr>
        <p:blipFill>
          <a:blip r:embed="rId4"/>
          <a:srcRect t="16458" r="15816" b="3604"/>
          <a:stretch>
            <a:fillRect/>
          </a:stretch>
        </p:blipFill>
        <p:spPr>
          <a:xfrm>
            <a:off x="214282" y="4000504"/>
            <a:ext cx="3143272" cy="2428892"/>
          </a:xfrm>
          <a:prstGeom prst="rect">
            <a:avLst/>
          </a:prstGeom>
        </p:spPr>
      </p:pic>
      <p:pic>
        <p:nvPicPr>
          <p:cNvPr id="9" name="Picture 8" descr="SpiralBimetalicThermomet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6578" y="4500570"/>
            <a:ext cx="1657350" cy="15716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sense temperature?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Optical domain – thermal radiation</a:t>
            </a:r>
          </a:p>
          <a:p>
            <a:pPr lvl="1"/>
            <a:r>
              <a:rPr lang="en-US" dirty="0" smtClean="0"/>
              <a:t>Optical pyrometer- single color, two color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5138" y="4434265"/>
            <a:ext cx="1613142" cy="156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 b="30359"/>
          <a:stretch>
            <a:fillRect/>
          </a:stretch>
        </p:blipFill>
        <p:spPr bwMode="auto">
          <a:xfrm>
            <a:off x="1142976" y="2643182"/>
            <a:ext cx="692948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8" descr="WienLa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8296" y="4143380"/>
            <a:ext cx="2304878" cy="2151326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4429132"/>
            <a:ext cx="1613142" cy="156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3504" y="4429132"/>
            <a:ext cx="1613142" cy="156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sense temperature?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Electrical domain</a:t>
            </a:r>
          </a:p>
          <a:p>
            <a:pPr lvl="1"/>
            <a:r>
              <a:rPr lang="en-US" dirty="0" smtClean="0"/>
              <a:t>Resistance temperature detector - temperature dependent resistor- temperature coefficient of resistance – non linear, coupling w/ strain, circuit – voltage divider, Wheatstone bridge</a:t>
            </a:r>
          </a:p>
          <a:p>
            <a:pPr lvl="2"/>
            <a:r>
              <a:rPr lang="en-US" dirty="0" smtClean="0"/>
              <a:t>Metal/Alloy, Platinum Resistance Thermometer</a:t>
            </a:r>
          </a:p>
          <a:p>
            <a:pPr lvl="2"/>
            <a:r>
              <a:rPr lang="en-US" dirty="0" err="1" smtClean="0"/>
              <a:t>Thermistor</a:t>
            </a:r>
            <a:r>
              <a:rPr lang="en-US" dirty="0" smtClean="0"/>
              <a:t> – semiconductor – LM35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sense temperature?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Electrical domain</a:t>
            </a:r>
          </a:p>
          <a:p>
            <a:pPr lvl="1"/>
            <a:r>
              <a:rPr lang="en-US" dirty="0" smtClean="0"/>
              <a:t>Thermocouple – thermoelectric effect – </a:t>
            </a:r>
            <a:r>
              <a:rPr lang="en-US" dirty="0" err="1" smtClean="0"/>
              <a:t>Seebeck</a:t>
            </a:r>
            <a:r>
              <a:rPr lang="en-US" dirty="0" smtClean="0"/>
              <a:t> effect</a:t>
            </a:r>
          </a:p>
          <a:p>
            <a:pPr lvl="2"/>
            <a:r>
              <a:rPr lang="en-US" dirty="0" smtClean="0"/>
              <a:t>Conventional thermocouple – Type J,K,…</a:t>
            </a:r>
          </a:p>
          <a:p>
            <a:pPr lvl="2"/>
            <a:r>
              <a:rPr lang="en-US" dirty="0" smtClean="0"/>
              <a:t>IC form – Thermocouple + reference temperature control circuit</a:t>
            </a:r>
          </a:p>
        </p:txBody>
      </p:sp>
      <p:pic>
        <p:nvPicPr>
          <p:cNvPr id="4" name="Picture 3" descr="Thermocoup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4000504"/>
            <a:ext cx="3305175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sense temperature?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Electrical domain</a:t>
            </a:r>
          </a:p>
          <a:p>
            <a:pPr lvl="1"/>
            <a:r>
              <a:rPr lang="en-US" dirty="0" smtClean="0"/>
              <a:t>Sensor-based Pyrometer/Infrared Thermometer – non contact, thermal radiation – emissivity, distance-to-spot ratio, photovoltaic, photoconductive</a:t>
            </a:r>
          </a:p>
          <a:p>
            <a:pPr lvl="2"/>
            <a:r>
              <a:rPr lang="en-US" dirty="0" smtClean="0"/>
              <a:t>FLIR -  </a:t>
            </a:r>
            <a:r>
              <a:rPr lang="en-US" dirty="0" smtClean="0"/>
              <a:t>http://www.flir.com</a:t>
            </a:r>
            <a:r>
              <a:rPr lang="en-US" dirty="0" smtClean="0"/>
              <a:t>/</a:t>
            </a:r>
            <a:endParaRPr lang="en-US" dirty="0" smtClean="0"/>
          </a:p>
          <a:p>
            <a:pPr lvl="2"/>
            <a:r>
              <a:rPr lang="en-US" dirty="0" err="1" smtClean="0"/>
              <a:t>Raytek</a:t>
            </a:r>
            <a:r>
              <a:rPr lang="en-US" dirty="0" smtClean="0"/>
              <a:t> </a:t>
            </a:r>
            <a:r>
              <a:rPr lang="en-US" dirty="0" smtClean="0"/>
              <a:t>- http</a:t>
            </a:r>
            <a:r>
              <a:rPr lang="en-US" dirty="0" smtClean="0"/>
              <a:t>://www.raytek.com</a:t>
            </a:r>
            <a:r>
              <a:rPr lang="en-US" dirty="0" smtClean="0"/>
              <a:t>/</a:t>
            </a:r>
            <a:endParaRPr lang="en-US" dirty="0" smtClean="0"/>
          </a:p>
        </p:txBody>
      </p:sp>
      <p:pic>
        <p:nvPicPr>
          <p:cNvPr id="5" name="Picture 4" descr="Raytek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4857760"/>
            <a:ext cx="1056814" cy="1492260"/>
          </a:xfrm>
          <a:prstGeom prst="rect">
            <a:avLst/>
          </a:prstGeom>
        </p:spPr>
      </p:pic>
      <p:pic>
        <p:nvPicPr>
          <p:cNvPr id="6" name="Picture 5" descr="ThermalImag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4500570"/>
            <a:ext cx="2322331" cy="203040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4180</TotalTime>
  <Words>1869</Words>
  <Application>Microsoft Office PowerPoint</Application>
  <PresentationFormat>On-screen Show (4:3)</PresentationFormat>
  <Paragraphs>303</Paragraphs>
  <Slides>41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Weather &amp; Atmospheric Sensing for Safety and Reliability of Exploration Robots</vt:lpstr>
      <vt:lpstr>Outline</vt:lpstr>
      <vt:lpstr>Why sensing weather &amp; atmosphere</vt:lpstr>
      <vt:lpstr>What is in weather &amp; atmosphere?</vt:lpstr>
      <vt:lpstr>How to sense temperature?</vt:lpstr>
      <vt:lpstr>How to sense temperature?</vt:lpstr>
      <vt:lpstr>How to sense temperature?</vt:lpstr>
      <vt:lpstr>How to sense temperature?</vt:lpstr>
      <vt:lpstr>How to sense temperature?</vt:lpstr>
      <vt:lpstr>How to sense pressure?</vt:lpstr>
      <vt:lpstr>How to sense pressure?</vt:lpstr>
      <vt:lpstr>How to sense humidity?</vt:lpstr>
      <vt:lpstr>How to sense humidity?</vt:lpstr>
      <vt:lpstr>How to sense wind speed &amp; direction?</vt:lpstr>
      <vt:lpstr>How to sense wind speed &amp; direction?</vt:lpstr>
      <vt:lpstr>How to sense particle/dust/cloud?</vt:lpstr>
      <vt:lpstr>How to sense particle/dust/cloud?</vt:lpstr>
      <vt:lpstr>How to sense radiation?</vt:lpstr>
      <vt:lpstr>How to sense radiation?</vt:lpstr>
      <vt:lpstr>How to sense chemical composition?</vt:lpstr>
      <vt:lpstr>Exploration Robots - DustBot</vt:lpstr>
      <vt:lpstr>Exploration Robots - DustBot</vt:lpstr>
      <vt:lpstr>Exploration Robots - LASE</vt:lpstr>
      <vt:lpstr>Exploration Robots – Vega Aerobot</vt:lpstr>
      <vt:lpstr>Exploration Robots – Vega Aerobot</vt:lpstr>
      <vt:lpstr>Robot safety</vt:lpstr>
      <vt:lpstr>Robot reliability</vt:lpstr>
      <vt:lpstr>Temperature - Accelerometer</vt:lpstr>
      <vt:lpstr>Temperature - Ultrasonic</vt:lpstr>
      <vt:lpstr>Temperature – Strain gage</vt:lpstr>
      <vt:lpstr>Temperature – Humidity</vt:lpstr>
      <vt:lpstr>Temperature – Pressure</vt:lpstr>
      <vt:lpstr>Temperature – Pneumatic</vt:lpstr>
      <vt:lpstr>Robot reliability</vt:lpstr>
      <vt:lpstr>Future improvement</vt:lpstr>
      <vt:lpstr>Assignment</vt:lpstr>
      <vt:lpstr>Assignment</vt:lpstr>
      <vt:lpstr>Reference</vt:lpstr>
      <vt:lpstr>Reference</vt:lpstr>
      <vt:lpstr>Reference</vt:lpstr>
      <vt:lpstr>Reference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‘weather &amp; atmosphere’?</dc:title>
  <dc:creator>Kamol Chuengsatiansup</dc:creator>
  <cp:lastModifiedBy>Kamol Chuengsatiansup</cp:lastModifiedBy>
  <cp:revision>207</cp:revision>
  <dcterms:created xsi:type="dcterms:W3CDTF">2009-02-27T00:57:52Z</dcterms:created>
  <dcterms:modified xsi:type="dcterms:W3CDTF">2009-04-22T03:15:23Z</dcterms:modified>
</cp:coreProperties>
</file>