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Default Extension="fntdata" ContentType="application/x-fontdata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71" r:id="rId2"/>
    <p:sldId id="258" r:id="rId3"/>
    <p:sldId id="259" r:id="rId4"/>
    <p:sldId id="260" r:id="rId5"/>
    <p:sldId id="261" r:id="rId6"/>
    <p:sldId id="262" r:id="rId7"/>
    <p:sldId id="263" r:id="rId8"/>
    <p:sldId id="267" r:id="rId9"/>
    <p:sldId id="264" r:id="rId10"/>
    <p:sldId id="265" r:id="rId11"/>
    <p:sldId id="266" r:id="rId12"/>
    <p:sldId id="275" r:id="rId13"/>
    <p:sldId id="270" r:id="rId14"/>
    <p:sldId id="268" r:id="rId15"/>
    <p:sldId id="272" r:id="rId16"/>
    <p:sldId id="273" r:id="rId17"/>
    <p:sldId id="274" r:id="rId18"/>
  </p:sldIdLst>
  <p:sldSz cx="9144000" cy="6858000" type="screen4x3"/>
  <p:notesSz cx="6858000" cy="9144000"/>
  <p:embeddedFontLst>
    <p:embeddedFont>
      <p:font typeface="Calibri" pitchFamily="34" charset="0"/>
      <p:regular r:id="rId19"/>
      <p:bold r:id="rId20"/>
      <p:italic r:id="rId21"/>
      <p:boldItalic r:id="rId22"/>
    </p:embeddedFont>
    <p:embeddedFont>
      <p:font typeface="cmmi10" pitchFamily="34" charset="0"/>
      <p:regular r:id="rId23"/>
    </p:embeddedFont>
  </p:embeddedFontLst>
  <p:custDataLst>
    <p:tags r:id="rId2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4DDB-9AC5-44AE-A83E-A7F01672DD22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601C-5379-4CB1-A7D9-0A7856318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4DDB-9AC5-44AE-A83E-A7F01672DD22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601C-5379-4CB1-A7D9-0A7856318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4DDB-9AC5-44AE-A83E-A7F01672DD22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601C-5379-4CB1-A7D9-0A7856318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4DDB-9AC5-44AE-A83E-A7F01672DD22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601C-5379-4CB1-A7D9-0A7856318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4DDB-9AC5-44AE-A83E-A7F01672DD22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601C-5379-4CB1-A7D9-0A7856318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4DDB-9AC5-44AE-A83E-A7F01672DD22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601C-5379-4CB1-A7D9-0A7856318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4DDB-9AC5-44AE-A83E-A7F01672DD22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601C-5379-4CB1-A7D9-0A7856318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4DDB-9AC5-44AE-A83E-A7F01672DD22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601C-5379-4CB1-A7D9-0A7856318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4DDB-9AC5-44AE-A83E-A7F01672DD22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601C-5379-4CB1-A7D9-0A7856318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4DDB-9AC5-44AE-A83E-A7F01672DD22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601C-5379-4CB1-A7D9-0A7856318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4DDB-9AC5-44AE-A83E-A7F01672DD22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601C-5379-4CB1-A7D9-0A7856318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F4DDB-9AC5-44AE-A83E-A7F01672DD22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3601C-5379-4CB1-A7D9-0A7856318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609600"/>
            <a:ext cx="22714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/>
              <a:t>Dijkstra’s</a:t>
            </a:r>
            <a:r>
              <a:rPr lang="en-US" sz="2000" b="1" dirty="0" smtClean="0"/>
              <a:t> Algorithm</a:t>
            </a:r>
          </a:p>
          <a:p>
            <a:r>
              <a:rPr lang="en-US" sz="2000" b="1" dirty="0" smtClean="0"/>
              <a:t>SSSP, non-</a:t>
            </a:r>
            <a:r>
              <a:rPr lang="en-US" sz="2000" b="1" dirty="0" err="1" smtClean="0"/>
              <a:t>neg</a:t>
            </a:r>
            <a:endParaRPr lang="en-US" sz="2000" b="1" dirty="0"/>
          </a:p>
        </p:txBody>
      </p:sp>
      <p:sp>
        <p:nvSpPr>
          <p:cNvPr id="5" name="Oval 4"/>
          <p:cNvSpPr/>
          <p:nvPr/>
        </p:nvSpPr>
        <p:spPr>
          <a:xfrm>
            <a:off x="838200" y="38862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286000" y="42672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7" name="Oval 6"/>
          <p:cNvSpPr/>
          <p:nvPr/>
        </p:nvSpPr>
        <p:spPr>
          <a:xfrm>
            <a:off x="2362200" y="33528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8" name="Oval 7"/>
          <p:cNvSpPr/>
          <p:nvPr/>
        </p:nvSpPr>
        <p:spPr>
          <a:xfrm>
            <a:off x="2286000" y="52578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d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>
            <a:stCxn id="5" idx="6"/>
            <a:endCxn id="7" idx="2"/>
          </p:cNvCxnSpPr>
          <p:nvPr/>
        </p:nvCxnSpPr>
        <p:spPr>
          <a:xfrm flipV="1">
            <a:off x="1295400" y="3581400"/>
            <a:ext cx="1066800" cy="533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6"/>
            <a:endCxn id="6" idx="2"/>
          </p:cNvCxnSpPr>
          <p:nvPr/>
        </p:nvCxnSpPr>
        <p:spPr>
          <a:xfrm>
            <a:off x="1295400" y="4114800"/>
            <a:ext cx="9906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6"/>
            <a:endCxn id="8" idx="2"/>
          </p:cNvCxnSpPr>
          <p:nvPr/>
        </p:nvCxnSpPr>
        <p:spPr>
          <a:xfrm>
            <a:off x="1295400" y="4114800"/>
            <a:ext cx="990600" cy="1371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76400" y="3505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28800" y="4050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905000" y="47360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cxnSp>
        <p:nvCxnSpPr>
          <p:cNvPr id="20" name="Straight Arrow Connector 19"/>
          <p:cNvCxnSpPr>
            <a:stCxn id="7" idx="4"/>
            <a:endCxn id="6" idx="0"/>
          </p:cNvCxnSpPr>
          <p:nvPr/>
        </p:nvCxnSpPr>
        <p:spPr>
          <a:xfrm flipH="1">
            <a:off x="2514600" y="3810000"/>
            <a:ext cx="762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3505200" y="38100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e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3" name="Straight Arrow Connector 22"/>
          <p:cNvCxnSpPr>
            <a:stCxn id="21" idx="3"/>
            <a:endCxn id="6" idx="6"/>
          </p:cNvCxnSpPr>
          <p:nvPr/>
        </p:nvCxnSpPr>
        <p:spPr>
          <a:xfrm flipH="1">
            <a:off x="2743200" y="4200245"/>
            <a:ext cx="828955" cy="2955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1" idx="4"/>
            <a:endCxn id="8" idx="7"/>
          </p:cNvCxnSpPr>
          <p:nvPr/>
        </p:nvCxnSpPr>
        <p:spPr>
          <a:xfrm flipH="1">
            <a:off x="2676245" y="4267200"/>
            <a:ext cx="1057555" cy="10575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7" idx="6"/>
            <a:endCxn id="21" idx="1"/>
          </p:cNvCxnSpPr>
          <p:nvPr/>
        </p:nvCxnSpPr>
        <p:spPr>
          <a:xfrm>
            <a:off x="2819400" y="3581400"/>
            <a:ext cx="752755" cy="2955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593914" y="3897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127314" y="3429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200400" y="47360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971800" y="4050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724400" y="2514600"/>
            <a:ext cx="220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Edge weights </a:t>
            </a:r>
            <a:r>
              <a:rPr lang="en-US" smtClean="0"/>
              <a:t>= w(</a:t>
            </a:r>
            <a:r>
              <a:rPr lang="en-US" dirty="0" err="1" smtClean="0"/>
              <a:t>x,y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724400" y="3059668"/>
            <a:ext cx="3208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Final distances = d(</a:t>
            </a:r>
            <a:r>
              <a:rPr lang="en-US" dirty="0" err="1" smtClean="0"/>
              <a:t>x,y</a:t>
            </a:r>
            <a:r>
              <a:rPr lang="en-US" dirty="0" smtClean="0"/>
              <a:t>) = </a:t>
            </a:r>
            <a:r>
              <a:rPr lang="en-US" dirty="0" err="1" smtClean="0">
                <a:latin typeface="Calibri"/>
              </a:rPr>
              <a:t>d</a:t>
            </a:r>
            <a:r>
              <a:rPr lang="en-US" baseline="-25000" dirty="0" err="1" smtClean="0">
                <a:latin typeface="Calibri"/>
              </a:rPr>
              <a:t>w</a:t>
            </a:r>
            <a:r>
              <a:rPr lang="en-US" dirty="0" smtClean="0">
                <a:latin typeface="Calibri"/>
              </a:rPr>
              <a:t>(</a:t>
            </a:r>
            <a:r>
              <a:rPr lang="en-US" dirty="0" err="1" smtClean="0">
                <a:latin typeface="Calibri"/>
              </a:rPr>
              <a:t>x,y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609600"/>
            <a:ext cx="35312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Bellman-Ford-Moore Algorithm</a:t>
            </a:r>
          </a:p>
          <a:p>
            <a:r>
              <a:rPr lang="en-US" sz="2000" b="1" dirty="0" smtClean="0"/>
              <a:t>SSSP, </a:t>
            </a:r>
            <a:r>
              <a:rPr lang="en-US" sz="2000" b="1" dirty="0" err="1" smtClean="0"/>
              <a:t>neg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wts</a:t>
            </a:r>
            <a:r>
              <a:rPr lang="en-US" sz="2000" b="1" dirty="0" smtClean="0"/>
              <a:t> OK</a:t>
            </a:r>
            <a:endParaRPr lang="en-US" sz="2000" b="1" dirty="0"/>
          </a:p>
        </p:txBody>
      </p:sp>
      <p:sp>
        <p:nvSpPr>
          <p:cNvPr id="5" name="Oval 4"/>
          <p:cNvSpPr/>
          <p:nvPr/>
        </p:nvSpPr>
        <p:spPr>
          <a:xfrm>
            <a:off x="838200" y="38862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286000" y="42672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7" name="Oval 6"/>
          <p:cNvSpPr/>
          <p:nvPr/>
        </p:nvSpPr>
        <p:spPr>
          <a:xfrm>
            <a:off x="2362200" y="33528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8" name="Oval 7"/>
          <p:cNvSpPr/>
          <p:nvPr/>
        </p:nvSpPr>
        <p:spPr>
          <a:xfrm>
            <a:off x="2286000" y="52578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d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>
            <a:stCxn id="5" idx="6"/>
            <a:endCxn id="7" idx="2"/>
          </p:cNvCxnSpPr>
          <p:nvPr/>
        </p:nvCxnSpPr>
        <p:spPr>
          <a:xfrm flipV="1">
            <a:off x="1295400" y="3581400"/>
            <a:ext cx="1066800" cy="533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6"/>
            <a:endCxn id="6" idx="2"/>
          </p:cNvCxnSpPr>
          <p:nvPr/>
        </p:nvCxnSpPr>
        <p:spPr>
          <a:xfrm>
            <a:off x="1295400" y="4114800"/>
            <a:ext cx="9906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6"/>
            <a:endCxn id="8" idx="2"/>
          </p:cNvCxnSpPr>
          <p:nvPr/>
        </p:nvCxnSpPr>
        <p:spPr>
          <a:xfrm>
            <a:off x="1295400" y="4114800"/>
            <a:ext cx="990600" cy="1371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76400" y="3505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28800" y="4050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905000" y="47360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cxnSp>
        <p:nvCxnSpPr>
          <p:cNvPr id="20" name="Straight Arrow Connector 19"/>
          <p:cNvCxnSpPr>
            <a:stCxn id="7" idx="4"/>
            <a:endCxn id="6" idx="0"/>
          </p:cNvCxnSpPr>
          <p:nvPr/>
        </p:nvCxnSpPr>
        <p:spPr>
          <a:xfrm flipH="1">
            <a:off x="2514600" y="3810000"/>
            <a:ext cx="762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3505200" y="38100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e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3" name="Straight Arrow Connector 22"/>
          <p:cNvCxnSpPr>
            <a:stCxn id="21" idx="3"/>
            <a:endCxn id="6" idx="6"/>
          </p:cNvCxnSpPr>
          <p:nvPr/>
        </p:nvCxnSpPr>
        <p:spPr>
          <a:xfrm flipH="1">
            <a:off x="2743200" y="4200245"/>
            <a:ext cx="828955" cy="2955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1" idx="4"/>
            <a:endCxn id="8" idx="7"/>
          </p:cNvCxnSpPr>
          <p:nvPr/>
        </p:nvCxnSpPr>
        <p:spPr>
          <a:xfrm flipH="1">
            <a:off x="2676245" y="4267200"/>
            <a:ext cx="1057555" cy="10575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7" idx="6"/>
            <a:endCxn id="21" idx="1"/>
          </p:cNvCxnSpPr>
          <p:nvPr/>
        </p:nvCxnSpPr>
        <p:spPr>
          <a:xfrm>
            <a:off x="2819400" y="3581400"/>
            <a:ext cx="752755" cy="2955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593914" y="3897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127314" y="3429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200400" y="47360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971800" y="4050268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-2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005834" y="4419600"/>
            <a:ext cx="3075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// "relax” all the edges out of x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084931" y="4724400"/>
            <a:ext cx="3111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L(y) &lt;- min ( L(y),  L(x) + w(</a:t>
            </a:r>
            <a:r>
              <a:rPr lang="en-US" dirty="0" err="1" smtClean="0"/>
              <a:t>x,y</a:t>
            </a:r>
            <a:r>
              <a:rPr lang="en-US" dirty="0" smtClean="0"/>
              <a:t>) )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572000" y="3212068"/>
            <a:ext cx="3371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// L(x) is an upper bound </a:t>
            </a:r>
            <a:r>
              <a:rPr lang="en-US" smtClean="0"/>
              <a:t>on d(</a:t>
            </a:r>
            <a:r>
              <a:rPr lang="en-US" dirty="0" err="1" smtClean="0"/>
              <a:t>s,x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4548634" y="3810000"/>
            <a:ext cx="1532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</a:t>
            </a:r>
            <a:r>
              <a:rPr lang="en-US" dirty="0"/>
              <a:t>t</a:t>
            </a:r>
            <a:r>
              <a:rPr lang="en-US" dirty="0" smtClean="0"/>
              <a:t> = 1 to n-1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816558" y="4126468"/>
            <a:ext cx="1657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all vertices x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3505200" y="5373469"/>
            <a:ext cx="525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Claim: </a:t>
            </a:r>
            <a:r>
              <a:rPr lang="en-US" dirty="0" smtClean="0">
                <a:solidFill>
                  <a:srgbClr val="7030A0"/>
                </a:solidFill>
              </a:rPr>
              <a:t>if graph has non negative cycles, B-F-M is OK.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505200" y="5754469"/>
            <a:ext cx="525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Proof: </a:t>
            </a:r>
            <a:r>
              <a:rPr lang="en-US" dirty="0" smtClean="0">
                <a:solidFill>
                  <a:srgbClr val="00B050"/>
                </a:solidFill>
              </a:rPr>
              <a:t>induction. At end of round </a:t>
            </a:r>
            <a:r>
              <a:rPr lang="en-US" dirty="0">
                <a:solidFill>
                  <a:srgbClr val="00B050"/>
                </a:solidFill>
              </a:rPr>
              <a:t>t</a:t>
            </a:r>
            <a:r>
              <a:rPr lang="en-US" dirty="0" smtClean="0">
                <a:solidFill>
                  <a:srgbClr val="00B050"/>
                </a:solidFill>
              </a:rPr>
              <a:t>, L(y) is shortest </a:t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>     path using at most </a:t>
            </a:r>
            <a:r>
              <a:rPr lang="en-US" dirty="0">
                <a:solidFill>
                  <a:srgbClr val="00B050"/>
                </a:solidFill>
              </a:rPr>
              <a:t>t</a:t>
            </a:r>
            <a:r>
              <a:rPr lang="en-US" dirty="0" smtClean="0">
                <a:solidFill>
                  <a:srgbClr val="00B050"/>
                </a:solidFill>
              </a:rPr>
              <a:t> edges.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181600" y="685800"/>
            <a:ext cx="18384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n rounds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m time per round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O(</a:t>
            </a:r>
            <a:r>
              <a:rPr lang="en-US" dirty="0" err="1" smtClean="0">
                <a:solidFill>
                  <a:srgbClr val="C00000"/>
                </a:solidFill>
              </a:rPr>
              <a:t>mn</a:t>
            </a:r>
            <a:r>
              <a:rPr lang="en-US" dirty="0" smtClean="0">
                <a:solidFill>
                  <a:srgbClr val="C00000"/>
                </a:solidFill>
              </a:rPr>
              <a:t>) time</a:t>
            </a:r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45" name="Table 44"/>
          <p:cNvGraphicFramePr>
            <a:graphicFrameLocks noGrp="1"/>
          </p:cNvGraphicFramePr>
          <p:nvPr/>
        </p:nvGraphicFramePr>
        <p:xfrm>
          <a:off x="4572000" y="1930400"/>
          <a:ext cx="3581400" cy="812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6280"/>
                <a:gridCol w="716280"/>
                <a:gridCol w="716280"/>
                <a:gridCol w="716280"/>
                <a:gridCol w="716280"/>
              </a:tblGrid>
              <a:tr h="406400"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 anchor="ctr" anchorCtr="1"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 anchorCtr="1"/>
                </a:tc>
              </a:tr>
            </a:tbl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4038600" y="2373868"/>
            <a:ext cx="52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L(x)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609600"/>
            <a:ext cx="35312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Bellman-Ford-Moore Algorithm</a:t>
            </a:r>
          </a:p>
          <a:p>
            <a:r>
              <a:rPr lang="en-US" sz="2000" b="1" dirty="0" smtClean="0"/>
              <a:t>SSSP, </a:t>
            </a:r>
            <a:r>
              <a:rPr lang="en-US" sz="2000" b="1" dirty="0" err="1" smtClean="0"/>
              <a:t>neg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wts</a:t>
            </a:r>
            <a:r>
              <a:rPr lang="en-US" sz="2000" b="1" dirty="0" smtClean="0"/>
              <a:t> OK</a:t>
            </a:r>
            <a:endParaRPr lang="en-US" sz="2000" b="1" dirty="0"/>
          </a:p>
        </p:txBody>
      </p:sp>
      <p:sp>
        <p:nvSpPr>
          <p:cNvPr id="5" name="Oval 4"/>
          <p:cNvSpPr/>
          <p:nvPr/>
        </p:nvSpPr>
        <p:spPr>
          <a:xfrm>
            <a:off x="838200" y="38862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286000" y="42672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7" name="Oval 6"/>
          <p:cNvSpPr/>
          <p:nvPr/>
        </p:nvSpPr>
        <p:spPr>
          <a:xfrm>
            <a:off x="2362200" y="33528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8" name="Oval 7"/>
          <p:cNvSpPr/>
          <p:nvPr/>
        </p:nvSpPr>
        <p:spPr>
          <a:xfrm>
            <a:off x="2286000" y="52578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d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>
            <a:stCxn id="5" idx="6"/>
            <a:endCxn id="7" idx="2"/>
          </p:cNvCxnSpPr>
          <p:nvPr/>
        </p:nvCxnSpPr>
        <p:spPr>
          <a:xfrm flipV="1">
            <a:off x="1295400" y="3581400"/>
            <a:ext cx="1066800" cy="533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6"/>
            <a:endCxn id="6" idx="2"/>
          </p:cNvCxnSpPr>
          <p:nvPr/>
        </p:nvCxnSpPr>
        <p:spPr>
          <a:xfrm>
            <a:off x="1295400" y="4114800"/>
            <a:ext cx="9906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6"/>
            <a:endCxn id="8" idx="2"/>
          </p:cNvCxnSpPr>
          <p:nvPr/>
        </p:nvCxnSpPr>
        <p:spPr>
          <a:xfrm>
            <a:off x="1295400" y="4114800"/>
            <a:ext cx="990600" cy="1371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76400" y="3505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28800" y="4050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905000" y="47360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cxnSp>
        <p:nvCxnSpPr>
          <p:cNvPr id="20" name="Straight Arrow Connector 19"/>
          <p:cNvCxnSpPr>
            <a:stCxn id="7" idx="4"/>
            <a:endCxn id="6" idx="0"/>
          </p:cNvCxnSpPr>
          <p:nvPr/>
        </p:nvCxnSpPr>
        <p:spPr>
          <a:xfrm flipH="1">
            <a:off x="2514600" y="3810000"/>
            <a:ext cx="762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3505200" y="38100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e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3" name="Straight Arrow Connector 22"/>
          <p:cNvCxnSpPr>
            <a:stCxn id="21" idx="3"/>
            <a:endCxn id="6" idx="6"/>
          </p:cNvCxnSpPr>
          <p:nvPr/>
        </p:nvCxnSpPr>
        <p:spPr>
          <a:xfrm flipH="1">
            <a:off x="2743200" y="4200245"/>
            <a:ext cx="828955" cy="2955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1" idx="4"/>
            <a:endCxn id="8" idx="7"/>
          </p:cNvCxnSpPr>
          <p:nvPr/>
        </p:nvCxnSpPr>
        <p:spPr>
          <a:xfrm flipH="1">
            <a:off x="2676245" y="4267200"/>
            <a:ext cx="1057555" cy="10575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7" idx="6"/>
            <a:endCxn id="21" idx="1"/>
          </p:cNvCxnSpPr>
          <p:nvPr/>
        </p:nvCxnSpPr>
        <p:spPr>
          <a:xfrm>
            <a:off x="2819400" y="3581400"/>
            <a:ext cx="752755" cy="2955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593914" y="3897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127314" y="3429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200400" y="47360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971800" y="4050268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-2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005834" y="4419600"/>
            <a:ext cx="3075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// "relax” all the edges out of x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084931" y="4724400"/>
            <a:ext cx="3111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L(y) &lt;- min ( L(y),  L(x) + w(</a:t>
            </a:r>
            <a:r>
              <a:rPr lang="en-US" dirty="0" err="1" smtClean="0"/>
              <a:t>x,y</a:t>
            </a:r>
            <a:r>
              <a:rPr lang="en-US" dirty="0" smtClean="0"/>
              <a:t>) )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572000" y="3212068"/>
            <a:ext cx="3414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// L(x) is an upper bound on w(</a:t>
            </a:r>
            <a:r>
              <a:rPr lang="en-US" dirty="0" err="1" smtClean="0"/>
              <a:t>s,x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4548634" y="3810000"/>
            <a:ext cx="1532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</a:t>
            </a:r>
            <a:r>
              <a:rPr lang="en-US" dirty="0"/>
              <a:t>t</a:t>
            </a:r>
            <a:r>
              <a:rPr lang="en-US" dirty="0" smtClean="0"/>
              <a:t> = 1 to n-1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816558" y="4126468"/>
            <a:ext cx="1657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all vertices x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3505200" y="5373469"/>
            <a:ext cx="5257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Claim: </a:t>
            </a:r>
            <a:r>
              <a:rPr lang="en-US" dirty="0" smtClean="0">
                <a:solidFill>
                  <a:srgbClr val="7030A0"/>
                </a:solidFill>
              </a:rPr>
              <a:t>If at end, som</a:t>
            </a:r>
            <a:r>
              <a:rPr lang="en-US" dirty="0">
                <a:solidFill>
                  <a:srgbClr val="7030A0"/>
                </a:solidFill>
              </a:rPr>
              <a:t>e</a:t>
            </a:r>
            <a:r>
              <a:rPr lang="en-US" dirty="0" smtClean="0">
                <a:solidFill>
                  <a:srgbClr val="7030A0"/>
                </a:solidFill>
              </a:rPr>
              <a:t> edge </a:t>
            </a:r>
            <a:r>
              <a:rPr lang="en-US" dirty="0" err="1" smtClean="0">
                <a:solidFill>
                  <a:srgbClr val="7030A0"/>
                </a:solidFill>
              </a:rPr>
              <a:t>xy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</a:rPr>
              <a:t>is “over-tight”</a:t>
            </a:r>
          </a:p>
          <a:p>
            <a:r>
              <a:rPr lang="en-US" dirty="0">
                <a:solidFill>
                  <a:srgbClr val="7030A0"/>
                </a:solidFill>
              </a:rPr>
              <a:t>	</a:t>
            </a:r>
            <a:r>
              <a:rPr lang="en-US" dirty="0" smtClean="0">
                <a:solidFill>
                  <a:srgbClr val="7030A0"/>
                </a:solidFill>
              </a:rPr>
              <a:t>( it has L(y) &gt; L(x) + w(</a:t>
            </a:r>
            <a:r>
              <a:rPr lang="en-US" dirty="0" err="1" smtClean="0">
                <a:solidFill>
                  <a:srgbClr val="7030A0"/>
                </a:solidFill>
              </a:rPr>
              <a:t>x,y</a:t>
            </a:r>
            <a:r>
              <a:rPr lang="en-US" dirty="0" smtClean="0">
                <a:solidFill>
                  <a:srgbClr val="7030A0"/>
                </a:solidFill>
              </a:rPr>
              <a:t>) )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             then graph has negative cycle.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181600" y="685800"/>
            <a:ext cx="18384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n rounds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m time per round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O(</a:t>
            </a:r>
            <a:r>
              <a:rPr lang="en-US" dirty="0" err="1" smtClean="0">
                <a:solidFill>
                  <a:srgbClr val="C00000"/>
                </a:solidFill>
              </a:rPr>
              <a:t>mn</a:t>
            </a:r>
            <a:r>
              <a:rPr lang="en-US" dirty="0" smtClean="0">
                <a:solidFill>
                  <a:srgbClr val="C00000"/>
                </a:solidFill>
              </a:rPr>
              <a:t>) time</a:t>
            </a:r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45" name="Table 44"/>
          <p:cNvGraphicFramePr>
            <a:graphicFrameLocks noGrp="1"/>
          </p:cNvGraphicFramePr>
          <p:nvPr/>
        </p:nvGraphicFramePr>
        <p:xfrm>
          <a:off x="4572000" y="1930400"/>
          <a:ext cx="3581400" cy="812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6280"/>
                <a:gridCol w="716280"/>
                <a:gridCol w="716280"/>
                <a:gridCol w="716280"/>
                <a:gridCol w="716280"/>
              </a:tblGrid>
              <a:tr h="406400"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 anchor="ctr" anchorCtr="1"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 anchorCtr="1"/>
                </a:tc>
              </a:tr>
            </a:tbl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4038600" y="2373868"/>
            <a:ext cx="52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L(x)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6609" y="1066800"/>
            <a:ext cx="5750782" cy="3257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7392" y="4347924"/>
            <a:ext cx="5715000" cy="168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7065226" y="6550223"/>
            <a:ext cx="20787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slide from </a:t>
            </a:r>
            <a:r>
              <a:rPr lang="en-US" sz="1400" dirty="0" err="1" smtClean="0"/>
              <a:t>Mikkel</a:t>
            </a:r>
            <a:r>
              <a:rPr lang="en-US" sz="1400" dirty="0" smtClean="0"/>
              <a:t> </a:t>
            </a:r>
            <a:r>
              <a:rPr lang="en-US" sz="1400" dirty="0" err="1" smtClean="0"/>
              <a:t>Thorup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621836" y="304800"/>
            <a:ext cx="2273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Lots more work!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685800"/>
            <a:ext cx="6386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E.g., extensions and implementations of (just) </a:t>
            </a:r>
            <a:r>
              <a:rPr lang="en-US" dirty="0" err="1" smtClean="0"/>
              <a:t>Dijkstra’s</a:t>
            </a:r>
            <a:r>
              <a:rPr lang="en-US" dirty="0" smtClean="0"/>
              <a:t> algorithm: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0" y="666690"/>
            <a:ext cx="13499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All Pairs </a:t>
            </a:r>
            <a:r>
              <a:rPr lang="en-US" sz="2000" b="1" dirty="0" smtClean="0"/>
              <a:t>SP</a:t>
            </a:r>
            <a:endParaRPr lang="en-US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1828800"/>
            <a:ext cx="54489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Non-</a:t>
            </a:r>
            <a:r>
              <a:rPr lang="en-US" dirty="0" err="1" smtClean="0"/>
              <a:t>neg</a:t>
            </a:r>
            <a:r>
              <a:rPr lang="en-US" dirty="0" smtClean="0"/>
              <a:t> weights: </a:t>
            </a:r>
          </a:p>
          <a:p>
            <a:r>
              <a:rPr lang="en-US" dirty="0" smtClean="0"/>
              <a:t>      n </a:t>
            </a:r>
            <a:r>
              <a:rPr lang="en-US" dirty="0" err="1" smtClean="0">
                <a:solidFill>
                  <a:srgbClr val="FF0000"/>
                </a:solidFill>
              </a:rPr>
              <a:t>Dijkstras</a:t>
            </a:r>
            <a:r>
              <a:rPr lang="en-US" dirty="0"/>
              <a:t>	</a:t>
            </a:r>
            <a:r>
              <a:rPr lang="en-US" dirty="0" smtClean="0"/>
              <a:t>		O(</a:t>
            </a:r>
            <a:r>
              <a:rPr lang="en-US" dirty="0" err="1" smtClean="0"/>
              <a:t>mn</a:t>
            </a:r>
            <a:r>
              <a:rPr lang="en-US" dirty="0" smtClean="0"/>
              <a:t> + </a:t>
            </a:r>
            <a:r>
              <a:rPr lang="en-US" dirty="0" smtClean="0">
                <a:latin typeface="Calibri"/>
              </a:rPr>
              <a:t>n</a:t>
            </a:r>
            <a:r>
              <a:rPr lang="en-US" baseline="30000" dirty="0" smtClean="0">
                <a:latin typeface="Calibri"/>
              </a:rPr>
              <a:t>2</a:t>
            </a:r>
            <a:r>
              <a:rPr lang="en-US" dirty="0" smtClean="0"/>
              <a:t> log n)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41256" y="2782669"/>
            <a:ext cx="4594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</a:t>
            </a:r>
            <a:r>
              <a:rPr lang="en-US" dirty="0" err="1" smtClean="0"/>
              <a:t>eg</a:t>
            </a:r>
            <a:r>
              <a:rPr lang="en-US" dirty="0" smtClean="0"/>
              <a:t> weights: </a:t>
            </a:r>
          </a:p>
          <a:p>
            <a:r>
              <a:rPr lang="en-US" dirty="0" smtClean="0"/>
              <a:t>      n </a:t>
            </a:r>
            <a:r>
              <a:rPr lang="en-US" dirty="0" smtClean="0">
                <a:solidFill>
                  <a:srgbClr val="FF0000"/>
                </a:solidFill>
              </a:rPr>
              <a:t>B-F-M</a:t>
            </a: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 smtClean="0">
                <a:latin typeface="Calibri"/>
              </a:rPr>
              <a:t>O(mn</a:t>
            </a:r>
            <a:r>
              <a:rPr lang="en-US" baseline="30000" dirty="0" smtClean="0">
                <a:latin typeface="Calibri"/>
              </a:rPr>
              <a:t>2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609600"/>
            <a:ext cx="23366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Johnson’s Algorithm</a:t>
            </a:r>
          </a:p>
          <a:p>
            <a:r>
              <a:rPr lang="en-US" sz="2000" b="1" dirty="0" smtClean="0"/>
              <a:t>APSP, </a:t>
            </a:r>
            <a:r>
              <a:rPr lang="en-US" sz="2000" b="1" dirty="0" err="1" smtClean="0"/>
              <a:t>neg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wts</a:t>
            </a:r>
            <a:r>
              <a:rPr lang="en-US" sz="2000" b="1" dirty="0" smtClean="0"/>
              <a:t> OK</a:t>
            </a:r>
            <a:endParaRPr lang="en-US" sz="2000" b="1" dirty="0"/>
          </a:p>
        </p:txBody>
      </p:sp>
      <p:sp>
        <p:nvSpPr>
          <p:cNvPr id="5" name="Oval 4"/>
          <p:cNvSpPr/>
          <p:nvPr/>
        </p:nvSpPr>
        <p:spPr>
          <a:xfrm>
            <a:off x="838200" y="38862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286000" y="42672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7" name="Oval 6"/>
          <p:cNvSpPr/>
          <p:nvPr/>
        </p:nvSpPr>
        <p:spPr>
          <a:xfrm>
            <a:off x="2362200" y="33528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8" name="Oval 7"/>
          <p:cNvSpPr/>
          <p:nvPr/>
        </p:nvSpPr>
        <p:spPr>
          <a:xfrm>
            <a:off x="2286000" y="52578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d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>
            <a:stCxn id="5" idx="6"/>
            <a:endCxn id="7" idx="2"/>
          </p:cNvCxnSpPr>
          <p:nvPr/>
        </p:nvCxnSpPr>
        <p:spPr>
          <a:xfrm flipV="1">
            <a:off x="1295400" y="3581400"/>
            <a:ext cx="1066800" cy="533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6"/>
            <a:endCxn id="6" idx="2"/>
          </p:cNvCxnSpPr>
          <p:nvPr/>
        </p:nvCxnSpPr>
        <p:spPr>
          <a:xfrm>
            <a:off x="1295400" y="4114800"/>
            <a:ext cx="9906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6"/>
            <a:endCxn id="8" idx="2"/>
          </p:cNvCxnSpPr>
          <p:nvPr/>
        </p:nvCxnSpPr>
        <p:spPr>
          <a:xfrm>
            <a:off x="1295400" y="4114800"/>
            <a:ext cx="990600" cy="1371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76400" y="3505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28800" y="4050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905000" y="47360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cxnSp>
        <p:nvCxnSpPr>
          <p:cNvPr id="20" name="Straight Arrow Connector 19"/>
          <p:cNvCxnSpPr>
            <a:stCxn id="7" idx="4"/>
            <a:endCxn id="6" idx="0"/>
          </p:cNvCxnSpPr>
          <p:nvPr/>
        </p:nvCxnSpPr>
        <p:spPr>
          <a:xfrm flipH="1">
            <a:off x="2514600" y="3810000"/>
            <a:ext cx="762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3505200" y="38100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e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3" name="Straight Arrow Connector 22"/>
          <p:cNvCxnSpPr>
            <a:stCxn id="21" idx="3"/>
            <a:endCxn id="6" idx="6"/>
          </p:cNvCxnSpPr>
          <p:nvPr/>
        </p:nvCxnSpPr>
        <p:spPr>
          <a:xfrm flipH="1">
            <a:off x="2743200" y="4200245"/>
            <a:ext cx="828955" cy="2955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1" idx="4"/>
            <a:endCxn id="8" idx="7"/>
          </p:cNvCxnSpPr>
          <p:nvPr/>
        </p:nvCxnSpPr>
        <p:spPr>
          <a:xfrm flipH="1">
            <a:off x="2676245" y="4267200"/>
            <a:ext cx="1057555" cy="10575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7" idx="6"/>
            <a:endCxn id="21" idx="1"/>
          </p:cNvCxnSpPr>
          <p:nvPr/>
        </p:nvCxnSpPr>
        <p:spPr>
          <a:xfrm>
            <a:off x="2819400" y="3581400"/>
            <a:ext cx="752755" cy="2955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593914" y="3897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127314" y="3429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200400" y="47360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971800" y="4050268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-2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572000" y="3212068"/>
            <a:ext cx="3650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Claim: </a:t>
            </a:r>
            <a:r>
              <a:rPr lang="en-US" dirty="0" err="1" smtClean="0">
                <a:latin typeface="Calibri"/>
              </a:rPr>
              <a:t>d</a:t>
            </a:r>
            <a:r>
              <a:rPr lang="en-US" baseline="-25000" dirty="0" err="1" smtClean="0">
                <a:latin typeface="Calibri"/>
              </a:rPr>
              <a:t>w</a:t>
            </a:r>
            <a:r>
              <a:rPr lang="en-US" dirty="0" smtClean="0"/>
              <a:t> (</a:t>
            </a:r>
            <a:r>
              <a:rPr lang="en-US" dirty="0" err="1" smtClean="0"/>
              <a:t>x,y</a:t>
            </a:r>
            <a:r>
              <a:rPr lang="en-US" dirty="0" smtClean="0"/>
              <a:t>) = </a:t>
            </a:r>
            <a:r>
              <a:rPr lang="en-US" dirty="0" err="1" smtClean="0">
                <a:latin typeface="Calibri"/>
              </a:rPr>
              <a:t>d</a:t>
            </a:r>
            <a:r>
              <a:rPr lang="en-US" baseline="-25000" dirty="0" err="1" smtClean="0">
                <a:latin typeface="Calibri"/>
              </a:rPr>
              <a:t>ŵ</a:t>
            </a:r>
            <a:r>
              <a:rPr lang="en-US" dirty="0" smtClean="0"/>
              <a:t>(</a:t>
            </a:r>
            <a:r>
              <a:rPr lang="en-US" dirty="0" err="1" smtClean="0"/>
              <a:t>x,y</a:t>
            </a:r>
            <a:r>
              <a:rPr lang="en-US" dirty="0" smtClean="0"/>
              <a:t>) + </a:t>
            </a:r>
            <a:r>
              <a:rPr lang="en-US" dirty="0" smtClean="0">
                <a:latin typeface="cmmi10"/>
              </a:rPr>
              <a:t>©</a:t>
            </a:r>
            <a:r>
              <a:rPr lang="en-US" dirty="0" smtClean="0"/>
              <a:t>(y) - </a:t>
            </a:r>
            <a:r>
              <a:rPr lang="en-US" dirty="0" smtClean="0">
                <a:latin typeface="cmmi10"/>
              </a:rPr>
              <a:t>©</a:t>
            </a:r>
            <a:r>
              <a:rPr lang="en-US" dirty="0" smtClean="0"/>
              <a:t>(x)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572000" y="5117068"/>
            <a:ext cx="3918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How to find these “feasible potentials”?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572000" y="2766536"/>
            <a:ext cx="3295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Fact: </a:t>
            </a:r>
            <a:r>
              <a:rPr lang="en-US" dirty="0" smtClean="0">
                <a:latin typeface="Calibri"/>
              </a:rPr>
              <a:t>reduced </a:t>
            </a:r>
            <a:r>
              <a:rPr lang="en-US" dirty="0" smtClean="0">
                <a:latin typeface="Calibri"/>
              </a:rPr>
              <a:t>weights ŵ non-</a:t>
            </a:r>
            <a:r>
              <a:rPr lang="en-US" dirty="0" err="1" smtClean="0">
                <a:latin typeface="Calibri"/>
              </a:rPr>
              <a:t>neg</a:t>
            </a:r>
            <a:endParaRPr lang="en-US" dirty="0" smtClean="0"/>
          </a:p>
        </p:txBody>
      </p:sp>
      <p:sp>
        <p:nvSpPr>
          <p:cNvPr id="44" name="TextBox 43"/>
          <p:cNvSpPr txBox="1"/>
          <p:nvPr/>
        </p:nvSpPr>
        <p:spPr>
          <a:xfrm>
            <a:off x="4800600" y="3745468"/>
            <a:ext cx="38688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 shortest paths don’t </a:t>
            </a:r>
            <a:r>
              <a:rPr lang="en-US" dirty="0" smtClean="0"/>
              <a:t>change, though</a:t>
            </a:r>
          </a:p>
          <a:p>
            <a:r>
              <a:rPr lang="en-US" dirty="0" smtClean="0"/>
              <a:t>	</a:t>
            </a:r>
            <a:r>
              <a:rPr lang="en-US" dirty="0" smtClean="0"/>
              <a:t>their weights might.</a:t>
            </a:r>
            <a:endParaRPr lang="en-US" dirty="0" smtClean="0"/>
          </a:p>
          <a:p>
            <a:r>
              <a:rPr lang="en-US" dirty="0" smtClean="0">
                <a:sym typeface="Symbol"/>
              </a:rPr>
              <a:t> </a:t>
            </a:r>
            <a:r>
              <a:rPr lang="en-US" dirty="0" smtClean="0"/>
              <a:t>suffices </a:t>
            </a:r>
            <a:r>
              <a:rPr lang="en-US" dirty="0" smtClean="0"/>
              <a:t>to find APSP in this</a:t>
            </a:r>
          </a:p>
          <a:p>
            <a:r>
              <a:rPr lang="en-US" dirty="0"/>
              <a:t> </a:t>
            </a:r>
            <a:r>
              <a:rPr lang="en-US" dirty="0" smtClean="0"/>
              <a:t>  non-</a:t>
            </a:r>
            <a:r>
              <a:rPr lang="en-US" dirty="0" err="1" smtClean="0"/>
              <a:t>neg</a:t>
            </a:r>
            <a:r>
              <a:rPr lang="en-US" dirty="0" smtClean="0"/>
              <a:t> weights graph!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572000" y="1524000"/>
            <a:ext cx="39135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</a:t>
            </a:r>
            <a:r>
              <a:rPr lang="en-US" dirty="0" smtClean="0"/>
              <a:t>“</a:t>
            </a:r>
            <a:r>
              <a:rPr lang="en-US" dirty="0" smtClean="0">
                <a:solidFill>
                  <a:srgbClr val="C00000"/>
                </a:solidFill>
              </a:rPr>
              <a:t>feasible potentials</a:t>
            </a:r>
            <a:r>
              <a:rPr lang="en-US" dirty="0" smtClean="0"/>
              <a:t>” </a:t>
            </a:r>
            <a:r>
              <a:rPr lang="en-US" dirty="0" smtClean="0">
                <a:latin typeface="cmmi10"/>
              </a:rPr>
              <a:t>©</a:t>
            </a:r>
            <a:r>
              <a:rPr lang="en-US" dirty="0" smtClean="0"/>
              <a:t>(x) such </a:t>
            </a:r>
            <a:r>
              <a:rPr lang="en-US" dirty="0" smtClean="0"/>
              <a:t>that</a:t>
            </a:r>
          </a:p>
          <a:p>
            <a:r>
              <a:rPr lang="en-US" dirty="0" smtClean="0"/>
              <a:t>the “</a:t>
            </a:r>
            <a:r>
              <a:rPr lang="en-US" dirty="0" smtClean="0">
                <a:solidFill>
                  <a:srgbClr val="C00000"/>
                </a:solidFill>
              </a:rPr>
              <a:t>reduced weights</a:t>
            </a:r>
            <a:r>
              <a:rPr lang="en-US" dirty="0" smtClean="0"/>
              <a:t>”</a:t>
            </a:r>
            <a:endParaRPr lang="en-US" dirty="0" smtClean="0"/>
          </a:p>
          <a:p>
            <a:r>
              <a:rPr lang="en-US" dirty="0" smtClean="0"/>
              <a:t>     ŵ(</a:t>
            </a:r>
            <a:r>
              <a:rPr lang="en-US" dirty="0" err="1" smtClean="0"/>
              <a:t>x,y</a:t>
            </a:r>
            <a:r>
              <a:rPr lang="en-US" dirty="0" smtClean="0"/>
              <a:t>) </a:t>
            </a:r>
            <a:r>
              <a:rPr lang="en-US" dirty="0" smtClean="0"/>
              <a:t>:= </a:t>
            </a:r>
            <a:r>
              <a:rPr lang="en-US" dirty="0" smtClean="0">
                <a:latin typeface="cmmi10"/>
              </a:rPr>
              <a:t>©</a:t>
            </a:r>
            <a:r>
              <a:rPr lang="en-US" dirty="0" smtClean="0"/>
              <a:t>(x)  + w(</a:t>
            </a:r>
            <a:r>
              <a:rPr lang="en-US" dirty="0" err="1" smtClean="0"/>
              <a:t>x,y</a:t>
            </a:r>
            <a:r>
              <a:rPr lang="en-US" dirty="0" smtClean="0"/>
              <a:t>) - </a:t>
            </a:r>
            <a:r>
              <a:rPr lang="en-US" dirty="0" smtClean="0">
                <a:latin typeface="cmmi10"/>
              </a:rPr>
              <a:t>©</a:t>
            </a:r>
            <a:r>
              <a:rPr lang="en-US" dirty="0" smtClean="0"/>
              <a:t>(y) ≥ 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609600"/>
            <a:ext cx="23366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Johnson’s Algorithm</a:t>
            </a:r>
          </a:p>
          <a:p>
            <a:r>
              <a:rPr lang="en-US" sz="2000" b="1" dirty="0" smtClean="0"/>
              <a:t>APSP, </a:t>
            </a:r>
            <a:r>
              <a:rPr lang="en-US" sz="2000" b="1" dirty="0" err="1" smtClean="0"/>
              <a:t>neg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wts</a:t>
            </a:r>
            <a:r>
              <a:rPr lang="en-US" sz="2000" b="1" dirty="0" smtClean="0"/>
              <a:t> OK</a:t>
            </a:r>
            <a:endParaRPr lang="en-US" sz="2000" b="1" dirty="0"/>
          </a:p>
        </p:txBody>
      </p:sp>
      <p:sp>
        <p:nvSpPr>
          <p:cNvPr id="5" name="Oval 4"/>
          <p:cNvSpPr/>
          <p:nvPr/>
        </p:nvSpPr>
        <p:spPr>
          <a:xfrm>
            <a:off x="838200" y="38862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286000" y="42672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7" name="Oval 6"/>
          <p:cNvSpPr/>
          <p:nvPr/>
        </p:nvSpPr>
        <p:spPr>
          <a:xfrm>
            <a:off x="2362200" y="33528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8" name="Oval 7"/>
          <p:cNvSpPr/>
          <p:nvPr/>
        </p:nvSpPr>
        <p:spPr>
          <a:xfrm>
            <a:off x="2286000" y="52578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d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>
            <a:stCxn id="5" idx="6"/>
            <a:endCxn id="7" idx="2"/>
          </p:cNvCxnSpPr>
          <p:nvPr/>
        </p:nvCxnSpPr>
        <p:spPr>
          <a:xfrm flipV="1">
            <a:off x="1295400" y="3581400"/>
            <a:ext cx="1066800" cy="533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6"/>
            <a:endCxn id="6" idx="2"/>
          </p:cNvCxnSpPr>
          <p:nvPr/>
        </p:nvCxnSpPr>
        <p:spPr>
          <a:xfrm>
            <a:off x="1295400" y="4114800"/>
            <a:ext cx="9906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6"/>
            <a:endCxn id="8" idx="2"/>
          </p:cNvCxnSpPr>
          <p:nvPr/>
        </p:nvCxnSpPr>
        <p:spPr>
          <a:xfrm>
            <a:off x="1295400" y="4114800"/>
            <a:ext cx="990600" cy="1371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76400" y="3505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28800" y="4050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905000" y="47360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cxnSp>
        <p:nvCxnSpPr>
          <p:cNvPr id="20" name="Straight Arrow Connector 19"/>
          <p:cNvCxnSpPr>
            <a:stCxn id="7" idx="4"/>
            <a:endCxn id="6" idx="0"/>
          </p:cNvCxnSpPr>
          <p:nvPr/>
        </p:nvCxnSpPr>
        <p:spPr>
          <a:xfrm flipH="1">
            <a:off x="2514600" y="3810000"/>
            <a:ext cx="762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3505200" y="38100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e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3" name="Straight Arrow Connector 22"/>
          <p:cNvCxnSpPr>
            <a:stCxn id="21" idx="3"/>
            <a:endCxn id="6" idx="6"/>
          </p:cNvCxnSpPr>
          <p:nvPr/>
        </p:nvCxnSpPr>
        <p:spPr>
          <a:xfrm flipH="1">
            <a:off x="2743200" y="4200245"/>
            <a:ext cx="828955" cy="2955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1" idx="4"/>
            <a:endCxn id="8" idx="7"/>
          </p:cNvCxnSpPr>
          <p:nvPr/>
        </p:nvCxnSpPr>
        <p:spPr>
          <a:xfrm flipH="1">
            <a:off x="2676245" y="4267200"/>
            <a:ext cx="1057555" cy="10575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7" idx="6"/>
            <a:endCxn id="21" idx="1"/>
          </p:cNvCxnSpPr>
          <p:nvPr/>
        </p:nvCxnSpPr>
        <p:spPr>
          <a:xfrm>
            <a:off x="2819400" y="3581400"/>
            <a:ext cx="752755" cy="2955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593914" y="3897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127314" y="3429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200400" y="47360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971800" y="4050268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-2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3886200" y="5867400"/>
            <a:ext cx="4572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Z</a:t>
            </a:r>
          </a:p>
        </p:txBody>
      </p:sp>
      <p:cxnSp>
        <p:nvCxnSpPr>
          <p:cNvPr id="35" name="Straight Arrow Connector 34"/>
          <p:cNvCxnSpPr>
            <a:stCxn id="26" idx="0"/>
            <a:endCxn id="21" idx="5"/>
          </p:cNvCxnSpPr>
          <p:nvPr/>
        </p:nvCxnSpPr>
        <p:spPr>
          <a:xfrm flipH="1" flipV="1">
            <a:off x="3895445" y="4200245"/>
            <a:ext cx="219355" cy="166715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6" idx="1"/>
            <a:endCxn id="7" idx="5"/>
          </p:cNvCxnSpPr>
          <p:nvPr/>
        </p:nvCxnSpPr>
        <p:spPr>
          <a:xfrm flipH="1" flipV="1">
            <a:off x="2752445" y="3743045"/>
            <a:ext cx="1200710" cy="219131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26" idx="1"/>
            <a:endCxn id="6" idx="5"/>
          </p:cNvCxnSpPr>
          <p:nvPr/>
        </p:nvCxnSpPr>
        <p:spPr>
          <a:xfrm flipH="1" flipV="1">
            <a:off x="2676245" y="4657445"/>
            <a:ext cx="1276910" cy="127691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26" idx="2"/>
            <a:endCxn id="8" idx="5"/>
          </p:cNvCxnSpPr>
          <p:nvPr/>
        </p:nvCxnSpPr>
        <p:spPr>
          <a:xfrm flipH="1" flipV="1">
            <a:off x="2676245" y="5648045"/>
            <a:ext cx="1209955" cy="44795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26" idx="1"/>
            <a:endCxn id="5" idx="5"/>
          </p:cNvCxnSpPr>
          <p:nvPr/>
        </p:nvCxnSpPr>
        <p:spPr>
          <a:xfrm flipH="1" flipV="1">
            <a:off x="1228445" y="4276445"/>
            <a:ext cx="2724710" cy="165791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962400" y="4876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657600" y="5029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432114" y="52694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355914" y="5574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352800" y="58790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572000" y="5678269"/>
            <a:ext cx="45005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Shortest paths from Z.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    No negative cycles created, so B-F-M works.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572000" y="1524000"/>
            <a:ext cx="39135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</a:t>
            </a:r>
            <a:r>
              <a:rPr lang="en-US" dirty="0" smtClean="0"/>
              <a:t>“</a:t>
            </a:r>
            <a:r>
              <a:rPr lang="en-US" dirty="0" smtClean="0">
                <a:solidFill>
                  <a:srgbClr val="C00000"/>
                </a:solidFill>
              </a:rPr>
              <a:t>feasible potentials</a:t>
            </a:r>
            <a:r>
              <a:rPr lang="en-US" dirty="0" smtClean="0"/>
              <a:t>” </a:t>
            </a:r>
            <a:r>
              <a:rPr lang="en-US" dirty="0" smtClean="0">
                <a:latin typeface="cmmi10"/>
              </a:rPr>
              <a:t>©</a:t>
            </a:r>
            <a:r>
              <a:rPr lang="en-US" dirty="0" smtClean="0"/>
              <a:t>(x) such </a:t>
            </a:r>
            <a:r>
              <a:rPr lang="en-US" dirty="0" smtClean="0"/>
              <a:t>that</a:t>
            </a:r>
          </a:p>
          <a:p>
            <a:r>
              <a:rPr lang="en-US" dirty="0" smtClean="0"/>
              <a:t>the “</a:t>
            </a:r>
            <a:r>
              <a:rPr lang="en-US" dirty="0" smtClean="0">
                <a:solidFill>
                  <a:srgbClr val="C00000"/>
                </a:solidFill>
              </a:rPr>
              <a:t>reduced weights</a:t>
            </a:r>
            <a:r>
              <a:rPr lang="en-US" dirty="0" smtClean="0"/>
              <a:t>”</a:t>
            </a:r>
            <a:endParaRPr lang="en-US" dirty="0" smtClean="0"/>
          </a:p>
          <a:p>
            <a:r>
              <a:rPr lang="en-US" dirty="0" smtClean="0"/>
              <a:t>     ŵ(</a:t>
            </a:r>
            <a:r>
              <a:rPr lang="en-US" dirty="0" err="1" smtClean="0"/>
              <a:t>x,y</a:t>
            </a:r>
            <a:r>
              <a:rPr lang="en-US" dirty="0" smtClean="0"/>
              <a:t>) </a:t>
            </a:r>
            <a:r>
              <a:rPr lang="en-US" dirty="0" smtClean="0"/>
              <a:t>:= </a:t>
            </a:r>
            <a:r>
              <a:rPr lang="en-US" dirty="0" smtClean="0">
                <a:latin typeface="cmmi10"/>
              </a:rPr>
              <a:t>©</a:t>
            </a:r>
            <a:r>
              <a:rPr lang="en-US" dirty="0" smtClean="0"/>
              <a:t>(x)  + w(</a:t>
            </a:r>
            <a:r>
              <a:rPr lang="en-US" dirty="0" err="1" smtClean="0"/>
              <a:t>x,y</a:t>
            </a:r>
            <a:r>
              <a:rPr lang="en-US" dirty="0" smtClean="0"/>
              <a:t>) - </a:t>
            </a:r>
            <a:r>
              <a:rPr lang="en-US" dirty="0" smtClean="0">
                <a:latin typeface="cmmi10"/>
              </a:rPr>
              <a:t>©</a:t>
            </a:r>
            <a:r>
              <a:rPr lang="en-US" dirty="0" smtClean="0"/>
              <a:t>(y) ≥ 0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572000" y="3212068"/>
            <a:ext cx="3650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Claim: </a:t>
            </a:r>
            <a:r>
              <a:rPr lang="en-US" dirty="0" err="1" smtClean="0">
                <a:latin typeface="Calibri"/>
              </a:rPr>
              <a:t>d</a:t>
            </a:r>
            <a:r>
              <a:rPr lang="en-US" baseline="-25000" dirty="0" err="1" smtClean="0">
                <a:latin typeface="Calibri"/>
              </a:rPr>
              <a:t>w</a:t>
            </a:r>
            <a:r>
              <a:rPr lang="en-US" dirty="0" smtClean="0"/>
              <a:t> (</a:t>
            </a:r>
            <a:r>
              <a:rPr lang="en-US" dirty="0" err="1" smtClean="0"/>
              <a:t>x,y</a:t>
            </a:r>
            <a:r>
              <a:rPr lang="en-US" dirty="0" smtClean="0"/>
              <a:t>) = </a:t>
            </a:r>
            <a:r>
              <a:rPr lang="en-US" dirty="0" err="1" smtClean="0">
                <a:latin typeface="Calibri"/>
              </a:rPr>
              <a:t>d</a:t>
            </a:r>
            <a:r>
              <a:rPr lang="en-US" baseline="-25000" dirty="0" err="1" smtClean="0">
                <a:latin typeface="Calibri"/>
              </a:rPr>
              <a:t>ŵ</a:t>
            </a:r>
            <a:r>
              <a:rPr lang="en-US" dirty="0" smtClean="0"/>
              <a:t>(</a:t>
            </a:r>
            <a:r>
              <a:rPr lang="en-US" dirty="0" err="1" smtClean="0"/>
              <a:t>x,y</a:t>
            </a:r>
            <a:r>
              <a:rPr lang="en-US" dirty="0" smtClean="0"/>
              <a:t>) + </a:t>
            </a:r>
            <a:r>
              <a:rPr lang="en-US" dirty="0" smtClean="0">
                <a:latin typeface="cmmi10"/>
              </a:rPr>
              <a:t>©</a:t>
            </a:r>
            <a:r>
              <a:rPr lang="en-US" dirty="0" smtClean="0"/>
              <a:t>(y) - </a:t>
            </a:r>
            <a:r>
              <a:rPr lang="en-US" dirty="0" smtClean="0">
                <a:latin typeface="cmmi10"/>
              </a:rPr>
              <a:t>©</a:t>
            </a:r>
            <a:r>
              <a:rPr lang="en-US" dirty="0" smtClean="0"/>
              <a:t>(x)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572000" y="5117068"/>
            <a:ext cx="3918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How to find these “feasible potentials”?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572000" y="2766536"/>
            <a:ext cx="3295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Fact: </a:t>
            </a:r>
            <a:r>
              <a:rPr lang="en-US" dirty="0" smtClean="0">
                <a:latin typeface="Calibri"/>
              </a:rPr>
              <a:t>reduced weights </a:t>
            </a:r>
            <a:r>
              <a:rPr lang="en-US" dirty="0" smtClean="0">
                <a:latin typeface="Calibri"/>
              </a:rPr>
              <a:t>ŵ non-</a:t>
            </a:r>
            <a:r>
              <a:rPr lang="en-US" dirty="0" err="1" smtClean="0">
                <a:latin typeface="Calibri"/>
              </a:rPr>
              <a:t>neg</a:t>
            </a:r>
            <a:endParaRPr lang="en-US" dirty="0" smtClean="0"/>
          </a:p>
        </p:txBody>
      </p:sp>
      <p:sp>
        <p:nvSpPr>
          <p:cNvPr id="39" name="TextBox 38"/>
          <p:cNvSpPr txBox="1"/>
          <p:nvPr/>
        </p:nvSpPr>
        <p:spPr>
          <a:xfrm>
            <a:off x="4800600" y="3745468"/>
            <a:ext cx="38688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 shortest paths don’t </a:t>
            </a:r>
            <a:r>
              <a:rPr lang="en-US" dirty="0" smtClean="0"/>
              <a:t>change, though</a:t>
            </a:r>
          </a:p>
          <a:p>
            <a:r>
              <a:rPr lang="en-US" dirty="0" smtClean="0"/>
              <a:t>	</a:t>
            </a:r>
            <a:r>
              <a:rPr lang="en-US" dirty="0" smtClean="0"/>
              <a:t>their weights might.</a:t>
            </a:r>
            <a:endParaRPr lang="en-US" dirty="0" smtClean="0"/>
          </a:p>
          <a:p>
            <a:r>
              <a:rPr lang="en-US" dirty="0" smtClean="0">
                <a:sym typeface="Symbol"/>
              </a:rPr>
              <a:t> </a:t>
            </a:r>
            <a:r>
              <a:rPr lang="en-US" dirty="0" smtClean="0"/>
              <a:t>suffices </a:t>
            </a:r>
            <a:r>
              <a:rPr lang="en-US" dirty="0" smtClean="0"/>
              <a:t>to find APSP in this</a:t>
            </a:r>
          </a:p>
          <a:p>
            <a:r>
              <a:rPr lang="en-US" dirty="0"/>
              <a:t> </a:t>
            </a:r>
            <a:r>
              <a:rPr lang="en-US" dirty="0" smtClean="0"/>
              <a:t>  non-</a:t>
            </a:r>
            <a:r>
              <a:rPr lang="en-US" dirty="0" err="1" smtClean="0"/>
              <a:t>neg</a:t>
            </a:r>
            <a:r>
              <a:rPr lang="en-US" dirty="0" smtClean="0"/>
              <a:t> weights graph!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0" y="666690"/>
            <a:ext cx="13499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All Pairs </a:t>
            </a:r>
            <a:r>
              <a:rPr lang="en-US" sz="2000" b="1" dirty="0" smtClean="0"/>
              <a:t>SP</a:t>
            </a:r>
            <a:endParaRPr lang="en-US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1828800"/>
            <a:ext cx="54489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Non-</a:t>
            </a:r>
            <a:r>
              <a:rPr lang="en-US" dirty="0" err="1" smtClean="0"/>
              <a:t>neg</a:t>
            </a:r>
            <a:r>
              <a:rPr lang="en-US" dirty="0" smtClean="0"/>
              <a:t> weights: </a:t>
            </a:r>
          </a:p>
          <a:p>
            <a:r>
              <a:rPr lang="en-US" dirty="0" smtClean="0"/>
              <a:t>      n </a:t>
            </a:r>
            <a:r>
              <a:rPr lang="en-US" dirty="0" err="1" smtClean="0"/>
              <a:t>Dijkstras</a:t>
            </a:r>
            <a:r>
              <a:rPr lang="en-US" dirty="0"/>
              <a:t>	</a:t>
            </a:r>
            <a:r>
              <a:rPr lang="en-US" dirty="0" smtClean="0"/>
              <a:t>		O(</a:t>
            </a:r>
            <a:r>
              <a:rPr lang="en-US" dirty="0" err="1" smtClean="0"/>
              <a:t>mn</a:t>
            </a:r>
            <a:r>
              <a:rPr lang="en-US" dirty="0" smtClean="0"/>
              <a:t> + </a:t>
            </a:r>
            <a:r>
              <a:rPr lang="en-US" dirty="0" smtClean="0">
                <a:latin typeface="Calibri"/>
              </a:rPr>
              <a:t>n</a:t>
            </a:r>
            <a:r>
              <a:rPr lang="en-US" baseline="30000" dirty="0" smtClean="0">
                <a:latin typeface="Calibri"/>
              </a:rPr>
              <a:t>2</a:t>
            </a:r>
            <a:r>
              <a:rPr lang="en-US" dirty="0" smtClean="0"/>
              <a:t> log n)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41256" y="2782669"/>
            <a:ext cx="4594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</a:t>
            </a:r>
            <a:r>
              <a:rPr lang="en-US" dirty="0" err="1" smtClean="0"/>
              <a:t>eg</a:t>
            </a:r>
            <a:r>
              <a:rPr lang="en-US" dirty="0" smtClean="0"/>
              <a:t> weights: </a:t>
            </a:r>
          </a:p>
          <a:p>
            <a:r>
              <a:rPr lang="en-US" dirty="0" smtClean="0"/>
              <a:t>      n B-F-M</a:t>
            </a: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 smtClean="0">
                <a:latin typeface="Calibri"/>
              </a:rPr>
              <a:t>O(mn</a:t>
            </a:r>
            <a:r>
              <a:rPr lang="en-US" baseline="30000" dirty="0" smtClean="0">
                <a:latin typeface="Calibri"/>
              </a:rPr>
              <a:t>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3697069"/>
            <a:ext cx="54489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</a:t>
            </a:r>
            <a:r>
              <a:rPr lang="en-US" dirty="0" err="1" smtClean="0"/>
              <a:t>eg</a:t>
            </a:r>
            <a:r>
              <a:rPr lang="en-US" dirty="0" smtClean="0"/>
              <a:t> weights: </a:t>
            </a:r>
          </a:p>
          <a:p>
            <a:r>
              <a:rPr lang="en-US" dirty="0"/>
              <a:t> </a:t>
            </a:r>
            <a:r>
              <a:rPr lang="en-US" dirty="0" smtClean="0"/>
              <a:t>     B-F-M</a:t>
            </a:r>
            <a:r>
              <a:rPr lang="en-US" dirty="0"/>
              <a:t>	</a:t>
            </a:r>
            <a:r>
              <a:rPr lang="en-US" dirty="0" smtClean="0"/>
              <a:t> + n </a:t>
            </a:r>
            <a:r>
              <a:rPr lang="en-US" dirty="0" err="1"/>
              <a:t>D</a:t>
            </a:r>
            <a:r>
              <a:rPr lang="en-US" dirty="0" err="1" smtClean="0"/>
              <a:t>ijkstras</a:t>
            </a:r>
            <a:r>
              <a:rPr lang="en-US" dirty="0" smtClean="0"/>
              <a:t> 		</a:t>
            </a:r>
            <a:r>
              <a:rPr lang="en-US" dirty="0" smtClean="0">
                <a:latin typeface="Calibri"/>
              </a:rPr>
              <a:t>O(</a:t>
            </a:r>
            <a:r>
              <a:rPr lang="en-US" dirty="0" err="1" smtClean="0">
                <a:latin typeface="Calibri"/>
              </a:rPr>
              <a:t>mn</a:t>
            </a:r>
            <a:r>
              <a:rPr lang="en-US" dirty="0" smtClean="0">
                <a:latin typeface="Calibri"/>
              </a:rPr>
              <a:t> + n</a:t>
            </a:r>
            <a:r>
              <a:rPr lang="en-US" baseline="30000" dirty="0" smtClean="0">
                <a:latin typeface="Calibri"/>
              </a:rPr>
              <a:t>2</a:t>
            </a:r>
            <a:r>
              <a:rPr lang="en-US" dirty="0" smtClean="0">
                <a:latin typeface="Calibri"/>
              </a:rPr>
              <a:t> log 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180472" y="4611469"/>
            <a:ext cx="44101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</a:t>
            </a:r>
            <a:r>
              <a:rPr lang="en-US" dirty="0" err="1" smtClean="0"/>
              <a:t>eg</a:t>
            </a:r>
            <a:r>
              <a:rPr lang="en-US" dirty="0" smtClean="0"/>
              <a:t> weights: </a:t>
            </a:r>
          </a:p>
          <a:p>
            <a:r>
              <a:rPr lang="en-US" dirty="0"/>
              <a:t> </a:t>
            </a:r>
            <a:r>
              <a:rPr lang="en-US" dirty="0" smtClean="0"/>
              <a:t>     Floyd-</a:t>
            </a:r>
            <a:r>
              <a:rPr lang="en-US" dirty="0" err="1" smtClean="0"/>
              <a:t>Warshall</a:t>
            </a:r>
            <a:r>
              <a:rPr lang="en-US" dirty="0" smtClean="0"/>
              <a:t>			</a:t>
            </a:r>
            <a:r>
              <a:rPr lang="en-US" dirty="0" smtClean="0">
                <a:latin typeface="Calibri"/>
              </a:rPr>
              <a:t>O(n</a:t>
            </a:r>
            <a:r>
              <a:rPr lang="en-US" baseline="30000" dirty="0" smtClean="0">
                <a:latin typeface="Calibri"/>
              </a:rPr>
              <a:t>3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550181" y="5486400"/>
            <a:ext cx="40030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all vertices z</a:t>
            </a:r>
          </a:p>
          <a:p>
            <a:r>
              <a:rPr lang="en-US" dirty="0"/>
              <a:t> </a:t>
            </a:r>
            <a:r>
              <a:rPr lang="en-US" dirty="0" smtClean="0"/>
              <a:t>    for all vertices </a:t>
            </a:r>
            <a:r>
              <a:rPr lang="en-US" dirty="0" err="1" smtClean="0"/>
              <a:t>x,y</a:t>
            </a:r>
            <a:endParaRPr lang="en-US" dirty="0" smtClean="0"/>
          </a:p>
          <a:p>
            <a:r>
              <a:rPr lang="en-US" dirty="0" smtClean="0"/>
              <a:t>            d(</a:t>
            </a:r>
            <a:r>
              <a:rPr lang="en-US" dirty="0" err="1" smtClean="0"/>
              <a:t>x,y</a:t>
            </a:r>
            <a:r>
              <a:rPr lang="en-US" dirty="0" smtClean="0"/>
              <a:t>) &lt;- min{ d(</a:t>
            </a:r>
            <a:r>
              <a:rPr lang="en-US" dirty="0" err="1" smtClean="0"/>
              <a:t>x,y</a:t>
            </a:r>
            <a:r>
              <a:rPr lang="en-US" dirty="0" smtClean="0"/>
              <a:t>), d(</a:t>
            </a:r>
            <a:r>
              <a:rPr lang="en-US" dirty="0" err="1" smtClean="0"/>
              <a:t>x,z</a:t>
            </a:r>
            <a:r>
              <a:rPr lang="en-US" dirty="0" smtClean="0"/>
              <a:t>) + d(</a:t>
            </a:r>
            <a:r>
              <a:rPr lang="en-US" dirty="0" err="1" smtClean="0"/>
              <a:t>z,y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0" y="666690"/>
            <a:ext cx="13499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All Pairs </a:t>
            </a:r>
            <a:r>
              <a:rPr lang="en-US" sz="2000" b="1" dirty="0" smtClean="0"/>
              <a:t>SP</a:t>
            </a:r>
            <a:endParaRPr lang="en-US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1828800"/>
            <a:ext cx="54489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Non-</a:t>
            </a:r>
            <a:r>
              <a:rPr lang="en-US" dirty="0" err="1" smtClean="0"/>
              <a:t>neg</a:t>
            </a:r>
            <a:r>
              <a:rPr lang="en-US" dirty="0" smtClean="0"/>
              <a:t> weights: </a:t>
            </a:r>
          </a:p>
          <a:p>
            <a:r>
              <a:rPr lang="en-US" dirty="0" smtClean="0"/>
              <a:t>      n </a:t>
            </a:r>
            <a:r>
              <a:rPr lang="en-US" dirty="0" err="1" smtClean="0"/>
              <a:t>Dijkstras</a:t>
            </a:r>
            <a:r>
              <a:rPr lang="en-US" dirty="0"/>
              <a:t>	</a:t>
            </a:r>
            <a:r>
              <a:rPr lang="en-US" dirty="0" smtClean="0"/>
              <a:t>		O(</a:t>
            </a:r>
            <a:r>
              <a:rPr lang="en-US" dirty="0" err="1" smtClean="0"/>
              <a:t>mn</a:t>
            </a:r>
            <a:r>
              <a:rPr lang="en-US" dirty="0" smtClean="0"/>
              <a:t> + </a:t>
            </a:r>
            <a:r>
              <a:rPr lang="en-US" dirty="0" smtClean="0">
                <a:latin typeface="Calibri"/>
              </a:rPr>
              <a:t>n</a:t>
            </a:r>
            <a:r>
              <a:rPr lang="en-US" baseline="30000" dirty="0" smtClean="0">
                <a:latin typeface="Calibri"/>
              </a:rPr>
              <a:t>2</a:t>
            </a:r>
            <a:r>
              <a:rPr lang="en-US" dirty="0" smtClean="0"/>
              <a:t> log n)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41256" y="2782669"/>
            <a:ext cx="4594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</a:t>
            </a:r>
            <a:r>
              <a:rPr lang="en-US" dirty="0" err="1" smtClean="0"/>
              <a:t>eg</a:t>
            </a:r>
            <a:r>
              <a:rPr lang="en-US" dirty="0" smtClean="0"/>
              <a:t> weights: </a:t>
            </a:r>
          </a:p>
          <a:p>
            <a:r>
              <a:rPr lang="en-US" dirty="0" smtClean="0"/>
              <a:t>      n B-F-M</a:t>
            </a: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 smtClean="0">
                <a:latin typeface="Calibri"/>
              </a:rPr>
              <a:t>O(mn</a:t>
            </a:r>
            <a:r>
              <a:rPr lang="en-US" baseline="30000" dirty="0" smtClean="0">
                <a:latin typeface="Calibri"/>
              </a:rPr>
              <a:t>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3697069"/>
            <a:ext cx="54489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</a:t>
            </a:r>
            <a:r>
              <a:rPr lang="en-US" dirty="0" err="1" smtClean="0"/>
              <a:t>eg</a:t>
            </a:r>
            <a:r>
              <a:rPr lang="en-US" dirty="0" smtClean="0"/>
              <a:t> weights: </a:t>
            </a:r>
          </a:p>
          <a:p>
            <a:r>
              <a:rPr lang="en-US" dirty="0"/>
              <a:t> </a:t>
            </a:r>
            <a:r>
              <a:rPr lang="en-US" dirty="0" smtClean="0"/>
              <a:t>     B-F-M</a:t>
            </a:r>
            <a:r>
              <a:rPr lang="en-US" dirty="0"/>
              <a:t>	</a:t>
            </a:r>
            <a:r>
              <a:rPr lang="en-US" dirty="0" smtClean="0"/>
              <a:t> + n </a:t>
            </a:r>
            <a:r>
              <a:rPr lang="en-US" dirty="0" err="1"/>
              <a:t>D</a:t>
            </a:r>
            <a:r>
              <a:rPr lang="en-US" dirty="0" err="1" smtClean="0"/>
              <a:t>ijkstras</a:t>
            </a:r>
            <a:r>
              <a:rPr lang="en-US" dirty="0" smtClean="0"/>
              <a:t> 		</a:t>
            </a:r>
            <a:r>
              <a:rPr lang="en-US" dirty="0" smtClean="0">
                <a:latin typeface="Calibri"/>
              </a:rPr>
              <a:t>O(</a:t>
            </a:r>
            <a:r>
              <a:rPr lang="en-US" dirty="0" err="1" smtClean="0">
                <a:latin typeface="Calibri"/>
              </a:rPr>
              <a:t>mn</a:t>
            </a:r>
            <a:r>
              <a:rPr lang="en-US" dirty="0" smtClean="0">
                <a:latin typeface="Calibri"/>
              </a:rPr>
              <a:t> + n</a:t>
            </a:r>
            <a:r>
              <a:rPr lang="en-US" baseline="30000" dirty="0" smtClean="0">
                <a:latin typeface="Calibri"/>
              </a:rPr>
              <a:t>2</a:t>
            </a:r>
            <a:r>
              <a:rPr lang="en-US" dirty="0" smtClean="0">
                <a:latin typeface="Calibri"/>
              </a:rPr>
              <a:t> log 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180472" y="4611469"/>
            <a:ext cx="44101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</a:t>
            </a:r>
            <a:r>
              <a:rPr lang="en-US" dirty="0" err="1" smtClean="0"/>
              <a:t>eg</a:t>
            </a:r>
            <a:r>
              <a:rPr lang="en-US" dirty="0" smtClean="0"/>
              <a:t> weights: </a:t>
            </a:r>
          </a:p>
          <a:p>
            <a:r>
              <a:rPr lang="en-US" dirty="0"/>
              <a:t> </a:t>
            </a:r>
            <a:r>
              <a:rPr lang="en-US" dirty="0" smtClean="0"/>
              <a:t>     Floyd-</a:t>
            </a:r>
            <a:r>
              <a:rPr lang="en-US" dirty="0" err="1" smtClean="0"/>
              <a:t>Warshall</a:t>
            </a:r>
            <a:r>
              <a:rPr lang="en-US" dirty="0" smtClean="0"/>
              <a:t>			</a:t>
            </a:r>
            <a:r>
              <a:rPr lang="en-US" dirty="0" smtClean="0">
                <a:latin typeface="Calibri"/>
              </a:rPr>
              <a:t>O(n</a:t>
            </a:r>
            <a:r>
              <a:rPr lang="en-US" baseline="30000" dirty="0" smtClean="0">
                <a:latin typeface="Calibri"/>
              </a:rPr>
              <a:t>3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28618" y="5562600"/>
            <a:ext cx="49536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</a:t>
            </a:r>
            <a:r>
              <a:rPr lang="en-US" dirty="0" err="1" smtClean="0"/>
              <a:t>eg</a:t>
            </a:r>
            <a:r>
              <a:rPr lang="en-US" dirty="0" smtClean="0"/>
              <a:t> weights: </a:t>
            </a:r>
          </a:p>
          <a:p>
            <a:r>
              <a:rPr lang="en-US" dirty="0"/>
              <a:t> </a:t>
            </a:r>
            <a:r>
              <a:rPr lang="en-US" dirty="0" smtClean="0"/>
              <a:t>     Naïve Min-Sum-Product		</a:t>
            </a:r>
            <a:r>
              <a:rPr lang="en-US" dirty="0" smtClean="0">
                <a:latin typeface="Calibri"/>
              </a:rPr>
              <a:t>O(n</a:t>
            </a:r>
            <a:r>
              <a:rPr lang="en-US" baseline="30000" dirty="0" smtClean="0">
                <a:latin typeface="Calibri"/>
              </a:rPr>
              <a:t>3</a:t>
            </a:r>
            <a:r>
              <a:rPr lang="en-US" dirty="0"/>
              <a:t> </a:t>
            </a:r>
            <a:r>
              <a:rPr lang="en-US" dirty="0" smtClean="0"/>
              <a:t>log n)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609600"/>
            <a:ext cx="22714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/>
              <a:t>Dijkstra’s</a:t>
            </a:r>
            <a:r>
              <a:rPr lang="en-US" sz="2000" b="1" dirty="0" smtClean="0"/>
              <a:t> Algorithm</a:t>
            </a:r>
          </a:p>
          <a:p>
            <a:r>
              <a:rPr lang="en-US" sz="2000" b="1" dirty="0" smtClean="0"/>
              <a:t>SSSP, non-</a:t>
            </a:r>
            <a:r>
              <a:rPr lang="en-US" sz="2000" b="1" dirty="0" err="1" smtClean="0"/>
              <a:t>neg</a:t>
            </a:r>
            <a:endParaRPr lang="en-US" sz="2000" b="1" dirty="0"/>
          </a:p>
        </p:txBody>
      </p:sp>
      <p:sp>
        <p:nvSpPr>
          <p:cNvPr id="5" name="Oval 4"/>
          <p:cNvSpPr/>
          <p:nvPr/>
        </p:nvSpPr>
        <p:spPr>
          <a:xfrm>
            <a:off x="838200" y="38862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286000" y="42672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7" name="Oval 6"/>
          <p:cNvSpPr/>
          <p:nvPr/>
        </p:nvSpPr>
        <p:spPr>
          <a:xfrm>
            <a:off x="2362200" y="33528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8" name="Oval 7"/>
          <p:cNvSpPr/>
          <p:nvPr/>
        </p:nvSpPr>
        <p:spPr>
          <a:xfrm>
            <a:off x="2286000" y="52578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d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>
            <a:stCxn id="5" idx="6"/>
            <a:endCxn id="7" idx="2"/>
          </p:cNvCxnSpPr>
          <p:nvPr/>
        </p:nvCxnSpPr>
        <p:spPr>
          <a:xfrm flipV="1">
            <a:off x="1295400" y="3581400"/>
            <a:ext cx="1066800" cy="533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6"/>
            <a:endCxn id="6" idx="2"/>
          </p:cNvCxnSpPr>
          <p:nvPr/>
        </p:nvCxnSpPr>
        <p:spPr>
          <a:xfrm>
            <a:off x="1295400" y="4114800"/>
            <a:ext cx="9906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6"/>
            <a:endCxn id="8" idx="2"/>
          </p:cNvCxnSpPr>
          <p:nvPr/>
        </p:nvCxnSpPr>
        <p:spPr>
          <a:xfrm>
            <a:off x="1295400" y="4114800"/>
            <a:ext cx="990600" cy="1371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76400" y="3505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28800" y="4050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905000" y="47360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cxnSp>
        <p:nvCxnSpPr>
          <p:cNvPr id="20" name="Straight Arrow Connector 19"/>
          <p:cNvCxnSpPr>
            <a:stCxn id="7" idx="4"/>
            <a:endCxn id="6" idx="0"/>
          </p:cNvCxnSpPr>
          <p:nvPr/>
        </p:nvCxnSpPr>
        <p:spPr>
          <a:xfrm flipH="1">
            <a:off x="2514600" y="3810000"/>
            <a:ext cx="762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3505200" y="38100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e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3" name="Straight Arrow Connector 22"/>
          <p:cNvCxnSpPr>
            <a:stCxn id="21" idx="3"/>
            <a:endCxn id="6" idx="6"/>
          </p:cNvCxnSpPr>
          <p:nvPr/>
        </p:nvCxnSpPr>
        <p:spPr>
          <a:xfrm flipH="1">
            <a:off x="2743200" y="4200245"/>
            <a:ext cx="828955" cy="2955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1" idx="4"/>
            <a:endCxn id="8" idx="7"/>
          </p:cNvCxnSpPr>
          <p:nvPr/>
        </p:nvCxnSpPr>
        <p:spPr>
          <a:xfrm flipH="1">
            <a:off x="2676245" y="4267200"/>
            <a:ext cx="1057555" cy="10575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7" idx="6"/>
            <a:endCxn id="21" idx="1"/>
          </p:cNvCxnSpPr>
          <p:nvPr/>
        </p:nvCxnSpPr>
        <p:spPr>
          <a:xfrm>
            <a:off x="2819400" y="3581400"/>
            <a:ext cx="752755" cy="2955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593914" y="3897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127314" y="3429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200400" y="47360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971800" y="4050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4572000" y="2616200"/>
          <a:ext cx="3581400" cy="812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6280"/>
                <a:gridCol w="716280"/>
                <a:gridCol w="716280"/>
                <a:gridCol w="716280"/>
                <a:gridCol w="716280"/>
              </a:tblGrid>
              <a:tr h="406400"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 anchor="ctr" anchorCtr="1"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∞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∞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∞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∞</a:t>
                      </a:r>
                      <a:endParaRPr lang="en-US" dirty="0"/>
                    </a:p>
                  </a:txBody>
                  <a:tcPr anchor="ctr" anchorCtr="1"/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4597732" y="4267200"/>
            <a:ext cx="1584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&lt;- </a:t>
            </a:r>
            <a:r>
              <a:rPr lang="en-US" dirty="0" err="1" smtClean="0"/>
              <a:t>extractmin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572000" y="5638800"/>
            <a:ext cx="2842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"relax” all the edges out of x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005834" y="5943600"/>
            <a:ext cx="3111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L(y) &lt;- min ( L(y),  L(x) + w(</a:t>
            </a:r>
            <a:r>
              <a:rPr lang="en-US" dirty="0" err="1" smtClean="0"/>
              <a:t>x,y</a:t>
            </a:r>
            <a:r>
              <a:rPr lang="en-US" dirty="0" smtClean="0"/>
              <a:t>) )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4572000" y="4736068"/>
            <a:ext cx="2942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// L(x) is the distance of s to x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572000" y="5040868"/>
            <a:ext cx="1763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// mark x as final</a:t>
            </a:r>
            <a:endParaRPr lang="en-US" dirty="0"/>
          </a:p>
        </p:txBody>
      </p:sp>
      <p:sp>
        <p:nvSpPr>
          <p:cNvPr id="40" name="Down Arrow 39"/>
          <p:cNvSpPr/>
          <p:nvPr/>
        </p:nvSpPr>
        <p:spPr>
          <a:xfrm>
            <a:off x="4800600" y="2209800"/>
            <a:ext cx="3048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4038600" y="3048000"/>
            <a:ext cx="52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L(x)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609600"/>
            <a:ext cx="22714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/>
              <a:t>Dijkstra’s</a:t>
            </a:r>
            <a:r>
              <a:rPr lang="en-US" sz="2000" b="1" dirty="0" smtClean="0"/>
              <a:t> Algorithm</a:t>
            </a:r>
          </a:p>
          <a:p>
            <a:r>
              <a:rPr lang="en-US" sz="2000" b="1" dirty="0" smtClean="0"/>
              <a:t>SSSP, non-</a:t>
            </a:r>
            <a:r>
              <a:rPr lang="en-US" sz="2000" b="1" dirty="0" err="1" smtClean="0"/>
              <a:t>neg</a:t>
            </a:r>
            <a:endParaRPr lang="en-US" sz="2000" b="1" dirty="0"/>
          </a:p>
        </p:txBody>
      </p:sp>
      <p:sp>
        <p:nvSpPr>
          <p:cNvPr id="5" name="Oval 4"/>
          <p:cNvSpPr/>
          <p:nvPr/>
        </p:nvSpPr>
        <p:spPr>
          <a:xfrm>
            <a:off x="838200" y="38862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286000" y="42672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7" name="Oval 6"/>
          <p:cNvSpPr/>
          <p:nvPr/>
        </p:nvSpPr>
        <p:spPr>
          <a:xfrm>
            <a:off x="2362200" y="33528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8" name="Oval 7"/>
          <p:cNvSpPr/>
          <p:nvPr/>
        </p:nvSpPr>
        <p:spPr>
          <a:xfrm>
            <a:off x="2286000" y="52578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d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>
            <a:stCxn id="5" idx="6"/>
            <a:endCxn id="7" idx="2"/>
          </p:cNvCxnSpPr>
          <p:nvPr/>
        </p:nvCxnSpPr>
        <p:spPr>
          <a:xfrm flipV="1">
            <a:off x="1295400" y="3581400"/>
            <a:ext cx="1066800" cy="533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6"/>
            <a:endCxn id="6" idx="2"/>
          </p:cNvCxnSpPr>
          <p:nvPr/>
        </p:nvCxnSpPr>
        <p:spPr>
          <a:xfrm>
            <a:off x="1295400" y="4114800"/>
            <a:ext cx="9906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6"/>
            <a:endCxn id="8" idx="2"/>
          </p:cNvCxnSpPr>
          <p:nvPr/>
        </p:nvCxnSpPr>
        <p:spPr>
          <a:xfrm>
            <a:off x="1295400" y="4114800"/>
            <a:ext cx="990600" cy="1371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76400" y="3505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28800" y="4050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905000" y="47360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6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7" idx="4"/>
            <a:endCxn id="6" idx="0"/>
          </p:cNvCxnSpPr>
          <p:nvPr/>
        </p:nvCxnSpPr>
        <p:spPr>
          <a:xfrm flipH="1">
            <a:off x="2514600" y="3810000"/>
            <a:ext cx="762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3505200" y="38100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e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3" name="Straight Arrow Connector 22"/>
          <p:cNvCxnSpPr>
            <a:stCxn id="21" idx="3"/>
            <a:endCxn id="6" idx="6"/>
          </p:cNvCxnSpPr>
          <p:nvPr/>
        </p:nvCxnSpPr>
        <p:spPr>
          <a:xfrm flipH="1">
            <a:off x="2743200" y="4200245"/>
            <a:ext cx="828955" cy="2955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1" idx="4"/>
            <a:endCxn id="8" idx="7"/>
          </p:cNvCxnSpPr>
          <p:nvPr/>
        </p:nvCxnSpPr>
        <p:spPr>
          <a:xfrm flipH="1">
            <a:off x="2676245" y="4267200"/>
            <a:ext cx="1057555" cy="10575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7" idx="6"/>
            <a:endCxn id="21" idx="1"/>
          </p:cNvCxnSpPr>
          <p:nvPr/>
        </p:nvCxnSpPr>
        <p:spPr>
          <a:xfrm>
            <a:off x="2819400" y="3581400"/>
            <a:ext cx="752755" cy="2955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593914" y="3897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127314" y="3429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200400" y="47360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971800" y="4050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4572000" y="2616200"/>
          <a:ext cx="3581400" cy="812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6280"/>
                <a:gridCol w="716280"/>
                <a:gridCol w="716280"/>
                <a:gridCol w="716280"/>
                <a:gridCol w="716280"/>
              </a:tblGrid>
              <a:tr h="406400"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 anchor="ctr" anchorCtr="1"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∞</a:t>
                      </a:r>
                      <a:endParaRPr lang="en-US" dirty="0"/>
                    </a:p>
                  </a:txBody>
                  <a:tcPr anchor="ctr" anchorCtr="1"/>
                </a:tc>
              </a:tr>
            </a:tbl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4597732" y="4267200"/>
            <a:ext cx="1584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&lt;- </a:t>
            </a:r>
            <a:r>
              <a:rPr lang="en-US" dirty="0" err="1" smtClean="0"/>
              <a:t>extractmin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572000" y="5638800"/>
            <a:ext cx="2842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"relax” all the edges out of x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005834" y="5943600"/>
            <a:ext cx="3111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L(y) &lt;- min ( L(y),  L(x) + w(</a:t>
            </a:r>
            <a:r>
              <a:rPr lang="en-US" dirty="0" err="1" smtClean="0"/>
              <a:t>x,y</a:t>
            </a:r>
            <a:r>
              <a:rPr lang="en-US" dirty="0" smtClean="0"/>
              <a:t>) )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572000" y="4736068"/>
            <a:ext cx="2942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// L(x) is the distance of s to x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572000" y="5040868"/>
            <a:ext cx="1763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// mark x as final</a:t>
            </a:r>
            <a:endParaRPr lang="en-US" dirty="0"/>
          </a:p>
        </p:txBody>
      </p:sp>
      <p:sp>
        <p:nvSpPr>
          <p:cNvPr id="36" name="Down Arrow 35"/>
          <p:cNvSpPr/>
          <p:nvPr/>
        </p:nvSpPr>
        <p:spPr>
          <a:xfrm>
            <a:off x="5486400" y="2209800"/>
            <a:ext cx="3048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4038600" y="3048000"/>
            <a:ext cx="52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L(x)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609600"/>
            <a:ext cx="22714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/>
              <a:t>Dijkstra’s</a:t>
            </a:r>
            <a:r>
              <a:rPr lang="en-US" sz="2000" b="1" dirty="0" smtClean="0"/>
              <a:t> Algorithm</a:t>
            </a:r>
          </a:p>
          <a:p>
            <a:r>
              <a:rPr lang="en-US" sz="2000" b="1" dirty="0" smtClean="0"/>
              <a:t>SSSP, non-</a:t>
            </a:r>
            <a:r>
              <a:rPr lang="en-US" sz="2000" b="1" dirty="0" err="1" smtClean="0"/>
              <a:t>neg</a:t>
            </a:r>
            <a:endParaRPr lang="en-US" sz="2000" b="1" dirty="0"/>
          </a:p>
        </p:txBody>
      </p:sp>
      <p:sp>
        <p:nvSpPr>
          <p:cNvPr id="5" name="Oval 4"/>
          <p:cNvSpPr/>
          <p:nvPr/>
        </p:nvSpPr>
        <p:spPr>
          <a:xfrm>
            <a:off x="838200" y="38862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286000" y="42672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7" name="Oval 6"/>
          <p:cNvSpPr/>
          <p:nvPr/>
        </p:nvSpPr>
        <p:spPr>
          <a:xfrm>
            <a:off x="2362200" y="33528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8" name="Oval 7"/>
          <p:cNvSpPr/>
          <p:nvPr/>
        </p:nvSpPr>
        <p:spPr>
          <a:xfrm>
            <a:off x="2286000" y="52578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d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>
            <a:stCxn id="5" idx="6"/>
            <a:endCxn id="7" idx="2"/>
          </p:cNvCxnSpPr>
          <p:nvPr/>
        </p:nvCxnSpPr>
        <p:spPr>
          <a:xfrm flipV="1">
            <a:off x="1295400" y="3581400"/>
            <a:ext cx="1066800" cy="533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6"/>
            <a:endCxn id="6" idx="2"/>
          </p:cNvCxnSpPr>
          <p:nvPr/>
        </p:nvCxnSpPr>
        <p:spPr>
          <a:xfrm>
            <a:off x="1295400" y="4114800"/>
            <a:ext cx="9906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6"/>
            <a:endCxn id="8" idx="2"/>
          </p:cNvCxnSpPr>
          <p:nvPr/>
        </p:nvCxnSpPr>
        <p:spPr>
          <a:xfrm>
            <a:off x="1295400" y="4114800"/>
            <a:ext cx="990600" cy="1371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76400" y="3505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28800" y="4050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905000" y="47360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cxnSp>
        <p:nvCxnSpPr>
          <p:cNvPr id="20" name="Straight Arrow Connector 19"/>
          <p:cNvCxnSpPr>
            <a:stCxn id="7" idx="4"/>
            <a:endCxn id="6" idx="0"/>
          </p:cNvCxnSpPr>
          <p:nvPr/>
        </p:nvCxnSpPr>
        <p:spPr>
          <a:xfrm flipH="1">
            <a:off x="2514600" y="3810000"/>
            <a:ext cx="762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3505200" y="38100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e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3" name="Straight Arrow Connector 22"/>
          <p:cNvCxnSpPr>
            <a:stCxn id="21" idx="3"/>
            <a:endCxn id="6" idx="6"/>
          </p:cNvCxnSpPr>
          <p:nvPr/>
        </p:nvCxnSpPr>
        <p:spPr>
          <a:xfrm flipH="1">
            <a:off x="2743200" y="4200245"/>
            <a:ext cx="828955" cy="2955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1" idx="4"/>
            <a:endCxn id="8" idx="7"/>
          </p:cNvCxnSpPr>
          <p:nvPr/>
        </p:nvCxnSpPr>
        <p:spPr>
          <a:xfrm flipH="1">
            <a:off x="2676245" y="4267200"/>
            <a:ext cx="1057555" cy="10575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7" idx="6"/>
            <a:endCxn id="21" idx="1"/>
          </p:cNvCxnSpPr>
          <p:nvPr/>
        </p:nvCxnSpPr>
        <p:spPr>
          <a:xfrm>
            <a:off x="2819400" y="3581400"/>
            <a:ext cx="752755" cy="2955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593914" y="3897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127314" y="3429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200400" y="47360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971800" y="4050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4572000" y="2616200"/>
          <a:ext cx="3581400" cy="812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6280"/>
                <a:gridCol w="716280"/>
                <a:gridCol w="716280"/>
                <a:gridCol w="716280"/>
                <a:gridCol w="716280"/>
              </a:tblGrid>
              <a:tr h="406400"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 anchor="ctr" anchorCtr="1"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 anchorCtr="1"/>
                </a:tc>
              </a:tr>
            </a:tbl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4597732" y="4267200"/>
            <a:ext cx="1584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&lt;- </a:t>
            </a:r>
            <a:r>
              <a:rPr lang="en-US" dirty="0" err="1" smtClean="0"/>
              <a:t>extractmin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572000" y="5638800"/>
            <a:ext cx="2842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"relax” all the edges out of x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005834" y="5943600"/>
            <a:ext cx="3111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L(y) &lt;- min ( L(y),  L(x) + w(</a:t>
            </a:r>
            <a:r>
              <a:rPr lang="en-US" dirty="0" err="1" smtClean="0"/>
              <a:t>x,y</a:t>
            </a:r>
            <a:r>
              <a:rPr lang="en-US" dirty="0" smtClean="0"/>
              <a:t>) )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572000" y="4736068"/>
            <a:ext cx="2942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// L(x) is the distance of s to x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572000" y="5040868"/>
            <a:ext cx="1763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// mark x as final</a:t>
            </a:r>
            <a:endParaRPr lang="en-US" dirty="0"/>
          </a:p>
        </p:txBody>
      </p:sp>
      <p:sp>
        <p:nvSpPr>
          <p:cNvPr id="36" name="Down Arrow 35"/>
          <p:cNvSpPr/>
          <p:nvPr/>
        </p:nvSpPr>
        <p:spPr>
          <a:xfrm>
            <a:off x="6248400" y="2209800"/>
            <a:ext cx="3048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4038600" y="3048000"/>
            <a:ext cx="52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L(x)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609600"/>
            <a:ext cx="22714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/>
              <a:t>Dijkstra’s</a:t>
            </a:r>
            <a:r>
              <a:rPr lang="en-US" sz="2000" b="1" dirty="0" smtClean="0"/>
              <a:t> Algorithm</a:t>
            </a:r>
          </a:p>
          <a:p>
            <a:r>
              <a:rPr lang="en-US" sz="2000" b="1" dirty="0" smtClean="0"/>
              <a:t>SSSP, non-</a:t>
            </a:r>
            <a:r>
              <a:rPr lang="en-US" sz="2000" b="1" dirty="0" err="1" smtClean="0"/>
              <a:t>neg</a:t>
            </a:r>
            <a:endParaRPr lang="en-US" sz="2000" b="1" dirty="0"/>
          </a:p>
        </p:txBody>
      </p:sp>
      <p:sp>
        <p:nvSpPr>
          <p:cNvPr id="5" name="Oval 4"/>
          <p:cNvSpPr/>
          <p:nvPr/>
        </p:nvSpPr>
        <p:spPr>
          <a:xfrm>
            <a:off x="838200" y="38862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286000" y="42672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7" name="Oval 6"/>
          <p:cNvSpPr/>
          <p:nvPr/>
        </p:nvSpPr>
        <p:spPr>
          <a:xfrm>
            <a:off x="2362200" y="33528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8" name="Oval 7"/>
          <p:cNvSpPr/>
          <p:nvPr/>
        </p:nvSpPr>
        <p:spPr>
          <a:xfrm>
            <a:off x="2286000" y="52578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d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>
            <a:stCxn id="5" idx="6"/>
            <a:endCxn id="7" idx="2"/>
          </p:cNvCxnSpPr>
          <p:nvPr/>
        </p:nvCxnSpPr>
        <p:spPr>
          <a:xfrm flipV="1">
            <a:off x="1295400" y="3581400"/>
            <a:ext cx="1066800" cy="533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6"/>
            <a:endCxn id="6" idx="2"/>
          </p:cNvCxnSpPr>
          <p:nvPr/>
        </p:nvCxnSpPr>
        <p:spPr>
          <a:xfrm>
            <a:off x="1295400" y="4114800"/>
            <a:ext cx="9906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6"/>
            <a:endCxn id="8" idx="2"/>
          </p:cNvCxnSpPr>
          <p:nvPr/>
        </p:nvCxnSpPr>
        <p:spPr>
          <a:xfrm>
            <a:off x="1295400" y="4114800"/>
            <a:ext cx="990600" cy="1371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76400" y="3505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28800" y="4050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905000" y="47360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cxnSp>
        <p:nvCxnSpPr>
          <p:cNvPr id="20" name="Straight Arrow Connector 19"/>
          <p:cNvCxnSpPr>
            <a:stCxn id="7" idx="4"/>
            <a:endCxn id="6" idx="0"/>
          </p:cNvCxnSpPr>
          <p:nvPr/>
        </p:nvCxnSpPr>
        <p:spPr>
          <a:xfrm flipH="1">
            <a:off x="2514600" y="3810000"/>
            <a:ext cx="762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3505200" y="38100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e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3" name="Straight Arrow Connector 22"/>
          <p:cNvCxnSpPr>
            <a:stCxn id="21" idx="3"/>
            <a:endCxn id="6" idx="6"/>
          </p:cNvCxnSpPr>
          <p:nvPr/>
        </p:nvCxnSpPr>
        <p:spPr>
          <a:xfrm flipH="1">
            <a:off x="2743200" y="4200245"/>
            <a:ext cx="828955" cy="2955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1" idx="4"/>
            <a:endCxn id="8" idx="7"/>
          </p:cNvCxnSpPr>
          <p:nvPr/>
        </p:nvCxnSpPr>
        <p:spPr>
          <a:xfrm flipH="1">
            <a:off x="2676245" y="4267200"/>
            <a:ext cx="1057555" cy="10575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7" idx="6"/>
            <a:endCxn id="21" idx="1"/>
          </p:cNvCxnSpPr>
          <p:nvPr/>
        </p:nvCxnSpPr>
        <p:spPr>
          <a:xfrm>
            <a:off x="2819400" y="3581400"/>
            <a:ext cx="752755" cy="2955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593914" y="3897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127314" y="3429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200400" y="47360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971800" y="4050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4572000" y="2616200"/>
          <a:ext cx="3581400" cy="812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6280"/>
                <a:gridCol w="716280"/>
                <a:gridCol w="716280"/>
                <a:gridCol w="716280"/>
                <a:gridCol w="716280"/>
              </a:tblGrid>
              <a:tr h="406400"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 anchor="ctr" anchorCtr="1"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 anchorCtr="1"/>
                </a:tc>
              </a:tr>
            </a:tbl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4597732" y="4267200"/>
            <a:ext cx="1584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&lt;- </a:t>
            </a:r>
            <a:r>
              <a:rPr lang="en-US" dirty="0" err="1" smtClean="0"/>
              <a:t>extractmin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572000" y="5638800"/>
            <a:ext cx="2842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"relax” all the edges out of x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005834" y="5943600"/>
            <a:ext cx="3111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L(y) &lt;- min ( L(y),  L(x) + w(</a:t>
            </a:r>
            <a:r>
              <a:rPr lang="en-US" dirty="0" err="1" smtClean="0"/>
              <a:t>x,y</a:t>
            </a:r>
            <a:r>
              <a:rPr lang="en-US" dirty="0" smtClean="0"/>
              <a:t>) )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572000" y="4736068"/>
            <a:ext cx="2942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// L(x) is the distance of s to x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572000" y="5040868"/>
            <a:ext cx="1763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// mark x as final</a:t>
            </a:r>
            <a:endParaRPr lang="en-US" dirty="0"/>
          </a:p>
        </p:txBody>
      </p:sp>
      <p:sp>
        <p:nvSpPr>
          <p:cNvPr id="36" name="Down Arrow 35"/>
          <p:cNvSpPr/>
          <p:nvPr/>
        </p:nvSpPr>
        <p:spPr>
          <a:xfrm>
            <a:off x="7620000" y="2209800"/>
            <a:ext cx="3048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4038600" y="3048000"/>
            <a:ext cx="52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L(x)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609600"/>
            <a:ext cx="22714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/>
              <a:t>Dijkstra’s</a:t>
            </a:r>
            <a:r>
              <a:rPr lang="en-US" sz="2000" b="1" dirty="0" smtClean="0"/>
              <a:t> Algorithm</a:t>
            </a:r>
          </a:p>
          <a:p>
            <a:r>
              <a:rPr lang="en-US" sz="2000" b="1" dirty="0" smtClean="0"/>
              <a:t>SSSP, non-</a:t>
            </a:r>
            <a:r>
              <a:rPr lang="en-US" sz="2000" b="1" dirty="0" err="1" smtClean="0"/>
              <a:t>neg</a:t>
            </a:r>
            <a:endParaRPr lang="en-US" sz="2000" b="1" dirty="0"/>
          </a:p>
        </p:txBody>
      </p:sp>
      <p:sp>
        <p:nvSpPr>
          <p:cNvPr id="5" name="Oval 4"/>
          <p:cNvSpPr/>
          <p:nvPr/>
        </p:nvSpPr>
        <p:spPr>
          <a:xfrm>
            <a:off x="838200" y="38862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286000" y="42672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7" name="Oval 6"/>
          <p:cNvSpPr/>
          <p:nvPr/>
        </p:nvSpPr>
        <p:spPr>
          <a:xfrm>
            <a:off x="2362200" y="33528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8" name="Oval 7"/>
          <p:cNvSpPr/>
          <p:nvPr/>
        </p:nvSpPr>
        <p:spPr>
          <a:xfrm>
            <a:off x="2286000" y="52578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d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>
            <a:stCxn id="5" idx="6"/>
            <a:endCxn id="7" idx="2"/>
          </p:cNvCxnSpPr>
          <p:nvPr/>
        </p:nvCxnSpPr>
        <p:spPr>
          <a:xfrm flipV="1">
            <a:off x="1295400" y="3581400"/>
            <a:ext cx="1066800" cy="533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6"/>
            <a:endCxn id="6" idx="2"/>
          </p:cNvCxnSpPr>
          <p:nvPr/>
        </p:nvCxnSpPr>
        <p:spPr>
          <a:xfrm>
            <a:off x="1295400" y="4114800"/>
            <a:ext cx="9906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6"/>
            <a:endCxn id="8" idx="2"/>
          </p:cNvCxnSpPr>
          <p:nvPr/>
        </p:nvCxnSpPr>
        <p:spPr>
          <a:xfrm>
            <a:off x="1295400" y="4114800"/>
            <a:ext cx="990600" cy="1371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76400" y="3505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28800" y="4050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905000" y="47360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cxnSp>
        <p:nvCxnSpPr>
          <p:cNvPr id="20" name="Straight Arrow Connector 19"/>
          <p:cNvCxnSpPr>
            <a:stCxn id="7" idx="4"/>
            <a:endCxn id="6" idx="0"/>
          </p:cNvCxnSpPr>
          <p:nvPr/>
        </p:nvCxnSpPr>
        <p:spPr>
          <a:xfrm flipH="1">
            <a:off x="2514600" y="3810000"/>
            <a:ext cx="762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3505200" y="38100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e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3" name="Straight Arrow Connector 22"/>
          <p:cNvCxnSpPr>
            <a:stCxn id="21" idx="3"/>
            <a:endCxn id="6" idx="6"/>
          </p:cNvCxnSpPr>
          <p:nvPr/>
        </p:nvCxnSpPr>
        <p:spPr>
          <a:xfrm flipH="1">
            <a:off x="2743200" y="4200245"/>
            <a:ext cx="828955" cy="2955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1" idx="4"/>
            <a:endCxn id="8" idx="7"/>
          </p:cNvCxnSpPr>
          <p:nvPr/>
        </p:nvCxnSpPr>
        <p:spPr>
          <a:xfrm flipH="1">
            <a:off x="2676245" y="4267200"/>
            <a:ext cx="1057555" cy="10575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7" idx="6"/>
            <a:endCxn id="21" idx="1"/>
          </p:cNvCxnSpPr>
          <p:nvPr/>
        </p:nvCxnSpPr>
        <p:spPr>
          <a:xfrm>
            <a:off x="2819400" y="3581400"/>
            <a:ext cx="752755" cy="2955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593914" y="3897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127314" y="3429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200400" y="47360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971800" y="4050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4572000" y="2616200"/>
          <a:ext cx="3581400" cy="812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6280"/>
                <a:gridCol w="716280"/>
                <a:gridCol w="716280"/>
                <a:gridCol w="716280"/>
                <a:gridCol w="716280"/>
              </a:tblGrid>
              <a:tr h="406400"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4597732" y="4267200"/>
            <a:ext cx="1584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&lt;- </a:t>
            </a:r>
            <a:r>
              <a:rPr lang="en-US" dirty="0" err="1" smtClean="0"/>
              <a:t>extractmin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572000" y="5638800"/>
            <a:ext cx="2842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"relax” all the edges out of x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005834" y="5943600"/>
            <a:ext cx="3111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L(y) &lt;- min ( L(y),  L(x) + w(</a:t>
            </a:r>
            <a:r>
              <a:rPr lang="en-US" dirty="0" err="1" smtClean="0"/>
              <a:t>x,y</a:t>
            </a:r>
            <a:r>
              <a:rPr lang="en-US" dirty="0" smtClean="0"/>
              <a:t>) )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572000" y="4736068"/>
            <a:ext cx="2942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// L(x) is the distance of s to x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572000" y="5040868"/>
            <a:ext cx="1763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// mark x as final</a:t>
            </a:r>
            <a:endParaRPr lang="en-US" dirty="0"/>
          </a:p>
        </p:txBody>
      </p:sp>
      <p:sp>
        <p:nvSpPr>
          <p:cNvPr id="38" name="Down Arrow 37"/>
          <p:cNvSpPr/>
          <p:nvPr/>
        </p:nvSpPr>
        <p:spPr>
          <a:xfrm>
            <a:off x="6934200" y="2209800"/>
            <a:ext cx="3048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4038600" y="3048000"/>
            <a:ext cx="52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L(x)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609600"/>
            <a:ext cx="22714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/>
              <a:t>Dijkstra’s</a:t>
            </a:r>
            <a:r>
              <a:rPr lang="en-US" sz="2000" b="1" dirty="0" smtClean="0"/>
              <a:t> Algorithm</a:t>
            </a:r>
          </a:p>
          <a:p>
            <a:r>
              <a:rPr lang="en-US" sz="2000" b="1" dirty="0" smtClean="0"/>
              <a:t>SSSP, non-</a:t>
            </a:r>
            <a:r>
              <a:rPr lang="en-US" sz="2000" b="1" dirty="0" err="1" smtClean="0"/>
              <a:t>neg</a:t>
            </a:r>
            <a:endParaRPr lang="en-US" sz="2000" b="1" dirty="0"/>
          </a:p>
        </p:txBody>
      </p:sp>
      <p:sp>
        <p:nvSpPr>
          <p:cNvPr id="5" name="Oval 4"/>
          <p:cNvSpPr/>
          <p:nvPr/>
        </p:nvSpPr>
        <p:spPr>
          <a:xfrm>
            <a:off x="838200" y="38862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286000" y="42672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7" name="Oval 6"/>
          <p:cNvSpPr/>
          <p:nvPr/>
        </p:nvSpPr>
        <p:spPr>
          <a:xfrm>
            <a:off x="2362200" y="33528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8" name="Oval 7"/>
          <p:cNvSpPr/>
          <p:nvPr/>
        </p:nvSpPr>
        <p:spPr>
          <a:xfrm>
            <a:off x="2286000" y="52578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d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>
            <a:stCxn id="5" idx="6"/>
            <a:endCxn id="7" idx="2"/>
          </p:cNvCxnSpPr>
          <p:nvPr/>
        </p:nvCxnSpPr>
        <p:spPr>
          <a:xfrm flipV="1">
            <a:off x="1295400" y="3581400"/>
            <a:ext cx="1066800" cy="533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6"/>
            <a:endCxn id="6" idx="2"/>
          </p:cNvCxnSpPr>
          <p:nvPr/>
        </p:nvCxnSpPr>
        <p:spPr>
          <a:xfrm>
            <a:off x="1295400" y="4114800"/>
            <a:ext cx="9906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6"/>
            <a:endCxn id="8" idx="2"/>
          </p:cNvCxnSpPr>
          <p:nvPr/>
        </p:nvCxnSpPr>
        <p:spPr>
          <a:xfrm>
            <a:off x="1295400" y="4114800"/>
            <a:ext cx="990600" cy="1371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76400" y="3505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28800" y="4050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905000" y="47360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cxnSp>
        <p:nvCxnSpPr>
          <p:cNvPr id="20" name="Straight Arrow Connector 19"/>
          <p:cNvCxnSpPr>
            <a:stCxn id="7" idx="4"/>
            <a:endCxn id="6" idx="0"/>
          </p:cNvCxnSpPr>
          <p:nvPr/>
        </p:nvCxnSpPr>
        <p:spPr>
          <a:xfrm flipH="1">
            <a:off x="2514600" y="3810000"/>
            <a:ext cx="762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3505200" y="38100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e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3" name="Straight Arrow Connector 22"/>
          <p:cNvCxnSpPr>
            <a:stCxn id="21" idx="3"/>
            <a:endCxn id="6" idx="6"/>
          </p:cNvCxnSpPr>
          <p:nvPr/>
        </p:nvCxnSpPr>
        <p:spPr>
          <a:xfrm flipH="1">
            <a:off x="2743200" y="4200245"/>
            <a:ext cx="828955" cy="2955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1" idx="4"/>
            <a:endCxn id="8" idx="7"/>
          </p:cNvCxnSpPr>
          <p:nvPr/>
        </p:nvCxnSpPr>
        <p:spPr>
          <a:xfrm flipH="1">
            <a:off x="2676245" y="4267200"/>
            <a:ext cx="1057555" cy="10575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7" idx="6"/>
            <a:endCxn id="21" idx="1"/>
          </p:cNvCxnSpPr>
          <p:nvPr/>
        </p:nvCxnSpPr>
        <p:spPr>
          <a:xfrm>
            <a:off x="2819400" y="3581400"/>
            <a:ext cx="752755" cy="2955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593914" y="3897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127314" y="3429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200400" y="47360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971800" y="4050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4572000" y="2616200"/>
          <a:ext cx="3581400" cy="812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6280"/>
                <a:gridCol w="716280"/>
                <a:gridCol w="716280"/>
                <a:gridCol w="716280"/>
                <a:gridCol w="716280"/>
              </a:tblGrid>
              <a:tr h="406400"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 anchorCtr="1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4597732" y="4267200"/>
            <a:ext cx="1584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&lt;- </a:t>
            </a:r>
            <a:r>
              <a:rPr lang="en-US" dirty="0" err="1" smtClean="0"/>
              <a:t>extractmin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572000" y="5638800"/>
            <a:ext cx="2842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"relax” all the edges out of x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005834" y="5943600"/>
            <a:ext cx="3111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L(y) &lt;- min ( L(y),  L(x) + w(</a:t>
            </a:r>
            <a:r>
              <a:rPr lang="en-US" dirty="0" err="1" smtClean="0"/>
              <a:t>x,y</a:t>
            </a:r>
            <a:r>
              <a:rPr lang="en-US" dirty="0" smtClean="0"/>
              <a:t>) )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572000" y="4736068"/>
            <a:ext cx="2942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// L(x) is the distance of s to x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572000" y="5040868"/>
            <a:ext cx="1763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// mark x as final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5181600" y="685800"/>
            <a:ext cx="24352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m </a:t>
            </a:r>
            <a:r>
              <a:rPr lang="en-US" dirty="0" err="1" smtClean="0">
                <a:solidFill>
                  <a:srgbClr val="C00000"/>
                </a:solidFill>
              </a:rPr>
              <a:t>decreasekeys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n </a:t>
            </a:r>
            <a:r>
              <a:rPr lang="en-US" dirty="0" err="1" smtClean="0">
                <a:solidFill>
                  <a:srgbClr val="C00000"/>
                </a:solidFill>
              </a:rPr>
              <a:t>extractmins</a:t>
            </a:r>
            <a:endParaRPr lang="en-US" dirty="0" smtClean="0">
              <a:solidFill>
                <a:srgbClr val="C00000"/>
              </a:solidFill>
            </a:endParaRP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Fib heap: O(m + n log n)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038600" y="3048000"/>
            <a:ext cx="52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L(x)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0" y="609600"/>
            <a:ext cx="35312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Bellman-Ford-Moore Algorithm</a:t>
            </a:r>
          </a:p>
          <a:p>
            <a:r>
              <a:rPr lang="en-US" sz="2000" b="1" dirty="0" smtClean="0"/>
              <a:t>SSSP, </a:t>
            </a:r>
            <a:r>
              <a:rPr lang="en-US" sz="2000" b="1" dirty="0" err="1" smtClean="0"/>
              <a:t>neg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wts</a:t>
            </a:r>
            <a:r>
              <a:rPr lang="en-US" sz="2000" b="1" dirty="0" smtClean="0"/>
              <a:t> OK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609600"/>
            <a:ext cx="35312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Bellman-Ford-Moore Algorithm</a:t>
            </a:r>
          </a:p>
          <a:p>
            <a:r>
              <a:rPr lang="en-US" sz="2000" b="1" dirty="0" smtClean="0"/>
              <a:t>SSSP, </a:t>
            </a:r>
            <a:r>
              <a:rPr lang="en-US" sz="2000" b="1" dirty="0" err="1" smtClean="0"/>
              <a:t>neg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wts</a:t>
            </a:r>
            <a:r>
              <a:rPr lang="en-US" sz="2000" b="1" dirty="0" smtClean="0"/>
              <a:t> OK</a:t>
            </a:r>
            <a:endParaRPr lang="en-US" sz="2000" b="1" dirty="0"/>
          </a:p>
        </p:txBody>
      </p:sp>
      <p:sp>
        <p:nvSpPr>
          <p:cNvPr id="5" name="Oval 4"/>
          <p:cNvSpPr/>
          <p:nvPr/>
        </p:nvSpPr>
        <p:spPr>
          <a:xfrm>
            <a:off x="838200" y="38862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286000" y="42672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7" name="Oval 6"/>
          <p:cNvSpPr/>
          <p:nvPr/>
        </p:nvSpPr>
        <p:spPr>
          <a:xfrm>
            <a:off x="2362200" y="33528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8" name="Oval 7"/>
          <p:cNvSpPr/>
          <p:nvPr/>
        </p:nvSpPr>
        <p:spPr>
          <a:xfrm>
            <a:off x="2286000" y="52578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d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>
            <a:stCxn id="5" idx="6"/>
            <a:endCxn id="7" idx="2"/>
          </p:cNvCxnSpPr>
          <p:nvPr/>
        </p:nvCxnSpPr>
        <p:spPr>
          <a:xfrm flipV="1">
            <a:off x="1295400" y="3581400"/>
            <a:ext cx="1066800" cy="533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6"/>
            <a:endCxn id="6" idx="2"/>
          </p:cNvCxnSpPr>
          <p:nvPr/>
        </p:nvCxnSpPr>
        <p:spPr>
          <a:xfrm>
            <a:off x="1295400" y="4114800"/>
            <a:ext cx="9906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6"/>
            <a:endCxn id="8" idx="2"/>
          </p:cNvCxnSpPr>
          <p:nvPr/>
        </p:nvCxnSpPr>
        <p:spPr>
          <a:xfrm>
            <a:off x="1295400" y="4114800"/>
            <a:ext cx="990600" cy="1371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76400" y="3505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28800" y="4050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905000" y="47360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cxnSp>
        <p:nvCxnSpPr>
          <p:cNvPr id="20" name="Straight Arrow Connector 19"/>
          <p:cNvCxnSpPr>
            <a:stCxn id="7" idx="4"/>
            <a:endCxn id="6" idx="0"/>
          </p:cNvCxnSpPr>
          <p:nvPr/>
        </p:nvCxnSpPr>
        <p:spPr>
          <a:xfrm flipH="1">
            <a:off x="2514600" y="3810000"/>
            <a:ext cx="762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3505200" y="3810000"/>
            <a:ext cx="457200" cy="4572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e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3" name="Straight Arrow Connector 22"/>
          <p:cNvCxnSpPr>
            <a:stCxn id="21" idx="3"/>
            <a:endCxn id="6" idx="6"/>
          </p:cNvCxnSpPr>
          <p:nvPr/>
        </p:nvCxnSpPr>
        <p:spPr>
          <a:xfrm flipH="1">
            <a:off x="2743200" y="4200245"/>
            <a:ext cx="828955" cy="2955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1" idx="4"/>
            <a:endCxn id="8" idx="7"/>
          </p:cNvCxnSpPr>
          <p:nvPr/>
        </p:nvCxnSpPr>
        <p:spPr>
          <a:xfrm flipH="1">
            <a:off x="2676245" y="4267200"/>
            <a:ext cx="1057555" cy="10575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7" idx="6"/>
            <a:endCxn id="21" idx="1"/>
          </p:cNvCxnSpPr>
          <p:nvPr/>
        </p:nvCxnSpPr>
        <p:spPr>
          <a:xfrm>
            <a:off x="2819400" y="3581400"/>
            <a:ext cx="752755" cy="2955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593914" y="3897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127314" y="3429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200400" y="47360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971800" y="4050268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-2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005834" y="4419600"/>
            <a:ext cx="3075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// "relax” all the edges out of x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029200" y="4736068"/>
            <a:ext cx="3111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L(y) &lt;- min ( L(y),  L(x) + w(</a:t>
            </a:r>
            <a:r>
              <a:rPr lang="en-US" dirty="0" err="1" smtClean="0"/>
              <a:t>x,y</a:t>
            </a:r>
            <a:r>
              <a:rPr lang="en-US" dirty="0" smtClean="0"/>
              <a:t>) )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572000" y="3212068"/>
            <a:ext cx="3371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// L(x) is an upper bound on d(</a:t>
            </a:r>
            <a:r>
              <a:rPr lang="en-US" dirty="0" err="1" smtClean="0"/>
              <a:t>s,x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4548634" y="3810000"/>
            <a:ext cx="1532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</a:t>
            </a:r>
            <a:r>
              <a:rPr lang="en-US" dirty="0"/>
              <a:t>t</a:t>
            </a:r>
            <a:r>
              <a:rPr lang="en-US" dirty="0" smtClean="0"/>
              <a:t> = 1 to n-1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816558" y="4126468"/>
            <a:ext cx="1657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all vertices x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3505200" y="5373469"/>
            <a:ext cx="525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Claim: </a:t>
            </a:r>
            <a:r>
              <a:rPr lang="en-US" dirty="0" smtClean="0">
                <a:solidFill>
                  <a:srgbClr val="7030A0"/>
                </a:solidFill>
              </a:rPr>
              <a:t>if graph has non negative cycles, B-F-M is OK.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505200" y="5754469"/>
            <a:ext cx="525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Proof: </a:t>
            </a:r>
            <a:r>
              <a:rPr lang="en-US" dirty="0" smtClean="0">
                <a:solidFill>
                  <a:srgbClr val="00B050"/>
                </a:solidFill>
              </a:rPr>
              <a:t>induction. At end of round </a:t>
            </a:r>
            <a:r>
              <a:rPr lang="en-US" dirty="0">
                <a:solidFill>
                  <a:srgbClr val="00B050"/>
                </a:solidFill>
              </a:rPr>
              <a:t>t</a:t>
            </a:r>
            <a:r>
              <a:rPr lang="en-US" dirty="0" smtClean="0">
                <a:solidFill>
                  <a:srgbClr val="00B050"/>
                </a:solidFill>
              </a:rPr>
              <a:t>, L(y) is shortest </a:t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>     path using at most </a:t>
            </a:r>
            <a:r>
              <a:rPr lang="en-US" dirty="0">
                <a:solidFill>
                  <a:srgbClr val="00B050"/>
                </a:solidFill>
              </a:rPr>
              <a:t>t</a:t>
            </a:r>
            <a:r>
              <a:rPr lang="en-US" dirty="0" smtClean="0">
                <a:solidFill>
                  <a:srgbClr val="00B050"/>
                </a:solidFill>
              </a:rPr>
              <a:t> edges.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181600" y="685800"/>
            <a:ext cx="18384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n rounds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m time per round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O(</a:t>
            </a:r>
            <a:r>
              <a:rPr lang="en-US" dirty="0" err="1" smtClean="0">
                <a:solidFill>
                  <a:srgbClr val="C00000"/>
                </a:solidFill>
              </a:rPr>
              <a:t>mn</a:t>
            </a:r>
            <a:r>
              <a:rPr lang="en-US" dirty="0" smtClean="0">
                <a:solidFill>
                  <a:srgbClr val="C00000"/>
                </a:solidFill>
              </a:rPr>
              <a:t>) time</a:t>
            </a:r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45" name="Table 44"/>
          <p:cNvGraphicFramePr>
            <a:graphicFrameLocks noGrp="1"/>
          </p:cNvGraphicFramePr>
          <p:nvPr/>
        </p:nvGraphicFramePr>
        <p:xfrm>
          <a:off x="4572000" y="1930400"/>
          <a:ext cx="3581400" cy="812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6280"/>
                <a:gridCol w="716280"/>
                <a:gridCol w="716280"/>
                <a:gridCol w="716280"/>
                <a:gridCol w="716280"/>
              </a:tblGrid>
              <a:tr h="406400"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 anchor="ctr" anchorCtr="1"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∞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∞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∞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∞</a:t>
                      </a:r>
                      <a:endParaRPr lang="en-US" dirty="0"/>
                    </a:p>
                  </a:txBody>
                  <a:tcPr anchor="ctr" anchorCtr="1"/>
                </a:tc>
              </a:tr>
            </a:tbl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4038600" y="2373868"/>
            <a:ext cx="52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L(x)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7" grpId="0"/>
      <p:bldP spid="36" grpId="0"/>
      <p:bldP spid="39" grpId="0"/>
      <p:bldP spid="40" grpId="0"/>
      <p:bldP spid="41" grpId="0"/>
      <p:bldP spid="4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ANUPAM@9D8TGDOO4CHFJLOZ" val="383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1095</Words>
  <Application>Microsoft Office PowerPoint</Application>
  <PresentationFormat>On-screen Show (4:3)</PresentationFormat>
  <Paragraphs>395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cmmi10</vt:lpstr>
      <vt:lpstr>Symbol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>Carnegie Mellon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Anupam</dc:creator>
  <cp:lastModifiedBy>Anupam</cp:lastModifiedBy>
  <cp:revision>14</cp:revision>
  <dcterms:created xsi:type="dcterms:W3CDTF">2015-01-17T14:22:38Z</dcterms:created>
  <dcterms:modified xsi:type="dcterms:W3CDTF">2015-01-19T22:40:09Z</dcterms:modified>
</cp:coreProperties>
</file>