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1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  <p:sldId id="275" r:id="rId13"/>
    <p:sldId id="270" r:id="rId14"/>
    <p:sldId id="268" r:id="rId15"/>
    <p:sldId id="272" r:id="rId16"/>
    <p:sldId id="273" r:id="rId17"/>
    <p:sldId id="274" r:id="rId18"/>
  </p:sldIdLst>
  <p:sldSz cx="9144000" cy="6858000" type="screen4x3"/>
  <p:notesSz cx="6858000" cy="9144000"/>
  <p:embeddedFontLst>
    <p:embeddedFont>
      <p:font typeface="Calibri" pitchFamily="34" charset="0"/>
      <p:regular r:id="rId19"/>
      <p:bold r:id="rId20"/>
      <p:italic r:id="rId21"/>
      <p:boldItalic r:id="rId22"/>
    </p:embeddedFont>
    <p:embeddedFont>
      <p:font typeface="cmmi10" pitchFamily="34" charset="0"/>
      <p:regular r:id="rId23"/>
    </p:embeddedFont>
  </p:embeddedFontLst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F4DDB-9AC5-44AE-A83E-A7F01672DD2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3601C-5379-4CB1-A7D9-0A7856318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Dijkstra’s</a:t>
            </a:r>
            <a:r>
              <a:rPr lang="en-US" sz="2000" b="1" dirty="0" smtClean="0"/>
              <a:t> Algorithm</a:t>
            </a:r>
          </a:p>
          <a:p>
            <a:r>
              <a:rPr lang="en-US" sz="2000" b="1" dirty="0" smtClean="0"/>
              <a:t>SSSP, non-</a:t>
            </a:r>
            <a:r>
              <a:rPr lang="en-US" sz="2000" b="1" dirty="0" err="1" smtClean="0"/>
              <a:t>neg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4400" y="2514600"/>
            <a:ext cx="220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Edge weights </a:t>
            </a:r>
            <a:r>
              <a:rPr lang="en-US" smtClean="0"/>
              <a:t>= w(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24400" y="3059668"/>
            <a:ext cx="32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distances = d(</a:t>
            </a:r>
            <a:r>
              <a:rPr lang="en-US" dirty="0" err="1" smtClean="0"/>
              <a:t>x,y</a:t>
            </a:r>
            <a:r>
              <a:rPr lang="en-US" dirty="0" smtClean="0"/>
              <a:t>) = </a:t>
            </a:r>
            <a:r>
              <a:rPr lang="en-US" dirty="0" err="1" smtClean="0">
                <a:latin typeface="Calibri"/>
              </a:rPr>
              <a:t>d</a:t>
            </a:r>
            <a:r>
              <a:rPr lang="en-US" baseline="-25000" dirty="0" err="1" smtClean="0">
                <a:latin typeface="Calibri"/>
              </a:rPr>
              <a:t>w</a:t>
            </a:r>
            <a:r>
              <a:rPr lang="en-US" dirty="0" smtClean="0">
                <a:latin typeface="Calibri"/>
              </a:rPr>
              <a:t>(</a:t>
            </a:r>
            <a:r>
              <a:rPr lang="en-US" dirty="0" err="1" smtClean="0">
                <a:latin typeface="Calibri"/>
              </a:rPr>
              <a:t>x,y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3531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Bellman-Ford-Moore Algorithm</a:t>
            </a:r>
          </a:p>
          <a:p>
            <a:r>
              <a:rPr lang="en-US" sz="2000" b="1" dirty="0" smtClean="0"/>
              <a:t>SSSP, </a:t>
            </a:r>
            <a:r>
              <a:rPr lang="en-US" sz="2000" b="1" dirty="0" err="1" smtClean="0"/>
              <a:t>neg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wts</a:t>
            </a:r>
            <a:r>
              <a:rPr lang="en-US" sz="2000" b="1" dirty="0" smtClean="0"/>
              <a:t> OK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5834" y="4419600"/>
            <a:ext cx="307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"relax” all the edges out of 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84931" y="47244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L(y) &lt;- min ( L(y),  L(x) + w(</a:t>
            </a:r>
            <a:r>
              <a:rPr lang="en-US" dirty="0" err="1" smtClean="0"/>
              <a:t>x,y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3212068"/>
            <a:ext cx="337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L(x) is an upper bound </a:t>
            </a:r>
            <a:r>
              <a:rPr lang="en-US" smtClean="0"/>
              <a:t>on d(</a:t>
            </a:r>
            <a:r>
              <a:rPr lang="en-US" dirty="0" err="1" smtClean="0"/>
              <a:t>s,x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548634" y="3810000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t</a:t>
            </a:r>
            <a:r>
              <a:rPr lang="en-US" dirty="0" smtClean="0"/>
              <a:t> = 1 to n-1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16558" y="4126468"/>
            <a:ext cx="1657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all vertices 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5373469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Claim: </a:t>
            </a:r>
            <a:r>
              <a:rPr lang="en-US" dirty="0" smtClean="0">
                <a:solidFill>
                  <a:srgbClr val="7030A0"/>
                </a:solidFill>
              </a:rPr>
              <a:t>if graph has non negative cycles, B-F-M is OK.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5200" y="575446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Proof: </a:t>
            </a:r>
            <a:r>
              <a:rPr lang="en-US" dirty="0" smtClean="0">
                <a:solidFill>
                  <a:srgbClr val="00B050"/>
                </a:solidFill>
              </a:rPr>
              <a:t>induction. At end of round 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, L(y) is shortest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    path using at most 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edges.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81600" y="685800"/>
            <a:ext cx="1838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 rounds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 time per round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O(</a:t>
            </a:r>
            <a:r>
              <a:rPr lang="en-US" dirty="0" err="1" smtClean="0">
                <a:solidFill>
                  <a:srgbClr val="C00000"/>
                </a:solidFill>
              </a:rPr>
              <a:t>mn</a:t>
            </a:r>
            <a:r>
              <a:rPr lang="en-US" dirty="0" smtClean="0">
                <a:solidFill>
                  <a:srgbClr val="C00000"/>
                </a:solidFill>
              </a:rPr>
              <a:t>) time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572000" y="19304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 anchorCtr="1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038600" y="237386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3531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Bellman-Ford-Moore Algorithm</a:t>
            </a:r>
          </a:p>
          <a:p>
            <a:r>
              <a:rPr lang="en-US" sz="2000" b="1" dirty="0" smtClean="0"/>
              <a:t>SSSP, </a:t>
            </a:r>
            <a:r>
              <a:rPr lang="en-US" sz="2000" b="1" dirty="0" err="1" smtClean="0"/>
              <a:t>neg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wts</a:t>
            </a:r>
            <a:r>
              <a:rPr lang="en-US" sz="2000" b="1" dirty="0" smtClean="0"/>
              <a:t> OK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5834" y="4419600"/>
            <a:ext cx="307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"relax” all the edges out of 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84931" y="47244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L(y) &lt;- min ( L(y),  L(x) + w(</a:t>
            </a:r>
            <a:r>
              <a:rPr lang="en-US" dirty="0" err="1" smtClean="0"/>
              <a:t>x,y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3212068"/>
            <a:ext cx="341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L(x) is an upper bound on w(</a:t>
            </a:r>
            <a:r>
              <a:rPr lang="en-US" dirty="0" err="1" smtClean="0"/>
              <a:t>s,x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548634" y="3810000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t</a:t>
            </a:r>
            <a:r>
              <a:rPr lang="en-US" dirty="0" smtClean="0"/>
              <a:t> = 1 to n-1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16558" y="4126468"/>
            <a:ext cx="1657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all vertices 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5373469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Claim: </a:t>
            </a:r>
            <a:r>
              <a:rPr lang="en-US" dirty="0" smtClean="0">
                <a:solidFill>
                  <a:srgbClr val="7030A0"/>
                </a:solidFill>
              </a:rPr>
              <a:t>If at end, som</a:t>
            </a:r>
            <a:r>
              <a:rPr lang="en-US" dirty="0">
                <a:solidFill>
                  <a:srgbClr val="7030A0"/>
                </a:solidFill>
              </a:rPr>
              <a:t>e</a:t>
            </a:r>
            <a:r>
              <a:rPr lang="en-US" dirty="0" smtClean="0">
                <a:solidFill>
                  <a:srgbClr val="7030A0"/>
                </a:solidFill>
              </a:rPr>
              <a:t> edge </a:t>
            </a:r>
            <a:r>
              <a:rPr lang="en-US" dirty="0" err="1" smtClean="0">
                <a:solidFill>
                  <a:srgbClr val="7030A0"/>
                </a:solidFill>
              </a:rPr>
              <a:t>xy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is “over-tight”</a:t>
            </a:r>
          </a:p>
          <a:p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( it has L(y) &gt; L(x) + w(</a:t>
            </a:r>
            <a:r>
              <a:rPr lang="en-US" dirty="0" err="1" smtClean="0">
                <a:solidFill>
                  <a:srgbClr val="7030A0"/>
                </a:solidFill>
              </a:rPr>
              <a:t>x,y</a:t>
            </a:r>
            <a:r>
              <a:rPr lang="en-US" dirty="0" smtClean="0">
                <a:solidFill>
                  <a:srgbClr val="7030A0"/>
                </a:solidFill>
              </a:rPr>
              <a:t>) 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            then graph has negative cycle.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81600" y="685800"/>
            <a:ext cx="1838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 rounds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 time per round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O(</a:t>
            </a:r>
            <a:r>
              <a:rPr lang="en-US" dirty="0" err="1" smtClean="0">
                <a:solidFill>
                  <a:srgbClr val="C00000"/>
                </a:solidFill>
              </a:rPr>
              <a:t>mn</a:t>
            </a:r>
            <a:r>
              <a:rPr lang="en-US" dirty="0" smtClean="0">
                <a:solidFill>
                  <a:srgbClr val="C00000"/>
                </a:solidFill>
              </a:rPr>
              <a:t>) time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572000" y="19304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 anchorCtr="1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038600" y="237386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6609" y="1066800"/>
            <a:ext cx="5750782" cy="325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7392" y="4347924"/>
            <a:ext cx="5715000" cy="168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065226" y="6550223"/>
            <a:ext cx="2078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 from </a:t>
            </a:r>
            <a:r>
              <a:rPr lang="en-US" sz="1400" dirty="0" err="1" smtClean="0"/>
              <a:t>Mikkel</a:t>
            </a:r>
            <a:r>
              <a:rPr lang="en-US" sz="1400" dirty="0" smtClean="0"/>
              <a:t> </a:t>
            </a:r>
            <a:r>
              <a:rPr lang="en-US" sz="1400" dirty="0" err="1" smtClean="0"/>
              <a:t>Thorup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21836" y="304800"/>
            <a:ext cx="227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Lots more work!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6386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E.g., extensions and implementations of (just) </a:t>
            </a:r>
            <a:r>
              <a:rPr lang="en-US" dirty="0" err="1" smtClean="0"/>
              <a:t>Dijkstra’s</a:t>
            </a:r>
            <a:r>
              <a:rPr lang="en-US" dirty="0" smtClean="0"/>
              <a:t> algorithm: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66690"/>
            <a:ext cx="134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All Pairs </a:t>
            </a:r>
            <a:r>
              <a:rPr lang="en-US" sz="2000" b="1" dirty="0" smtClean="0"/>
              <a:t>SP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828800"/>
            <a:ext cx="5448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</a:t>
            </a:r>
            <a:r>
              <a:rPr lang="en-US" dirty="0" err="1" smtClean="0"/>
              <a:t>neg</a:t>
            </a:r>
            <a:r>
              <a:rPr lang="en-US" dirty="0" smtClean="0"/>
              <a:t> weights: </a:t>
            </a:r>
          </a:p>
          <a:p>
            <a:r>
              <a:rPr lang="en-US" dirty="0" smtClean="0"/>
              <a:t>      n </a:t>
            </a:r>
            <a:r>
              <a:rPr lang="en-US" dirty="0" err="1" smtClean="0">
                <a:solidFill>
                  <a:srgbClr val="FF0000"/>
                </a:solidFill>
              </a:rPr>
              <a:t>Dijkstras</a:t>
            </a:r>
            <a:r>
              <a:rPr lang="en-US" dirty="0"/>
              <a:t>	</a:t>
            </a:r>
            <a:r>
              <a:rPr lang="en-US" dirty="0" smtClean="0"/>
              <a:t>		O(</a:t>
            </a:r>
            <a:r>
              <a:rPr lang="en-US" dirty="0" err="1" smtClean="0"/>
              <a:t>mn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n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/>
              <a:t> log 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1256" y="2782669"/>
            <a:ext cx="4594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eg</a:t>
            </a:r>
            <a:r>
              <a:rPr lang="en-US" dirty="0" smtClean="0"/>
              <a:t> weights: </a:t>
            </a:r>
          </a:p>
          <a:p>
            <a:r>
              <a:rPr lang="en-US" dirty="0" smtClean="0"/>
              <a:t>      n </a:t>
            </a:r>
            <a:r>
              <a:rPr lang="en-US" dirty="0" smtClean="0">
                <a:solidFill>
                  <a:srgbClr val="FF0000"/>
                </a:solidFill>
              </a:rPr>
              <a:t>B-F-M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latin typeface="Calibri"/>
              </a:rPr>
              <a:t>O(mn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336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Johnson’s Algorithm</a:t>
            </a:r>
          </a:p>
          <a:p>
            <a:r>
              <a:rPr lang="en-US" sz="2000" b="1" dirty="0" smtClean="0"/>
              <a:t>APSP, </a:t>
            </a:r>
            <a:r>
              <a:rPr lang="en-US" sz="2000" b="1" dirty="0" err="1" smtClean="0"/>
              <a:t>neg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wts</a:t>
            </a:r>
            <a:r>
              <a:rPr lang="en-US" sz="2000" b="1" dirty="0" smtClean="0"/>
              <a:t> OK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3212068"/>
            <a:ext cx="365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Claim: </a:t>
            </a:r>
            <a:r>
              <a:rPr lang="en-US" dirty="0" err="1" smtClean="0">
                <a:latin typeface="Calibri"/>
              </a:rPr>
              <a:t>d</a:t>
            </a:r>
            <a:r>
              <a:rPr lang="en-US" baseline="-25000" dirty="0" err="1" smtClean="0">
                <a:latin typeface="Calibri"/>
              </a:rPr>
              <a:t>w</a:t>
            </a:r>
            <a:r>
              <a:rPr lang="en-US" dirty="0" smtClean="0"/>
              <a:t> (</a:t>
            </a:r>
            <a:r>
              <a:rPr lang="en-US" dirty="0" err="1" smtClean="0"/>
              <a:t>x,y</a:t>
            </a:r>
            <a:r>
              <a:rPr lang="en-US" dirty="0" smtClean="0"/>
              <a:t>) = </a:t>
            </a:r>
            <a:r>
              <a:rPr lang="en-US" dirty="0" err="1" smtClean="0">
                <a:latin typeface="Calibri"/>
              </a:rPr>
              <a:t>d</a:t>
            </a:r>
            <a:r>
              <a:rPr lang="en-US" baseline="-25000" dirty="0" err="1" smtClean="0">
                <a:latin typeface="Calibri"/>
              </a:rPr>
              <a:t>ŵ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+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(y) -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(x)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0" y="5117068"/>
            <a:ext cx="391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 find these “feasible potentials”?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72000" y="2766536"/>
            <a:ext cx="3295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Fact: </a:t>
            </a:r>
            <a:r>
              <a:rPr lang="en-US" dirty="0" smtClean="0">
                <a:latin typeface="Calibri"/>
              </a:rPr>
              <a:t>reduced </a:t>
            </a:r>
            <a:r>
              <a:rPr lang="en-US" dirty="0" smtClean="0">
                <a:latin typeface="Calibri"/>
              </a:rPr>
              <a:t>weights ŵ non-</a:t>
            </a:r>
            <a:r>
              <a:rPr lang="en-US" dirty="0" err="1" smtClean="0">
                <a:latin typeface="Calibri"/>
              </a:rPr>
              <a:t>neg</a:t>
            </a:r>
            <a:endParaRPr lang="en-US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4800600" y="3745468"/>
            <a:ext cx="38688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shortest paths don’t </a:t>
            </a:r>
            <a:r>
              <a:rPr lang="en-US" dirty="0" smtClean="0"/>
              <a:t>change, though</a:t>
            </a:r>
          </a:p>
          <a:p>
            <a:r>
              <a:rPr lang="en-US" dirty="0" smtClean="0"/>
              <a:t>	</a:t>
            </a:r>
            <a:r>
              <a:rPr lang="en-US" dirty="0" smtClean="0"/>
              <a:t>their weights might.</a:t>
            </a:r>
            <a:endParaRPr lang="en-US" dirty="0" smtClean="0"/>
          </a:p>
          <a:p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suffices </a:t>
            </a:r>
            <a:r>
              <a:rPr lang="en-US" dirty="0" smtClean="0"/>
              <a:t>to find APSP in this</a:t>
            </a:r>
          </a:p>
          <a:p>
            <a:r>
              <a:rPr lang="en-US" dirty="0"/>
              <a:t> </a:t>
            </a:r>
            <a:r>
              <a:rPr lang="en-US" dirty="0" smtClean="0"/>
              <a:t>  non-</a:t>
            </a:r>
            <a:r>
              <a:rPr lang="en-US" dirty="0" err="1" smtClean="0"/>
              <a:t>neg</a:t>
            </a:r>
            <a:r>
              <a:rPr lang="en-US" dirty="0" smtClean="0"/>
              <a:t> weights graph!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72000" y="1524000"/>
            <a:ext cx="39135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C00000"/>
                </a:solidFill>
              </a:rPr>
              <a:t>feasible potentials</a:t>
            </a:r>
            <a:r>
              <a:rPr lang="en-US" dirty="0" smtClean="0"/>
              <a:t>”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(x) such </a:t>
            </a:r>
            <a:r>
              <a:rPr lang="en-US" dirty="0" smtClean="0"/>
              <a:t>that</a:t>
            </a:r>
          </a:p>
          <a:p>
            <a:r>
              <a:rPr lang="en-US" dirty="0" smtClean="0"/>
              <a:t>the “</a:t>
            </a:r>
            <a:r>
              <a:rPr lang="en-US" dirty="0" smtClean="0">
                <a:solidFill>
                  <a:srgbClr val="C00000"/>
                </a:solidFill>
              </a:rPr>
              <a:t>reduced weights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     ŵ(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  <a:r>
              <a:rPr lang="en-US" dirty="0" smtClean="0"/>
              <a:t>:=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(x)  + w(</a:t>
            </a:r>
            <a:r>
              <a:rPr lang="en-US" dirty="0" err="1" smtClean="0"/>
              <a:t>x,y</a:t>
            </a:r>
            <a:r>
              <a:rPr lang="en-US" dirty="0" smtClean="0"/>
              <a:t>) -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(y) ≥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336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Johnson’s Algorithm</a:t>
            </a:r>
          </a:p>
          <a:p>
            <a:r>
              <a:rPr lang="en-US" sz="2000" b="1" dirty="0" smtClean="0"/>
              <a:t>APSP, </a:t>
            </a:r>
            <a:r>
              <a:rPr lang="en-US" sz="2000" b="1" dirty="0" err="1" smtClean="0"/>
              <a:t>neg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wts</a:t>
            </a:r>
            <a:r>
              <a:rPr lang="en-US" sz="2000" b="1" dirty="0" smtClean="0"/>
              <a:t> OK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86200" y="58674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cxnSp>
        <p:nvCxnSpPr>
          <p:cNvPr id="35" name="Straight Arrow Connector 34"/>
          <p:cNvCxnSpPr>
            <a:stCxn id="26" idx="0"/>
            <a:endCxn id="21" idx="5"/>
          </p:cNvCxnSpPr>
          <p:nvPr/>
        </p:nvCxnSpPr>
        <p:spPr>
          <a:xfrm flipH="1" flipV="1">
            <a:off x="3895445" y="4200245"/>
            <a:ext cx="219355" cy="16671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1"/>
            <a:endCxn id="7" idx="5"/>
          </p:cNvCxnSpPr>
          <p:nvPr/>
        </p:nvCxnSpPr>
        <p:spPr>
          <a:xfrm flipH="1" flipV="1">
            <a:off x="2752445" y="3743045"/>
            <a:ext cx="1200710" cy="21913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6" idx="1"/>
            <a:endCxn id="6" idx="5"/>
          </p:cNvCxnSpPr>
          <p:nvPr/>
        </p:nvCxnSpPr>
        <p:spPr>
          <a:xfrm flipH="1" flipV="1">
            <a:off x="2676245" y="4657445"/>
            <a:ext cx="1276910" cy="12769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6" idx="2"/>
            <a:endCxn id="8" idx="5"/>
          </p:cNvCxnSpPr>
          <p:nvPr/>
        </p:nvCxnSpPr>
        <p:spPr>
          <a:xfrm flipH="1" flipV="1">
            <a:off x="2676245" y="5648045"/>
            <a:ext cx="1209955" cy="4479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6" idx="1"/>
            <a:endCxn id="5" idx="5"/>
          </p:cNvCxnSpPr>
          <p:nvPr/>
        </p:nvCxnSpPr>
        <p:spPr>
          <a:xfrm flipH="1" flipV="1">
            <a:off x="1228445" y="4276445"/>
            <a:ext cx="2724710" cy="16579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624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57600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32114" y="5269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55914" y="5574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2800" y="5879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0" y="5678269"/>
            <a:ext cx="4500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Shortest paths from Z.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   No negative cycles created, so B-F-M works.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2000" y="1524000"/>
            <a:ext cx="39135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C00000"/>
                </a:solidFill>
              </a:rPr>
              <a:t>feasible potentials</a:t>
            </a:r>
            <a:r>
              <a:rPr lang="en-US" dirty="0" smtClean="0"/>
              <a:t>”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(x) such </a:t>
            </a:r>
            <a:r>
              <a:rPr lang="en-US" dirty="0" smtClean="0"/>
              <a:t>that</a:t>
            </a:r>
          </a:p>
          <a:p>
            <a:r>
              <a:rPr lang="en-US" dirty="0" smtClean="0"/>
              <a:t>the “</a:t>
            </a:r>
            <a:r>
              <a:rPr lang="en-US" dirty="0" smtClean="0">
                <a:solidFill>
                  <a:srgbClr val="C00000"/>
                </a:solidFill>
              </a:rPr>
              <a:t>reduced weights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     ŵ(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  <a:r>
              <a:rPr lang="en-US" dirty="0" smtClean="0"/>
              <a:t>:=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(x)  + w(</a:t>
            </a:r>
            <a:r>
              <a:rPr lang="en-US" dirty="0" err="1" smtClean="0"/>
              <a:t>x,y</a:t>
            </a:r>
            <a:r>
              <a:rPr lang="en-US" dirty="0" smtClean="0"/>
              <a:t>) -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(y) ≥ 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572000" y="3212068"/>
            <a:ext cx="365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Claim: </a:t>
            </a:r>
            <a:r>
              <a:rPr lang="en-US" dirty="0" err="1" smtClean="0">
                <a:latin typeface="Calibri"/>
              </a:rPr>
              <a:t>d</a:t>
            </a:r>
            <a:r>
              <a:rPr lang="en-US" baseline="-25000" dirty="0" err="1" smtClean="0">
                <a:latin typeface="Calibri"/>
              </a:rPr>
              <a:t>w</a:t>
            </a:r>
            <a:r>
              <a:rPr lang="en-US" dirty="0" smtClean="0"/>
              <a:t> (</a:t>
            </a:r>
            <a:r>
              <a:rPr lang="en-US" dirty="0" err="1" smtClean="0"/>
              <a:t>x,y</a:t>
            </a:r>
            <a:r>
              <a:rPr lang="en-US" dirty="0" smtClean="0"/>
              <a:t>) = </a:t>
            </a:r>
            <a:r>
              <a:rPr lang="en-US" dirty="0" err="1" smtClean="0">
                <a:latin typeface="Calibri"/>
              </a:rPr>
              <a:t>d</a:t>
            </a:r>
            <a:r>
              <a:rPr lang="en-US" baseline="-25000" dirty="0" err="1" smtClean="0">
                <a:latin typeface="Calibri"/>
              </a:rPr>
              <a:t>ŵ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+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(y) - </a:t>
            </a:r>
            <a:r>
              <a:rPr lang="en-US" dirty="0" smtClean="0">
                <a:latin typeface="cmmi10"/>
              </a:rPr>
              <a:t>©</a:t>
            </a:r>
            <a:r>
              <a:rPr lang="en-US" dirty="0" smtClean="0"/>
              <a:t>(x)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0" y="5117068"/>
            <a:ext cx="391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 find these “feasible potentials”?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72000" y="2766536"/>
            <a:ext cx="3295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Fact: </a:t>
            </a:r>
            <a:r>
              <a:rPr lang="en-US" dirty="0" smtClean="0">
                <a:latin typeface="Calibri"/>
              </a:rPr>
              <a:t>reduced weights </a:t>
            </a:r>
            <a:r>
              <a:rPr lang="en-US" dirty="0" smtClean="0">
                <a:latin typeface="Calibri"/>
              </a:rPr>
              <a:t>ŵ non-</a:t>
            </a:r>
            <a:r>
              <a:rPr lang="en-US" dirty="0" err="1" smtClean="0">
                <a:latin typeface="Calibri"/>
              </a:rPr>
              <a:t>neg</a:t>
            </a:r>
            <a:endParaRPr lang="en-US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4800600" y="3745468"/>
            <a:ext cx="38688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shortest paths don’t </a:t>
            </a:r>
            <a:r>
              <a:rPr lang="en-US" dirty="0" smtClean="0"/>
              <a:t>change, though</a:t>
            </a:r>
          </a:p>
          <a:p>
            <a:r>
              <a:rPr lang="en-US" dirty="0" smtClean="0"/>
              <a:t>	</a:t>
            </a:r>
            <a:r>
              <a:rPr lang="en-US" dirty="0" smtClean="0"/>
              <a:t>their weights might.</a:t>
            </a:r>
            <a:endParaRPr lang="en-US" dirty="0" smtClean="0"/>
          </a:p>
          <a:p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suffices </a:t>
            </a:r>
            <a:r>
              <a:rPr lang="en-US" dirty="0" smtClean="0"/>
              <a:t>to find APSP in this</a:t>
            </a:r>
          </a:p>
          <a:p>
            <a:r>
              <a:rPr lang="en-US" dirty="0"/>
              <a:t> </a:t>
            </a:r>
            <a:r>
              <a:rPr lang="en-US" dirty="0" smtClean="0"/>
              <a:t>  non-</a:t>
            </a:r>
            <a:r>
              <a:rPr lang="en-US" dirty="0" err="1" smtClean="0"/>
              <a:t>neg</a:t>
            </a:r>
            <a:r>
              <a:rPr lang="en-US" dirty="0" smtClean="0"/>
              <a:t> weights graph!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66690"/>
            <a:ext cx="134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All Pairs </a:t>
            </a:r>
            <a:r>
              <a:rPr lang="en-US" sz="2000" b="1" dirty="0" smtClean="0"/>
              <a:t>SP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828800"/>
            <a:ext cx="5448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</a:t>
            </a:r>
            <a:r>
              <a:rPr lang="en-US" dirty="0" err="1" smtClean="0"/>
              <a:t>neg</a:t>
            </a:r>
            <a:r>
              <a:rPr lang="en-US" dirty="0" smtClean="0"/>
              <a:t> weights: </a:t>
            </a:r>
          </a:p>
          <a:p>
            <a:r>
              <a:rPr lang="en-US" dirty="0" smtClean="0"/>
              <a:t>      n </a:t>
            </a:r>
            <a:r>
              <a:rPr lang="en-US" dirty="0" err="1" smtClean="0"/>
              <a:t>Dijkstras</a:t>
            </a:r>
            <a:r>
              <a:rPr lang="en-US" dirty="0"/>
              <a:t>	</a:t>
            </a:r>
            <a:r>
              <a:rPr lang="en-US" dirty="0" smtClean="0"/>
              <a:t>		O(</a:t>
            </a:r>
            <a:r>
              <a:rPr lang="en-US" dirty="0" err="1" smtClean="0"/>
              <a:t>mn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n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/>
              <a:t> log 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1256" y="2782669"/>
            <a:ext cx="4594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eg</a:t>
            </a:r>
            <a:r>
              <a:rPr lang="en-US" dirty="0" smtClean="0"/>
              <a:t> weights: </a:t>
            </a:r>
          </a:p>
          <a:p>
            <a:r>
              <a:rPr lang="en-US" dirty="0" smtClean="0"/>
              <a:t>      n B-F-M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latin typeface="Calibri"/>
              </a:rPr>
              <a:t>O(mn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697069"/>
            <a:ext cx="5448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eg</a:t>
            </a:r>
            <a:r>
              <a:rPr lang="en-US" dirty="0" smtClean="0"/>
              <a:t> weights: </a:t>
            </a:r>
          </a:p>
          <a:p>
            <a:r>
              <a:rPr lang="en-US" dirty="0"/>
              <a:t> </a:t>
            </a:r>
            <a:r>
              <a:rPr lang="en-US" dirty="0" smtClean="0"/>
              <a:t>     B-F-M</a:t>
            </a:r>
            <a:r>
              <a:rPr lang="en-US" dirty="0"/>
              <a:t>	</a:t>
            </a:r>
            <a:r>
              <a:rPr lang="en-US" dirty="0" smtClean="0"/>
              <a:t> + n </a:t>
            </a:r>
            <a:r>
              <a:rPr lang="en-US" dirty="0" err="1"/>
              <a:t>D</a:t>
            </a:r>
            <a:r>
              <a:rPr lang="en-US" dirty="0" err="1" smtClean="0"/>
              <a:t>ijkstras</a:t>
            </a:r>
            <a:r>
              <a:rPr lang="en-US" dirty="0" smtClean="0"/>
              <a:t> 		</a:t>
            </a:r>
            <a:r>
              <a:rPr lang="en-US" dirty="0" smtClean="0">
                <a:latin typeface="Calibri"/>
              </a:rPr>
              <a:t>O(</a:t>
            </a:r>
            <a:r>
              <a:rPr lang="en-US" dirty="0" err="1" smtClean="0">
                <a:latin typeface="Calibri"/>
              </a:rPr>
              <a:t>mn</a:t>
            </a:r>
            <a:r>
              <a:rPr lang="en-US" dirty="0" smtClean="0">
                <a:latin typeface="Calibri"/>
              </a:rPr>
              <a:t> + n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log 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80472" y="4611469"/>
            <a:ext cx="4410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eg</a:t>
            </a:r>
            <a:r>
              <a:rPr lang="en-US" dirty="0" smtClean="0"/>
              <a:t> weights: </a:t>
            </a:r>
          </a:p>
          <a:p>
            <a:r>
              <a:rPr lang="en-US" dirty="0"/>
              <a:t> </a:t>
            </a:r>
            <a:r>
              <a:rPr lang="en-US" dirty="0" smtClean="0"/>
              <a:t>     Floyd-</a:t>
            </a:r>
            <a:r>
              <a:rPr lang="en-US" dirty="0" err="1" smtClean="0"/>
              <a:t>Warshall</a:t>
            </a:r>
            <a:r>
              <a:rPr lang="en-US" dirty="0" smtClean="0"/>
              <a:t>			</a:t>
            </a:r>
            <a:r>
              <a:rPr lang="en-US" dirty="0" smtClean="0">
                <a:latin typeface="Calibri"/>
              </a:rPr>
              <a:t>O(n</a:t>
            </a:r>
            <a:r>
              <a:rPr lang="en-US" baseline="30000" dirty="0" smtClean="0">
                <a:latin typeface="Calibri"/>
              </a:rPr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50181" y="5486400"/>
            <a:ext cx="40030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all vertices z</a:t>
            </a:r>
          </a:p>
          <a:p>
            <a:r>
              <a:rPr lang="en-US" dirty="0"/>
              <a:t> </a:t>
            </a:r>
            <a:r>
              <a:rPr lang="en-US" dirty="0" smtClean="0"/>
              <a:t>    for all vertices </a:t>
            </a:r>
            <a:r>
              <a:rPr lang="en-US" dirty="0" err="1" smtClean="0"/>
              <a:t>x,y</a:t>
            </a:r>
            <a:endParaRPr lang="en-US" dirty="0" smtClean="0"/>
          </a:p>
          <a:p>
            <a:r>
              <a:rPr lang="en-US" dirty="0" smtClean="0"/>
              <a:t>            d(</a:t>
            </a:r>
            <a:r>
              <a:rPr lang="en-US" dirty="0" err="1" smtClean="0"/>
              <a:t>x,y</a:t>
            </a:r>
            <a:r>
              <a:rPr lang="en-US" dirty="0" smtClean="0"/>
              <a:t>) &lt;- min{ d(</a:t>
            </a:r>
            <a:r>
              <a:rPr lang="en-US" dirty="0" err="1" smtClean="0"/>
              <a:t>x,y</a:t>
            </a:r>
            <a:r>
              <a:rPr lang="en-US" dirty="0" smtClean="0"/>
              <a:t>), d(</a:t>
            </a:r>
            <a:r>
              <a:rPr lang="en-US" dirty="0" err="1" smtClean="0"/>
              <a:t>x,z</a:t>
            </a:r>
            <a:r>
              <a:rPr lang="en-US" dirty="0" smtClean="0"/>
              <a:t>) + d(</a:t>
            </a:r>
            <a:r>
              <a:rPr lang="en-US" dirty="0" err="1" smtClean="0"/>
              <a:t>z,y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66690"/>
            <a:ext cx="134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All Pairs </a:t>
            </a:r>
            <a:r>
              <a:rPr lang="en-US" sz="2000" b="1" dirty="0" smtClean="0"/>
              <a:t>SP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828800"/>
            <a:ext cx="5448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</a:t>
            </a:r>
            <a:r>
              <a:rPr lang="en-US" dirty="0" err="1" smtClean="0"/>
              <a:t>neg</a:t>
            </a:r>
            <a:r>
              <a:rPr lang="en-US" dirty="0" smtClean="0"/>
              <a:t> weights: </a:t>
            </a:r>
          </a:p>
          <a:p>
            <a:r>
              <a:rPr lang="en-US" dirty="0" smtClean="0"/>
              <a:t>      n </a:t>
            </a:r>
            <a:r>
              <a:rPr lang="en-US" dirty="0" err="1" smtClean="0"/>
              <a:t>Dijkstras</a:t>
            </a:r>
            <a:r>
              <a:rPr lang="en-US" dirty="0"/>
              <a:t>	</a:t>
            </a:r>
            <a:r>
              <a:rPr lang="en-US" dirty="0" smtClean="0"/>
              <a:t>		O(</a:t>
            </a:r>
            <a:r>
              <a:rPr lang="en-US" dirty="0" err="1" smtClean="0"/>
              <a:t>mn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n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/>
              <a:t> log 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1256" y="2782669"/>
            <a:ext cx="4594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eg</a:t>
            </a:r>
            <a:r>
              <a:rPr lang="en-US" dirty="0" smtClean="0"/>
              <a:t> weights: </a:t>
            </a:r>
          </a:p>
          <a:p>
            <a:r>
              <a:rPr lang="en-US" dirty="0" smtClean="0"/>
              <a:t>      n B-F-M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latin typeface="Calibri"/>
              </a:rPr>
              <a:t>O(mn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697069"/>
            <a:ext cx="5448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eg</a:t>
            </a:r>
            <a:r>
              <a:rPr lang="en-US" dirty="0" smtClean="0"/>
              <a:t> weights: </a:t>
            </a:r>
          </a:p>
          <a:p>
            <a:r>
              <a:rPr lang="en-US" dirty="0"/>
              <a:t> </a:t>
            </a:r>
            <a:r>
              <a:rPr lang="en-US" dirty="0" smtClean="0"/>
              <a:t>     B-F-M</a:t>
            </a:r>
            <a:r>
              <a:rPr lang="en-US" dirty="0"/>
              <a:t>	</a:t>
            </a:r>
            <a:r>
              <a:rPr lang="en-US" dirty="0" smtClean="0"/>
              <a:t> + n </a:t>
            </a:r>
            <a:r>
              <a:rPr lang="en-US" dirty="0" err="1"/>
              <a:t>D</a:t>
            </a:r>
            <a:r>
              <a:rPr lang="en-US" dirty="0" err="1" smtClean="0"/>
              <a:t>ijkstras</a:t>
            </a:r>
            <a:r>
              <a:rPr lang="en-US" dirty="0" smtClean="0"/>
              <a:t> 		</a:t>
            </a:r>
            <a:r>
              <a:rPr lang="en-US" dirty="0" smtClean="0">
                <a:latin typeface="Calibri"/>
              </a:rPr>
              <a:t>O(</a:t>
            </a:r>
            <a:r>
              <a:rPr lang="en-US" dirty="0" err="1" smtClean="0">
                <a:latin typeface="Calibri"/>
              </a:rPr>
              <a:t>mn</a:t>
            </a:r>
            <a:r>
              <a:rPr lang="en-US" dirty="0" smtClean="0">
                <a:latin typeface="Calibri"/>
              </a:rPr>
              <a:t> + n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log 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80472" y="4611469"/>
            <a:ext cx="4410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eg</a:t>
            </a:r>
            <a:r>
              <a:rPr lang="en-US" dirty="0" smtClean="0"/>
              <a:t> weights: </a:t>
            </a:r>
          </a:p>
          <a:p>
            <a:r>
              <a:rPr lang="en-US" dirty="0"/>
              <a:t> </a:t>
            </a:r>
            <a:r>
              <a:rPr lang="en-US" dirty="0" smtClean="0"/>
              <a:t>     Floyd-</a:t>
            </a:r>
            <a:r>
              <a:rPr lang="en-US" dirty="0" err="1" smtClean="0"/>
              <a:t>Warshall</a:t>
            </a:r>
            <a:r>
              <a:rPr lang="en-US" dirty="0" smtClean="0"/>
              <a:t>			</a:t>
            </a:r>
            <a:r>
              <a:rPr lang="en-US" dirty="0" smtClean="0">
                <a:latin typeface="Calibri"/>
              </a:rPr>
              <a:t>O(n</a:t>
            </a:r>
            <a:r>
              <a:rPr lang="en-US" baseline="30000" dirty="0" smtClean="0">
                <a:latin typeface="Calibri"/>
              </a:rPr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28618" y="5562600"/>
            <a:ext cx="4953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eg</a:t>
            </a:r>
            <a:r>
              <a:rPr lang="en-US" dirty="0" smtClean="0"/>
              <a:t> weights: </a:t>
            </a:r>
          </a:p>
          <a:p>
            <a:r>
              <a:rPr lang="en-US" dirty="0"/>
              <a:t> </a:t>
            </a:r>
            <a:r>
              <a:rPr lang="en-US" dirty="0" smtClean="0"/>
              <a:t>     Naïve Min-Sum-Product		</a:t>
            </a:r>
            <a:r>
              <a:rPr lang="en-US" dirty="0" smtClean="0">
                <a:latin typeface="Calibri"/>
              </a:rPr>
              <a:t>O(n</a:t>
            </a:r>
            <a:r>
              <a:rPr lang="en-US" baseline="30000" dirty="0" smtClean="0">
                <a:latin typeface="Calibri"/>
              </a:rPr>
              <a:t>3</a:t>
            </a:r>
            <a:r>
              <a:rPr lang="en-US" dirty="0"/>
              <a:t> </a:t>
            </a:r>
            <a:r>
              <a:rPr lang="en-US" dirty="0" smtClean="0"/>
              <a:t>log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Dijkstra’s</a:t>
            </a:r>
            <a:r>
              <a:rPr lang="en-US" sz="2000" b="1" dirty="0" smtClean="0"/>
              <a:t> Algorithm</a:t>
            </a:r>
          </a:p>
          <a:p>
            <a:r>
              <a:rPr lang="en-US" sz="2000" b="1" dirty="0" smtClean="0"/>
              <a:t>SSSP, non-</a:t>
            </a:r>
            <a:r>
              <a:rPr lang="en-US" sz="2000" b="1" dirty="0" err="1" smtClean="0"/>
              <a:t>neg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 anchorCtr="1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&lt;- </a:t>
            </a:r>
            <a:r>
              <a:rPr lang="en-US" dirty="0" err="1" smtClean="0"/>
              <a:t>extractmin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"relax” all the edges out of x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L(y) &lt;- min ( L(y),  L(x) + w(</a:t>
            </a:r>
            <a:r>
              <a:rPr lang="en-US" dirty="0" err="1" smtClean="0"/>
              <a:t>x,y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L(x) is the distance of s to x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mark x as final</a:t>
            </a:r>
            <a:endParaRPr lang="en-US" dirty="0"/>
          </a:p>
        </p:txBody>
      </p:sp>
      <p:sp>
        <p:nvSpPr>
          <p:cNvPr id="40" name="Down Arrow 39"/>
          <p:cNvSpPr/>
          <p:nvPr/>
        </p:nvSpPr>
        <p:spPr>
          <a:xfrm>
            <a:off x="48006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Dijkstra’s</a:t>
            </a:r>
            <a:r>
              <a:rPr lang="en-US" sz="2000" b="1" dirty="0" smtClean="0"/>
              <a:t> Algorithm</a:t>
            </a:r>
          </a:p>
          <a:p>
            <a:r>
              <a:rPr lang="en-US" sz="2000" b="1" dirty="0" smtClean="0"/>
              <a:t>SSSP, non-</a:t>
            </a:r>
            <a:r>
              <a:rPr lang="en-US" sz="2000" b="1" dirty="0" err="1" smtClean="0"/>
              <a:t>neg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 anchorCtr="1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&lt;- </a:t>
            </a:r>
            <a:r>
              <a:rPr lang="en-US" dirty="0" err="1" smtClean="0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"relax” all the edges out of 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L(y) &lt;- min ( L(y),  L(x) + w(</a:t>
            </a:r>
            <a:r>
              <a:rPr lang="en-US" dirty="0" err="1" smtClean="0"/>
              <a:t>x,y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L(x) is the distance of s to x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mark x as final</a:t>
            </a:r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>
            <a:off x="54864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Dijkstra’s</a:t>
            </a:r>
            <a:r>
              <a:rPr lang="en-US" sz="2000" b="1" dirty="0" smtClean="0"/>
              <a:t> Algorithm</a:t>
            </a:r>
          </a:p>
          <a:p>
            <a:r>
              <a:rPr lang="en-US" sz="2000" b="1" dirty="0" smtClean="0"/>
              <a:t>SSSP, non-</a:t>
            </a:r>
            <a:r>
              <a:rPr lang="en-US" sz="2000" b="1" dirty="0" err="1" smtClean="0"/>
              <a:t>neg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 anchorCtr="1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&lt;- </a:t>
            </a:r>
            <a:r>
              <a:rPr lang="en-US" dirty="0" err="1" smtClean="0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"relax” all the edges out of 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L(y) &lt;- min ( L(y),  L(x) + w(</a:t>
            </a:r>
            <a:r>
              <a:rPr lang="en-US" dirty="0" err="1" smtClean="0"/>
              <a:t>x,y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L(x) is the distance of s to x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mark x as final</a:t>
            </a:r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>
            <a:off x="62484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Dijkstra’s</a:t>
            </a:r>
            <a:r>
              <a:rPr lang="en-US" sz="2000" b="1" dirty="0" smtClean="0"/>
              <a:t> Algorithm</a:t>
            </a:r>
          </a:p>
          <a:p>
            <a:r>
              <a:rPr lang="en-US" sz="2000" b="1" dirty="0" smtClean="0"/>
              <a:t>SSSP, non-</a:t>
            </a:r>
            <a:r>
              <a:rPr lang="en-US" sz="2000" b="1" dirty="0" err="1" smtClean="0"/>
              <a:t>neg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 anchorCtr="1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&lt;- </a:t>
            </a:r>
            <a:r>
              <a:rPr lang="en-US" dirty="0" err="1" smtClean="0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"relax” all the edges out of 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L(y) &lt;- min ( L(y),  L(x) + w(</a:t>
            </a:r>
            <a:r>
              <a:rPr lang="en-US" dirty="0" err="1" smtClean="0"/>
              <a:t>x,y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L(x) is the distance of s to x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mark x as final</a:t>
            </a:r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>
            <a:off x="76200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Dijkstra’s</a:t>
            </a:r>
            <a:r>
              <a:rPr lang="en-US" sz="2000" b="1" dirty="0" smtClean="0"/>
              <a:t> Algorithm</a:t>
            </a:r>
          </a:p>
          <a:p>
            <a:r>
              <a:rPr lang="en-US" sz="2000" b="1" dirty="0" smtClean="0"/>
              <a:t>SSSP, non-</a:t>
            </a:r>
            <a:r>
              <a:rPr lang="en-US" sz="2000" b="1" dirty="0" err="1" smtClean="0"/>
              <a:t>neg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&lt;- </a:t>
            </a:r>
            <a:r>
              <a:rPr lang="en-US" dirty="0" err="1" smtClean="0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"relax” all the edges out of 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L(y) &lt;- min ( L(y),  L(x) + w(</a:t>
            </a:r>
            <a:r>
              <a:rPr lang="en-US" dirty="0" err="1" smtClean="0"/>
              <a:t>x,y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L(x) is the distance of s to x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mark x as final</a:t>
            </a:r>
            <a:endParaRPr lang="en-US" dirty="0"/>
          </a:p>
        </p:txBody>
      </p:sp>
      <p:sp>
        <p:nvSpPr>
          <p:cNvPr id="38" name="Down Arrow 37"/>
          <p:cNvSpPr/>
          <p:nvPr/>
        </p:nvSpPr>
        <p:spPr>
          <a:xfrm>
            <a:off x="6934200" y="2209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Dijkstra’s</a:t>
            </a:r>
            <a:r>
              <a:rPr lang="en-US" sz="2000" b="1" dirty="0" smtClean="0"/>
              <a:t> Algorithm</a:t>
            </a:r>
          </a:p>
          <a:p>
            <a:r>
              <a:rPr lang="en-US" sz="2000" b="1" dirty="0" smtClean="0"/>
              <a:t>SSSP, non-</a:t>
            </a:r>
            <a:r>
              <a:rPr lang="en-US" sz="2000" b="1" dirty="0" err="1" smtClean="0"/>
              <a:t>neg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0" y="26162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597732" y="42672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&lt;- </a:t>
            </a:r>
            <a:r>
              <a:rPr lang="en-US" dirty="0" err="1" smtClean="0"/>
              <a:t>extractmin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638800"/>
            <a:ext cx="284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"relax” all the edges out of 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05834" y="5943600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L(y) &lt;- min ( L(y),  L(x) + w(</a:t>
            </a:r>
            <a:r>
              <a:rPr lang="en-US" dirty="0" err="1" smtClean="0"/>
              <a:t>x,y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4736068"/>
            <a:ext cx="294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L(x) is the distance of s to x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5040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mark x as final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81600" y="685800"/>
            <a:ext cx="24352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 </a:t>
            </a:r>
            <a:r>
              <a:rPr lang="en-US" dirty="0" err="1" smtClean="0">
                <a:solidFill>
                  <a:srgbClr val="C00000"/>
                </a:solidFill>
              </a:rPr>
              <a:t>decreasekeys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n </a:t>
            </a:r>
            <a:r>
              <a:rPr lang="en-US" dirty="0" err="1" smtClean="0">
                <a:solidFill>
                  <a:srgbClr val="C00000"/>
                </a:solidFill>
              </a:rPr>
              <a:t>extractmins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Fib heap: O(m + n log n)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38600" y="30480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09600"/>
            <a:ext cx="3531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Bellman-Ford-Moore Algorithm</a:t>
            </a:r>
          </a:p>
          <a:p>
            <a:r>
              <a:rPr lang="en-US" sz="2000" b="1" dirty="0" smtClean="0"/>
              <a:t>SSSP, </a:t>
            </a:r>
            <a:r>
              <a:rPr lang="en-US" sz="2000" b="1" dirty="0" err="1" smtClean="0"/>
              <a:t>neg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wts</a:t>
            </a:r>
            <a:r>
              <a:rPr lang="en-US" sz="2000" b="1" dirty="0" smtClean="0"/>
              <a:t> OK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3531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Bellman-Ford-Moore Algorithm</a:t>
            </a:r>
          </a:p>
          <a:p>
            <a:r>
              <a:rPr lang="en-US" sz="2000" b="1" dirty="0" smtClean="0"/>
              <a:t>SSSP, </a:t>
            </a:r>
            <a:r>
              <a:rPr lang="en-US" sz="2000" b="1" dirty="0" err="1" smtClean="0"/>
              <a:t>neg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wts</a:t>
            </a:r>
            <a:r>
              <a:rPr lang="en-US" sz="2000" b="1" dirty="0" smtClean="0"/>
              <a:t> OK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38200" y="3886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52578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 flipV="1">
            <a:off x="1295400" y="3581400"/>
            <a:ext cx="1066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1295400" y="4114800"/>
            <a:ext cx="990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8" idx="2"/>
          </p:cNvCxnSpPr>
          <p:nvPr/>
        </p:nvCxnSpPr>
        <p:spPr>
          <a:xfrm>
            <a:off x="1295400" y="4114800"/>
            <a:ext cx="9906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6400" y="3505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405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0" name="Straight Arrow Connector 19"/>
          <p:cNvCxnSpPr>
            <a:stCxn id="7" idx="4"/>
            <a:endCxn id="6" idx="0"/>
          </p:cNvCxnSpPr>
          <p:nvPr/>
        </p:nvCxnSpPr>
        <p:spPr>
          <a:xfrm flipH="1">
            <a:off x="2514600" y="3810000"/>
            <a:ext cx="76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05200" y="3810000"/>
            <a:ext cx="457200" cy="457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  <a:endCxn id="6" idx="6"/>
          </p:cNvCxnSpPr>
          <p:nvPr/>
        </p:nvCxnSpPr>
        <p:spPr>
          <a:xfrm flipH="1">
            <a:off x="2743200" y="4200245"/>
            <a:ext cx="8289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8" idx="7"/>
          </p:cNvCxnSpPr>
          <p:nvPr/>
        </p:nvCxnSpPr>
        <p:spPr>
          <a:xfrm flipH="1">
            <a:off x="2676245" y="4267200"/>
            <a:ext cx="1057555" cy="1057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21" idx="1"/>
          </p:cNvCxnSpPr>
          <p:nvPr/>
        </p:nvCxnSpPr>
        <p:spPr>
          <a:xfrm>
            <a:off x="2819400" y="3581400"/>
            <a:ext cx="752755" cy="295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3914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27314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736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0502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5834" y="4419600"/>
            <a:ext cx="307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"relax” all the edges out of 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29200" y="4736068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L(y) &lt;- min ( L(y),  L(x) + w(</a:t>
            </a:r>
            <a:r>
              <a:rPr lang="en-US" dirty="0" err="1" smtClean="0"/>
              <a:t>x,y</a:t>
            </a:r>
            <a:r>
              <a:rPr lang="en-US" dirty="0" smtClean="0"/>
              <a:t>) 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3212068"/>
            <a:ext cx="337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 L(x) is an upper bound on d(</a:t>
            </a:r>
            <a:r>
              <a:rPr lang="en-US" dirty="0" err="1" smtClean="0"/>
              <a:t>s,x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548634" y="3810000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t</a:t>
            </a:r>
            <a:r>
              <a:rPr lang="en-US" dirty="0" smtClean="0"/>
              <a:t> = 1 to n-1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16558" y="4126468"/>
            <a:ext cx="1657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all vertices 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5373469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Claim: </a:t>
            </a:r>
            <a:r>
              <a:rPr lang="en-US" dirty="0" smtClean="0">
                <a:solidFill>
                  <a:srgbClr val="7030A0"/>
                </a:solidFill>
              </a:rPr>
              <a:t>if graph has non negative cycles, B-F-M is OK.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5200" y="575446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Proof: </a:t>
            </a:r>
            <a:r>
              <a:rPr lang="en-US" dirty="0" smtClean="0">
                <a:solidFill>
                  <a:srgbClr val="00B050"/>
                </a:solidFill>
              </a:rPr>
              <a:t>induction. At end of round 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, L(y) is shortest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    path using at most 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edges.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81600" y="685800"/>
            <a:ext cx="1838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 rounds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 time per round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O(</a:t>
            </a:r>
            <a:r>
              <a:rPr lang="en-US" dirty="0" err="1" smtClean="0">
                <a:solidFill>
                  <a:srgbClr val="C00000"/>
                </a:solidFill>
              </a:rPr>
              <a:t>mn</a:t>
            </a:r>
            <a:r>
              <a:rPr lang="en-US" dirty="0" smtClean="0">
                <a:solidFill>
                  <a:srgbClr val="C00000"/>
                </a:solidFill>
              </a:rPr>
              <a:t>) time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572000" y="1930400"/>
          <a:ext cx="3581400" cy="81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 anchorCtr="1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038600" y="2373868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6" grpId="0"/>
      <p:bldP spid="39" grpId="0"/>
      <p:bldP spid="40" grpId="0"/>
      <p:bldP spid="41" grpId="0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NUPAM@9D8TGDOO4CHFJLOZ" val="383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1095</Words>
  <Application>Microsoft Office PowerPoint</Application>
  <PresentationFormat>On-screen Show (4:3)</PresentationFormat>
  <Paragraphs>395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cmmi10</vt:lpstr>
      <vt:lpstr>Symbol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Anupam</dc:creator>
  <cp:lastModifiedBy>Anupam</cp:lastModifiedBy>
  <cp:revision>14</cp:revision>
  <dcterms:created xsi:type="dcterms:W3CDTF">2015-01-17T14:22:38Z</dcterms:created>
  <dcterms:modified xsi:type="dcterms:W3CDTF">2015-01-19T22:40:09Z</dcterms:modified>
</cp:coreProperties>
</file>