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705" r:id="rId2"/>
  </p:sldMasterIdLst>
  <p:notesMasterIdLst>
    <p:notesMasterId r:id="rId69"/>
  </p:notesMasterIdLst>
  <p:sldIdLst>
    <p:sldId id="568" r:id="rId3"/>
    <p:sldId id="634" r:id="rId4"/>
    <p:sldId id="835" r:id="rId5"/>
    <p:sldId id="836" r:id="rId6"/>
    <p:sldId id="837" r:id="rId7"/>
    <p:sldId id="764" r:id="rId8"/>
    <p:sldId id="774" r:id="rId9"/>
    <p:sldId id="775" r:id="rId10"/>
    <p:sldId id="776" r:id="rId11"/>
    <p:sldId id="777" r:id="rId12"/>
    <p:sldId id="778" r:id="rId13"/>
    <p:sldId id="780" r:id="rId14"/>
    <p:sldId id="791" r:id="rId15"/>
    <p:sldId id="785" r:id="rId16"/>
    <p:sldId id="786" r:id="rId17"/>
    <p:sldId id="787" r:id="rId18"/>
    <p:sldId id="788" r:id="rId19"/>
    <p:sldId id="789" r:id="rId20"/>
    <p:sldId id="790" r:id="rId21"/>
    <p:sldId id="792" r:id="rId22"/>
    <p:sldId id="803" r:id="rId23"/>
    <p:sldId id="804" r:id="rId24"/>
    <p:sldId id="805" r:id="rId25"/>
    <p:sldId id="806" r:id="rId26"/>
    <p:sldId id="807" r:id="rId27"/>
    <p:sldId id="808" r:id="rId28"/>
    <p:sldId id="809" r:id="rId29"/>
    <p:sldId id="810" r:id="rId30"/>
    <p:sldId id="811" r:id="rId31"/>
    <p:sldId id="815" r:id="rId32"/>
    <p:sldId id="813" r:id="rId33"/>
    <p:sldId id="814" r:id="rId34"/>
    <p:sldId id="793" r:id="rId35"/>
    <p:sldId id="794" r:id="rId36"/>
    <p:sldId id="795" r:id="rId37"/>
    <p:sldId id="796" r:id="rId38"/>
    <p:sldId id="797" r:id="rId39"/>
    <p:sldId id="798" r:id="rId40"/>
    <p:sldId id="799" r:id="rId41"/>
    <p:sldId id="800" r:id="rId42"/>
    <p:sldId id="801" r:id="rId43"/>
    <p:sldId id="802" r:id="rId44"/>
    <p:sldId id="816" r:id="rId45"/>
    <p:sldId id="817" r:id="rId46"/>
    <p:sldId id="818" r:id="rId47"/>
    <p:sldId id="819" r:id="rId48"/>
    <p:sldId id="820" r:id="rId49"/>
    <p:sldId id="821" r:id="rId50"/>
    <p:sldId id="822" r:id="rId51"/>
    <p:sldId id="823" r:id="rId52"/>
    <p:sldId id="824" r:id="rId53"/>
    <p:sldId id="825" r:id="rId54"/>
    <p:sldId id="838" r:id="rId55"/>
    <p:sldId id="641" r:id="rId56"/>
    <p:sldId id="680" r:id="rId57"/>
    <p:sldId id="633" r:id="rId58"/>
    <p:sldId id="669" r:id="rId59"/>
    <p:sldId id="683" r:id="rId60"/>
    <p:sldId id="827" r:id="rId61"/>
    <p:sldId id="828" r:id="rId62"/>
    <p:sldId id="829" r:id="rId63"/>
    <p:sldId id="830" r:id="rId64"/>
    <p:sldId id="831" r:id="rId65"/>
    <p:sldId id="832" r:id="rId66"/>
    <p:sldId id="833" r:id="rId67"/>
    <p:sldId id="834" r:id="rId68"/>
  </p:sldIdLst>
  <p:sldSz cx="9144000" cy="6858000" type="screen4x3"/>
  <p:notesSz cx="6858000" cy="9144000"/>
  <p:embeddedFontLst>
    <p:embeddedFont>
      <p:font typeface="Calibri" pitchFamily="34" charset="0"/>
      <p:regular r:id="rId70"/>
      <p:bold r:id="rId71"/>
      <p:italic r:id="rId72"/>
      <p:boldItalic r:id="rId73"/>
    </p:embeddedFont>
    <p:embeddedFont>
      <p:font typeface="Cambria Math" pitchFamily="18" charset="0"/>
      <p:regular r:id="rId74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00"/>
    <a:srgbClr val="FF0000"/>
    <a:srgbClr val="000000"/>
    <a:srgbClr val="660066"/>
    <a:srgbClr val="E2DD00"/>
    <a:srgbClr val="EBE600"/>
    <a:srgbClr val="441D61"/>
    <a:srgbClr val="FFFFE5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520" autoAdjust="0"/>
    <p:restoredTop sz="94366" autoAdjust="0"/>
  </p:normalViewPr>
  <p:slideViewPr>
    <p:cSldViewPr snapToGrid="0" showGuides="1">
      <p:cViewPr>
        <p:scale>
          <a:sx n="100" d="100"/>
          <a:sy n="100" d="100"/>
        </p:scale>
        <p:origin x="-1860" y="-570"/>
      </p:cViewPr>
      <p:guideLst>
        <p:guide orient="horz" pos="2383"/>
        <p:guide pos="6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font" Target="fonts/font4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font" Target="fonts/font1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>
                <a:latin typeface="Calibri"/>
              </a:rPr>
              <a:t>Convergence to Nash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Original Run</c:v>
                </c:pt>
              </c:strCache>
            </c:strRef>
          </c:tx>
          <c:marker>
            <c:symbol val="none"/>
          </c:marker>
          <c:cat>
            <c:numRef>
              <c:f>Sheet1!$D$2:$D$37</c:f>
              <c:numCache>
                <c:formatCode>General</c:formatCode>
                <c:ptCount val="3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  <c:pt idx="5">
                  <c:v>600</c:v>
                </c:pt>
                <c:pt idx="6">
                  <c:v>700</c:v>
                </c:pt>
                <c:pt idx="7">
                  <c:v>800</c:v>
                </c:pt>
                <c:pt idx="8">
                  <c:v>900</c:v>
                </c:pt>
                <c:pt idx="9">
                  <c:v>1000</c:v>
                </c:pt>
                <c:pt idx="10">
                  <c:v>1100</c:v>
                </c:pt>
                <c:pt idx="11">
                  <c:v>1200</c:v>
                </c:pt>
                <c:pt idx="12">
                  <c:v>1300</c:v>
                </c:pt>
                <c:pt idx="13">
                  <c:v>1400</c:v>
                </c:pt>
                <c:pt idx="14">
                  <c:v>1500</c:v>
                </c:pt>
                <c:pt idx="15">
                  <c:v>1600</c:v>
                </c:pt>
                <c:pt idx="16">
                  <c:v>1700</c:v>
                </c:pt>
                <c:pt idx="17">
                  <c:v>1800</c:v>
                </c:pt>
                <c:pt idx="18">
                  <c:v>1900</c:v>
                </c:pt>
                <c:pt idx="19">
                  <c:v>2000</c:v>
                </c:pt>
                <c:pt idx="20">
                  <c:v>2100</c:v>
                </c:pt>
                <c:pt idx="21">
                  <c:v>2200</c:v>
                </c:pt>
                <c:pt idx="22">
                  <c:v>2300</c:v>
                </c:pt>
                <c:pt idx="23">
                  <c:v>2400</c:v>
                </c:pt>
                <c:pt idx="24">
                  <c:v>2500</c:v>
                </c:pt>
                <c:pt idx="25">
                  <c:v>2600</c:v>
                </c:pt>
                <c:pt idx="26">
                  <c:v>2700</c:v>
                </c:pt>
                <c:pt idx="27">
                  <c:v>2800</c:v>
                </c:pt>
                <c:pt idx="28">
                  <c:v>2900</c:v>
                </c:pt>
                <c:pt idx="29">
                  <c:v>3000</c:v>
                </c:pt>
                <c:pt idx="30">
                  <c:v>3100</c:v>
                </c:pt>
                <c:pt idx="31">
                  <c:v>3200</c:v>
                </c:pt>
                <c:pt idx="32">
                  <c:v>3300</c:v>
                </c:pt>
                <c:pt idx="33">
                  <c:v>3400</c:v>
                </c:pt>
                <c:pt idx="34">
                  <c:v>3500</c:v>
                </c:pt>
                <c:pt idx="35">
                  <c:v>3600</c:v>
                </c:pt>
              </c:numCache>
            </c:numRef>
          </c:cat>
          <c:val>
            <c:numRef>
              <c:f>Sheet1!$H$2:$H$21</c:f>
              <c:numCache>
                <c:formatCode>General</c:formatCode>
                <c:ptCount val="20"/>
                <c:pt idx="0">
                  <c:v>0.1</c:v>
                </c:pt>
                <c:pt idx="1">
                  <c:v>7.0710678118654793E-2</c:v>
                </c:pt>
                <c:pt idx="2">
                  <c:v>5.7735026918962602E-2</c:v>
                </c:pt>
                <c:pt idx="3">
                  <c:v>0.05</c:v>
                </c:pt>
                <c:pt idx="4">
                  <c:v>4.4721359549995801E-2</c:v>
                </c:pt>
                <c:pt idx="5">
                  <c:v>4.0824829046386298E-2</c:v>
                </c:pt>
                <c:pt idx="6">
                  <c:v>3.77964473009227E-2</c:v>
                </c:pt>
                <c:pt idx="7">
                  <c:v>3.5355339059327397E-2</c:v>
                </c:pt>
                <c:pt idx="8">
                  <c:v>3.3333333333333298E-2</c:v>
                </c:pt>
                <c:pt idx="9">
                  <c:v>3.1622776601683798E-2</c:v>
                </c:pt>
                <c:pt idx="10">
                  <c:v>3.01511344577764E-2</c:v>
                </c:pt>
                <c:pt idx="11">
                  <c:v>2.8867513459481301E-2</c:v>
                </c:pt>
                <c:pt idx="12">
                  <c:v>2.77350098112615E-2</c:v>
                </c:pt>
                <c:pt idx="13">
                  <c:v>2.6726124191242401E-2</c:v>
                </c:pt>
                <c:pt idx="14">
                  <c:v>2.5819888974716099E-2</c:v>
                </c:pt>
                <c:pt idx="15">
                  <c:v>2.5000000000000001E-2</c:v>
                </c:pt>
                <c:pt idx="16">
                  <c:v>2.4253562503633301E-2</c:v>
                </c:pt>
                <c:pt idx="17">
                  <c:v>2.3570226039551601E-2</c:v>
                </c:pt>
                <c:pt idx="18">
                  <c:v>2.2941573387056199E-2</c:v>
                </c:pt>
                <c:pt idx="19">
                  <c:v>2.2360679774997901E-2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776448"/>
        <c:axId val="86807296"/>
      </c:lineChart>
      <c:catAx>
        <c:axId val="86776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Iterations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807296"/>
        <c:crosses val="autoZero"/>
        <c:auto val="1"/>
        <c:lblAlgn val="ctr"/>
        <c:lblOffset val="100"/>
        <c:noMultiLvlLbl val="0"/>
      </c:catAx>
      <c:valAx>
        <c:axId val="86807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Distance</a:t>
                </a:r>
                <a:r>
                  <a:rPr lang="en-US" baseline="0" dirty="0" smtClean="0"/>
                  <a:t> from Nash Equilibrium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86776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2A4F6FF-05D7-4B0C-AC6E-DFADE5AB3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84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64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1D5C-157C-410C-BB26-769AFD2DB99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MENTION AS OUTLINE:</a:t>
            </a:r>
          </a:p>
          <a:p>
            <a:r>
              <a:rPr lang="en-US" dirty="0" smtClean="0"/>
              <a:t>- Opponent</a:t>
            </a:r>
            <a:r>
              <a:rPr lang="en-US" baseline="0" dirty="0" smtClean="0"/>
              <a:t> exploitation</a:t>
            </a:r>
          </a:p>
          <a:p>
            <a:r>
              <a:rPr lang="en-US" baseline="0" dirty="0" smtClean="0"/>
              <a:t>- Bots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pros</a:t>
            </a:r>
          </a:p>
          <a:p>
            <a:r>
              <a:rPr lang="en-US" baseline="0" dirty="0" smtClean="0"/>
              <a:t>- Learning from bots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(Reverse model is straightforward if only signals are abstracted, but an interesting problem if also actions are abstracted, as in No-Limit Texas Hold’em.)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1D5C-157C-410C-BB26-769AFD2DB99E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MENTION AS OUTLINE:</a:t>
            </a:r>
          </a:p>
          <a:p>
            <a:r>
              <a:rPr lang="en-US" dirty="0" smtClean="0"/>
              <a:t>- Opponent</a:t>
            </a:r>
            <a:r>
              <a:rPr lang="en-US" baseline="0" dirty="0" smtClean="0"/>
              <a:t> exploitation</a:t>
            </a:r>
          </a:p>
          <a:p>
            <a:r>
              <a:rPr lang="en-US" baseline="0" dirty="0" smtClean="0"/>
              <a:t>- Bots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pros</a:t>
            </a:r>
          </a:p>
          <a:p>
            <a:r>
              <a:rPr lang="en-US" baseline="0" dirty="0" smtClean="0"/>
              <a:t>- Learning from bots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(Reverse model is straightforward if only signals are abstracted, but an interesting problem if also actions are abstracted, as in No-Limit Texas Hold’em.)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 CFR+ is the state of the art</a:t>
            </a:r>
            <a:r>
              <a:rPr lang="en-US" baseline="0" dirty="0" smtClean="0"/>
              <a:t> variant of CFR. Explain that CFR and CFR+ in this slide both use partial pruning, while “CFR – No Prune” is the completely </a:t>
            </a:r>
            <a:r>
              <a:rPr lang="en-US" baseline="0" smtClean="0"/>
              <a:t>vanilla version of CFR.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3063-C0F4-4C9B-AB97-C33E64498E8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60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64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A4F6FF-05D7-4B0C-AC6E-DFADE5AB327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64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1D5C-157C-410C-BB26-769AFD2DB99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MENTION AS OUTLINE:</a:t>
            </a:r>
          </a:p>
          <a:p>
            <a:r>
              <a:rPr lang="en-US" dirty="0" smtClean="0"/>
              <a:t>- Opponent</a:t>
            </a:r>
            <a:r>
              <a:rPr lang="en-US" baseline="0" dirty="0" smtClean="0"/>
              <a:t> exploitation</a:t>
            </a:r>
          </a:p>
          <a:p>
            <a:r>
              <a:rPr lang="en-US" baseline="0" dirty="0" smtClean="0"/>
              <a:t>- Bots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pros</a:t>
            </a:r>
          </a:p>
          <a:p>
            <a:r>
              <a:rPr lang="en-US" baseline="0" dirty="0" smtClean="0"/>
              <a:t>- Learning from bots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(Reverse model is straightforward if only signals are abstracted, but an interesting problem if also actions are abstracted, as in No-Limit Texas Hold’em.)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1D5C-157C-410C-BB26-769AFD2DB99E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MENTION AS OUTLINE:</a:t>
            </a:r>
          </a:p>
          <a:p>
            <a:r>
              <a:rPr lang="en-US" dirty="0" smtClean="0"/>
              <a:t>- Opponent</a:t>
            </a:r>
            <a:r>
              <a:rPr lang="en-US" baseline="0" dirty="0" smtClean="0"/>
              <a:t> exploitation</a:t>
            </a:r>
          </a:p>
          <a:p>
            <a:r>
              <a:rPr lang="en-US" baseline="0" dirty="0" smtClean="0"/>
              <a:t>- Bots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pros</a:t>
            </a:r>
          </a:p>
          <a:p>
            <a:r>
              <a:rPr lang="en-US" baseline="0" dirty="0" smtClean="0"/>
              <a:t>- Learning from bots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(Reverse model is straightforward if only signals are abstracted, but an interesting problem if also actions are abstracted, as in No-Limit Texas Hold’em.)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1D5C-157C-410C-BB26-769AFD2DB99E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MENTION AS OUTLINE:</a:t>
            </a:r>
          </a:p>
          <a:p>
            <a:r>
              <a:rPr lang="en-US" dirty="0" smtClean="0"/>
              <a:t>- Opponent</a:t>
            </a:r>
            <a:r>
              <a:rPr lang="en-US" baseline="0" dirty="0" smtClean="0"/>
              <a:t> exploitation</a:t>
            </a:r>
          </a:p>
          <a:p>
            <a:r>
              <a:rPr lang="en-US" baseline="0" dirty="0" smtClean="0"/>
              <a:t>- Bots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pros</a:t>
            </a:r>
          </a:p>
          <a:p>
            <a:r>
              <a:rPr lang="en-US" baseline="0" dirty="0" smtClean="0"/>
              <a:t>- Learning from bots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(Reverse model is straightforward if only signals are abstracted, but an interesting problem if also actions are abstracted, as in No-Limit Texas Hold’em.)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1D5C-157C-410C-BB26-769AFD2DB99E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MENTION AS OUTLINE:</a:t>
            </a:r>
          </a:p>
          <a:p>
            <a:r>
              <a:rPr lang="en-US" dirty="0" smtClean="0"/>
              <a:t>- Opponent</a:t>
            </a:r>
            <a:r>
              <a:rPr lang="en-US" baseline="0" dirty="0" smtClean="0"/>
              <a:t> exploitation</a:t>
            </a:r>
          </a:p>
          <a:p>
            <a:r>
              <a:rPr lang="en-US" baseline="0" dirty="0" smtClean="0"/>
              <a:t>- Bots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pros</a:t>
            </a:r>
          </a:p>
          <a:p>
            <a:r>
              <a:rPr lang="en-US" baseline="0" dirty="0" smtClean="0"/>
              <a:t>- Learning from bots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(Reverse model is straightforward if only signals are abstracted, but an interesting problem if also actions are abstracted, as in No-Limit Texas Hold’em.)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91D5C-157C-410C-BB26-769AFD2DB99E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MENTION AS OUTLINE:</a:t>
            </a:r>
          </a:p>
          <a:p>
            <a:r>
              <a:rPr lang="en-US" dirty="0" smtClean="0"/>
              <a:t>- Opponent</a:t>
            </a:r>
            <a:r>
              <a:rPr lang="en-US" baseline="0" dirty="0" smtClean="0"/>
              <a:t> exploitation</a:t>
            </a:r>
          </a:p>
          <a:p>
            <a:r>
              <a:rPr lang="en-US" baseline="0" dirty="0" smtClean="0"/>
              <a:t>- Bots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pros</a:t>
            </a:r>
          </a:p>
          <a:p>
            <a:r>
              <a:rPr lang="en-US" baseline="0" dirty="0" smtClean="0"/>
              <a:t>- Learning from bots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(Reverse model is straightforward if only signals are abstracted, but an interesting problem if also actions are abstracted, as in No-Limit Texas Hold’em.)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0213" y="152400"/>
            <a:ext cx="2182812" cy="6296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52400"/>
            <a:ext cx="6396038" cy="6296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52400"/>
            <a:ext cx="873125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4338" y="1330325"/>
            <a:ext cx="4143375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330325"/>
            <a:ext cx="4144962" cy="5118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52400"/>
            <a:ext cx="8731250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4338" y="1330325"/>
            <a:ext cx="8440737" cy="51181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43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7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9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1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2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63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66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6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0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338" y="1330325"/>
            <a:ext cx="4143375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113" y="1330325"/>
            <a:ext cx="4144962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3399"/>
            </a:gs>
            <a:gs pos="100000">
              <a:srgbClr val="000000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52400"/>
            <a:ext cx="87312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338" y="1330325"/>
            <a:ext cx="8440737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Main Point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3863" y="6484938"/>
            <a:ext cx="8467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800">
                <a:solidFill>
                  <a:srgbClr val="66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59434-26B3-4208-B51A-B1BACBF30B1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69B82-90F8-475F-8733-B805CCADC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8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7979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Solving Imperfect-Information Games with CFR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6141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Noam Brown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Carnegie Mellon University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Computer Science 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81151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Minimization: Example</a:t>
            </a:r>
            <a:endParaRPr lang="en-US" dirty="0"/>
          </a:p>
        </p:txBody>
      </p:sp>
      <p:pic>
        <p:nvPicPr>
          <p:cNvPr id="1026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31718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8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22" y="1304925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Iteration 2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64538" y="5086320"/>
                <a:ext cx="2567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Our </a:t>
                </a:r>
                <a:r>
                  <a:rPr lang="en-US" dirty="0">
                    <a:solidFill>
                      <a:schemeClr val="tx1"/>
                    </a:solidFill>
                  </a:rPr>
                  <a:t>Average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Payoff: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38" y="5086320"/>
                <a:ext cx="2567369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3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68282" y="2876550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651" y="2876550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670" y="2876554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573" y="4296077"/>
            <a:ext cx="2167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07461" y="4296077"/>
            <a:ext cx="2252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3688" y="4296081"/>
            <a:ext cx="2167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049376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69825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8712" y="2571810"/>
            <a:ext cx="133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-10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5733" y="2571810"/>
            <a:ext cx="133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-10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8164" y="5648295"/>
            <a:ext cx="1326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Regret: 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6296399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70450" y="156204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39406" y="156204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1798009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807280" y="158106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Minimization: Example</a:t>
            </a:r>
            <a:endParaRPr lang="en-US" dirty="0"/>
          </a:p>
        </p:txBody>
      </p:sp>
      <p:pic>
        <p:nvPicPr>
          <p:cNvPr id="1026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31718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8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22" y="1304925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Iteration 2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92473" y="5086320"/>
                <a:ext cx="2911503" cy="5291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Our </a:t>
                </a:r>
                <a:r>
                  <a:rPr lang="en-US" dirty="0">
                    <a:solidFill>
                      <a:schemeClr val="tx1"/>
                    </a:solidFill>
                  </a:rPr>
                  <a:t>Average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Payoff: 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473" y="5086320"/>
                <a:ext cx="2911503" cy="529184"/>
              </a:xfrm>
              <a:prstGeom prst="rect">
                <a:avLst/>
              </a:prstGeom>
              <a:blipFill rotWithShape="1">
                <a:blip r:embed="rId3"/>
                <a:stretch>
                  <a:fillRect l="-1674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68282" y="2876550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651" y="2876550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670" y="2876554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573" y="4296077"/>
            <a:ext cx="2167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1581" y="4296077"/>
            <a:ext cx="21246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-5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808" y="4296081"/>
            <a:ext cx="203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9825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8712" y="2571810"/>
            <a:ext cx="133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-10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5733" y="2571810"/>
            <a:ext cx="1339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-10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25027" y="5648295"/>
                <a:ext cx="1532472" cy="536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Regret: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𝟏𝟑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027" y="5648295"/>
                <a:ext cx="1532472" cy="536942"/>
              </a:xfrm>
              <a:prstGeom prst="rect">
                <a:avLst/>
              </a:prstGeom>
              <a:blipFill rotWithShape="1">
                <a:blip r:embed="rId4"/>
                <a:stretch>
                  <a:fillRect l="-398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own Arrow 23"/>
          <p:cNvSpPr/>
          <p:nvPr/>
        </p:nvSpPr>
        <p:spPr>
          <a:xfrm>
            <a:off x="4049376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6296399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70450" y="156204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39406" y="156204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1798009" y="1962150"/>
            <a:ext cx="597692" cy="6096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07280" y="158106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8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Idea</a:t>
                </a:r>
                <a:r>
                  <a:rPr lang="en-US" sz="2800" dirty="0" smtClean="0"/>
                  <a:t>: Pick actions in proportion to the amount of </a:t>
                </a:r>
                <a:r>
                  <a:rPr lang="en-US" sz="2800" b="1" dirty="0" smtClean="0"/>
                  <a:t>positive regret</a:t>
                </a:r>
                <a:r>
                  <a:rPr lang="en-US" sz="2800" dirty="0" smtClean="0"/>
                  <a:t> on the actions</a:t>
                </a:r>
              </a:p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pt-BR" sz="28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d>
                          <m:d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max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⁡{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,0}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⁡{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0" i="1" smtClean="0">
                                <a:latin typeface="Cambria Math"/>
                              </a:rPr>
                              <m:t>,0}</m:t>
                            </m:r>
                          </m:e>
                        </m:nary>
                      </m:den>
                    </m:f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Start with a uniform random strategy</a:t>
                </a:r>
              </a:p>
              <a:p>
                <a:r>
                  <a:rPr lang="en-US" sz="2800" b="1" dirty="0" smtClean="0"/>
                  <a:t>Theorem: </a:t>
                </a:r>
                <a:r>
                  <a:rPr lang="en-US" sz="2800" dirty="0" smtClean="0"/>
                  <a:t>If we pick actions (levers) according to Regret Matching (RM)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/>
                          </a:rPr>
                          <m:t>≤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Δ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|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e>
                    </m:func>
                  </m:oMath>
                </a14:m>
                <a:r>
                  <a:rPr lang="en-US" sz="1700" dirty="0" smtClean="0"/>
                  <a:t>     </a:t>
                </a:r>
                <a:r>
                  <a:rPr lang="en-US" sz="1700" dirty="0" smtClean="0"/>
                  <a:t>         </a:t>
                </a:r>
                <a:r>
                  <a:rPr lang="en-US" sz="1700" dirty="0" smtClean="0"/>
                  <a:t>[</a:t>
                </a:r>
                <a:r>
                  <a:rPr lang="en-US" sz="1700" dirty="0"/>
                  <a:t>Hart and Mas-Colell 2000]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13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314544" y="3460851"/>
            <a:ext cx="2210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Range of payoffs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(20 in our example)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943725" y="4168737"/>
            <a:ext cx="476250" cy="938301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34769" y="5919712"/>
            <a:ext cx="2090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Number of actions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480087" y="5362575"/>
            <a:ext cx="273680" cy="557137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2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 to Nash 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5048250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  <a:cs typeface="Cambria Math"/>
                  </a:rPr>
                  <a:t>Folk Theorem</a:t>
                </a: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: 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In a </a:t>
                </a:r>
                <a:r>
                  <a:rPr lang="en-US" sz="2400" b="1" dirty="0">
                    <a:solidFill>
                      <a:srgbClr val="000000"/>
                    </a:solidFill>
                    <a:cs typeface="Cambria Math"/>
                  </a:rPr>
                  <a:t>two-player zero-sum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game,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for both players, then their average </a:t>
                </a: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strategies over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𝑇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 iterations 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form a 2</a:t>
                </a:r>
                <a:r>
                  <a:rPr lang="el-GR" sz="2400" dirty="0">
                    <a:solidFill>
                      <a:srgbClr val="000000"/>
                    </a:solidFill>
                    <a:cs typeface="Cambria Math"/>
                  </a:rPr>
                  <a:t>ε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-Nash equilibrium</a:t>
                </a: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.</a:t>
                </a:r>
              </a:p>
              <a:p>
                <a:endParaRPr lang="en-US" sz="2400" b="1" dirty="0">
                  <a:solidFill>
                    <a:srgbClr val="00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Recall that in two-player zero-sum games, every Nash equilibrium results in the </a:t>
                </a:r>
                <a:r>
                  <a:rPr lang="en-US" sz="2400" b="1" dirty="0" smtClean="0">
                    <a:solidFill>
                      <a:srgbClr val="000000"/>
                    </a:solidFill>
                  </a:rPr>
                  <a:t>same</a:t>
                </a:r>
                <a:r>
                  <a:rPr lang="en-US" sz="2400" dirty="0" smtClean="0">
                    <a:solidFill>
                      <a:srgbClr val="000000"/>
                    </a:solidFill>
                  </a:rPr>
                  <a:t> value.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5048250"/>
              </a:xfrm>
              <a:blipFill rotWithShape="1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85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14162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25698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007500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201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519912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79623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1001323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5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036929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3946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883562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53739" y="5768556"/>
            <a:ext cx="4674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+mj-lt"/>
              </a:rPr>
              <a:t>Expected Value: 0.75</a:t>
            </a:r>
            <a:endParaRPr lang="en-US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93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20877" y="6146327"/>
            <a:ext cx="181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990000"/>
                </a:solidFill>
                <a:latin typeface="+mj-lt"/>
              </a:rPr>
              <a:t>Regret: 0.5 – 0.75 = -0.25</a:t>
            </a:r>
            <a:endParaRPr lang="en-US" sz="12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20877" y="6382643"/>
            <a:ext cx="1708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990000"/>
                </a:solidFill>
                <a:latin typeface="+mj-lt"/>
              </a:rPr>
              <a:t>Regret: 1.0 – 0.75 = 0.25</a:t>
            </a:r>
            <a:endParaRPr lang="en-US" sz="1200" dirty="0">
              <a:solidFill>
                <a:srgbClr val="990000"/>
              </a:solidFill>
              <a:latin typeface="+mj-lt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540343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87717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926458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120072" y="5768556"/>
            <a:ext cx="314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+mj-lt"/>
              </a:rPr>
              <a:t>Expected Value: 0.75</a:t>
            </a:r>
            <a:endParaRPr lang="en-US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14846" y="614632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990000"/>
                </a:solidFill>
                <a:latin typeface="+mj-lt"/>
              </a:rPr>
              <a:t>Up: 0.5</a:t>
            </a:r>
            <a:endParaRPr lang="en-US" sz="12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4846" y="6374926"/>
            <a:ext cx="706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990000"/>
                </a:solidFill>
                <a:latin typeface="+mj-lt"/>
              </a:rPr>
              <a:t>Down: 1</a:t>
            </a:r>
            <a:endParaRPr lang="en-US" sz="1200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05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58040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87674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324947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20877" y="6146327"/>
            <a:ext cx="181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990000"/>
                </a:solidFill>
                <a:latin typeface="+mj-lt"/>
              </a:rPr>
              <a:t>Regret: 0.5 – 0.75 = -0.25</a:t>
            </a:r>
            <a:endParaRPr lang="en-US" sz="12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0877" y="6382643"/>
            <a:ext cx="1708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990000"/>
                </a:solidFill>
                <a:latin typeface="+mj-lt"/>
              </a:rPr>
              <a:t>Regret: 1.0 – 0.75 = 0.25</a:t>
            </a:r>
            <a:endParaRPr lang="en-US" sz="12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0072" y="5768556"/>
            <a:ext cx="3141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+mj-lt"/>
              </a:rPr>
              <a:t>Expected Value: 0.75</a:t>
            </a:r>
            <a:endParaRPr lang="en-US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4846" y="614632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990000"/>
                </a:solidFill>
                <a:latin typeface="+mj-lt"/>
              </a:rPr>
              <a:t>Up: 0.5</a:t>
            </a:r>
            <a:endParaRPr lang="en-US" sz="1200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4846" y="6374926"/>
            <a:ext cx="706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rgbClr val="990000"/>
                </a:solidFill>
                <a:latin typeface="+mj-lt"/>
              </a:rPr>
              <a:t>Down: 1</a:t>
            </a:r>
            <a:endParaRPr lang="en-US" sz="1200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7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Matching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445700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63141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0.25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-0.25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1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044470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100%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100%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8" y="273844"/>
            <a:ext cx="8731250" cy="749300"/>
          </a:xfrm>
        </p:spPr>
        <p:txBody>
          <a:bodyPr/>
          <a:lstStyle/>
          <a:p>
            <a:r>
              <a:rPr lang="en-US" sz="3600" dirty="0" smtClean="0"/>
              <a:t>Review: Imperfect-Information Game Tree</a:t>
            </a:r>
            <a:endParaRPr lang="en-US" sz="3600" dirty="0"/>
          </a:p>
        </p:txBody>
      </p:sp>
      <p:sp>
        <p:nvSpPr>
          <p:cNvPr id="39" name="Line 3"/>
          <p:cNvSpPr>
            <a:spLocks noChangeShapeType="1"/>
          </p:cNvSpPr>
          <p:nvPr/>
        </p:nvSpPr>
        <p:spPr bwMode="auto">
          <a:xfrm rot="10800000">
            <a:off x="4523516" y="438235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 rot="10800000" flipH="1">
            <a:off x="4326666" y="4477602"/>
            <a:ext cx="0" cy="6794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/>
        </p:nvSpPr>
        <p:spPr bwMode="auto">
          <a:xfrm rot="10800000" flipH="1">
            <a:off x="332516" y="438235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rot="10800000" flipH="1">
            <a:off x="973866" y="4464902"/>
            <a:ext cx="0" cy="6794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Line 7"/>
          <p:cNvSpPr>
            <a:spLocks noChangeShapeType="1"/>
          </p:cNvSpPr>
          <p:nvPr/>
        </p:nvSpPr>
        <p:spPr bwMode="auto">
          <a:xfrm rot="10800000" flipH="1">
            <a:off x="2008916" y="435695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rot="10800000" flipH="1">
            <a:off x="2650266" y="4452202"/>
            <a:ext cx="0" cy="6794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rot="10800000">
            <a:off x="4523516" y="301075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rot="10800000" flipH="1">
            <a:off x="4326666" y="3106002"/>
            <a:ext cx="0" cy="6794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rot="10800000" flipH="1">
            <a:off x="332516" y="302345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rot="10800000" flipH="1">
            <a:off x="973866" y="3106002"/>
            <a:ext cx="0" cy="6794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9" name="Line 13"/>
          <p:cNvSpPr>
            <a:spLocks noChangeShapeType="1"/>
          </p:cNvSpPr>
          <p:nvPr/>
        </p:nvSpPr>
        <p:spPr bwMode="auto">
          <a:xfrm rot="10800000" flipH="1">
            <a:off x="2650266" y="3106002"/>
            <a:ext cx="0" cy="67945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0" name="Line 14"/>
          <p:cNvSpPr>
            <a:spLocks noChangeShapeType="1"/>
          </p:cNvSpPr>
          <p:nvPr/>
        </p:nvSpPr>
        <p:spPr bwMode="auto">
          <a:xfrm rot="10800000" flipH="1">
            <a:off x="1216753" y="1608990"/>
            <a:ext cx="1149350" cy="95567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rot="10800000" flipH="1">
            <a:off x="2650266" y="1772502"/>
            <a:ext cx="0" cy="6572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rot="10800000">
            <a:off x="2904266" y="1594702"/>
            <a:ext cx="1150937" cy="98583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3" name="AutoShape 18"/>
          <p:cNvSpPr>
            <a:spLocks/>
          </p:cNvSpPr>
          <p:nvPr/>
        </p:nvSpPr>
        <p:spPr bwMode="auto">
          <a:xfrm>
            <a:off x="2054953" y="2248752"/>
            <a:ext cx="2832100" cy="1066800"/>
          </a:xfrm>
          <a:prstGeom prst="roundRect">
            <a:avLst>
              <a:gd name="adj" fmla="val 50000"/>
            </a:avLst>
          </a:prstGeom>
          <a:solidFill>
            <a:schemeClr val="accent1">
              <a:alpha val="32941"/>
            </a:schemeClr>
          </a:solidFill>
          <a:ln w="25400">
            <a:solidFill>
              <a:schemeClr val="tx1">
                <a:alpha val="3294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4" name="AutoShape 19"/>
          <p:cNvSpPr>
            <a:spLocks/>
          </p:cNvSpPr>
          <p:nvPr/>
        </p:nvSpPr>
        <p:spPr bwMode="auto">
          <a:xfrm>
            <a:off x="378553" y="3582252"/>
            <a:ext cx="2832100" cy="1066800"/>
          </a:xfrm>
          <a:prstGeom prst="roundRect">
            <a:avLst>
              <a:gd name="adj" fmla="val 50000"/>
            </a:avLst>
          </a:prstGeom>
          <a:solidFill>
            <a:schemeClr val="accent1">
              <a:alpha val="32941"/>
            </a:schemeClr>
          </a:solidFill>
          <a:ln w="25400">
            <a:solidFill>
              <a:schemeClr val="tx1">
                <a:alpha val="3294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5" name="Rectangle 54"/>
          <p:cNvSpPr>
            <a:spLocks/>
          </p:cNvSpPr>
          <p:nvPr/>
        </p:nvSpPr>
        <p:spPr bwMode="auto">
          <a:xfrm>
            <a:off x="4008846" y="1866720"/>
            <a:ext cx="20358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Information </a:t>
            </a:r>
            <a:r>
              <a:rPr lang="en-US" sz="2400" dirty="0" smtClean="0">
                <a:solidFill>
                  <a:schemeClr val="tx1"/>
                </a:solidFill>
              </a:rPr>
              <a:t>set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auto">
          <a:xfrm>
            <a:off x="1483453" y="1715352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0.3</a:t>
            </a:r>
          </a:p>
        </p:txBody>
      </p:sp>
      <p:sp>
        <p:nvSpPr>
          <p:cNvPr id="57" name="Rectangle 56"/>
          <p:cNvSpPr>
            <a:spLocks/>
          </p:cNvSpPr>
          <p:nvPr/>
        </p:nvSpPr>
        <p:spPr bwMode="auto">
          <a:xfrm>
            <a:off x="2220053" y="1816952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58" name="Rectangle 57"/>
          <p:cNvSpPr>
            <a:spLocks/>
          </p:cNvSpPr>
          <p:nvPr/>
        </p:nvSpPr>
        <p:spPr bwMode="auto">
          <a:xfrm>
            <a:off x="3194228" y="1562952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59" name="Oval 58"/>
          <p:cNvSpPr>
            <a:spLocks/>
          </p:cNvSpPr>
          <p:nvPr/>
        </p:nvSpPr>
        <p:spPr bwMode="auto">
          <a:xfrm>
            <a:off x="619853" y="242655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0" name="Oval 59"/>
          <p:cNvSpPr>
            <a:spLocks/>
          </p:cNvSpPr>
          <p:nvPr/>
        </p:nvSpPr>
        <p:spPr bwMode="auto">
          <a:xfrm>
            <a:off x="2296253" y="242655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1" name="Oval 60"/>
          <p:cNvSpPr>
            <a:spLocks/>
          </p:cNvSpPr>
          <p:nvPr/>
        </p:nvSpPr>
        <p:spPr bwMode="auto">
          <a:xfrm>
            <a:off x="3972653" y="242655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Oval 61"/>
          <p:cNvSpPr>
            <a:spLocks/>
          </p:cNvSpPr>
          <p:nvPr/>
        </p:nvSpPr>
        <p:spPr bwMode="auto">
          <a:xfrm>
            <a:off x="2296253" y="1080352"/>
            <a:ext cx="698500" cy="6985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619853" y="3772752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Oval 63"/>
          <p:cNvSpPr>
            <a:spLocks/>
          </p:cNvSpPr>
          <p:nvPr/>
        </p:nvSpPr>
        <p:spPr bwMode="auto">
          <a:xfrm>
            <a:off x="2296253" y="3772752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619853" y="5157053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Oval 65"/>
          <p:cNvSpPr>
            <a:spLocks/>
          </p:cNvSpPr>
          <p:nvPr/>
        </p:nvSpPr>
        <p:spPr bwMode="auto">
          <a:xfrm>
            <a:off x="3972653" y="3772752"/>
            <a:ext cx="698500" cy="6985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7" name="Line 32"/>
          <p:cNvSpPr>
            <a:spLocks noChangeShapeType="1"/>
          </p:cNvSpPr>
          <p:nvPr/>
        </p:nvSpPr>
        <p:spPr bwMode="auto">
          <a:xfrm rot="10800000">
            <a:off x="2885216" y="301075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Rectangle 67"/>
          <p:cNvSpPr>
            <a:spLocks/>
          </p:cNvSpPr>
          <p:nvPr/>
        </p:nvSpPr>
        <p:spPr bwMode="auto">
          <a:xfrm>
            <a:off x="3883753" y="4496652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69" name="Rectangle 68"/>
          <p:cNvSpPr>
            <a:spLocks/>
          </p:cNvSpPr>
          <p:nvPr/>
        </p:nvSpPr>
        <p:spPr bwMode="auto">
          <a:xfrm>
            <a:off x="4696553" y="4280752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0.5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6601" y="2958529"/>
            <a:ext cx="3125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Negotiations, security, poker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8916" y="2582097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9641" y="259358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94116" y="2593588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79334" y="12295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19041" y="392933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06227" y="392933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22523" y="390546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1461" y="5306248"/>
            <a:ext cx="590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2,-2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Convergence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9675"/>
                <a:ext cx="8229600" cy="54387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b="1" dirty="0" smtClean="0">
                    <a:solidFill>
                      <a:srgbClr val="000000"/>
                    </a:solidFill>
                    <a:cs typeface="Cambria Math"/>
                  </a:rPr>
                  <a:t>Folk Theorem</a:t>
                </a: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: 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In a two-player zero-sum game,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≤</m:t>
                    </m:r>
                    <m:r>
                      <a:rPr lang="en-US" sz="24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 for both players, then their average </a:t>
                </a: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strategies over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𝑇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 iterations 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form a 2</a:t>
                </a:r>
                <a:r>
                  <a:rPr lang="el-GR" sz="2400" dirty="0">
                    <a:solidFill>
                      <a:srgbClr val="000000"/>
                    </a:solidFill>
                    <a:cs typeface="Cambria Math"/>
                  </a:rPr>
                  <a:t>ε</a:t>
                </a:r>
                <a:r>
                  <a:rPr lang="en-US" sz="2400" dirty="0">
                    <a:solidFill>
                      <a:srgbClr val="000000"/>
                    </a:solidFill>
                    <a:cs typeface="Cambria Math"/>
                  </a:rPr>
                  <a:t>-Nash </a:t>
                </a: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equilibrium. </a:t>
                </a:r>
                <a:r>
                  <a:rPr lang="en-US" sz="2400" b="1" dirty="0" smtClean="0">
                    <a:solidFill>
                      <a:srgbClr val="000000"/>
                    </a:solidFill>
                    <a:cs typeface="Cambria Math"/>
                  </a:rPr>
                  <a:t>Proof: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 be utility for player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 be utility for the opponent</a:t>
                </a: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 be the strategy chosen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𝑖</m:t>
                    </m:r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 on iteration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𝑡</m:t>
                    </m:r>
                  </m:oMath>
                </a14:m>
                <a:endParaRPr lang="en-US" sz="2400" dirty="0" smtClean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sz="24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sz="2400" b="0" i="1" smtClea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cs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𝜎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  <a:cs typeface="Cambria Math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, so we sum the above for both players:</a:t>
                </a:r>
                <a:endParaRPr lang="en-US" sz="2400" dirty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  <a:cs typeface="Cambria Math"/>
                        </a:rPr>
                        <m:t>+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≤2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max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min</m:t>
                              </m:r>
                            </m:e>
                            <m:lim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/>
                              <a:cs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≤2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400" dirty="0" smtClean="0">
                  <a:solidFill>
                    <a:srgbClr val="000000"/>
                  </a:solidFill>
                  <a:cs typeface="Cambria Math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cs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rgbClr val="000000"/>
                                </a:solidFill>
                                <a:latin typeface="Cambria Math"/>
                                <a:cs typeface="Cambria Math"/>
                              </a:rPr>
                              <m:t>min</m:t>
                            </m:r>
                          </m:e>
                          <m:lim>
                            <m:sSubSup>
                              <m:sSub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  <a:cs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cs typeface="Cambria Math"/>
                                  </a:rPr>
                                  <m:t>2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cs typeface="Cambria Math"/>
                  </a:rPr>
                  <a:t>, the theorem holds.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9675"/>
                <a:ext cx="8229600" cy="5438776"/>
              </a:xfrm>
              <a:blipFill rotWithShape="1">
                <a:blip r:embed="rId2"/>
                <a:stretch>
                  <a:fillRect l="-889" t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3344" y="3187131"/>
            <a:ext cx="103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strategy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1447794" y="3541074"/>
            <a:ext cx="2343156" cy="448464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3241" y="2597052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Regret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4924425" y="2797107"/>
            <a:ext cx="2168816" cy="20005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83066" y="2841459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{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2338" y="2841459"/>
            <a:ext cx="431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}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90747" y="4867581"/>
            <a:ext cx="11576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By symmetry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this holds for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player 2 too.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410450" y="5249848"/>
            <a:ext cx="380297" cy="15238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6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  <p:bldP spid="15" grpId="0"/>
      <p:bldP spid="15" grpId="1"/>
      <p:bldP spid="16" grpId="0"/>
      <p:bldP spid="16" grpId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Starting for Regret Minimization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2625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143000" y="4402394"/>
            <a:ext cx="741106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4142" y="4409768"/>
            <a:ext cx="0" cy="11208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16477" y="1109762"/>
            <a:ext cx="3453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[Brown &amp; </a:t>
            </a:r>
            <a:r>
              <a:rPr lang="en-US" dirty="0" err="1" smtClean="0">
                <a:solidFill>
                  <a:schemeClr val="accent2"/>
                </a:solidFill>
              </a:rPr>
              <a:t>Sandholm</a:t>
            </a:r>
            <a:r>
              <a:rPr lang="en-US" dirty="0" smtClean="0">
                <a:solidFill>
                  <a:schemeClr val="accent2"/>
                </a:solidFill>
              </a:rPr>
              <a:t> AAAI-16]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21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 Starting for Regret Minimization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47600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363247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520731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50%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5080" y="5842264"/>
            <a:ext cx="7467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Idea: Rather than start uniformly random, start with the input strategies.</a:t>
            </a:r>
          </a:p>
        </p:txBody>
      </p:sp>
    </p:spTree>
    <p:extLst>
      <p:ext uri="{BB962C8B-B14F-4D97-AF65-F5344CB8AC3E}">
        <p14:creationId xmlns:p14="http://schemas.microsoft.com/office/powerpoint/2010/main" val="16756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Ineffective </a:t>
            </a:r>
            <a:r>
              <a:rPr lang="en-US" dirty="0"/>
              <a:t>Warm Starting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01901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029922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0.0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154881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67%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33%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67%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33%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5080" y="5842264"/>
            <a:ext cx="7467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Idea: Rather than start uniformly random, start with the input strategies.</a:t>
            </a:r>
          </a:p>
        </p:txBody>
      </p:sp>
    </p:spTree>
    <p:extLst>
      <p:ext uri="{BB962C8B-B14F-4D97-AF65-F5344CB8AC3E}">
        <p14:creationId xmlns:p14="http://schemas.microsoft.com/office/powerpoint/2010/main" val="34141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Ineffective Warm Starting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79816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0.0023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0.33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-0.0067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20189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0.33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-0.0023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0.0067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2861748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67%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33%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67%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33%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0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Ineffective Warm Starting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79526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0.0023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0.33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-0.0067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908064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0.33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-0.0023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0.0067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805109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100%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100%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73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Ineffective Warm Starting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041546"/>
              </p:ext>
            </p:extLst>
          </p:nvPr>
        </p:nvGraphicFramePr>
        <p:xfrm>
          <a:off x="291188" y="2824769"/>
          <a:ext cx="1910282" cy="285761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55141"/>
                <a:gridCol w="955141"/>
              </a:tblGrid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0.0023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253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0.33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1.9933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68648"/>
              </p:ext>
            </p:extLst>
          </p:nvPr>
        </p:nvGraphicFramePr>
        <p:xfrm>
          <a:off x="2353737" y="1856636"/>
          <a:ext cx="4652739" cy="67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50913"/>
                <a:gridCol w="1550913"/>
                <a:gridCol w="1550913"/>
              </a:tblGrid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Strategy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Sum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0.33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6872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Regret Sum: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-1.0023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990000"/>
                          </a:solidFill>
                          <a:latin typeface="+mj-lt"/>
                        </a:rPr>
                        <a:t>0.0067</a:t>
                      </a:r>
                      <a:endParaRPr lang="en-US" sz="1600" b="0" dirty="0">
                        <a:solidFill>
                          <a:srgbClr val="990000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38210" y="1983385"/>
            <a:ext cx="1346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j-lt"/>
              </a:rPr>
              <a:t>Iteration 0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359882"/>
              </p:ext>
            </p:extLst>
          </p:nvPr>
        </p:nvGraphicFramePr>
        <p:xfrm>
          <a:off x="2351780" y="2824781"/>
          <a:ext cx="4655604" cy="2859351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1551868"/>
                <a:gridCol w="1551868"/>
                <a:gridCol w="1551868"/>
              </a:tblGrid>
              <a:tr h="953117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j-lt"/>
                          <a:cs typeface="+mn-cs"/>
                        </a:rPr>
                        <a:t>Left 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Right 100%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Up 100%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1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31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j-lt"/>
                        </a:rPr>
                        <a:t>Down 0%</a:t>
                      </a:r>
                      <a:endParaRPr lang="en-US" sz="2000" b="0" dirty="0" smtClean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j-lt"/>
                          <a:cs typeface="Cambria Math"/>
                        </a:rPr>
                        <a:t>2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lt"/>
                        <a:cs typeface="Cambria Math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9581" y="5877233"/>
            <a:ext cx="5328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Intuitively, not initializing the regrets is similar to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not setting the initial step size in gradient decent.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2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Regret </a:t>
            </a:r>
            <a:r>
              <a:rPr lang="en-US" dirty="0" smtClean="0"/>
              <a:t>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8840" y="1304925"/>
                <a:ext cx="8359076" cy="4518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chemeClr val="tx1"/>
                    </a:solidFill>
                  </a:rPr>
                  <a:t>Regret:</a:t>
                </a:r>
                <a:r>
                  <a:rPr lang="en-US" dirty="0">
                    <a:solidFill>
                      <a:schemeClr val="tx1"/>
                    </a:solidFill>
                  </a:rPr>
                  <a:t> Performance of the single best action over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iterations, minus the performance that we actually received. Formally: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</a:rPr>
                  <a:t>Regret bound (Hart and Mas-</a:t>
                </a:r>
                <a:r>
                  <a:rPr lang="en-US" dirty="0" err="1">
                    <a:solidFill>
                      <a:schemeClr val="tx1"/>
                    </a:solidFill>
                  </a:rPr>
                  <a:t>Colell</a:t>
                </a:r>
                <a:r>
                  <a:rPr lang="en-US" dirty="0">
                    <a:solidFill>
                      <a:schemeClr val="tx1"/>
                    </a:solidFill>
                  </a:rPr>
                  <a:t> 2000):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Δ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</a:rPr>
                  <a:t>This leads to: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lim>
                    </m:limLow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</a:rPr>
                  <a:t>Therefore,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≤ 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Δ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  so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→∞,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→0</m:t>
                    </m:r>
                  </m:oMath>
                </a14:m>
                <a:endParaRPr lang="en-US" dirty="0" smtClean="0"/>
              </a:p>
              <a:p>
                <a:pPr algn="l"/>
                <a:endParaRPr lang="en-US" b="1" dirty="0" smtClean="0">
                  <a:solidFill>
                    <a:srgbClr val="000000"/>
                  </a:solidFill>
                  <a:latin typeface="Cambria Math"/>
                  <a:cs typeface="Cambria Math"/>
                </a:endParaRPr>
              </a:p>
              <a:p>
                <a:pPr algn="l"/>
                <a:r>
                  <a:rPr lang="en-US" b="1" dirty="0" smtClean="0">
                    <a:solidFill>
                      <a:srgbClr val="000000"/>
                    </a:solidFill>
                    <a:latin typeface="Cambria Math"/>
                    <a:cs typeface="Cambria Math"/>
                  </a:rPr>
                  <a:t>Folk </a:t>
                </a:r>
                <a:r>
                  <a:rPr lang="en-US" b="1" dirty="0">
                    <a:solidFill>
                      <a:srgbClr val="000000"/>
                    </a:solidFill>
                    <a:latin typeface="Cambria Math"/>
                    <a:cs typeface="Cambria Math"/>
                  </a:rPr>
                  <a:t>Theorem</a:t>
                </a:r>
                <a:r>
                  <a:rPr lang="en-US" dirty="0">
                    <a:solidFill>
                      <a:srgbClr val="000000"/>
                    </a:solidFill>
                    <a:latin typeface="Cambria Math"/>
                    <a:cs typeface="Cambria Math"/>
                  </a:rPr>
                  <a:t> (e.g. Waugh 2009): In a two-player zero-sum game,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Cambria Math"/>
                    <a:cs typeface="Cambria Math"/>
                  </a:rPr>
                  <a:t> for both players, </a:t>
                </a:r>
                <a:r>
                  <a:rPr lang="en-US" dirty="0">
                    <a:solidFill>
                      <a:srgbClr val="000000"/>
                    </a:solidFill>
                    <a:latin typeface="Cambria Math"/>
                    <a:cs typeface="Cambria Math"/>
                  </a:rPr>
                  <a:t>then their average strategies form a 2</a:t>
                </a:r>
                <a:r>
                  <a:rPr lang="el-GR" dirty="0">
                    <a:solidFill>
                      <a:srgbClr val="000000"/>
                    </a:solidFill>
                    <a:latin typeface="Cambria Math"/>
                    <a:cs typeface="Cambria Math"/>
                  </a:rPr>
                  <a:t>ε</a:t>
                </a:r>
                <a:r>
                  <a:rPr lang="en-US" dirty="0">
                    <a:solidFill>
                      <a:srgbClr val="000000"/>
                    </a:solidFill>
                    <a:latin typeface="Cambria Math"/>
                    <a:cs typeface="Cambria Math"/>
                  </a:rPr>
                  <a:t>-Nash equilibrium.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40" y="1304925"/>
                <a:ext cx="8359076" cy="4518673"/>
              </a:xfrm>
              <a:prstGeom prst="rect">
                <a:avLst/>
              </a:prstGeom>
              <a:blipFill rotWithShape="1">
                <a:blip r:embed="rId2"/>
                <a:stretch>
                  <a:fillRect l="-729" t="-675" b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 Starting for Regret </a:t>
            </a:r>
            <a:r>
              <a:rPr lang="en-US" dirty="0" smtClean="0"/>
              <a:t>Minimization</a:t>
            </a:r>
            <a:br>
              <a:rPr lang="en-US" dirty="0" smtClean="0"/>
            </a:br>
            <a:r>
              <a:rPr lang="en-US" sz="2000" dirty="0" smtClean="0"/>
              <a:t>[Brown &amp; </a:t>
            </a:r>
            <a:r>
              <a:rPr lang="en-US" sz="2000" dirty="0" err="1" smtClean="0"/>
              <a:t>Sandholm</a:t>
            </a:r>
            <a:r>
              <a:rPr lang="en-US" sz="2000" dirty="0" smtClean="0"/>
              <a:t> AAAI-16]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8839" y="1398169"/>
                <a:ext cx="8143101" cy="4154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For each player after T iterations: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pt-B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b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Given an input strategy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we wish to warm start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iterations</a:t>
                </a:r>
              </a:p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Clearly, replace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pt-BR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What about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b>
                      <m:sup/>
                      <m:e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?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9" y="1398169"/>
                <a:ext cx="8143101" cy="4154022"/>
              </a:xfrm>
              <a:prstGeom prst="rect">
                <a:avLst/>
              </a:prstGeom>
              <a:blipFill rotWithShape="1">
                <a:blip r:embed="rId2"/>
                <a:stretch>
                  <a:fillRect l="-749" t="-733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 Starting for Regret </a:t>
            </a:r>
            <a:r>
              <a:rPr lang="en-US" dirty="0" smtClean="0"/>
              <a:t>Minimization</a:t>
            </a:r>
            <a:br>
              <a:rPr lang="en-US" dirty="0" smtClean="0"/>
            </a:br>
            <a:r>
              <a:rPr lang="en-US" sz="2000" dirty="0" smtClean="0"/>
              <a:t>[Brown &amp; </a:t>
            </a:r>
            <a:r>
              <a:rPr lang="en-US" sz="2000" dirty="0" err="1" smtClean="0"/>
              <a:t>Sandholm</a:t>
            </a:r>
            <a:r>
              <a:rPr lang="en-US" sz="2000" dirty="0" smtClean="0"/>
              <a:t> AAAI-16]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73132" y="1398169"/>
                <a:ext cx="8419605" cy="3780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In proof of Folk Theorem: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sup>
                                  </m:sSubSup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sup>
                                  </m:sSubSup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sup>
                                  </m:sSubSup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𝝈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sup>
                                  </m:sSubSup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1"/>
                          </a:solidFill>
                          <a:latin typeface="Cambria Math"/>
                        </a:rPr>
                        <m:t>Δ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</m:rad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Any value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can be substituted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b>
                      <m:sup/>
                      <m:e>
                        <m:d>
                          <m:dPr>
                            <m:ctrlPr>
                              <a:rPr lang="pt-BR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nary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so long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≤0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32" y="1398169"/>
                <a:ext cx="8419605" cy="3780266"/>
              </a:xfrm>
              <a:prstGeom prst="rect">
                <a:avLst/>
              </a:prstGeom>
              <a:blipFill rotWithShape="1">
                <a:blip r:embed="rId2"/>
                <a:stretch>
                  <a:fillRect l="-797" t="-806" b="-18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p Arrow 2"/>
          <p:cNvSpPr/>
          <p:nvPr/>
        </p:nvSpPr>
        <p:spPr>
          <a:xfrm>
            <a:off x="4773881" y="3205444"/>
            <a:ext cx="546264" cy="6711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53554" y="3991041"/>
            <a:ext cx="138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Cancels out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49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in Perfect-Information Games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95" y="1701869"/>
            <a:ext cx="3940631" cy="3940631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5124202" y="2565070"/>
            <a:ext cx="397824" cy="397826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8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 Starting for Regret </a:t>
            </a:r>
            <a:r>
              <a:rPr lang="en-US" dirty="0" smtClean="0"/>
              <a:t>Minimization</a:t>
            </a:r>
            <a:br>
              <a:rPr lang="en-US" dirty="0" smtClean="0"/>
            </a:br>
            <a:r>
              <a:rPr lang="en-US" sz="2000" dirty="0" smtClean="0"/>
              <a:t>[Brown &amp; </a:t>
            </a:r>
            <a:r>
              <a:rPr lang="en-US" sz="2000" dirty="0" err="1" smtClean="0"/>
              <a:t>Sandholm</a:t>
            </a:r>
            <a:r>
              <a:rPr lang="en-US" sz="2000" dirty="0" smtClean="0"/>
              <a:t> AAAI-16]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7651" y="1398169"/>
                <a:ext cx="8582024" cy="5199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Theorem: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Assume we are given a strategy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each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 a two-player zero-sum game and wish to warm start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iterations.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such that: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≤0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Then we can warm start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iterations by setting regret to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b="1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Corollary</a:t>
                </a:r>
                <a:r>
                  <a:rPr lang="en-US" b="1" dirty="0">
                    <a:solidFill>
                      <a:schemeClr val="tx1"/>
                    </a:solidFill>
                  </a:rPr>
                  <a:t>:</a:t>
                </a:r>
                <a:r>
                  <a:rPr lang="en-US" dirty="0">
                    <a:solidFill>
                      <a:schemeClr val="tx1"/>
                    </a:solidFill>
                  </a:rPr>
                  <a:t> If, after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b="1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</a:rPr>
                  <a:t>iterations of regret matching or CFR in a game, we warm start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from the </a:t>
                </a:r>
                <a:r>
                  <a:rPr lang="en-US" dirty="0">
                    <a:solidFill>
                      <a:schemeClr val="tx1"/>
                    </a:solidFill>
                  </a:rPr>
                  <a:t>average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strategy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iterations, then the convergence bound is identical. (In other words, warm starting in this way is lossless.)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 smtClean="0">
                    <a:solidFill>
                      <a:schemeClr val="tx1"/>
                    </a:solidFill>
                  </a:rPr>
                  <a:t>How do we determine what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should be? Can choose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that keeps us under the regret bound. Specifically, we need for </a:t>
                </a:r>
                <a:r>
                  <a:rPr lang="en-US" dirty="0">
                    <a:solidFill>
                      <a:schemeClr val="tx1"/>
                    </a:solidFill>
                  </a:rPr>
                  <a:t>each player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  <m:d>
                                    <m:dPr>
                                      <m:ctrlPr>
                                        <a:rPr lang="pt-BR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/>
                                          </m:sSubSup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p>
                          <m:r>
                            <a:rPr lang="en-US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A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dirty="0">
                    <a:solidFill>
                      <a:schemeClr val="tx1"/>
                    </a:solidFill>
                  </a:rPr>
                  <a:t>	This ensures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≤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e>
                    </m:rad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1" y="1398169"/>
                <a:ext cx="8582024" cy="5199308"/>
              </a:xfrm>
              <a:prstGeom prst="rect">
                <a:avLst/>
              </a:prstGeom>
              <a:blipFill rotWithShape="1">
                <a:blip r:embed="rId2"/>
                <a:stretch>
                  <a:fillRect l="-782" t="-586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2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 Starting for Regret Minimization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" y="2290779"/>
            <a:ext cx="8229600" cy="3793734"/>
          </a:xfrm>
        </p:spPr>
      </p:pic>
    </p:spTree>
    <p:extLst>
      <p:ext uri="{BB962C8B-B14F-4D97-AF65-F5344CB8AC3E}">
        <p14:creationId xmlns:p14="http://schemas.microsoft.com/office/powerpoint/2010/main" val="171453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Warm Starting for Regret Minimization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1503"/>
            <a:ext cx="8229600" cy="4003357"/>
          </a:xfrm>
        </p:spPr>
      </p:pic>
    </p:spTree>
    <p:extLst>
      <p:ext uri="{BB962C8B-B14F-4D97-AF65-F5344CB8AC3E}">
        <p14:creationId xmlns:p14="http://schemas.microsoft.com/office/powerpoint/2010/main" val="296106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92500"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Recall: </a:t>
            </a:r>
            <a:r>
              <a:rPr lang="en-US" dirty="0" smtClean="0"/>
              <a:t>All extensive-form games can be converted to normal-form games, so Regret Matching can always be applied.</a:t>
            </a:r>
          </a:p>
          <a:p>
            <a:r>
              <a:rPr lang="en-US" dirty="0" smtClean="0"/>
              <a:t>However, the size of the normal-form game can grow exponentially with the number of actions.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8" y="942975"/>
            <a:ext cx="2474912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854869"/>
            <a:ext cx="2460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801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</a:t>
            </a:r>
            <a:r>
              <a:rPr lang="en-US" dirty="0"/>
              <a:t> </a:t>
            </a:r>
            <a:r>
              <a:rPr lang="en-US" sz="2200" dirty="0"/>
              <a:t>[</a:t>
            </a:r>
            <a:r>
              <a:rPr lang="en-US" sz="2200" dirty="0" err="1"/>
              <a:t>Zinkevich</a:t>
            </a:r>
            <a:r>
              <a:rPr lang="en-US" sz="2200" dirty="0"/>
              <a:t> et al. NIPS-2007]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442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Instead, we can apply </a:t>
                </a:r>
                <a:r>
                  <a:rPr lang="en-US" b="1" dirty="0" smtClean="0"/>
                  <a:t>CFR</a:t>
                </a:r>
                <a:r>
                  <a:rPr lang="en-US" dirty="0" smtClean="0"/>
                  <a:t> to minimize regret </a:t>
                </a:r>
                <a:r>
                  <a:rPr lang="en-US" b="1" dirty="0" smtClean="0"/>
                  <a:t>independently</a:t>
                </a:r>
                <a:r>
                  <a:rPr lang="en-US" dirty="0" smtClean="0"/>
                  <a:t> in each information set (</a:t>
                </a:r>
                <a:r>
                  <a:rPr lang="en-US" dirty="0" err="1" smtClean="0"/>
                  <a:t>infoset</a:t>
                </a:r>
                <a:r>
                  <a:rPr lang="en-US" dirty="0" smtClean="0"/>
                  <a:t>) of an extensive-form game.</a:t>
                </a:r>
              </a:p>
              <a:p>
                <a:endParaRPr lang="en-US" dirty="0"/>
              </a:p>
              <a:p>
                <a:r>
                  <a:rPr lang="en-US" dirty="0" smtClean="0"/>
                  <a:t>In CFR, an </a:t>
                </a:r>
                <a:r>
                  <a:rPr lang="en-US" dirty="0" err="1" smtClean="0"/>
                  <a:t>infoset</a:t>
                </a:r>
                <a:r>
                  <a:rPr lang="en-US" dirty="0" smtClean="0"/>
                  <a:t> belonging to player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weighs each iteration in proportion to the probability the </a:t>
                </a:r>
                <a:r>
                  <a:rPr lang="en-US" dirty="0" err="1" smtClean="0"/>
                  <a:t>infoset</a:t>
                </a:r>
                <a:r>
                  <a:rPr lang="en-US" dirty="0" smtClean="0"/>
                  <a:t> was reached </a:t>
                </a:r>
                <a:r>
                  <a:rPr lang="en-US" b="1" dirty="0" smtClean="0"/>
                  <a:t>if player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had tried to reach the </a:t>
                </a:r>
                <a:r>
                  <a:rPr lang="en-US" b="1" dirty="0" err="1" smtClean="0"/>
                  <a:t>infoset</a:t>
                </a:r>
                <a:r>
                  <a:rPr lang="en-US" b="1" dirty="0" smtClean="0"/>
                  <a:t>.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4425"/>
              </a:xfrm>
              <a:blipFill rotWithShape="1">
                <a:blip r:embed="rId2"/>
                <a:stretch>
                  <a:fillRect l="-1630" t="-1611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5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>
            <a:off x="5628016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7112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stCxn id="4" idx="3"/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6" idx="1"/>
          </p:cNvCxnSpPr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 bwMode="auto">
          <a:xfrm>
            <a:off x="5170821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09917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7543800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82896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26"/>
          <p:cNvCxnSpPr>
            <a:stCxn id="8" idx="5"/>
            <a:endCxn id="22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3"/>
            <a:endCxn id="18" idx="0"/>
          </p:cNvCxnSpPr>
          <p:nvPr/>
        </p:nvCxnSpPr>
        <p:spPr>
          <a:xfrm flipH="1">
            <a:off x="5520071" y="3187007"/>
            <a:ext cx="210238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5"/>
            <a:endCxn id="20" idx="0"/>
          </p:cNvCxnSpPr>
          <p:nvPr/>
        </p:nvCxnSpPr>
        <p:spPr>
          <a:xfrm>
            <a:off x="6224223" y="3187007"/>
            <a:ext cx="166882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8" idx="6"/>
            <a:endCxn id="20" idx="2"/>
          </p:cNvCxnSpPr>
          <p:nvPr/>
        </p:nvCxnSpPr>
        <p:spPr>
          <a:xfrm>
            <a:off x="5869321" y="4217058"/>
            <a:ext cx="1674479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5" name="Oval 84"/>
          <p:cNvSpPr>
            <a:spLocks/>
          </p:cNvSpPr>
          <p:nvPr/>
        </p:nvSpPr>
        <p:spPr bwMode="auto">
          <a:xfrm>
            <a:off x="4683818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846959" y="510874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7" name="Oval 86"/>
          <p:cNvSpPr>
            <a:spLocks/>
          </p:cNvSpPr>
          <p:nvPr/>
        </p:nvSpPr>
        <p:spPr bwMode="auto">
          <a:xfrm>
            <a:off x="5730225" y="49634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9286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9" name="Oval 88"/>
          <p:cNvSpPr>
            <a:spLocks/>
          </p:cNvSpPr>
          <p:nvPr/>
        </p:nvSpPr>
        <p:spPr bwMode="auto">
          <a:xfrm>
            <a:off x="7088814" y="4964414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7287221" y="5128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" name="Oval 90"/>
          <p:cNvSpPr>
            <a:spLocks/>
          </p:cNvSpPr>
          <p:nvPr/>
        </p:nvSpPr>
        <p:spPr bwMode="auto">
          <a:xfrm>
            <a:off x="8016139" y="496802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8179280" y="511736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8" idx="3"/>
            <a:endCxn id="85" idx="0"/>
          </p:cNvCxnSpPr>
          <p:nvPr/>
        </p:nvCxnSpPr>
        <p:spPr>
          <a:xfrm flipH="1">
            <a:off x="5033068" y="4464015"/>
            <a:ext cx="240046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18" idx="5"/>
            <a:endCxn id="87" idx="0"/>
          </p:cNvCxnSpPr>
          <p:nvPr/>
        </p:nvCxnSpPr>
        <p:spPr>
          <a:xfrm>
            <a:off x="5767028" y="4464015"/>
            <a:ext cx="312447" cy="49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20" idx="3"/>
            <a:endCxn id="89" idx="0"/>
          </p:cNvCxnSpPr>
          <p:nvPr/>
        </p:nvCxnSpPr>
        <p:spPr>
          <a:xfrm flipH="1">
            <a:off x="7438064" y="4474695"/>
            <a:ext cx="208029" cy="48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20" idx="5"/>
            <a:endCxn id="91" idx="0"/>
          </p:cNvCxnSpPr>
          <p:nvPr/>
        </p:nvCxnSpPr>
        <p:spPr>
          <a:xfrm>
            <a:off x="8140007" y="4474695"/>
            <a:ext cx="225382" cy="49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 </a:t>
            </a:r>
            <a:r>
              <a:rPr lang="en-US" sz="2200" dirty="0" smtClean="0"/>
              <a:t>[</a:t>
            </a:r>
            <a:r>
              <a:rPr lang="en-US" sz="2200" dirty="0" err="1" smtClean="0"/>
              <a:t>Zinkevich</a:t>
            </a:r>
            <a:r>
              <a:rPr lang="en-US" sz="2200" dirty="0" smtClean="0"/>
              <a:t> et al. NIPS-2007]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5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 </a:t>
            </a:r>
            <a:r>
              <a:rPr lang="en-US" sz="2200" dirty="0" smtClean="0"/>
              <a:t>[</a:t>
            </a:r>
            <a:r>
              <a:rPr lang="en-US" sz="2200" dirty="0" err="1" smtClean="0"/>
              <a:t>Zinkevich</a:t>
            </a:r>
            <a:r>
              <a:rPr lang="en-US" sz="2200" dirty="0" smtClean="0"/>
              <a:t> et al. NIPS-2007]</a:t>
            </a:r>
            <a:endParaRPr lang="en-US" sz="2200" dirty="0"/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5"/>
            <a:endCxn id="22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228600" y="3657600"/>
            <a:ext cx="4362865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5" y="2836285"/>
                <a:ext cx="4552534" cy="392863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𝜋</m:t>
                        </m:r>
                      </m:e>
                      <m:sub/>
                      <m:sup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400" dirty="0" smtClean="0"/>
                  <a:t> is the probability node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1400" dirty="0" smtClean="0"/>
                  <a:t> is reached according to both players’ strategies.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400" i="1">
                            <a:latin typeface="Cambria Math"/>
                          </a:rPr>
                          <m:t>−</m:t>
                        </m:r>
                        <m:r>
                          <a:rPr lang="en-US" sz="1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i="1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sz="1400" dirty="0" smtClean="0"/>
                  <a:t> is the probability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sz="1400" dirty="0" smtClean="0"/>
                  <a:t> is reached if player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400" dirty="0" smtClean="0"/>
                  <a:t> tried to get there.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Maintain regret vector for actions in each </a:t>
                </a:r>
                <a:r>
                  <a:rPr lang="en-US" sz="1400" dirty="0" err="1" smtClean="0"/>
                  <a:t>infoset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1400" dirty="0" smtClean="0"/>
                  <a:t>. On iteration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𝑡</m:t>
                    </m:r>
                    <m:r>
                      <a:rPr lang="en-US" sz="14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1400" dirty="0" smtClean="0"/>
                  <a:t>, actions chosen with probability</a:t>
                </a:r>
              </a:p>
              <a:p>
                <a:pPr marL="0" indent="0" algn="ctr">
                  <a:buNone/>
                </a:pP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>
                            <a:latin typeface="Cambria Math"/>
                          </a:rPr>
                          <m:t>𝑚𝑎𝑥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>
                                <a:latin typeface="Cambria Math"/>
                              </a:rPr>
                              <m:t>0, </m:t>
                            </m:r>
                            <m:sSup>
                              <m:sSup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1400" b="0" i="1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1400" b="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r>
                              <a:rPr lang="en-US" sz="1400" b="0" i="1">
                                <a:latin typeface="Cambria Math"/>
                              </a:rPr>
                              <m:t>𝑚𝑎𝑥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>
                                    <a:latin typeface="Cambria Math"/>
                                  </a:rPr>
                                  <m:t>0, 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US" sz="1400" b="0" i="1"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4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𝐼</m:t>
                                        </m:r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b="0" i="1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𝑍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</m:e>
                        </m:d>
                        <m:sSup>
                          <m:s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400" dirty="0" smtClean="0"/>
                  <a:t> is the reward for </a:t>
                </a:r>
                <a:r>
                  <a:rPr lang="en-US" sz="1400" dirty="0" err="1" smtClean="0"/>
                  <a:t>infoset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1400" dirty="0" smtClean="0"/>
                  <a:t>, weighted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𝐼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→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sz="1400" dirty="0" smtClean="0"/>
                  <a:t> is regret for action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sz="1400" dirty="0" smtClean="0"/>
                  <a:t> in </a:t>
                </a:r>
                <a:r>
                  <a:rPr lang="en-US" sz="1400" dirty="0" err="1" smtClean="0"/>
                  <a:t>infoset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b="1" dirty="0" smtClean="0"/>
                  <a:t>Theorem</a:t>
                </a:r>
                <a:r>
                  <a:rPr lang="en-US" sz="1400" dirty="0" smtClean="0"/>
                  <a:t>: regret for the whole game is bounded by regret summed over all </a:t>
                </a:r>
                <a:r>
                  <a:rPr lang="en-US" sz="1400" dirty="0" err="1" smtClean="0"/>
                  <a:t>infosets</a:t>
                </a:r>
                <a:r>
                  <a:rPr lang="en-US" sz="1400" dirty="0" smtClean="0"/>
                  <a:t>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1400" b="0" i="1" smtClean="0">
                        <a:latin typeface="Cambria Math"/>
                      </a:rPr>
                      <m:t>≤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2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5" y="2836285"/>
                <a:ext cx="4552534" cy="3928630"/>
              </a:xfrm>
              <a:prstGeom prst="rect">
                <a:avLst/>
              </a:prstGeom>
              <a:blipFill rotWithShape="1">
                <a:blip r:embed="rId2"/>
                <a:stretch>
                  <a:fillRect l="-268" t="-155" r="-535" b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0.9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66330" y="1825595"/>
                <a:ext cx="3121624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for this history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0.1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6330" y="1825595"/>
                <a:ext cx="3121624" cy="414729"/>
              </a:xfrm>
              <a:prstGeom prst="rect">
                <a:avLst/>
              </a:prstGeom>
              <a:blipFill rotWithShape="1">
                <a:blip r:embed="rId3"/>
                <a:stretch>
                  <a:fillRect t="-4348" b="-23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>
            <a:stCxn id="10" idx="2"/>
            <a:endCxn id="16" idx="0"/>
          </p:cNvCxnSpPr>
          <p:nvPr/>
        </p:nvCxnSpPr>
        <p:spPr>
          <a:xfrm flipH="1">
            <a:off x="1247525" y="2240324"/>
            <a:ext cx="246957" cy="1638164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5"/>
            <a:endCxn id="22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 smtClean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 smtClean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 </a:t>
            </a:r>
            <a:r>
              <a:rPr lang="en-US" sz="2200" dirty="0" smtClean="0"/>
              <a:t>[</a:t>
            </a:r>
            <a:r>
              <a:rPr lang="en-US" sz="2200" dirty="0" err="1" smtClean="0"/>
              <a:t>Zinkevich</a:t>
            </a:r>
            <a:r>
              <a:rPr lang="en-US" sz="2200" dirty="0" smtClean="0"/>
              <a:t> et al. NIPS-2007]</a:t>
            </a:r>
            <a:endParaRPr lang="en-US" sz="2200" dirty="0"/>
          </a:p>
        </p:txBody>
      </p:sp>
      <p:sp>
        <p:nvSpPr>
          <p:cNvPr id="47" name="Oval 46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28600" y="3657600"/>
            <a:ext cx="4362865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9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5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 smtClean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 smtClean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8121" y="3810000"/>
            <a:ext cx="1079786" cy="849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 </a:t>
            </a:r>
            <a:r>
              <a:rPr lang="en-US" sz="2200" dirty="0" smtClean="0"/>
              <a:t>[</a:t>
            </a:r>
            <a:r>
              <a:rPr lang="en-US" sz="2200" dirty="0" err="1" smtClean="0"/>
              <a:t>Zinkevich</a:t>
            </a:r>
            <a:r>
              <a:rPr lang="en-US" sz="2200" dirty="0" smtClean="0"/>
              <a:t> et al. NIPS-2007]</a:t>
            </a:r>
            <a:endParaRPr lang="en-US" sz="2200" dirty="0"/>
          </a:p>
        </p:txBody>
      </p:sp>
      <p:sp>
        <p:nvSpPr>
          <p:cNvPr id="47" name="Oval 46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8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 smtClean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 smtClean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0.9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0.5⋅1+0.5⋅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6" y="3505200"/>
                <a:ext cx="4552534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12729" y="3792377"/>
            <a:ext cx="1079786" cy="849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 </a:t>
            </a:r>
            <a:r>
              <a:rPr lang="en-US" sz="2200" dirty="0" smtClean="0"/>
              <a:t>[</a:t>
            </a:r>
            <a:r>
              <a:rPr lang="en-US" sz="2200" dirty="0" err="1" smtClean="0"/>
              <a:t>Zinkevich</a:t>
            </a:r>
            <a:r>
              <a:rPr lang="en-US" sz="2200" dirty="0" smtClean="0"/>
              <a:t> et al. NIPS-2007]</a:t>
            </a:r>
            <a:endParaRPr lang="en-US" sz="2200" dirty="0"/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in</a:t>
            </a:r>
            <a:r>
              <a:rPr lang="en-US" dirty="0"/>
              <a:t> </a:t>
            </a:r>
            <a:r>
              <a:rPr lang="en-US" dirty="0" smtClean="0"/>
              <a:t>Perfect-Information Games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34" y="1856633"/>
            <a:ext cx="2463016" cy="24630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54" y="1856633"/>
            <a:ext cx="2463016" cy="24630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15130" y="1456523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Sicilian Defense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44135" y="1456523"/>
            <a:ext cx="1856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Queen’s Gambit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412" y="4655127"/>
            <a:ext cx="84484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 optimal response to Queen’s Gambit does not depend on Sicilian Defense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This is </a:t>
            </a:r>
            <a:r>
              <a:rPr lang="en-US" b="1" dirty="0" smtClean="0">
                <a:solidFill>
                  <a:schemeClr val="tx1"/>
                </a:solidFill>
              </a:rPr>
              <a:t>not true</a:t>
            </a:r>
            <a:r>
              <a:rPr lang="en-US" dirty="0" smtClean="0">
                <a:solidFill>
                  <a:schemeClr val="tx1"/>
                </a:solidFill>
              </a:rPr>
              <a:t> in imperfect-information games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 smtClean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 smtClean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0.9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0.5⋅1+0.5⋅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𝐿𝑒𝑓𝑡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 </a:t>
            </a:r>
            <a:r>
              <a:rPr lang="en-US" sz="2200" dirty="0" smtClean="0"/>
              <a:t>[</a:t>
            </a:r>
            <a:r>
              <a:rPr lang="en-US" sz="2200" dirty="0" err="1" smtClean="0"/>
              <a:t>Zinkevich</a:t>
            </a:r>
            <a:r>
              <a:rPr lang="en-US" sz="2200" dirty="0" smtClean="0"/>
              <a:t> et al. NIPS-2007]</a:t>
            </a:r>
            <a:endParaRPr lang="en-US" sz="2200" dirty="0"/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09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2590800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400" dirty="0" smtClean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 smtClean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0.9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0.5⋅1+0.5⋅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𝐿𝑒𝑓𝑡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en-US" sz="1400" b="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𝑅𝑖𝑔h𝑡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=−0.8</m:t>
                      </m:r>
                    </m:oMath>
                  </m:oMathPara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25908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 </a:t>
            </a:r>
            <a:r>
              <a:rPr lang="en-US" sz="2200" dirty="0" smtClean="0"/>
              <a:t>[</a:t>
            </a:r>
            <a:r>
              <a:rPr lang="en-US" sz="2200" dirty="0" err="1" smtClean="0"/>
              <a:t>Zinkevich</a:t>
            </a:r>
            <a:r>
              <a:rPr lang="en-US" sz="2200" dirty="0" smtClean="0"/>
              <a:t> et al. NIPS-2007]</a:t>
            </a:r>
            <a:endParaRPr lang="en-US" sz="2200" dirty="0"/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1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5852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4773" y="2113518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480" y="3096770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0.1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3200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 smtClean="0"/>
                  <a:t>Iteration 1: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〈0,0〉</m:t>
                    </m:r>
                  </m:oMath>
                </a14:m>
                <a:r>
                  <a:rPr lang="en-US" sz="1400" dirty="0" smtClean="0"/>
                  <a:t>, so pick uniform random probability. That is,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=〈0.5, 0.5〉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0.5⋅(−1)+0.5⋅1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14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0.9</m:t>
                        </m:r>
                      </m:e>
                    </m:d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0.5⋅1+0.5⋅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𝐿𝑒𝑓𝑡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=0.8</m:t>
                      </m:r>
                    </m:oMath>
                  </m:oMathPara>
                </a14:m>
                <a:endParaRPr lang="en-US" sz="1400" b="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sup>
                      </m:sSub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1400" b="0" i="1" smtClean="0">
                              <a:latin typeface="Cambria Math"/>
                            </a:rPr>
                            <m:t>𝑅𝑖𝑔h𝑡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0.1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=−0.8</m:t>
                      </m:r>
                    </m:oMath>
                  </m:oMathPara>
                </a14:m>
                <a:endParaRPr lang="en-US" sz="1400" b="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Iteration 2: Regret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〈0.8,−0.8〉</m:t>
                    </m:r>
                  </m:oMath>
                </a14:m>
                <a:r>
                  <a:rPr lang="en-US" sz="1400" dirty="0" smtClean="0"/>
                  <a:t>, so pick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p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=〈1.0, 0.0〉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377185" y="446401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5514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14362" y="4446749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26251" y="4474695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Counterfactual Regret Minimization (CFR) </a:t>
            </a:r>
            <a:r>
              <a:rPr lang="en-US" sz="2200" dirty="0" smtClean="0"/>
              <a:t>[</a:t>
            </a:r>
            <a:r>
              <a:rPr lang="en-US" sz="2200" dirty="0" err="1" smtClean="0"/>
              <a:t>Zinkevich</a:t>
            </a:r>
            <a:r>
              <a:rPr lang="en-US" sz="2200" dirty="0" smtClean="0"/>
              <a:t> et al. NIPS-2007]</a:t>
            </a:r>
            <a:endParaRPr lang="en-US" sz="2200" dirty="0"/>
          </a:p>
        </p:txBody>
      </p:sp>
      <p:sp>
        <p:nvSpPr>
          <p:cNvPr id="48" name="Oval 47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12319" y="3187007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0.9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42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CFR </a:t>
            </a:r>
            <a:r>
              <a:rPr lang="en-US" dirty="0" err="1" smtClean="0"/>
              <a:t>Pseudocode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1" y="866775"/>
                <a:ext cx="8810624" cy="564832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1400" dirty="0" smtClean="0"/>
                  <a:t>function CFR(node, reach[2])  //Call CFR(Initial, {1, 1}) at the start of each iteration, for as many iterations as you wish.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if (node is terminal) then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    return {</a:t>
                </a:r>
                <a:r>
                  <a:rPr lang="en-US" sz="1400" dirty="0" err="1" smtClean="0"/>
                  <a:t>node.value</a:t>
                </a:r>
                <a:r>
                  <a:rPr lang="en-US" sz="1400" dirty="0" smtClean="0"/>
                  <a:t>[0]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⋅</m:t>
                    </m:r>
                  </m:oMath>
                </a14:m>
                <a:r>
                  <a:rPr lang="en-US" sz="1400" dirty="0" smtClean="0"/>
                  <a:t> reach[1], </a:t>
                </a:r>
                <a:r>
                  <a:rPr lang="en-US" sz="1400" dirty="0" err="1" smtClean="0"/>
                  <a:t>node.value</a:t>
                </a:r>
                <a:r>
                  <a:rPr lang="en-US" sz="1400" dirty="0" smtClean="0"/>
                  <a:t>[1]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400" dirty="0" smtClean="0"/>
                  <a:t> reach[0]}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else 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    </a:t>
                </a:r>
                <a:r>
                  <a:rPr lang="en-US" sz="1400" dirty="0" err="1" smtClean="0"/>
                  <a:t>ev</a:t>
                </a:r>
                <a:r>
                  <a:rPr lang="en-US" sz="1400" dirty="0" smtClean="0"/>
                  <a:t>[2] = 0</a:t>
                </a: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        if (node is chance) then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    </a:t>
                </a:r>
                <a:r>
                  <a:rPr lang="en-US" sz="1400" dirty="0" err="1" smtClean="0"/>
                  <a:t>new_reach</a:t>
                </a:r>
                <a:r>
                  <a:rPr lang="en-US" sz="1400" dirty="0" smtClean="0"/>
                  <a:t>[2] = {reach[0]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 err="1" smtClean="0"/>
                  <a:t>prob</a:t>
                </a:r>
                <a:r>
                  <a:rPr lang="en-US" sz="1400" dirty="0" smtClean="0"/>
                  <a:t>(action), reach[1]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 err="1" smtClean="0"/>
                  <a:t>prob</a:t>
                </a:r>
                <a:r>
                  <a:rPr lang="en-US" sz="1400" dirty="0" smtClean="0"/>
                  <a:t>(action)}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            </a:t>
                </a:r>
                <a:r>
                  <a:rPr lang="en-US" sz="1400" dirty="0" err="1" smtClean="0"/>
                  <a:t>ev</a:t>
                </a:r>
                <a:r>
                  <a:rPr lang="en-US" sz="1400" dirty="0" smtClean="0"/>
                  <a:t> += CFR(</a:t>
                </a:r>
                <a:r>
                  <a:rPr lang="en-US" sz="1400" dirty="0" err="1" smtClean="0"/>
                  <a:t>node.do_action</a:t>
                </a:r>
                <a:r>
                  <a:rPr lang="en-US" sz="1400" dirty="0" smtClean="0"/>
                  <a:t>(action), </a:t>
                </a:r>
                <a:r>
                  <a:rPr lang="en-US" sz="1400" dirty="0" err="1" smtClean="0"/>
                  <a:t>new_reach</a:t>
                </a:r>
                <a:r>
                  <a:rPr lang="en-US" sz="1400" dirty="0" smtClean="0"/>
                  <a:t>)</a:t>
                </a: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        else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</a:t>
                </a:r>
                <a:r>
                  <a:rPr lang="en-US" sz="1400" dirty="0" err="1" smtClean="0"/>
                  <a:t>action_ev</a:t>
                </a:r>
                <a:r>
                  <a:rPr lang="en-US" sz="1400" dirty="0" smtClean="0"/>
                  <a:t>[number of actions][2] = 0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player = </a:t>
                </a:r>
                <a:r>
                  <a:rPr lang="en-US" sz="1400" dirty="0" err="1" smtClean="0"/>
                  <a:t>node.whose_turn</a:t>
                </a:r>
                <a:r>
                  <a:rPr lang="en-US" sz="1400" dirty="0" smtClean="0"/>
                  <a:t>, opponent = 1 – player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set probabilities for actions in proportion to positive regret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        for each action in node: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    </a:t>
                </a:r>
                <a:r>
                  <a:rPr lang="en-US" sz="1400" dirty="0" err="1" smtClean="0"/>
                  <a:t>node.stored_strategy</a:t>
                </a:r>
                <a:r>
                  <a:rPr lang="en-US" sz="1400" dirty="0" smtClean="0"/>
                  <a:t>[action] += reach[player]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 err="1" smtClean="0"/>
                  <a:t>prob</a:t>
                </a:r>
                <a:r>
                  <a:rPr lang="en-US" sz="1400" dirty="0" smtClean="0"/>
                  <a:t>[action]  //update the average </a:t>
                </a:r>
                <a:r>
                  <a:rPr lang="en-US" sz="1400" dirty="0" err="1" smtClean="0"/>
                  <a:t>strat</a:t>
                </a:r>
                <a:r>
                  <a:rPr lang="en-US" sz="1400" dirty="0" smtClean="0"/>
                  <a:t> (normalize at the end)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            </a:t>
                </a:r>
                <a:r>
                  <a:rPr lang="en-US" sz="1400" dirty="0" err="1" smtClean="0"/>
                  <a:t>new_reach</a:t>
                </a:r>
                <a:r>
                  <a:rPr lang="en-US" sz="1400" dirty="0" smtClean="0"/>
                  <a:t>[player] = reach[player]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 err="1" smtClean="0"/>
                  <a:t>prob</a:t>
                </a:r>
                <a:r>
                  <a:rPr lang="en-US" sz="1400" dirty="0" smtClean="0"/>
                  <a:t>[action], </a:t>
                </a:r>
                <a:r>
                  <a:rPr lang="en-US" sz="1400" dirty="0" err="1" smtClean="0"/>
                  <a:t>new_reach</a:t>
                </a:r>
                <a:r>
                  <a:rPr lang="en-US" sz="1400" dirty="0" smtClean="0"/>
                  <a:t>[opponent] = reach[opponent]</a:t>
                </a:r>
              </a:p>
              <a:p>
                <a:pPr marL="0" indent="0">
                  <a:buNone/>
                </a:pPr>
                <a:r>
                  <a:rPr lang="en-US" sz="1400" dirty="0" smtClean="0"/>
                  <a:t>                </a:t>
                </a:r>
                <a:r>
                  <a:rPr lang="en-US" sz="1400" dirty="0" err="1" smtClean="0"/>
                  <a:t>action_ev</a:t>
                </a:r>
                <a:r>
                  <a:rPr lang="en-US" sz="1400" dirty="0" smtClean="0"/>
                  <a:t>[action] = </a:t>
                </a:r>
                <a:r>
                  <a:rPr lang="en-US" sz="1400" dirty="0"/>
                  <a:t>CFR(</a:t>
                </a:r>
                <a:r>
                  <a:rPr lang="en-US" sz="1400" dirty="0" err="1"/>
                  <a:t>node.do_action</a:t>
                </a:r>
                <a:r>
                  <a:rPr lang="en-US" sz="1400" dirty="0"/>
                  <a:t>(action), </a:t>
                </a:r>
                <a:r>
                  <a:rPr lang="en-US" sz="1400" dirty="0" err="1" smtClean="0"/>
                  <a:t>new_reach</a:t>
                </a:r>
                <a:r>
                  <a:rPr lang="en-US" sz="1400" dirty="0" smtClean="0"/>
                  <a:t>)  //get the value for taking this action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    </a:t>
                </a:r>
                <a:r>
                  <a:rPr lang="en-US" sz="1400" dirty="0" err="1" smtClean="0"/>
                  <a:t>ev</a:t>
                </a:r>
                <a:r>
                  <a:rPr lang="en-US" sz="1400" dirty="0" smtClean="0"/>
                  <a:t>[player] += </a:t>
                </a:r>
                <a:r>
                  <a:rPr lang="en-US" sz="1400" dirty="0" err="1" smtClean="0"/>
                  <a:t>prob</a:t>
                </a:r>
                <a:r>
                  <a:rPr lang="en-US" sz="1400" dirty="0" smtClean="0"/>
                  <a:t>[action]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</a:rPr>
                      <m:t>⋅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n-US" sz="1400" dirty="0" err="1" smtClean="0"/>
                  <a:t>action_ev</a:t>
                </a:r>
                <a:r>
                  <a:rPr lang="en-US" sz="1400" dirty="0" smtClean="0"/>
                  <a:t>[action][player]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    </a:t>
                </a:r>
                <a:r>
                  <a:rPr lang="en-US" sz="1400" dirty="0" err="1" smtClean="0"/>
                  <a:t>ev</a:t>
                </a:r>
                <a:r>
                  <a:rPr lang="en-US" sz="1400" dirty="0" smtClean="0"/>
                  <a:t>[opponent] += </a:t>
                </a:r>
                <a:r>
                  <a:rPr lang="en-US" sz="1400" dirty="0" err="1" smtClean="0"/>
                  <a:t>action_ev</a:t>
                </a:r>
                <a:r>
                  <a:rPr lang="en-US" sz="1400" dirty="0" smtClean="0"/>
                  <a:t>[opponent]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for each action in node: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        </a:t>
                </a:r>
                <a:r>
                  <a:rPr lang="en-US" sz="1400" dirty="0" err="1" smtClean="0"/>
                  <a:t>node.regret</a:t>
                </a:r>
                <a:r>
                  <a:rPr lang="en-US" sz="1400" dirty="0" smtClean="0"/>
                  <a:t>[action] += (</a:t>
                </a:r>
                <a:r>
                  <a:rPr lang="en-US" sz="1400" dirty="0" err="1" smtClean="0"/>
                  <a:t>action_ev</a:t>
                </a:r>
                <a:r>
                  <a:rPr lang="en-US" sz="1400" dirty="0" smtClean="0"/>
                  <a:t>[action][player] – </a:t>
                </a:r>
                <a:r>
                  <a:rPr lang="en-US" sz="1400" dirty="0" err="1" smtClean="0"/>
                  <a:t>ev</a:t>
                </a:r>
                <a:r>
                  <a:rPr lang="en-US" sz="1400" dirty="0" smtClean="0"/>
                  <a:t>[player])  //update the regret for each action</a:t>
                </a:r>
              </a:p>
              <a:p>
                <a:pPr marL="0" indent="0">
                  <a:buNone/>
                </a:pPr>
                <a:r>
                  <a:rPr lang="en-US" sz="1400" dirty="0"/>
                  <a:t> </a:t>
                </a:r>
                <a:r>
                  <a:rPr lang="en-US" sz="1400" dirty="0" smtClean="0"/>
                  <a:t>       return </a:t>
                </a:r>
                <a:r>
                  <a:rPr lang="en-US" sz="1400" dirty="0" err="1" smtClean="0"/>
                  <a:t>ev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1" y="866775"/>
                <a:ext cx="8810624" cy="5648326"/>
              </a:xfrm>
              <a:blipFill rotWithShape="1">
                <a:blip r:embed="rId2"/>
                <a:stretch>
                  <a:fillRect l="-138" t="-108" r="-69" b="-1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2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61882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30803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8" idx="3"/>
            <a:endCxn id="16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6"/>
            <a:endCxn id="22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3" name="Oval 6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5" name="Oval 6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6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6" name="Straight Arrow Connector 95"/>
          <p:cNvCxnSpPr>
            <a:stCxn id="16" idx="3"/>
            <a:endCxn id="6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6" idx="5"/>
            <a:endCxn id="6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22" idx="3"/>
            <a:endCxn id="6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2" idx="5"/>
            <a:endCxn id="6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69510" y="309677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3215" y="446401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71544" y="444674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30392" y="444674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42281" y="447469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Partial Pruning in CFR</a:t>
            </a:r>
            <a:endParaRPr lang="en-US" sz="2200" dirty="0"/>
          </a:p>
        </p:txBody>
      </p:sp>
      <p:sp>
        <p:nvSpPr>
          <p:cNvPr id="42" name="Oval 41"/>
          <p:cNvSpPr/>
          <p:nvPr/>
        </p:nvSpPr>
        <p:spPr>
          <a:xfrm>
            <a:off x="688121" y="3810000"/>
            <a:ext cx="1079786" cy="8493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32004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 smtClean="0"/>
                  <a:t>Recall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4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1400" b="0" i="1" smtClean="0">
                            <a:latin typeface="Cambria Math"/>
                          </a:rPr>
                          <m:t>∈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𝑍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bSup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</m:e>
                        </m:d>
                        <m:sSup>
                          <m:sSup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h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1400" b="0" i="1" smtClean="0"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𝑧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400" dirty="0" smtClean="0"/>
                  <a:t> is the reward for </a:t>
                </a:r>
                <a:r>
                  <a:rPr lang="en-US" sz="1400" dirty="0" err="1" smtClean="0"/>
                  <a:t>infoset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𝐼</m:t>
                    </m:r>
                  </m:oMath>
                </a14:m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So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1400" b="0" i="1" smtClean="0">
                            <a:latin typeface="Cambria Math"/>
                          </a:rPr>
                          <m:t>𝑡</m:t>
                        </m:r>
                      </m:sup>
                    </m:sSubSup>
                    <m:d>
                      <m:d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</a:rPr>
                          <m:t>h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400" dirty="0" smtClean="0"/>
                  <a:t>, then we can stop the traversal. We refer to this as </a:t>
                </a:r>
                <a:r>
                  <a:rPr lang="en-US" sz="1400" b="1" dirty="0" smtClean="0"/>
                  <a:t>partial pruning</a:t>
                </a:r>
                <a:r>
                  <a:rPr lang="en-US" sz="1400" dirty="0" smtClean="0"/>
                  <a:t>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The benefits of partial pruning vary depending on the game, but can easily be a factor of 100 even in small games.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“Note that pruning is key to vanilla CFR being at all practical in these games.” [</a:t>
                </a:r>
                <a:r>
                  <a:rPr lang="en-US" sz="1400" dirty="0" err="1" smtClean="0"/>
                  <a:t>Lanctot</a:t>
                </a:r>
                <a:r>
                  <a:rPr lang="en-US" sz="1400" dirty="0" smtClean="0"/>
                  <a:t> et al. NIPS-2009]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endParaRPr lang="en-US" sz="1400" dirty="0" smtClean="0"/>
              </a:p>
            </p:txBody>
          </p:sp>
        </mc:Choice>
        <mc:Fallback xmlns="">
          <p:sp>
            <p:nvSpPr>
              <p:cNvPr id="45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91465" y="3505200"/>
                <a:ext cx="4552535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268" t="-9524" r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val 45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28349" y="318700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CFR-BR</a:t>
            </a:r>
            <a:endParaRPr lang="en-US" dirty="0"/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1882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803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17"/>
          <p:cNvCxnSpPr>
            <a:stCxn id="8" idx="3"/>
            <a:endCxn id="14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6"/>
            <a:endCxn id="16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69941" y="5079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26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9" name="Straight Arrow Connector 28"/>
          <p:cNvCxnSpPr>
            <a:stCxn id="14" idx="3"/>
            <a:endCxn id="21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5"/>
            <a:endCxn id="23" idx="0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  <a:endCxn id="25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5"/>
            <a:endCxn id="27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769510" y="309677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3215" y="446401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544" y="444674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30392" y="4446749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2281" y="447469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Content Placeholder 6"/>
          <p:cNvSpPr>
            <a:spLocks noGrp="1"/>
          </p:cNvSpPr>
          <p:nvPr>
            <p:ph sz="half" idx="4294967295"/>
          </p:nvPr>
        </p:nvSpPr>
        <p:spPr>
          <a:xfrm>
            <a:off x="4591465" y="3505200"/>
            <a:ext cx="4552535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CFR presents one way of minimizing regret, but it is not the only way.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In CFR-BR, P2 plays according to CFR and P1 plays a best response on every iteration.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A best response can be calculated as efficiently as CFR.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This guarantees zero regret for P1, but (in practice) raises the regret for P2.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sp>
        <p:nvSpPr>
          <p:cNvPr id="40" name="Oval 39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28349" y="3187007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0.9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Zero-Reach CFR-BR</a:t>
            </a:r>
            <a:endParaRPr lang="en-US" dirty="0"/>
          </a:p>
        </p:txBody>
      </p:sp>
      <p:sp>
        <p:nvSpPr>
          <p:cNvPr id="4" name="Oval 3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>
            <a:off x="5628016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7112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1882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803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5170821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09917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 bwMode="auto">
          <a:xfrm>
            <a:off x="7543800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82896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stCxn id="8" idx="5"/>
            <a:endCxn id="20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14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6" idx="0"/>
          </p:cNvCxnSpPr>
          <p:nvPr/>
        </p:nvCxnSpPr>
        <p:spPr>
          <a:xfrm flipH="1">
            <a:off x="5520071" y="3187007"/>
            <a:ext cx="210238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5"/>
            <a:endCxn id="18" idx="0"/>
          </p:cNvCxnSpPr>
          <p:nvPr/>
        </p:nvCxnSpPr>
        <p:spPr>
          <a:xfrm>
            <a:off x="6224223" y="3187007"/>
            <a:ext cx="166882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6"/>
            <a:endCxn id="18" idx="2"/>
          </p:cNvCxnSpPr>
          <p:nvPr/>
        </p:nvCxnSpPr>
        <p:spPr>
          <a:xfrm>
            <a:off x="5869321" y="4217058"/>
            <a:ext cx="1674479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6"/>
            <a:endCxn id="20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>
            <a:spLocks/>
          </p:cNvSpPr>
          <p:nvPr/>
        </p:nvSpPr>
        <p:spPr bwMode="auto">
          <a:xfrm>
            <a:off x="4683818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46959" y="510874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/>
          </p:cNvSpPr>
          <p:nvPr/>
        </p:nvSpPr>
        <p:spPr bwMode="auto">
          <a:xfrm>
            <a:off x="5730225" y="49634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9286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 bwMode="auto">
          <a:xfrm>
            <a:off x="7088814" y="4964414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87221" y="5128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8016139" y="496802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179280" y="511736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/>
          <p:cNvCxnSpPr>
            <a:stCxn id="14" idx="3"/>
            <a:endCxn id="28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5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3"/>
            <a:endCxn id="32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5"/>
            <a:endCxn id="34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3"/>
            <a:endCxn id="36" idx="0"/>
          </p:cNvCxnSpPr>
          <p:nvPr/>
        </p:nvCxnSpPr>
        <p:spPr>
          <a:xfrm flipH="1">
            <a:off x="5033068" y="4464015"/>
            <a:ext cx="240046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5"/>
            <a:endCxn id="38" idx="0"/>
          </p:cNvCxnSpPr>
          <p:nvPr/>
        </p:nvCxnSpPr>
        <p:spPr>
          <a:xfrm>
            <a:off x="5767028" y="4464015"/>
            <a:ext cx="312447" cy="49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3"/>
            <a:endCxn id="40" idx="0"/>
          </p:cNvCxnSpPr>
          <p:nvPr/>
        </p:nvCxnSpPr>
        <p:spPr>
          <a:xfrm flipH="1">
            <a:off x="7438064" y="4474695"/>
            <a:ext cx="208029" cy="48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8" idx="5"/>
            <a:endCxn id="42" idx="0"/>
          </p:cNvCxnSpPr>
          <p:nvPr/>
        </p:nvCxnSpPr>
        <p:spPr>
          <a:xfrm>
            <a:off x="8140007" y="4474695"/>
            <a:ext cx="225382" cy="49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86655" y="296286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2796" y="310463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88006" y="318495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4923" y="29199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518" y="439232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50935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4012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0624" y="43520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95942" y="43816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43673" y="435202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5065" y="440172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45250" y="43816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510696" y="507906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" name="Oval 71"/>
          <p:cNvSpPr>
            <a:spLocks/>
          </p:cNvSpPr>
          <p:nvPr/>
        </p:nvSpPr>
        <p:spPr bwMode="auto">
          <a:xfrm>
            <a:off x="863565" y="6064109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061972" y="6228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4" name="Oval 73"/>
          <p:cNvSpPr>
            <a:spLocks/>
          </p:cNvSpPr>
          <p:nvPr/>
        </p:nvSpPr>
        <p:spPr bwMode="auto">
          <a:xfrm>
            <a:off x="1787538" y="605168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950679" y="61998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7" name="Straight Arrow Connector 76"/>
          <p:cNvCxnSpPr>
            <a:stCxn id="70" idx="3"/>
            <a:endCxn id="72" idx="0"/>
          </p:cNvCxnSpPr>
          <p:nvPr/>
        </p:nvCxnSpPr>
        <p:spPr>
          <a:xfrm flipH="1">
            <a:off x="1212815" y="5521367"/>
            <a:ext cx="261078" cy="542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0" idx="5"/>
            <a:endCxn id="74" idx="0"/>
          </p:cNvCxnSpPr>
          <p:nvPr/>
        </p:nvCxnSpPr>
        <p:spPr>
          <a:xfrm>
            <a:off x="1967807" y="5521367"/>
            <a:ext cx="168981" cy="53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927930" y="553328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27347" y="552260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Zero-Reach CFR-BR</a:t>
            </a:r>
            <a:endParaRPr lang="en-US" dirty="0"/>
          </a:p>
        </p:txBody>
      </p:sp>
      <p:sp>
        <p:nvSpPr>
          <p:cNvPr id="4" name="Oval 3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>
            <a:off x="5628016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7112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1882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803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5170821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09917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 bwMode="auto">
          <a:xfrm>
            <a:off x="7543800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82896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stCxn id="8" idx="5"/>
            <a:endCxn id="20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14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6" idx="0"/>
          </p:cNvCxnSpPr>
          <p:nvPr/>
        </p:nvCxnSpPr>
        <p:spPr>
          <a:xfrm flipH="1">
            <a:off x="5520071" y="3187007"/>
            <a:ext cx="210238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5"/>
            <a:endCxn id="18" idx="0"/>
          </p:cNvCxnSpPr>
          <p:nvPr/>
        </p:nvCxnSpPr>
        <p:spPr>
          <a:xfrm>
            <a:off x="6224223" y="3187007"/>
            <a:ext cx="166882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6"/>
            <a:endCxn id="18" idx="2"/>
          </p:cNvCxnSpPr>
          <p:nvPr/>
        </p:nvCxnSpPr>
        <p:spPr>
          <a:xfrm>
            <a:off x="5869321" y="4217058"/>
            <a:ext cx="1674479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6"/>
            <a:endCxn id="20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>
            <a:spLocks/>
          </p:cNvSpPr>
          <p:nvPr/>
        </p:nvSpPr>
        <p:spPr bwMode="auto">
          <a:xfrm>
            <a:off x="4683818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46959" y="510874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/>
          </p:cNvSpPr>
          <p:nvPr/>
        </p:nvSpPr>
        <p:spPr bwMode="auto">
          <a:xfrm>
            <a:off x="5730225" y="49634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9286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 bwMode="auto">
          <a:xfrm>
            <a:off x="7088814" y="4964414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87221" y="5128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8016139" y="496802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179280" y="511736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/>
          <p:cNvCxnSpPr>
            <a:stCxn id="14" idx="3"/>
            <a:endCxn id="28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5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3"/>
            <a:endCxn id="32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5"/>
            <a:endCxn id="34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3"/>
            <a:endCxn id="36" idx="0"/>
          </p:cNvCxnSpPr>
          <p:nvPr/>
        </p:nvCxnSpPr>
        <p:spPr>
          <a:xfrm flipH="1">
            <a:off x="5033068" y="4464015"/>
            <a:ext cx="240046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5"/>
            <a:endCxn id="38" idx="0"/>
          </p:cNvCxnSpPr>
          <p:nvPr/>
        </p:nvCxnSpPr>
        <p:spPr>
          <a:xfrm>
            <a:off x="5767028" y="4464015"/>
            <a:ext cx="312447" cy="49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3"/>
            <a:endCxn id="40" idx="0"/>
          </p:cNvCxnSpPr>
          <p:nvPr/>
        </p:nvCxnSpPr>
        <p:spPr>
          <a:xfrm flipH="1">
            <a:off x="7438064" y="4474695"/>
            <a:ext cx="208029" cy="48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8" idx="5"/>
            <a:endCxn id="42" idx="0"/>
          </p:cNvCxnSpPr>
          <p:nvPr/>
        </p:nvCxnSpPr>
        <p:spPr>
          <a:xfrm>
            <a:off x="8140007" y="4474695"/>
            <a:ext cx="225382" cy="49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86655" y="296286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2796" y="310463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88006" y="318495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4923" y="29199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518" y="439232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50935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4012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0624" y="43520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95942" y="43816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43673" y="435202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5065" y="440172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45250" y="43816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510696" y="507906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739522" y="1129711"/>
            <a:ext cx="3397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P2 will be pruned and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doesn’t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care what happens later. So P1</a:t>
            </a:r>
          </a:p>
          <a:p>
            <a:r>
              <a:rPr lang="en-US" sz="1800" dirty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</a:rPr>
              <a:t>ight as well play a best response.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H="1">
            <a:off x="5977266" y="2037559"/>
            <a:ext cx="499734" cy="55324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>
            <a:spLocks/>
          </p:cNvSpPr>
          <p:nvPr/>
        </p:nvSpPr>
        <p:spPr bwMode="auto">
          <a:xfrm>
            <a:off x="863565" y="6064109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1061972" y="6228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" name="Oval 80"/>
          <p:cNvSpPr>
            <a:spLocks/>
          </p:cNvSpPr>
          <p:nvPr/>
        </p:nvSpPr>
        <p:spPr bwMode="auto">
          <a:xfrm>
            <a:off x="1787538" y="605168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950679" y="61998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3" name="Straight Arrow Connector 82"/>
          <p:cNvCxnSpPr>
            <a:endCxn id="78" idx="0"/>
          </p:cNvCxnSpPr>
          <p:nvPr/>
        </p:nvCxnSpPr>
        <p:spPr>
          <a:xfrm flipH="1">
            <a:off x="1212815" y="5521367"/>
            <a:ext cx="261078" cy="542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81" idx="0"/>
          </p:cNvCxnSpPr>
          <p:nvPr/>
        </p:nvCxnSpPr>
        <p:spPr>
          <a:xfrm>
            <a:off x="1967807" y="5521367"/>
            <a:ext cx="168981" cy="53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927930" y="553328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027347" y="552260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Zero-Reach CFR-BR</a:t>
            </a:r>
            <a:endParaRPr lang="en-US" dirty="0"/>
          </a:p>
        </p:txBody>
      </p:sp>
      <p:sp>
        <p:nvSpPr>
          <p:cNvPr id="4" name="Oval 3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>
            <a:off x="5628016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7112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0279" y="211351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211351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5170821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09917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 bwMode="auto">
          <a:xfrm>
            <a:off x="7543800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82896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stCxn id="8" idx="5"/>
            <a:endCxn id="20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14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6" idx="0"/>
          </p:cNvCxnSpPr>
          <p:nvPr/>
        </p:nvCxnSpPr>
        <p:spPr>
          <a:xfrm flipH="1">
            <a:off x="5520071" y="3187007"/>
            <a:ext cx="210238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5"/>
            <a:endCxn id="18" idx="0"/>
          </p:cNvCxnSpPr>
          <p:nvPr/>
        </p:nvCxnSpPr>
        <p:spPr>
          <a:xfrm>
            <a:off x="6224223" y="3187007"/>
            <a:ext cx="166882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6"/>
            <a:endCxn id="18" idx="2"/>
          </p:cNvCxnSpPr>
          <p:nvPr/>
        </p:nvCxnSpPr>
        <p:spPr>
          <a:xfrm>
            <a:off x="5869321" y="4217058"/>
            <a:ext cx="1674479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6"/>
            <a:endCxn id="20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>
            <a:spLocks/>
          </p:cNvSpPr>
          <p:nvPr/>
        </p:nvSpPr>
        <p:spPr bwMode="auto">
          <a:xfrm>
            <a:off x="4683818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46959" y="510874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/>
          </p:cNvSpPr>
          <p:nvPr/>
        </p:nvSpPr>
        <p:spPr bwMode="auto">
          <a:xfrm>
            <a:off x="5730225" y="49634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9286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 bwMode="auto">
          <a:xfrm>
            <a:off x="7088814" y="4964414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87221" y="5128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8016139" y="496802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179280" y="511736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/>
          <p:cNvCxnSpPr>
            <a:stCxn id="14" idx="3"/>
            <a:endCxn id="28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5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3"/>
            <a:endCxn id="32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5"/>
            <a:endCxn id="34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3"/>
            <a:endCxn id="36" idx="0"/>
          </p:cNvCxnSpPr>
          <p:nvPr/>
        </p:nvCxnSpPr>
        <p:spPr>
          <a:xfrm flipH="1">
            <a:off x="5033068" y="4464015"/>
            <a:ext cx="240046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5"/>
            <a:endCxn id="38" idx="0"/>
          </p:cNvCxnSpPr>
          <p:nvPr/>
        </p:nvCxnSpPr>
        <p:spPr>
          <a:xfrm>
            <a:off x="5767028" y="4464015"/>
            <a:ext cx="312447" cy="49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3"/>
            <a:endCxn id="40" idx="0"/>
          </p:cNvCxnSpPr>
          <p:nvPr/>
        </p:nvCxnSpPr>
        <p:spPr>
          <a:xfrm flipH="1">
            <a:off x="7438064" y="4474695"/>
            <a:ext cx="208029" cy="48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8" idx="5"/>
            <a:endCxn id="42" idx="0"/>
          </p:cNvCxnSpPr>
          <p:nvPr/>
        </p:nvCxnSpPr>
        <p:spPr>
          <a:xfrm>
            <a:off x="8140007" y="4474695"/>
            <a:ext cx="225382" cy="49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85052" y="296286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1193" y="310463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85602" y="318495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2519" y="291996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9915" y="439232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49332" y="43816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2409" y="43816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09021" y="43520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93538" y="43816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41269" y="43520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0.0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2661" y="440172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42846" y="43816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0.0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510696" y="507906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9292" y="1129711"/>
            <a:ext cx="3437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P2 will be pruned and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doesn’t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care what happens later. So P1</a:t>
            </a:r>
          </a:p>
          <a:p>
            <a:r>
              <a:rPr lang="en-US" sz="1800" dirty="0">
                <a:solidFill>
                  <a:schemeClr val="tx1"/>
                </a:solidFill>
              </a:rPr>
              <a:t>m</a:t>
            </a:r>
            <a:r>
              <a:rPr lang="en-US" sz="1800" dirty="0" smtClean="0">
                <a:solidFill>
                  <a:schemeClr val="tx1"/>
                </a:solidFill>
              </a:rPr>
              <a:t>ight as well play a best response.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5977266" y="2037559"/>
            <a:ext cx="499734" cy="55324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>
            <a:spLocks/>
          </p:cNvSpPr>
          <p:nvPr/>
        </p:nvSpPr>
        <p:spPr bwMode="auto">
          <a:xfrm>
            <a:off x="863565" y="6064109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61972" y="6228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>
            <a:spLocks/>
          </p:cNvSpPr>
          <p:nvPr/>
        </p:nvSpPr>
        <p:spPr bwMode="auto">
          <a:xfrm>
            <a:off x="1787538" y="605168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950679" y="61998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1"/>
          <p:cNvCxnSpPr>
            <a:endCxn id="76" idx="0"/>
          </p:cNvCxnSpPr>
          <p:nvPr/>
        </p:nvCxnSpPr>
        <p:spPr>
          <a:xfrm flipH="1">
            <a:off x="1212815" y="5521367"/>
            <a:ext cx="261078" cy="542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80" idx="0"/>
          </p:cNvCxnSpPr>
          <p:nvPr/>
        </p:nvCxnSpPr>
        <p:spPr>
          <a:xfrm>
            <a:off x="1967807" y="5521367"/>
            <a:ext cx="168981" cy="53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26327" y="553328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25744" y="552260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Zero-Reach CFR-BR</a:t>
            </a:r>
            <a:endParaRPr lang="en-US" dirty="0"/>
          </a:p>
        </p:txBody>
      </p:sp>
      <p:sp>
        <p:nvSpPr>
          <p:cNvPr id="4" name="Oval 3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>
            <a:off x="5628016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7112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1882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803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5170821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09917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 bwMode="auto">
          <a:xfrm>
            <a:off x="7543800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82896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stCxn id="8" idx="5"/>
            <a:endCxn id="20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14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6" idx="0"/>
          </p:cNvCxnSpPr>
          <p:nvPr/>
        </p:nvCxnSpPr>
        <p:spPr>
          <a:xfrm flipH="1">
            <a:off x="5520071" y="3187007"/>
            <a:ext cx="210238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5"/>
            <a:endCxn id="18" idx="0"/>
          </p:cNvCxnSpPr>
          <p:nvPr/>
        </p:nvCxnSpPr>
        <p:spPr>
          <a:xfrm>
            <a:off x="6224223" y="3187007"/>
            <a:ext cx="166882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6"/>
            <a:endCxn id="18" idx="2"/>
          </p:cNvCxnSpPr>
          <p:nvPr/>
        </p:nvCxnSpPr>
        <p:spPr>
          <a:xfrm>
            <a:off x="5869321" y="4217058"/>
            <a:ext cx="1674479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6"/>
            <a:endCxn id="20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>
            <a:spLocks/>
          </p:cNvSpPr>
          <p:nvPr/>
        </p:nvSpPr>
        <p:spPr bwMode="auto">
          <a:xfrm>
            <a:off x="4683818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46959" y="510874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/>
          </p:cNvSpPr>
          <p:nvPr/>
        </p:nvSpPr>
        <p:spPr bwMode="auto">
          <a:xfrm>
            <a:off x="5730225" y="49634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9286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 bwMode="auto">
          <a:xfrm>
            <a:off x="7088814" y="4964414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87221" y="5128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8016139" y="496802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179280" y="511736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/>
          <p:cNvCxnSpPr>
            <a:stCxn id="14" idx="3"/>
            <a:endCxn id="28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5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3"/>
            <a:endCxn id="32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5"/>
            <a:endCxn id="34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3"/>
            <a:endCxn id="36" idx="0"/>
          </p:cNvCxnSpPr>
          <p:nvPr/>
        </p:nvCxnSpPr>
        <p:spPr>
          <a:xfrm flipH="1">
            <a:off x="5033068" y="4464015"/>
            <a:ext cx="240046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5"/>
            <a:endCxn id="38" idx="0"/>
          </p:cNvCxnSpPr>
          <p:nvPr/>
        </p:nvCxnSpPr>
        <p:spPr>
          <a:xfrm>
            <a:off x="5767028" y="4464015"/>
            <a:ext cx="312447" cy="49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3"/>
            <a:endCxn id="40" idx="0"/>
          </p:cNvCxnSpPr>
          <p:nvPr/>
        </p:nvCxnSpPr>
        <p:spPr>
          <a:xfrm flipH="1">
            <a:off x="7438064" y="4474695"/>
            <a:ext cx="208029" cy="48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8" idx="5"/>
            <a:endCxn id="42" idx="0"/>
          </p:cNvCxnSpPr>
          <p:nvPr/>
        </p:nvCxnSpPr>
        <p:spPr>
          <a:xfrm>
            <a:off x="8140007" y="4474695"/>
            <a:ext cx="225382" cy="49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86655" y="296286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2796" y="310463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88006" y="318495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4923" y="29199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518" y="439232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50935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4012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0624" y="43520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95141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42872" y="43520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0.0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4264" y="440172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44449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0.0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510696" y="507906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>
            <a:spLocks/>
          </p:cNvSpPr>
          <p:nvPr/>
        </p:nvSpPr>
        <p:spPr bwMode="auto">
          <a:xfrm>
            <a:off x="863565" y="6064109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61972" y="6228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>
            <a:spLocks/>
          </p:cNvSpPr>
          <p:nvPr/>
        </p:nvSpPr>
        <p:spPr bwMode="auto">
          <a:xfrm>
            <a:off x="1787538" y="605168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950679" y="61998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1"/>
          <p:cNvCxnSpPr>
            <a:endCxn id="76" idx="0"/>
          </p:cNvCxnSpPr>
          <p:nvPr/>
        </p:nvCxnSpPr>
        <p:spPr>
          <a:xfrm flipH="1">
            <a:off x="1212815" y="5521367"/>
            <a:ext cx="261078" cy="542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80" idx="0"/>
          </p:cNvCxnSpPr>
          <p:nvPr/>
        </p:nvCxnSpPr>
        <p:spPr>
          <a:xfrm>
            <a:off x="1967807" y="5521367"/>
            <a:ext cx="168981" cy="53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27930" y="553328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27347" y="552260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2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 in</a:t>
            </a:r>
            <a:br>
              <a:rPr lang="en-US" dirty="0" smtClean="0"/>
            </a:br>
            <a:r>
              <a:rPr lang="en-US" dirty="0" smtClean="0"/>
              <a:t>Imperfect-Information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600200"/>
            <a:ext cx="4276725" cy="509587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Only two options:	call or fold</a:t>
            </a:r>
          </a:p>
          <a:p>
            <a:endParaRPr lang="en-US" dirty="0"/>
          </a:p>
          <a:p>
            <a:r>
              <a:rPr lang="en-US" dirty="0" smtClean="0"/>
              <a:t>Optimal choice depends on probability distribution of opponent hands </a:t>
            </a:r>
            <a:r>
              <a:rPr lang="en-US" sz="2800" dirty="0" smtClean="0"/>
              <a:t>(probability distribution over states in this information set)</a:t>
            </a:r>
          </a:p>
          <a:p>
            <a:endParaRPr lang="en-US" dirty="0"/>
          </a:p>
          <a:p>
            <a:r>
              <a:rPr lang="en-US" dirty="0" smtClean="0"/>
              <a:t>Opponent hand distribution depends on what they could get for </a:t>
            </a:r>
            <a:r>
              <a:rPr lang="en-US" b="1" dirty="0" smtClean="0"/>
              <a:t>alternative </a:t>
            </a:r>
            <a:r>
              <a:rPr lang="en-US" dirty="0" smtClean="0"/>
              <a:t>actions for each hand</a:t>
            </a:r>
          </a:p>
          <a:p>
            <a:endParaRPr lang="en-US" dirty="0"/>
          </a:p>
          <a:p>
            <a:r>
              <a:rPr lang="en-US" dirty="0" smtClean="0"/>
              <a:t>Therefore, we must consider the entire game as a whole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159" y="1473896"/>
            <a:ext cx="3173433" cy="51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Zero-Reach CFR-BR</a:t>
            </a:r>
            <a:endParaRPr lang="en-US" dirty="0"/>
          </a:p>
        </p:txBody>
      </p:sp>
      <p:sp>
        <p:nvSpPr>
          <p:cNvPr id="4" name="Oval 3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>
            <a:off x="5628016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7112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/>
          </p:cNvSpPr>
          <p:nvPr/>
        </p:nvSpPr>
        <p:spPr bwMode="auto">
          <a:xfrm>
            <a:off x="2662409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01505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>
            <a:stCxn id="4" idx="3"/>
            <a:endCxn id="8" idx="7"/>
          </p:cNvCxnSpPr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5"/>
            <a:endCxn id="6" idx="1"/>
          </p:cNvCxnSpPr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1882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803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>
            <a:spLocks/>
          </p:cNvSpPr>
          <p:nvPr/>
        </p:nvSpPr>
        <p:spPr bwMode="auto">
          <a:xfrm>
            <a:off x="898275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37371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>
            <a:spLocks/>
          </p:cNvSpPr>
          <p:nvPr/>
        </p:nvSpPr>
        <p:spPr bwMode="auto">
          <a:xfrm>
            <a:off x="5170821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09917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/>
          </p:cNvSpPr>
          <p:nvPr/>
        </p:nvSpPr>
        <p:spPr bwMode="auto">
          <a:xfrm>
            <a:off x="7543800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682896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Oval 19"/>
          <p:cNvSpPr>
            <a:spLocks/>
          </p:cNvSpPr>
          <p:nvPr/>
        </p:nvSpPr>
        <p:spPr bwMode="auto">
          <a:xfrm>
            <a:off x="3103372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42468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>
            <a:stCxn id="8" idx="5"/>
            <a:endCxn id="20" idx="0"/>
          </p:cNvCxnSpPr>
          <p:nvPr/>
        </p:nvCxnSpPr>
        <p:spPr>
          <a:xfrm>
            <a:off x="3258616" y="3187007"/>
            <a:ext cx="194006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  <a:endCxn id="14" idx="0"/>
          </p:cNvCxnSpPr>
          <p:nvPr/>
        </p:nvCxnSpPr>
        <p:spPr>
          <a:xfrm flipH="1">
            <a:off x="1247525" y="3187007"/>
            <a:ext cx="1517177" cy="69148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" idx="3"/>
            <a:endCxn id="16" idx="0"/>
          </p:cNvCxnSpPr>
          <p:nvPr/>
        </p:nvCxnSpPr>
        <p:spPr>
          <a:xfrm flipH="1">
            <a:off x="5520071" y="3187007"/>
            <a:ext cx="210238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5"/>
            <a:endCxn id="18" idx="0"/>
          </p:cNvCxnSpPr>
          <p:nvPr/>
        </p:nvCxnSpPr>
        <p:spPr>
          <a:xfrm>
            <a:off x="6224223" y="3187007"/>
            <a:ext cx="166882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6"/>
            <a:endCxn id="18" idx="2"/>
          </p:cNvCxnSpPr>
          <p:nvPr/>
        </p:nvCxnSpPr>
        <p:spPr>
          <a:xfrm>
            <a:off x="5869321" y="4217058"/>
            <a:ext cx="1674479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4" idx="6"/>
            <a:endCxn id="20" idx="2"/>
          </p:cNvCxnSpPr>
          <p:nvPr/>
        </p:nvCxnSpPr>
        <p:spPr>
          <a:xfrm flipV="1">
            <a:off x="1596775" y="4217058"/>
            <a:ext cx="1506597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>
            <a:spLocks/>
          </p:cNvSpPr>
          <p:nvPr/>
        </p:nvSpPr>
        <p:spPr bwMode="auto">
          <a:xfrm>
            <a:off x="338871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2012" y="509631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Oval 31"/>
          <p:cNvSpPr>
            <a:spLocks/>
          </p:cNvSpPr>
          <p:nvPr/>
        </p:nvSpPr>
        <p:spPr bwMode="auto">
          <a:xfrm>
            <a:off x="2597325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7957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>
            <a:spLocks/>
          </p:cNvSpPr>
          <p:nvPr/>
        </p:nvSpPr>
        <p:spPr bwMode="auto">
          <a:xfrm>
            <a:off x="3521298" y="49415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684439" y="508974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Oval 35"/>
          <p:cNvSpPr>
            <a:spLocks/>
          </p:cNvSpPr>
          <p:nvPr/>
        </p:nvSpPr>
        <p:spPr bwMode="auto">
          <a:xfrm>
            <a:off x="4683818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46959" y="510874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/>
          </p:cNvSpPr>
          <p:nvPr/>
        </p:nvSpPr>
        <p:spPr bwMode="auto">
          <a:xfrm>
            <a:off x="5730225" y="49634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9286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>
            <a:spLocks/>
          </p:cNvSpPr>
          <p:nvPr/>
        </p:nvSpPr>
        <p:spPr bwMode="auto">
          <a:xfrm>
            <a:off x="7088814" y="4964414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87221" y="5128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Oval 41"/>
          <p:cNvSpPr>
            <a:spLocks/>
          </p:cNvSpPr>
          <p:nvPr/>
        </p:nvSpPr>
        <p:spPr bwMode="auto">
          <a:xfrm>
            <a:off x="8016139" y="496802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8179280" y="511736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4" name="Straight Arrow Connector 43"/>
          <p:cNvCxnSpPr>
            <a:stCxn id="14" idx="3"/>
            <a:endCxn id="28" idx="0"/>
          </p:cNvCxnSpPr>
          <p:nvPr/>
        </p:nvCxnSpPr>
        <p:spPr>
          <a:xfrm flipH="1">
            <a:off x="688121" y="4474695"/>
            <a:ext cx="312447" cy="46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5"/>
          </p:cNvCxnSpPr>
          <p:nvPr/>
        </p:nvCxnSpPr>
        <p:spPr>
          <a:xfrm>
            <a:off x="1494482" y="4474695"/>
            <a:ext cx="226368" cy="4504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0" idx="3"/>
            <a:endCxn id="32" idx="0"/>
          </p:cNvCxnSpPr>
          <p:nvPr/>
        </p:nvCxnSpPr>
        <p:spPr>
          <a:xfrm flipH="1">
            <a:off x="2946575" y="4464015"/>
            <a:ext cx="259090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0" idx="5"/>
            <a:endCxn id="34" idx="0"/>
          </p:cNvCxnSpPr>
          <p:nvPr/>
        </p:nvCxnSpPr>
        <p:spPr>
          <a:xfrm>
            <a:off x="3699579" y="4464015"/>
            <a:ext cx="170969" cy="477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3"/>
            <a:endCxn id="36" idx="0"/>
          </p:cNvCxnSpPr>
          <p:nvPr/>
        </p:nvCxnSpPr>
        <p:spPr>
          <a:xfrm flipH="1">
            <a:off x="5033068" y="4464015"/>
            <a:ext cx="240046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6" idx="5"/>
            <a:endCxn id="38" idx="0"/>
          </p:cNvCxnSpPr>
          <p:nvPr/>
        </p:nvCxnSpPr>
        <p:spPr>
          <a:xfrm>
            <a:off x="5767028" y="4464015"/>
            <a:ext cx="312447" cy="49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3"/>
            <a:endCxn id="40" idx="0"/>
          </p:cNvCxnSpPr>
          <p:nvPr/>
        </p:nvCxnSpPr>
        <p:spPr>
          <a:xfrm flipH="1">
            <a:off x="7438064" y="4474695"/>
            <a:ext cx="208029" cy="48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8" idx="5"/>
            <a:endCxn id="42" idx="0"/>
          </p:cNvCxnSpPr>
          <p:nvPr/>
        </p:nvCxnSpPr>
        <p:spPr>
          <a:xfrm>
            <a:off x="8140007" y="4474695"/>
            <a:ext cx="225382" cy="49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86655" y="296286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342796" y="310463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088006" y="318495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4923" y="29199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518" y="439232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50935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4012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10624" y="43520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95141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842872" y="435202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0.0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4264" y="4401724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44449" y="4381642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0.0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0" name="Oval 69"/>
          <p:cNvSpPr>
            <a:spLocks/>
          </p:cNvSpPr>
          <p:nvPr/>
        </p:nvSpPr>
        <p:spPr bwMode="auto">
          <a:xfrm>
            <a:off x="1371600" y="492516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510696" y="507906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6" name="Oval 75"/>
          <p:cNvSpPr>
            <a:spLocks/>
          </p:cNvSpPr>
          <p:nvPr/>
        </p:nvSpPr>
        <p:spPr bwMode="auto">
          <a:xfrm>
            <a:off x="863565" y="6064109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061972" y="62283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0" name="Oval 79"/>
          <p:cNvSpPr>
            <a:spLocks/>
          </p:cNvSpPr>
          <p:nvPr/>
        </p:nvSpPr>
        <p:spPr bwMode="auto">
          <a:xfrm>
            <a:off x="1787538" y="6051680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1950679" y="619983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2" name="Straight Arrow Connector 81"/>
          <p:cNvCxnSpPr>
            <a:endCxn id="76" idx="0"/>
          </p:cNvCxnSpPr>
          <p:nvPr/>
        </p:nvCxnSpPr>
        <p:spPr>
          <a:xfrm flipH="1">
            <a:off x="1212815" y="5521367"/>
            <a:ext cx="261078" cy="542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80" idx="0"/>
          </p:cNvCxnSpPr>
          <p:nvPr/>
        </p:nvCxnSpPr>
        <p:spPr>
          <a:xfrm>
            <a:off x="1967807" y="5521367"/>
            <a:ext cx="168981" cy="530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27930" y="553328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0.0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27347" y="5522601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1.0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609" y="1447800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Zero-Reach CFR-BR improves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CFR by about a factor of 2.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But we can do better!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Regret-Based Pruning</a:t>
            </a:r>
            <a:endParaRPr lang="en-US" dirty="0"/>
          </a:p>
        </p:txBody>
      </p:sp>
      <p:sp>
        <p:nvSpPr>
          <p:cNvPr id="4" name="Oval 3"/>
          <p:cNvSpPr>
            <a:spLocks/>
          </p:cNvSpPr>
          <p:nvPr/>
        </p:nvSpPr>
        <p:spPr bwMode="auto">
          <a:xfrm>
            <a:off x="4114800" y="1676400"/>
            <a:ext cx="698500" cy="6985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53896" y="1825595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>
            <a:off x="5628016" y="2590800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67112" y="2744704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4" idx="5"/>
            <a:endCxn id="6" idx="1"/>
          </p:cNvCxnSpPr>
          <p:nvPr/>
        </p:nvCxnSpPr>
        <p:spPr>
          <a:xfrm>
            <a:off x="4711007" y="2272607"/>
            <a:ext cx="1019302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30803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0.0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>
            <a:spLocks/>
          </p:cNvSpPr>
          <p:nvPr/>
        </p:nvSpPr>
        <p:spPr bwMode="auto">
          <a:xfrm>
            <a:off x="5170821" y="386780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09917" y="402171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>
            <a:spLocks/>
          </p:cNvSpPr>
          <p:nvPr/>
        </p:nvSpPr>
        <p:spPr bwMode="auto">
          <a:xfrm>
            <a:off x="7543800" y="3878488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82896" y="4032392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13"/>
          <p:cNvCxnSpPr>
            <a:stCxn id="6" idx="3"/>
            <a:endCxn id="10" idx="0"/>
          </p:cNvCxnSpPr>
          <p:nvPr/>
        </p:nvCxnSpPr>
        <p:spPr>
          <a:xfrm flipH="1">
            <a:off x="5520071" y="3187007"/>
            <a:ext cx="210238" cy="680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5"/>
            <a:endCxn id="12" idx="0"/>
          </p:cNvCxnSpPr>
          <p:nvPr/>
        </p:nvCxnSpPr>
        <p:spPr>
          <a:xfrm>
            <a:off x="6224223" y="3187007"/>
            <a:ext cx="1668827" cy="691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6"/>
            <a:endCxn id="12" idx="2"/>
          </p:cNvCxnSpPr>
          <p:nvPr/>
        </p:nvCxnSpPr>
        <p:spPr>
          <a:xfrm>
            <a:off x="5869321" y="4217058"/>
            <a:ext cx="1674479" cy="10680"/>
          </a:xfrm>
          <a:prstGeom prst="line">
            <a:avLst/>
          </a:prstGeom>
          <a:ln w="222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>
            <a:spLocks/>
          </p:cNvSpPr>
          <p:nvPr/>
        </p:nvSpPr>
        <p:spPr bwMode="auto">
          <a:xfrm>
            <a:off x="4683818" y="495401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46959" y="510874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>
            <a:spLocks/>
          </p:cNvSpPr>
          <p:nvPr/>
        </p:nvSpPr>
        <p:spPr bwMode="auto">
          <a:xfrm>
            <a:off x="5730225" y="4963487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928632" y="51182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>
            <a:spLocks/>
          </p:cNvSpPr>
          <p:nvPr/>
        </p:nvSpPr>
        <p:spPr bwMode="auto">
          <a:xfrm>
            <a:off x="7088814" y="4964414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87221" y="51280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>
            <a:spLocks/>
          </p:cNvSpPr>
          <p:nvPr/>
        </p:nvSpPr>
        <p:spPr bwMode="auto">
          <a:xfrm>
            <a:off x="8016139" y="4968026"/>
            <a:ext cx="698500" cy="698500"/>
          </a:xfrm>
          <a:prstGeom prst="ellipse">
            <a:avLst/>
          </a:prstGeom>
          <a:gradFill rotWithShape="0">
            <a:gsLst>
              <a:gs pos="0">
                <a:schemeClr val="tx1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79280" y="511736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>
            <a:stCxn id="10" idx="3"/>
            <a:endCxn id="17" idx="0"/>
          </p:cNvCxnSpPr>
          <p:nvPr/>
        </p:nvCxnSpPr>
        <p:spPr>
          <a:xfrm flipH="1">
            <a:off x="5033068" y="4464015"/>
            <a:ext cx="240046" cy="490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5"/>
            <a:endCxn id="19" idx="0"/>
          </p:cNvCxnSpPr>
          <p:nvPr/>
        </p:nvCxnSpPr>
        <p:spPr>
          <a:xfrm>
            <a:off x="5767028" y="4464015"/>
            <a:ext cx="312447" cy="499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3"/>
            <a:endCxn id="21" idx="0"/>
          </p:cNvCxnSpPr>
          <p:nvPr/>
        </p:nvCxnSpPr>
        <p:spPr>
          <a:xfrm flipH="1">
            <a:off x="7438064" y="4474695"/>
            <a:ext cx="208029" cy="489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5"/>
            <a:endCxn id="23" idx="0"/>
          </p:cNvCxnSpPr>
          <p:nvPr/>
        </p:nvCxnSpPr>
        <p:spPr>
          <a:xfrm>
            <a:off x="8140007" y="4474695"/>
            <a:ext cx="225382" cy="493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88006" y="318495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24923" y="291996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95942" y="43816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843673" y="435202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055065" y="440172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0.75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145250" y="4381642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0.25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258616" y="2272607"/>
            <a:ext cx="958477" cy="420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61882" y="211351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1.0</a:t>
            </a: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098170" y="1190713"/>
                <a:ext cx="3285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tx1"/>
                    </a:solidFill>
                  </a:rPr>
                  <a:t>Suppose regret 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/>
                      </a:rPr>
                      <m:t>𝑅𝑖𝑔h𝑡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is -100.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170" y="1190713"/>
                <a:ext cx="328570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113" t="-8197" r="-111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>
            <a:stCxn id="37" idx="2"/>
            <a:endCxn id="9" idx="0"/>
          </p:cNvCxnSpPr>
          <p:nvPr/>
        </p:nvCxnSpPr>
        <p:spPr>
          <a:xfrm flipH="1">
            <a:off x="5267406" y="1560045"/>
            <a:ext cx="1473618" cy="55347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17633" y="2759221"/>
                <a:ext cx="4552535" cy="4098779"/>
              </a:xfrm>
              <a:prstGeom prst="rect">
                <a:avLst/>
              </a:prstGeo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1400" dirty="0" smtClean="0"/>
                  <a:t>If regret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𝑅𝑖𝑔h𝑡</m:t>
                    </m:r>
                  </m:oMath>
                </a14:m>
                <a:r>
                  <a:rPr lang="en-US" sz="1400" dirty="0" smtClean="0"/>
                  <a:t> is -100, then it will take at least 100 iterations before it becomes positive.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Therefore, it will be played with zero probability for the next 100 iterations and has no effect on the rest of the game tree.</a:t>
                </a:r>
              </a:p>
              <a:p>
                <a:pPr marL="0" indent="0">
                  <a:buNone/>
                </a:pPr>
                <a:endParaRPr lang="en-US" sz="1400" dirty="0" smtClean="0"/>
              </a:p>
              <a:p>
                <a:pPr marL="0" indent="0">
                  <a:buNone/>
                </a:pPr>
                <a:r>
                  <a:rPr lang="en-US" sz="1400" dirty="0" smtClean="0"/>
                  <a:t>Since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𝑅𝑖𝑔h𝑡</m:t>
                    </m:r>
                  </m:oMath>
                </a14:m>
                <a:r>
                  <a:rPr lang="en-US" sz="1400" dirty="0" smtClean="0"/>
                  <a:t> has no effect on the rest of the game tree, we can “procrastinate” in deciding what happens during those 100 iterations.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That is, we can record P2’s strategy following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𝑅𝑖𝑔h𝑡</m:t>
                    </m:r>
                  </m:oMath>
                </a14:m>
                <a:r>
                  <a:rPr lang="en-US" sz="1400" dirty="0" smtClean="0"/>
                  <a:t> on each of the 100 iterations and then say P1 played a best response against P2’s strategy on each iteration.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Even better, we can calculate a best response to the </a:t>
                </a:r>
                <a:r>
                  <a:rPr lang="en-US" sz="1400" i="1" dirty="0" smtClean="0"/>
                  <a:t>average</a:t>
                </a:r>
                <a:r>
                  <a:rPr lang="en-US" sz="1400" dirty="0" smtClean="0"/>
                  <a:t> strategy played by P2, and say P1 played that on each iteration. This calculation takes only a single iteration, rather than 100! This is </a:t>
                </a:r>
                <a:r>
                  <a:rPr lang="en-US" sz="1400" b="1" dirty="0" smtClean="0"/>
                  <a:t>regret-based pruning (RBP)</a:t>
                </a:r>
                <a:r>
                  <a:rPr lang="en-US" sz="1400" dirty="0" smtClean="0"/>
                  <a:t>.</a:t>
                </a:r>
              </a:p>
              <a:p>
                <a:pPr marL="0" indent="0">
                  <a:buNone/>
                </a:pPr>
                <a:endParaRPr lang="en-US" sz="1400" dirty="0"/>
              </a:p>
              <a:p>
                <a:pPr marL="0" indent="0">
                  <a:buNone/>
                </a:pPr>
                <a:r>
                  <a:rPr lang="en-US" sz="1400" dirty="0" smtClean="0"/>
                  <a:t>In RBP, we can prune an action for as many iterations as we know it will have negative regret. That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𝑇</m:t>
                    </m:r>
                    <m:r>
                      <a:rPr lang="en-US" sz="1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𝑅</m:t>
                        </m:r>
                        <m:r>
                          <a:rPr lang="en-US" sz="1400" b="0" i="1" smtClean="0">
                            <a:latin typeface="Cambria Math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𝐼</m:t>
                        </m:r>
                        <m:r>
                          <a:rPr lang="en-US" sz="1400" b="0" i="1" smtClean="0">
                            <a:latin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14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sz="1400" dirty="0" smtClean="0"/>
                  <a:t> iterations.</a:t>
                </a:r>
              </a:p>
            </p:txBody>
          </p:sp>
        </mc:Choice>
        <mc:Fallback xmlns="">
          <p:sp>
            <p:nvSpPr>
              <p:cNvPr id="40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17633" y="2759221"/>
                <a:ext cx="4552535" cy="4098779"/>
              </a:xfrm>
              <a:prstGeom prst="rect">
                <a:avLst/>
              </a:prstGeom>
              <a:blipFill rotWithShape="1">
                <a:blip r:embed="rId3"/>
                <a:stretch>
                  <a:fillRect l="-268" t="-893" r="-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69367" y="5666526"/>
                <a:ext cx="4651017" cy="10503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tx1"/>
                    </a:solidFill>
                  </a:rPr>
                  <a:t>Theorem: Let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𝚫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𝐈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𝐚</m:t>
                    </m:r>
                    <m:r>
                      <a:rPr lang="en-US" sz="1800" b="1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 be the maximum payoff</a:t>
                </a:r>
              </a:p>
              <a:p>
                <a:r>
                  <a:rPr lang="en-US" sz="1800" b="1" dirty="0">
                    <a:solidFill>
                      <a:schemeClr val="tx1"/>
                    </a:solidFill>
                  </a:rPr>
                  <a:t>r</a:t>
                </a:r>
                <a:r>
                  <a:rPr lang="en-US" sz="1800" b="1" dirty="0" smtClean="0">
                    <a:solidFill>
                      <a:schemeClr val="tx1"/>
                    </a:solidFill>
                  </a:rPr>
                  <a:t>eachable from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𝑰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→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. We can prune action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en-US" sz="1800" b="1" dirty="0" smtClean="0">
                  <a:solidFill>
                    <a:schemeClr val="tx1"/>
                  </a:solidFill>
                </a:endParaRPr>
              </a:p>
              <a:p>
                <a:r>
                  <a:rPr lang="en-US" sz="1800" b="1" dirty="0" smtClean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𝑻</m:t>
                    </m:r>
                    <m:r>
                      <a:rPr lang="en-US" sz="1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𝑰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18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𝚫</m:t>
                        </m:r>
                      </m:den>
                    </m:f>
                  </m:oMath>
                </a14:m>
                <a:r>
                  <a:rPr lang="en-US" sz="1800" b="1" dirty="0" smtClean="0">
                    <a:solidFill>
                      <a:schemeClr val="tx1"/>
                    </a:solidFill>
                  </a:rPr>
                  <a:t> iterations.</a:t>
                </a:r>
                <a:endParaRPr lang="en-US" sz="1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367" y="5666526"/>
                <a:ext cx="4651017" cy="1050352"/>
              </a:xfrm>
              <a:prstGeom prst="rect">
                <a:avLst/>
              </a:prstGeom>
              <a:blipFill rotWithShape="1">
                <a:blip r:embed="rId4"/>
                <a:stretch>
                  <a:fillRect l="-655" t="-2907" r="-393" b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3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RBP </a:t>
                </a:r>
                <a:r>
                  <a:rPr lang="en-US" sz="2400" dirty="0" smtClean="0"/>
                  <a:t>roughly squares the performance improvement of past pruning methods. </a:t>
                </a:r>
                <a:r>
                  <a:rPr lang="en-US" sz="2400" dirty="0"/>
                  <a:t>That is, if </a:t>
                </a:r>
                <a:r>
                  <a:rPr lang="en-US" sz="2400" dirty="0" smtClean="0"/>
                  <a:t>past pruning methods give </a:t>
                </a:r>
                <a:r>
                  <a:rPr lang="en-US" sz="2400" dirty="0"/>
                  <a:t>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improvement, RBP will give about a factor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400" dirty="0"/>
                  <a:t> improvement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 smtClean="0"/>
                  <a:t>Recent work extends RBP to sampled CFR as well.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3"/>
                <a:stretch>
                  <a:fillRect l="-1961" t="-1078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962400" cy="5172136"/>
          </a:xfrm>
        </p:spPr>
      </p:pic>
    </p:spTree>
    <p:extLst>
      <p:ext uri="{BB962C8B-B14F-4D97-AF65-F5344CB8AC3E}">
        <p14:creationId xmlns:p14="http://schemas.microsoft.com/office/powerpoint/2010/main" val="36824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CFR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CFR+: After each iteration, set all negative-regret actions to zero.</a:t>
            </a:r>
          </a:p>
          <a:p>
            <a:pPr lvl="1"/>
            <a:r>
              <a:rPr lang="en-US" dirty="0" smtClean="0"/>
              <a:t>Same convergence bound, but faster in practice</a:t>
            </a:r>
          </a:p>
          <a:p>
            <a:r>
              <a:rPr lang="en-US" dirty="0" smtClean="0"/>
              <a:t>Monte-Carlo CFR: Traverse the game tree separately for each player. Sample chance and opponent actions (and treat them as </a:t>
            </a:r>
            <a:r>
              <a:rPr lang="en-US" dirty="0" err="1" smtClean="0"/>
              <a:t>occuring</a:t>
            </a:r>
            <a:r>
              <a:rPr lang="en-US" dirty="0" smtClean="0"/>
              <a:t> with probability 1).</a:t>
            </a:r>
          </a:p>
          <a:p>
            <a:pPr lvl="1"/>
            <a:r>
              <a:rPr lang="en-US" dirty="0" smtClean="0"/>
              <a:t>Does iterations much more quickly, which is particularly useful for large abstracted games.</a:t>
            </a:r>
          </a:p>
          <a:p>
            <a:pPr lvl="1"/>
            <a:r>
              <a:rPr lang="en-US" dirty="0" smtClean="0"/>
              <a:t>Don’t need to pass down reach, since it’s always 1.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8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8" y="273844"/>
            <a:ext cx="8731250" cy="749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4099451" y="1153574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rot="10800000" flipH="1">
            <a:off x="1693718" y="1502819"/>
            <a:ext cx="2754982" cy="241755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rot="10800000" flipH="1">
            <a:off x="949349" y="1502821"/>
            <a:ext cx="3512158" cy="2417551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rot="10800000" flipH="1">
            <a:off x="2234044" y="1502819"/>
            <a:ext cx="2214655" cy="241755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rot="10800000" flipH="1">
            <a:off x="3041867" y="1502820"/>
            <a:ext cx="1406833" cy="2445444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rot="10800000">
            <a:off x="4448700" y="1502821"/>
            <a:ext cx="12807" cy="241755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rot="10800000">
            <a:off x="4448698" y="1502820"/>
            <a:ext cx="713927" cy="2417554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rot="10800000">
            <a:off x="4448697" y="1502820"/>
            <a:ext cx="1337707" cy="237314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10800000" flipH="1">
            <a:off x="3824920" y="1502818"/>
            <a:ext cx="623780" cy="244544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rot="10800000">
            <a:off x="4448699" y="1502819"/>
            <a:ext cx="2117300" cy="2417554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rot="10800000">
            <a:off x="4448699" y="1502820"/>
            <a:ext cx="2701031" cy="241240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10800000">
            <a:off x="4448700" y="1502820"/>
            <a:ext cx="3488474" cy="241755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rot="10800000" flipH="1">
            <a:off x="3824920" y="447286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9" name="Oval 38"/>
          <p:cNvSpPr>
            <a:spLocks/>
          </p:cNvSpPr>
          <p:nvPr/>
        </p:nvSpPr>
        <p:spPr bwMode="auto">
          <a:xfrm>
            <a:off x="4112257" y="387596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 rot="10800000">
            <a:off x="4709156" y="446132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rot="10800000" flipH="1">
            <a:off x="282262" y="447286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Oval 45"/>
          <p:cNvSpPr>
            <a:spLocks/>
          </p:cNvSpPr>
          <p:nvPr/>
        </p:nvSpPr>
        <p:spPr bwMode="auto">
          <a:xfrm>
            <a:off x="569599" y="387596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1" name="Line 3"/>
          <p:cNvSpPr>
            <a:spLocks noChangeShapeType="1"/>
          </p:cNvSpPr>
          <p:nvPr/>
        </p:nvSpPr>
        <p:spPr bwMode="auto">
          <a:xfrm rot="10800000">
            <a:off x="1166498" y="446132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rot="10800000" flipH="1">
            <a:off x="7299144" y="447286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7" name="Oval 56"/>
          <p:cNvSpPr>
            <a:spLocks/>
          </p:cNvSpPr>
          <p:nvPr/>
        </p:nvSpPr>
        <p:spPr bwMode="auto">
          <a:xfrm>
            <a:off x="7586481" y="387596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Line 3"/>
          <p:cNvSpPr>
            <a:spLocks noChangeShapeType="1"/>
          </p:cNvSpPr>
          <p:nvPr/>
        </p:nvSpPr>
        <p:spPr bwMode="auto">
          <a:xfrm rot="10800000">
            <a:off x="8183380" y="446132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0102" y="4072752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. . 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44463" y="4064417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. . 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20911" y="115357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20911" y="394826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705544" y="394826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4006" y="394826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rot="10800000" flipH="1">
            <a:off x="2418089" y="451212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Oval 40"/>
          <p:cNvSpPr>
            <a:spLocks/>
          </p:cNvSpPr>
          <p:nvPr/>
        </p:nvSpPr>
        <p:spPr bwMode="auto">
          <a:xfrm>
            <a:off x="2705426" y="391522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 rot="10800000">
            <a:off x="3302325" y="450058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814080" y="398752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rot="10800000" flipH="1">
            <a:off x="5162627" y="4472863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Oval 47"/>
          <p:cNvSpPr>
            <a:spLocks/>
          </p:cNvSpPr>
          <p:nvPr/>
        </p:nvSpPr>
        <p:spPr bwMode="auto">
          <a:xfrm>
            <a:off x="5449964" y="3875963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rot="10800000">
            <a:off x="6046863" y="4461323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558618" y="3948265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4162" y="5334000"/>
                <a:ext cx="76485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Problem: The game may be too large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No-Limit Texas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Hold’em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(with 20,000 chips)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161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information sets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62" y="5334000"/>
                <a:ext cx="7648505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319" t="-4310" r="-319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78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88" y="273844"/>
            <a:ext cx="8731250" cy="749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71" name="Oval 70"/>
          <p:cNvSpPr>
            <a:spLocks/>
          </p:cNvSpPr>
          <p:nvPr/>
        </p:nvSpPr>
        <p:spPr bwMode="auto">
          <a:xfrm>
            <a:off x="4099451" y="1153574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 rot="10800000" flipH="1">
            <a:off x="1693718" y="1502819"/>
            <a:ext cx="2754982" cy="241755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rot="10800000" flipH="1">
            <a:off x="949349" y="1502821"/>
            <a:ext cx="3512158" cy="2417551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rot="10800000" flipH="1">
            <a:off x="2234044" y="1502819"/>
            <a:ext cx="2214655" cy="241755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rot="10800000" flipH="1">
            <a:off x="3041867" y="1502820"/>
            <a:ext cx="1406833" cy="2445444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rot="10800000">
            <a:off x="4448700" y="1502821"/>
            <a:ext cx="12807" cy="241755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 rot="10800000">
            <a:off x="4448698" y="1502820"/>
            <a:ext cx="713927" cy="2417554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2" name="Line 16"/>
          <p:cNvSpPr>
            <a:spLocks noChangeShapeType="1"/>
          </p:cNvSpPr>
          <p:nvPr/>
        </p:nvSpPr>
        <p:spPr bwMode="auto">
          <a:xfrm rot="10800000">
            <a:off x="4448697" y="1502820"/>
            <a:ext cx="1337707" cy="237314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4" name="Line 16"/>
          <p:cNvSpPr>
            <a:spLocks noChangeShapeType="1"/>
          </p:cNvSpPr>
          <p:nvPr/>
        </p:nvSpPr>
        <p:spPr bwMode="auto">
          <a:xfrm rot="10800000" flipH="1">
            <a:off x="3824920" y="1502818"/>
            <a:ext cx="623780" cy="244544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5" name="Line 16"/>
          <p:cNvSpPr>
            <a:spLocks noChangeShapeType="1"/>
          </p:cNvSpPr>
          <p:nvPr/>
        </p:nvSpPr>
        <p:spPr bwMode="auto">
          <a:xfrm rot="10800000">
            <a:off x="4448699" y="1502819"/>
            <a:ext cx="2117300" cy="2417554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rot="10800000">
            <a:off x="4448699" y="1502820"/>
            <a:ext cx="2701031" cy="241240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rot="10800000">
            <a:off x="4448700" y="1502820"/>
            <a:ext cx="3488474" cy="241755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rot="10800000" flipH="1">
            <a:off x="3824920" y="447286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9" name="Oval 38"/>
          <p:cNvSpPr>
            <a:spLocks/>
          </p:cNvSpPr>
          <p:nvPr/>
        </p:nvSpPr>
        <p:spPr bwMode="auto">
          <a:xfrm>
            <a:off x="4112257" y="387596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Line 3"/>
          <p:cNvSpPr>
            <a:spLocks noChangeShapeType="1"/>
          </p:cNvSpPr>
          <p:nvPr/>
        </p:nvSpPr>
        <p:spPr bwMode="auto">
          <a:xfrm rot="10800000">
            <a:off x="4709156" y="446132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rot="10800000" flipH="1">
            <a:off x="282262" y="447286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6" name="Oval 45"/>
          <p:cNvSpPr>
            <a:spLocks/>
          </p:cNvSpPr>
          <p:nvPr/>
        </p:nvSpPr>
        <p:spPr bwMode="auto">
          <a:xfrm>
            <a:off x="569599" y="387596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1" name="Line 3"/>
          <p:cNvSpPr>
            <a:spLocks noChangeShapeType="1"/>
          </p:cNvSpPr>
          <p:nvPr/>
        </p:nvSpPr>
        <p:spPr bwMode="auto">
          <a:xfrm rot="10800000">
            <a:off x="1166498" y="446132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 rot="10800000" flipH="1">
            <a:off x="7299144" y="447286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7" name="Oval 56"/>
          <p:cNvSpPr>
            <a:spLocks/>
          </p:cNvSpPr>
          <p:nvPr/>
        </p:nvSpPr>
        <p:spPr bwMode="auto">
          <a:xfrm>
            <a:off x="7586481" y="387596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62" name="Line 3"/>
          <p:cNvSpPr>
            <a:spLocks noChangeShapeType="1"/>
          </p:cNvSpPr>
          <p:nvPr/>
        </p:nvSpPr>
        <p:spPr bwMode="auto">
          <a:xfrm rot="10800000">
            <a:off x="8183380" y="446132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80102" y="4072752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. . 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44463" y="4064417"/>
            <a:ext cx="505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. . 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20911" y="115357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220911" y="394826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705544" y="394826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84006" y="394826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 rot="10800000" flipH="1">
            <a:off x="2418089" y="4512122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1" name="Oval 40"/>
          <p:cNvSpPr>
            <a:spLocks/>
          </p:cNvSpPr>
          <p:nvPr/>
        </p:nvSpPr>
        <p:spPr bwMode="auto">
          <a:xfrm>
            <a:off x="2705426" y="3915222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 rot="10800000">
            <a:off x="3302325" y="4500582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814080" y="398752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7" name="Line 11"/>
          <p:cNvSpPr>
            <a:spLocks noChangeShapeType="1"/>
          </p:cNvSpPr>
          <p:nvPr/>
        </p:nvSpPr>
        <p:spPr bwMode="auto">
          <a:xfrm rot="10800000" flipH="1">
            <a:off x="5162627" y="4472863"/>
            <a:ext cx="406400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8" name="Oval 47"/>
          <p:cNvSpPr>
            <a:spLocks/>
          </p:cNvSpPr>
          <p:nvPr/>
        </p:nvSpPr>
        <p:spPr bwMode="auto">
          <a:xfrm>
            <a:off x="5449964" y="3875963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9" name="Line 3"/>
          <p:cNvSpPr>
            <a:spLocks noChangeShapeType="1"/>
          </p:cNvSpPr>
          <p:nvPr/>
        </p:nvSpPr>
        <p:spPr bwMode="auto">
          <a:xfrm rot="10800000">
            <a:off x="6046863" y="4461323"/>
            <a:ext cx="396875" cy="5095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558618" y="3948265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5278" y="3799366"/>
            <a:ext cx="3812458" cy="851694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32736" y="5464277"/>
            <a:ext cx="2670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Abstract information set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4" idx="0"/>
          </p:cNvCxnSpPr>
          <p:nvPr/>
        </p:nvCxnSpPr>
        <p:spPr>
          <a:xfrm flipV="1">
            <a:off x="3168198" y="4651060"/>
            <a:ext cx="656721" cy="813217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99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Standard Approach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2"/>
                </a:solidFill>
              </a:rPr>
              <a:t>[Gilpin &amp; Sandholm EC-06, </a:t>
            </a:r>
            <a:r>
              <a:rPr lang="en-US" sz="1800" i="1" dirty="0" smtClean="0">
                <a:solidFill>
                  <a:schemeClr val="accent2"/>
                </a:solidFill>
              </a:rPr>
              <a:t>J. of the ACM </a:t>
            </a:r>
            <a:r>
              <a:rPr lang="en-US" sz="1800" dirty="0" smtClean="0">
                <a:solidFill>
                  <a:schemeClr val="accent2"/>
                </a:solidFill>
              </a:rPr>
              <a:t>2007…]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609600" y="1616075"/>
            <a:ext cx="2895600" cy="2667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5898840" y="5656276"/>
            <a:ext cx="1968808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Abstract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Nash </a:t>
            </a:r>
            <a:r>
              <a:rPr lang="en-US" dirty="0">
                <a:solidFill>
                  <a:schemeClr val="tx1"/>
                </a:solidFill>
              </a:rPr>
              <a:t>equilibrium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4" name="Text Box 8"/>
              <p:cNvSpPr txBox="1">
                <a:spLocks noChangeArrowheads="1"/>
              </p:cNvSpPr>
              <p:nvPr/>
            </p:nvSpPr>
            <p:spPr bwMode="auto">
              <a:xfrm>
                <a:off x="378656" y="5604843"/>
                <a:ext cx="3386055" cy="5847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-Nash </a:t>
                </a:r>
                <a:r>
                  <a:rPr lang="en-US" sz="3200" dirty="0">
                    <a:solidFill>
                      <a:schemeClr val="tx1"/>
                    </a:solidFill>
                  </a:rPr>
                  <a:t>equilibrium</a:t>
                </a:r>
              </a:p>
            </p:txBody>
          </p:sp>
        </mc:Choice>
        <mc:Fallback xmlns="">
          <p:sp>
            <p:nvSpPr>
              <p:cNvPr id="5018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56" y="5604843"/>
                <a:ext cx="338605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r="-4317" b="-32292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703263" y="995363"/>
            <a:ext cx="2520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Original game</a:t>
            </a:r>
          </a:p>
        </p:txBody>
      </p:sp>
      <p:sp>
        <p:nvSpPr>
          <p:cNvPr id="12304" name="AutoShape 5"/>
          <p:cNvSpPr>
            <a:spLocks noChangeArrowheads="1"/>
          </p:cNvSpPr>
          <p:nvPr/>
        </p:nvSpPr>
        <p:spPr bwMode="auto">
          <a:xfrm>
            <a:off x="6501612" y="2487369"/>
            <a:ext cx="749922" cy="71583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1"/>
          <p:cNvSpPr txBox="1">
            <a:spLocks noChangeArrowheads="1"/>
          </p:cNvSpPr>
          <p:nvPr/>
        </p:nvSpPr>
        <p:spPr bwMode="auto">
          <a:xfrm>
            <a:off x="6052676" y="1974654"/>
            <a:ext cx="191270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Abstracted game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3499710" y="2465520"/>
            <a:ext cx="2486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Automated abstraction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6878636" y="4021265"/>
            <a:ext cx="2265364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Custom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equilibrium-finding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06530" y="5532665"/>
            <a:ext cx="1713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Reverse </a:t>
            </a:r>
            <a:r>
              <a:rPr lang="en-US" dirty="0" smtClean="0">
                <a:solidFill>
                  <a:schemeClr val="tx1"/>
                </a:solidFill>
              </a:rPr>
              <a:t>model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444427" y="2872226"/>
            <a:ext cx="277685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5741646" y="4518706"/>
            <a:ext cx="2243926" cy="392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>
            <a:off x="3696869" y="5946405"/>
            <a:ext cx="2187828" cy="112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671565" y="6372108"/>
            <a:ext cx="5782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Foreshadowed by Shi &amp; Littman 01, Billings et al. IJCAI-03</a:t>
            </a:r>
            <a:endParaRPr lang="en-US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</a:t>
            </a:r>
            <a:r>
              <a:rPr lang="en-US" sz="3600" dirty="0" err="1" smtClean="0"/>
              <a:t>Claudico</a:t>
            </a:r>
            <a:r>
              <a:rPr lang="en-US" sz="3600" dirty="0" smtClean="0"/>
              <a:t> vs. Human Pros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7438" y="2117271"/>
            <a:ext cx="374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Annual Computer Poker Competition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77" y="3320401"/>
            <a:ext cx="2791682" cy="1862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25" y="1353703"/>
            <a:ext cx="2798235" cy="18656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118" y="1353704"/>
            <a:ext cx="2803205" cy="186568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3684" y="5182895"/>
            <a:ext cx="8914063" cy="12655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Our precursor bot, Tartanian7, won the last ACPC no-limit </a:t>
            </a:r>
            <a:r>
              <a:rPr lang="en-US" sz="1900" dirty="0" err="1" smtClean="0"/>
              <a:t>Hold’em</a:t>
            </a:r>
            <a:r>
              <a:rPr lang="en-US" sz="1900" dirty="0" smtClean="0"/>
              <a:t> competitions</a:t>
            </a:r>
          </a:p>
          <a:p>
            <a:r>
              <a:rPr lang="en-US" sz="1900" dirty="0" err="1" smtClean="0"/>
              <a:t>Claudico</a:t>
            </a:r>
            <a:r>
              <a:rPr lang="en-US" sz="1900" dirty="0" smtClean="0"/>
              <a:t> lost to the humans by 0.091 BB per hand</a:t>
            </a:r>
          </a:p>
          <a:p>
            <a:pPr lvl="1"/>
            <a:r>
              <a:rPr lang="en-US" sz="1500" dirty="0" smtClean="0"/>
              <a:t>The result was not statistically significant, even after 80,000 hands of poker</a:t>
            </a:r>
          </a:p>
          <a:p>
            <a:pPr lvl="1"/>
            <a:r>
              <a:rPr lang="en-US" sz="1500" dirty="0" smtClean="0"/>
              <a:t>For perspective, #1 Doug Polk beat #2-3 Ben </a:t>
            </a:r>
            <a:r>
              <a:rPr lang="en-US" sz="1500" dirty="0" err="1" smtClean="0"/>
              <a:t>Sulsky</a:t>
            </a:r>
            <a:r>
              <a:rPr lang="en-US" sz="1500" dirty="0" smtClean="0"/>
              <a:t> in a publicized challenge by 0.247 BB per hand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28276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</a:t>
            </a:r>
            <a:r>
              <a:rPr lang="en-US" sz="3600" dirty="0" err="1" smtClean="0"/>
              <a:t>Claudico</a:t>
            </a:r>
            <a:r>
              <a:rPr lang="en-US" sz="3600" dirty="0" smtClean="0"/>
              <a:t> vs. Human Pros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7438" y="2117271"/>
            <a:ext cx="37414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Annual Computer Poker Competition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76" y="3174129"/>
            <a:ext cx="1166351" cy="1457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38" y="3174130"/>
            <a:ext cx="1166351" cy="1457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47" y="1404479"/>
            <a:ext cx="1215982" cy="15199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590" y="1404479"/>
            <a:ext cx="1215983" cy="15199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284" y="1404479"/>
            <a:ext cx="1215983" cy="15199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56" y="1404479"/>
            <a:ext cx="1215982" cy="1519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79" y="1404479"/>
            <a:ext cx="1215982" cy="15199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76" y="4960990"/>
            <a:ext cx="1166351" cy="14579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037" y="4960990"/>
            <a:ext cx="1166351" cy="145793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14948" y="3096392"/>
            <a:ext cx="2964162" cy="1614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614948" y="4882484"/>
            <a:ext cx="2964162" cy="1614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262461" y="3609725"/>
            <a:ext cx="133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Best Hand: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94" y="4124970"/>
            <a:ext cx="1166351" cy="145793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237105" y="4046464"/>
            <a:ext cx="2964162" cy="1614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73" y="4124969"/>
            <a:ext cx="1166352" cy="14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4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Simultaneous Approach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304" name="AutoShape 5"/>
          <p:cNvSpPr>
            <a:spLocks noChangeArrowheads="1"/>
          </p:cNvSpPr>
          <p:nvPr/>
        </p:nvSpPr>
        <p:spPr bwMode="auto">
          <a:xfrm>
            <a:off x="6501612" y="2487369"/>
            <a:ext cx="749922" cy="71583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11"/>
          <p:cNvSpPr txBox="1">
            <a:spLocks noChangeArrowheads="1"/>
          </p:cNvSpPr>
          <p:nvPr/>
        </p:nvSpPr>
        <p:spPr bwMode="auto">
          <a:xfrm>
            <a:off x="6052676" y="1974654"/>
            <a:ext cx="191270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Abstracted game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3499710" y="2465520"/>
            <a:ext cx="2486025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Automated abstraction</a:t>
            </a:r>
          </a:p>
        </p:txBody>
      </p:sp>
      <p:sp>
        <p:nvSpPr>
          <p:cNvPr id="12301" name="Text Box 15"/>
          <p:cNvSpPr txBox="1">
            <a:spLocks noChangeArrowheads="1"/>
          </p:cNvSpPr>
          <p:nvPr/>
        </p:nvSpPr>
        <p:spPr bwMode="auto">
          <a:xfrm>
            <a:off x="6878636" y="4021265"/>
            <a:ext cx="2265364" cy="1015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Custom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equilibrium-finding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algorithm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007040" y="5532665"/>
            <a:ext cx="1712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Reverse model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444427" y="2872226"/>
            <a:ext cx="277685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16200000" flipH="1">
            <a:off x="5741646" y="4518706"/>
            <a:ext cx="2243926" cy="392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10800000">
            <a:off x="3696869" y="5946405"/>
            <a:ext cx="2187828" cy="112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Oval 2"/>
          <p:cNvSpPr/>
          <p:nvPr/>
        </p:nvSpPr>
        <p:spPr bwMode="auto">
          <a:xfrm rot="5400000">
            <a:off x="3214444" y="921071"/>
            <a:ext cx="5803639" cy="5952232"/>
          </a:xfrm>
          <a:prstGeom prst="ellips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898840" y="5656276"/>
            <a:ext cx="1968808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Abstract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Nash </a:t>
            </a:r>
            <a:r>
              <a:rPr lang="en-US" dirty="0">
                <a:solidFill>
                  <a:schemeClr val="tx1"/>
                </a:solidFill>
              </a:rPr>
              <a:t>equilibrium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388374" y="1616075"/>
            <a:ext cx="2895600" cy="2667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 Nash equilibrium</a:t>
                </a:r>
              </a:p>
            </p:txBody>
          </p:sp>
        </mc:Choice>
        <mc:Fallback xmlns="">
          <p:sp>
            <p:nvSpPr>
              <p:cNvPr id="2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r="-4188" b="-32292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482037" y="989185"/>
            <a:ext cx="2520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Original game</a:t>
            </a:r>
          </a:p>
        </p:txBody>
      </p:sp>
    </p:spTree>
    <p:extLst>
      <p:ext uri="{BB962C8B-B14F-4D97-AF65-F5344CB8AC3E}">
        <p14:creationId xmlns:p14="http://schemas.microsoft.com/office/powerpoint/2010/main" val="22465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Nash Equilibrium</a:t>
            </a:r>
            <a:endParaRPr lang="en-US" dirty="0"/>
          </a:p>
        </p:txBody>
      </p:sp>
      <p:pic>
        <p:nvPicPr>
          <p:cNvPr id="6" name="Picture 2" descr="C:\Users\Noam\AppData\Local\Microsoft\Windows\INetCache\IE\SHUVX6J9\Sto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39" y="2510023"/>
            <a:ext cx="513886" cy="4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Noam\AppData\Local\Microsoft\Windows\INetCache\IE\VDTCINF6\large-paper-crane-66.6-1491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27" y="2840049"/>
            <a:ext cx="431240" cy="4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Noam\AppData\Local\Microsoft\Windows\INetCache\IE\SHUVX6J9\14238352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90" y="2490799"/>
            <a:ext cx="438300" cy="4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>
            <a:spLocks/>
          </p:cNvSpPr>
          <p:nvPr/>
        </p:nvSpPr>
        <p:spPr bwMode="auto">
          <a:xfrm>
            <a:off x="4163299" y="2141549"/>
            <a:ext cx="698500" cy="698500"/>
          </a:xfrm>
          <a:prstGeom prst="ellipse">
            <a:avLst/>
          </a:prstGeom>
          <a:gradFill rotWithShape="0">
            <a:gsLst>
              <a:gs pos="0">
                <a:srgbClr val="FF0017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84762" y="2290744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P1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4" name="Straight Arrow Connector 23"/>
          <p:cNvCxnSpPr>
            <a:stCxn id="18" idx="3"/>
            <a:endCxn id="38" idx="0"/>
          </p:cNvCxnSpPr>
          <p:nvPr/>
        </p:nvCxnSpPr>
        <p:spPr>
          <a:xfrm flipH="1">
            <a:off x="1531835" y="2737756"/>
            <a:ext cx="2733757" cy="9113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8" idx="4"/>
            <a:endCxn id="41" idx="0"/>
          </p:cNvCxnSpPr>
          <p:nvPr/>
        </p:nvCxnSpPr>
        <p:spPr>
          <a:xfrm flipH="1">
            <a:off x="4504281" y="2840049"/>
            <a:ext cx="8268" cy="8090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5"/>
            <a:endCxn id="43" idx="0"/>
          </p:cNvCxnSpPr>
          <p:nvPr/>
        </p:nvCxnSpPr>
        <p:spPr>
          <a:xfrm>
            <a:off x="4759506" y="2737756"/>
            <a:ext cx="2908018" cy="9023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>
            <a:spLocks/>
          </p:cNvSpPr>
          <p:nvPr/>
        </p:nvSpPr>
        <p:spPr bwMode="auto">
          <a:xfrm>
            <a:off x="1182585" y="3649062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285255" y="378177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" name="Oval 40"/>
          <p:cNvSpPr>
            <a:spLocks/>
          </p:cNvSpPr>
          <p:nvPr/>
        </p:nvSpPr>
        <p:spPr bwMode="auto">
          <a:xfrm>
            <a:off x="4155031" y="3649062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257701" y="3781773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3" name="Oval 42"/>
          <p:cNvSpPr>
            <a:spLocks/>
          </p:cNvSpPr>
          <p:nvPr/>
        </p:nvSpPr>
        <p:spPr bwMode="auto">
          <a:xfrm>
            <a:off x="7318274" y="3640115"/>
            <a:ext cx="698500" cy="698500"/>
          </a:xfrm>
          <a:prstGeom prst="ellipse">
            <a:avLst/>
          </a:prstGeom>
          <a:gradFill rotWithShape="0">
            <a:gsLst>
              <a:gs pos="0">
                <a:srgbClr val="1400FE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420944" y="3772826"/>
            <a:ext cx="455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P2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7" name="Straight Arrow Connector 56"/>
          <p:cNvCxnSpPr>
            <a:stCxn id="38" idx="3"/>
          </p:cNvCxnSpPr>
          <p:nvPr/>
        </p:nvCxnSpPr>
        <p:spPr>
          <a:xfrm flipH="1">
            <a:off x="439013" y="4245269"/>
            <a:ext cx="845865" cy="15177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38" idx="4"/>
          </p:cNvCxnSpPr>
          <p:nvPr/>
        </p:nvCxnSpPr>
        <p:spPr>
          <a:xfrm>
            <a:off x="1531835" y="4347562"/>
            <a:ext cx="0" cy="1415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8" idx="5"/>
          </p:cNvCxnSpPr>
          <p:nvPr/>
        </p:nvCxnSpPr>
        <p:spPr>
          <a:xfrm>
            <a:off x="1778792" y="4245269"/>
            <a:ext cx="737680" cy="15177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2" descr="C:\Users\Noam\AppData\Local\Microsoft\Windows\INetCache\IE\SHUVX6J9\Sto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0" y="4486751"/>
            <a:ext cx="513886" cy="4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Noam\AppData\Local\Microsoft\Windows\INetCache\IE\SHUVX6J9\14238352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79" y="4458614"/>
            <a:ext cx="438300" cy="4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C:\Users\Noam\AppData\Local\Microsoft\Windows\INetCache\IE\SHUVX6J9\Sto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700" y="4416522"/>
            <a:ext cx="513886" cy="4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7" descr="C:\Users\Noam\AppData\Local\Microsoft\Windows\INetCache\IE\SHUVX6J9\14238352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13" y="4488484"/>
            <a:ext cx="438300" cy="4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C:\Users\Noam\AppData\Local\Microsoft\Windows\INetCache\IE\SHUVX6J9\Sto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228" y="4499955"/>
            <a:ext cx="513886" cy="4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7" descr="C:\Users\Noam\AppData\Local\Microsoft\Windows\INetCache\IE\SHUVX6J9\14238352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907" y="4485886"/>
            <a:ext cx="438300" cy="4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5" descr="C:\Users\Noam\AppData\Local\Microsoft\Windows\INetCache\IE\VDTCINF6\large-paper-crane-66.6-1491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89" y="4616018"/>
            <a:ext cx="431240" cy="4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5" descr="C:\Users\Noam\AppData\Local\Microsoft\Windows\INetCache\IE\VDTCINF6\large-paper-crane-66.6-1491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09" y="4577918"/>
            <a:ext cx="431240" cy="4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 descr="C:\Users\Noam\AppData\Local\Microsoft\Windows\INetCache\IE\VDTCINF6\large-paper-crane-66.6-14912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67" y="4613338"/>
            <a:ext cx="431240" cy="45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Arrow Connector 103"/>
          <p:cNvCxnSpPr/>
          <p:nvPr/>
        </p:nvCxnSpPr>
        <p:spPr>
          <a:xfrm flipH="1">
            <a:off x="3400125" y="4236322"/>
            <a:ext cx="865467" cy="15177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512549" y="4338615"/>
            <a:ext cx="0" cy="14154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4759506" y="4236322"/>
            <a:ext cx="737680" cy="151776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43" idx="3"/>
          </p:cNvCxnSpPr>
          <p:nvPr/>
        </p:nvCxnSpPr>
        <p:spPr>
          <a:xfrm flipH="1">
            <a:off x="6516239" y="4236322"/>
            <a:ext cx="904328" cy="15100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43" idx="4"/>
          </p:cNvCxnSpPr>
          <p:nvPr/>
        </p:nvCxnSpPr>
        <p:spPr>
          <a:xfrm flipH="1">
            <a:off x="7657999" y="4338615"/>
            <a:ext cx="9525" cy="14077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43" idx="5"/>
          </p:cNvCxnSpPr>
          <p:nvPr/>
        </p:nvCxnSpPr>
        <p:spPr>
          <a:xfrm>
            <a:off x="7914481" y="4236322"/>
            <a:ext cx="728155" cy="15100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>
            <a:spLocks/>
          </p:cNvSpPr>
          <p:nvPr/>
        </p:nvSpPr>
        <p:spPr bwMode="auto">
          <a:xfrm>
            <a:off x="89763" y="5763034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282560" y="591222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0" name="Oval 119"/>
          <p:cNvSpPr>
            <a:spLocks/>
          </p:cNvSpPr>
          <p:nvPr/>
        </p:nvSpPr>
        <p:spPr bwMode="auto">
          <a:xfrm>
            <a:off x="1163792" y="5754087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21" name="TextBox 120"/>
          <p:cNvSpPr txBox="1"/>
          <p:nvPr/>
        </p:nvSpPr>
        <p:spPr>
          <a:xfrm>
            <a:off x="1314109" y="590328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2" name="Oval 121"/>
          <p:cNvSpPr>
            <a:spLocks/>
          </p:cNvSpPr>
          <p:nvPr/>
        </p:nvSpPr>
        <p:spPr bwMode="auto">
          <a:xfrm>
            <a:off x="2147632" y="5766239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2340429" y="59154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4" name="Oval 123"/>
          <p:cNvSpPr>
            <a:spLocks/>
          </p:cNvSpPr>
          <p:nvPr/>
        </p:nvSpPr>
        <p:spPr bwMode="auto">
          <a:xfrm>
            <a:off x="3050875" y="5766239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3243672" y="591543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6" name="Oval 125"/>
          <p:cNvSpPr>
            <a:spLocks/>
          </p:cNvSpPr>
          <p:nvPr/>
        </p:nvSpPr>
        <p:spPr bwMode="auto">
          <a:xfrm>
            <a:off x="4155031" y="5746359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4347828" y="589555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8" name="Oval 127"/>
          <p:cNvSpPr>
            <a:spLocks/>
          </p:cNvSpPr>
          <p:nvPr/>
        </p:nvSpPr>
        <p:spPr bwMode="auto">
          <a:xfrm>
            <a:off x="5128346" y="5754087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5278663" y="590328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0" name="Oval 129"/>
          <p:cNvSpPr>
            <a:spLocks/>
          </p:cNvSpPr>
          <p:nvPr/>
        </p:nvSpPr>
        <p:spPr bwMode="auto">
          <a:xfrm>
            <a:off x="6166988" y="5744967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6317305" y="5894162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2" name="Oval 131"/>
          <p:cNvSpPr>
            <a:spLocks/>
          </p:cNvSpPr>
          <p:nvPr/>
        </p:nvSpPr>
        <p:spPr bwMode="auto">
          <a:xfrm>
            <a:off x="7291681" y="5746359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484478" y="589555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4" name="Oval 133"/>
          <p:cNvSpPr>
            <a:spLocks/>
          </p:cNvSpPr>
          <p:nvPr/>
        </p:nvSpPr>
        <p:spPr bwMode="auto">
          <a:xfrm>
            <a:off x="8293386" y="5745545"/>
            <a:ext cx="698500" cy="698500"/>
          </a:xfrm>
          <a:prstGeom prst="ellipse">
            <a:avLst/>
          </a:prstGeom>
          <a:gradFill rotWithShape="0">
            <a:gsLst>
              <a:gs pos="0">
                <a:srgbClr val="7030A0"/>
              </a:gs>
              <a:gs pos="100000">
                <a:srgbClr val="FFFFFF"/>
              </a:gs>
            </a:gsLst>
            <a:lin ang="228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p:sp>
        <p:nvSpPr>
          <p:cNvPr id="135" name="TextBox 134"/>
          <p:cNvSpPr txBox="1"/>
          <p:nvPr/>
        </p:nvSpPr>
        <p:spPr>
          <a:xfrm>
            <a:off x="8486183" y="589474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605159" y="272150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3973808" y="325552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752690" y="2690854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03665" y="4937348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1058269" y="5055298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2250644" y="4923932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244775" y="486265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028922" y="4965209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192690" y="4917905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53808" y="4874515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181927" y="5016120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330494" y="4866139"/>
            <a:ext cx="51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1/3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2" name="AutoShape 19"/>
          <p:cNvSpPr>
            <a:spLocks/>
          </p:cNvSpPr>
          <p:nvPr/>
        </p:nvSpPr>
        <p:spPr bwMode="auto">
          <a:xfrm>
            <a:off x="1058268" y="3639067"/>
            <a:ext cx="7066487" cy="730250"/>
          </a:xfrm>
          <a:prstGeom prst="roundRect">
            <a:avLst>
              <a:gd name="adj" fmla="val 50000"/>
            </a:avLst>
          </a:prstGeom>
          <a:solidFill>
            <a:schemeClr val="accent1">
              <a:alpha val="32941"/>
            </a:schemeClr>
          </a:solidFill>
          <a:ln w="25400">
            <a:solidFill>
              <a:schemeClr val="tx1">
                <a:alpha val="32941"/>
              </a:schemeClr>
            </a:solidFill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5pPr>
            <a:lvl6pPr marL="22860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6pPr>
            <a:lvl7pPr marL="27432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7pPr>
            <a:lvl8pPr marL="32004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8pPr>
            <a:lvl9pPr marL="3657600" algn="l" defTabSz="914400" rtl="0" eaLnBrk="1" latinLnBrk="0" hangingPunct="1">
              <a:defRPr sz="4200" kern="1200">
                <a:solidFill>
                  <a:srgbClr val="000000"/>
                </a:solidFill>
                <a:latin typeface="Helvetica Neue Light" pitchFamily="-84" charset="0"/>
                <a:ea typeface="ヒラギノ角ゴ ProN W3" pitchFamily="-84" charset="-128"/>
                <a:cs typeface="+mn-cs"/>
                <a:sym typeface="Helvetica Neue Light" pitchFamily="-84" charset="0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72286" y="1276350"/>
                <a:ext cx="907171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b="1" dirty="0" smtClean="0">
                    <a:solidFill>
                      <a:schemeClr val="tx1"/>
                    </a:solidFill>
                  </a:rPr>
                  <a:t>Nash Equilibrium: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a set of strategies in which no player can improve by deviating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Can find exact Nash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Equilibria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in games with ~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states using a linear program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dirty="0" smtClean="0">
                    <a:solidFill>
                      <a:schemeClr val="tx1"/>
                    </a:solidFill>
                  </a:rPr>
                  <a:t>What about larger games?</a:t>
                </a: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6" y="1276350"/>
                <a:ext cx="9071714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605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7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9" grpId="0"/>
      <p:bldP spid="150" grpId="0"/>
      <p:bldP spid="15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Simultaneous Approach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88374" y="1616075"/>
            <a:ext cx="2895600" cy="2667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4" name="Text Box 8"/>
              <p:cNvSpPr txBox="1">
                <a:spLocks noChangeArrowheads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 Nash equilibrium</a:t>
                </a:r>
              </a:p>
            </p:txBody>
          </p:sp>
        </mc:Choice>
        <mc:Fallback xmlns="">
          <p:sp>
            <p:nvSpPr>
              <p:cNvPr id="5018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r="-4188" b="-32292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82037" y="989185"/>
            <a:ext cx="2520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Original game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5033696" y="1997057"/>
            <a:ext cx="344357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Simultaneous abstraction and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equilibrium finding (SAEF)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005411" y="2815250"/>
            <a:ext cx="1429915" cy="460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>
            <a:endCxn id="50184" idx="3"/>
          </p:cNvCxnSpPr>
          <p:nvPr/>
        </p:nvCxnSpPr>
        <p:spPr bwMode="auto">
          <a:xfrm flipH="1">
            <a:off x="3594779" y="5467632"/>
            <a:ext cx="840547" cy="423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1068802">
            <a:off x="2743114" y="2558219"/>
            <a:ext cx="214058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Coarse abstraction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725358" y="3264404"/>
            <a:ext cx="138842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506501" y="2876427"/>
            <a:ext cx="182614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Equilibrium finding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731318" y="3674719"/>
            <a:ext cx="4909" cy="913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750955" y="3627680"/>
            <a:ext cx="1284326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Full-game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exploitability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calculation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855262" y="4537500"/>
            <a:ext cx="1144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Abstraction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refinement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619135" y="5179662"/>
            <a:ext cx="14946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5093937" y="3738716"/>
            <a:ext cx="1" cy="7875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178825" y="3954405"/>
            <a:ext cx="135287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Warm starting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7406" y="709652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[Brown &amp; </a:t>
            </a:r>
            <a:r>
              <a:rPr lang="en-US" dirty="0" err="1" smtClean="0">
                <a:solidFill>
                  <a:schemeClr val="accent2"/>
                </a:solidFill>
              </a:rPr>
              <a:t>Sandholm</a:t>
            </a:r>
            <a:r>
              <a:rPr lang="en-US" dirty="0" smtClean="0">
                <a:solidFill>
                  <a:schemeClr val="accent2"/>
                </a:solidFill>
              </a:rPr>
              <a:t> IJCAI-15]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833530" y="3063517"/>
            <a:ext cx="520813" cy="49364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Simultaneous Approach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88374" y="1616075"/>
            <a:ext cx="2895600" cy="2667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4" name="Text Box 8"/>
              <p:cNvSpPr txBox="1">
                <a:spLocks noChangeArrowheads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 Nash equilibrium</a:t>
                </a:r>
              </a:p>
            </p:txBody>
          </p:sp>
        </mc:Choice>
        <mc:Fallback xmlns="">
          <p:sp>
            <p:nvSpPr>
              <p:cNvPr id="5018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r="-4188" b="-32292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82037" y="989185"/>
            <a:ext cx="2520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Original game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5033696" y="1997057"/>
            <a:ext cx="344357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Simultaneous abstraction and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equilibrium finding (SAEF)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005411" y="2815250"/>
            <a:ext cx="1429915" cy="460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>
            <a:endCxn id="50184" idx="3"/>
          </p:cNvCxnSpPr>
          <p:nvPr/>
        </p:nvCxnSpPr>
        <p:spPr bwMode="auto">
          <a:xfrm flipH="1">
            <a:off x="3594779" y="5467632"/>
            <a:ext cx="840547" cy="423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1068802">
            <a:off x="2743114" y="2558219"/>
            <a:ext cx="214058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Coarse abstraction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725358" y="3264404"/>
            <a:ext cx="138842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506501" y="2876427"/>
            <a:ext cx="182614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Equilibrium finding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731318" y="3674719"/>
            <a:ext cx="4909" cy="913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750955" y="3627680"/>
            <a:ext cx="1284326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Full-game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exploitability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calculation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855262" y="4537500"/>
            <a:ext cx="1144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Abstraction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refinement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619135" y="5179662"/>
            <a:ext cx="14946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5093937" y="3738716"/>
            <a:ext cx="1" cy="7875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178825" y="3954405"/>
            <a:ext cx="135287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Warm starting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7406" y="709652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[Brown &amp; </a:t>
            </a:r>
            <a:r>
              <a:rPr lang="en-US" dirty="0" err="1" smtClean="0">
                <a:solidFill>
                  <a:schemeClr val="accent2"/>
                </a:solidFill>
              </a:rPr>
              <a:t>Sandholm</a:t>
            </a:r>
            <a:r>
              <a:rPr lang="en-US" dirty="0" smtClean="0">
                <a:solidFill>
                  <a:schemeClr val="accent2"/>
                </a:solidFill>
              </a:rPr>
              <a:t> IJCAI-15]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833530" y="3063517"/>
            <a:ext cx="520813" cy="49364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7475820" y="3017580"/>
            <a:ext cx="520813" cy="4936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Simultaneous Approach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88374" y="1616075"/>
            <a:ext cx="2895600" cy="2667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4" name="Text Box 8"/>
              <p:cNvSpPr txBox="1">
                <a:spLocks noChangeArrowheads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 Nash equilibrium</a:t>
                </a:r>
              </a:p>
            </p:txBody>
          </p:sp>
        </mc:Choice>
        <mc:Fallback xmlns="">
          <p:sp>
            <p:nvSpPr>
              <p:cNvPr id="5018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r="-4188" b="-32292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82037" y="989185"/>
            <a:ext cx="2520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Original game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5033696" y="1997057"/>
            <a:ext cx="344357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Simultaneous abstraction and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equilibrium finding (SAEF)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005411" y="2815250"/>
            <a:ext cx="1429915" cy="460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>
            <a:endCxn id="50184" idx="3"/>
          </p:cNvCxnSpPr>
          <p:nvPr/>
        </p:nvCxnSpPr>
        <p:spPr bwMode="auto">
          <a:xfrm flipH="1">
            <a:off x="3594779" y="5467632"/>
            <a:ext cx="840547" cy="423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1068802">
            <a:off x="2743114" y="2558219"/>
            <a:ext cx="214058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Coarse abstraction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725358" y="3264404"/>
            <a:ext cx="138842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506501" y="2876427"/>
            <a:ext cx="182614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Equilibrium finding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731318" y="3674719"/>
            <a:ext cx="4909" cy="913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750955" y="3627680"/>
            <a:ext cx="1284326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Full-game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exploitability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calculation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855262" y="4537500"/>
            <a:ext cx="1144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Abstraction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refinement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619135" y="5179662"/>
            <a:ext cx="14946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5093937" y="3738716"/>
            <a:ext cx="1" cy="7875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178825" y="3954405"/>
            <a:ext cx="135287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Warm starting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7406" y="709652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[Brown &amp; </a:t>
            </a:r>
            <a:r>
              <a:rPr lang="en-US" dirty="0" err="1" smtClean="0">
                <a:solidFill>
                  <a:schemeClr val="accent2"/>
                </a:solidFill>
              </a:rPr>
              <a:t>Sandholm</a:t>
            </a:r>
            <a:r>
              <a:rPr lang="en-US" dirty="0" smtClean="0">
                <a:solidFill>
                  <a:schemeClr val="accent2"/>
                </a:solidFill>
              </a:rPr>
              <a:t> IJCAI-15]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833530" y="3063517"/>
            <a:ext cx="520813" cy="49364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7361266" y="4693240"/>
            <a:ext cx="749922" cy="71583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7475820" y="4844912"/>
            <a:ext cx="520813" cy="4936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7475820" y="3017580"/>
            <a:ext cx="520813" cy="4936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Simultaneous Approach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88374" y="1616075"/>
            <a:ext cx="2895600" cy="2667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4" name="Text Box 8"/>
              <p:cNvSpPr txBox="1">
                <a:spLocks noChangeArrowheads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 Nash equilibrium</a:t>
                </a:r>
              </a:p>
            </p:txBody>
          </p:sp>
        </mc:Choice>
        <mc:Fallback xmlns="">
          <p:sp>
            <p:nvSpPr>
              <p:cNvPr id="5018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r="-4188" b="-32292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82037" y="989185"/>
            <a:ext cx="2520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Original game</a:t>
            </a:r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5033696" y="1997057"/>
            <a:ext cx="344357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Simultaneous abstraction and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equilibrium finding (SAEF)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005411" y="2815250"/>
            <a:ext cx="1429915" cy="460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>
            <a:endCxn id="50184" idx="3"/>
          </p:cNvCxnSpPr>
          <p:nvPr/>
        </p:nvCxnSpPr>
        <p:spPr bwMode="auto">
          <a:xfrm flipH="1">
            <a:off x="3594779" y="5467632"/>
            <a:ext cx="840547" cy="423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1068802">
            <a:off x="2743114" y="2558219"/>
            <a:ext cx="214058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Coarse abstraction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725358" y="3264404"/>
            <a:ext cx="138842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506501" y="2876427"/>
            <a:ext cx="182614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Equilibrium finding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731318" y="3674719"/>
            <a:ext cx="4909" cy="913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750955" y="3627680"/>
            <a:ext cx="1284326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Full-game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exploitability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calculation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855262" y="4537500"/>
            <a:ext cx="1144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Abstraction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refinement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619135" y="5179662"/>
            <a:ext cx="14946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5093937" y="3738716"/>
            <a:ext cx="1" cy="7875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178825" y="3954405"/>
            <a:ext cx="135287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Warm starting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7406" y="709652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[Brown &amp; </a:t>
            </a:r>
            <a:r>
              <a:rPr lang="en-US" dirty="0" err="1" smtClean="0">
                <a:solidFill>
                  <a:schemeClr val="accent2"/>
                </a:solidFill>
              </a:rPr>
              <a:t>Sandholm</a:t>
            </a:r>
            <a:r>
              <a:rPr lang="en-US" dirty="0" smtClean="0">
                <a:solidFill>
                  <a:schemeClr val="accent2"/>
                </a:solidFill>
              </a:rPr>
              <a:t> IJCAI-15]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833530" y="3063517"/>
            <a:ext cx="520813" cy="49364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7361266" y="4693240"/>
            <a:ext cx="749922" cy="71583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7475820" y="4844912"/>
            <a:ext cx="520813" cy="4936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718975" y="4693239"/>
            <a:ext cx="749922" cy="71583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4833529" y="4844911"/>
            <a:ext cx="520813" cy="49364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7475820" y="3017580"/>
            <a:ext cx="520813" cy="4936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5" y="76200"/>
            <a:ext cx="8731250" cy="7493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Simultaneous Approach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88374" y="1616075"/>
            <a:ext cx="2895600" cy="2667000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4" name="Text Box 8"/>
              <p:cNvSpPr txBox="1">
                <a:spLocks noChangeArrowheads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 Nash equilibrium</a:t>
                </a:r>
              </a:p>
            </p:txBody>
          </p:sp>
        </mc:Choice>
        <mc:Fallback xmlns="">
          <p:sp>
            <p:nvSpPr>
              <p:cNvPr id="5018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132" y="5598665"/>
                <a:ext cx="3488647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4583" r="-4188" b="-32292"/>
                </a:stretch>
              </a:blipFill>
              <a:ln w="381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82037" y="989185"/>
            <a:ext cx="2520950" cy="5794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Original game</a:t>
            </a:r>
          </a:p>
        </p:txBody>
      </p:sp>
      <p:sp>
        <p:nvSpPr>
          <p:cNvPr id="12304" name="AutoShape 5"/>
          <p:cNvSpPr>
            <a:spLocks noChangeArrowheads="1"/>
          </p:cNvSpPr>
          <p:nvPr/>
        </p:nvSpPr>
        <p:spPr bwMode="auto">
          <a:xfrm>
            <a:off x="4718976" y="2911845"/>
            <a:ext cx="749922" cy="71583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Text Box 12"/>
          <p:cNvSpPr txBox="1">
            <a:spLocks noChangeArrowheads="1"/>
          </p:cNvSpPr>
          <p:nvPr/>
        </p:nvSpPr>
        <p:spPr bwMode="auto">
          <a:xfrm>
            <a:off x="5033696" y="1997057"/>
            <a:ext cx="3443571" cy="70788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Simultaneous abstraction and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equilibrium finding (SAEF)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005411" y="2815250"/>
            <a:ext cx="1429915" cy="4609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Connector 23"/>
          <p:cNvCxnSpPr>
            <a:endCxn id="50184" idx="3"/>
          </p:cNvCxnSpPr>
          <p:nvPr/>
        </p:nvCxnSpPr>
        <p:spPr bwMode="auto">
          <a:xfrm flipH="1">
            <a:off x="3594779" y="5467632"/>
            <a:ext cx="840547" cy="423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1068802">
            <a:off x="2743114" y="2558219"/>
            <a:ext cx="2140586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Coarse abstraction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725358" y="3264404"/>
            <a:ext cx="1388429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506501" y="2876427"/>
            <a:ext cx="182614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Equilibrium finding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7731318" y="3674719"/>
            <a:ext cx="4909" cy="91394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750955" y="3627680"/>
            <a:ext cx="1284326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Full-game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exploitability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calculation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855262" y="4537500"/>
            <a:ext cx="11448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Abstraction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refinement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H="1">
            <a:off x="5619135" y="5179662"/>
            <a:ext cx="149465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H="1" flipV="1">
            <a:off x="5093937" y="3738716"/>
            <a:ext cx="1" cy="7875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5178825" y="3954405"/>
            <a:ext cx="1352871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Warm starting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17406" y="709652"/>
            <a:ext cx="3451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[Brown &amp; </a:t>
            </a:r>
            <a:r>
              <a:rPr lang="en-US" dirty="0" err="1" smtClean="0">
                <a:solidFill>
                  <a:schemeClr val="accent2"/>
                </a:solidFill>
              </a:rPr>
              <a:t>Sandholm</a:t>
            </a:r>
            <a:r>
              <a:rPr lang="en-US" dirty="0" smtClean="0">
                <a:solidFill>
                  <a:schemeClr val="accent2"/>
                </a:solidFill>
              </a:rPr>
              <a:t> IJCAI-15]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833530" y="3063517"/>
            <a:ext cx="520813" cy="4936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7361266" y="4693240"/>
            <a:ext cx="749922" cy="71583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7475820" y="4844912"/>
            <a:ext cx="520813" cy="4936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718975" y="4693239"/>
            <a:ext cx="749922" cy="715835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4833529" y="4844911"/>
            <a:ext cx="520813" cy="49364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auto">
          <a:xfrm>
            <a:off x="7475820" y="3017580"/>
            <a:ext cx="520813" cy="49364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909593" y="1330325"/>
            <a:ext cx="2945482" cy="5118100"/>
          </a:xfrm>
        </p:spPr>
        <p:txBody>
          <a:bodyPr/>
          <a:lstStyle/>
          <a:p>
            <a:r>
              <a:rPr lang="en-US" sz="1800" dirty="0" smtClean="0"/>
              <a:t>Branch-2: Two bet sizes</a:t>
            </a:r>
          </a:p>
          <a:p>
            <a:endParaRPr lang="en-US" sz="1800" dirty="0" smtClean="0"/>
          </a:p>
          <a:p>
            <a:r>
              <a:rPr lang="en-US" sz="1800" dirty="0" smtClean="0"/>
              <a:t>Branch-3: Three bet sizes</a:t>
            </a:r>
          </a:p>
          <a:p>
            <a:endParaRPr lang="en-US" sz="1800" dirty="0" smtClean="0"/>
          </a:p>
          <a:p>
            <a:r>
              <a:rPr lang="en-US" sz="1800" dirty="0" smtClean="0"/>
              <a:t>Branch-5: Five bet sizes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4" y="868680"/>
            <a:ext cx="5630609" cy="59253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022" y="0"/>
            <a:ext cx="8229600" cy="114300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1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022" y="0"/>
            <a:ext cx="8229600" cy="1143000"/>
          </a:xfrm>
        </p:spPr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5909593" y="1330325"/>
            <a:ext cx="2945482" cy="51181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Branch-2: Two bet sizes</a:t>
            </a:r>
          </a:p>
          <a:p>
            <a:endParaRPr lang="en-US" sz="1800" dirty="0" smtClean="0"/>
          </a:p>
          <a:p>
            <a:r>
              <a:rPr lang="en-US" sz="1800" dirty="0" smtClean="0"/>
              <a:t>Branch-3: Three bet sizes</a:t>
            </a:r>
          </a:p>
          <a:p>
            <a:endParaRPr lang="en-US" sz="1800" dirty="0" smtClean="0"/>
          </a:p>
          <a:p>
            <a:r>
              <a:rPr lang="en-US" sz="1800" dirty="0" smtClean="0"/>
              <a:t>Branch-5: Five bet sizes</a:t>
            </a:r>
          </a:p>
          <a:p>
            <a:endParaRPr lang="en-US" sz="1800" dirty="0" smtClean="0"/>
          </a:p>
          <a:p>
            <a:r>
              <a:rPr lang="en-US" sz="1800" dirty="0" smtClean="0"/>
              <a:t>SAEF: Uses SAEF condition for adding an action, tightened by a factor of 1.01</a:t>
            </a:r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5" y="868680"/>
            <a:ext cx="5632704" cy="590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Minimization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019675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There are 3 actions (levers)</a:t>
                </a:r>
              </a:p>
              <a:p>
                <a:endParaRPr lang="en-US" sz="3100" dirty="0" smtClean="0"/>
              </a:p>
              <a:p>
                <a:r>
                  <a:rPr lang="en-US" sz="3100" dirty="0" smtClean="0"/>
                  <a:t>On each iteration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3100" dirty="0" smtClean="0"/>
                  <a:t>, Nature </a:t>
                </a:r>
                <a:r>
                  <a:rPr lang="en-US" sz="3100" dirty="0"/>
                  <a:t>picks a </a:t>
                </a:r>
                <a:r>
                  <a:rPr lang="en-US" sz="3100" dirty="0" smtClean="0"/>
                  <a:t>hidden payoff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1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100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3100" b="0" i="1" smtClean="0"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3100" b="0" i="1" smtClean="0">
                        <a:latin typeface="Cambria Math"/>
                      </a:rPr>
                      <m:t>(</m:t>
                    </m:r>
                    <m:r>
                      <a:rPr lang="en-US" sz="3100" b="0" i="1" smtClean="0">
                        <a:latin typeface="Cambria Math"/>
                      </a:rPr>
                      <m:t>𝑎</m:t>
                    </m:r>
                    <m:r>
                      <a:rPr lang="en-US" sz="31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3100" dirty="0" smtClean="0"/>
                  <a:t> for </a:t>
                </a:r>
                <a:r>
                  <a:rPr lang="en-US" sz="3100" dirty="0"/>
                  <a:t>each </a:t>
                </a:r>
                <a:r>
                  <a:rPr lang="en-US" sz="3100" dirty="0" smtClean="0"/>
                  <a:t>action </a:t>
                </a:r>
                <a:r>
                  <a:rPr lang="en-US" sz="3100" dirty="0"/>
                  <a:t>in [-10, </a:t>
                </a:r>
                <a:r>
                  <a:rPr lang="en-US" sz="3100" dirty="0" smtClean="0"/>
                  <a:t>10]. </a:t>
                </a:r>
                <a:r>
                  <a:rPr lang="en-US" sz="3100" b="1" dirty="0" smtClean="0"/>
                  <a:t>Nature might be adversarial!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On each iteration we choose an action, then see the payoffs for all actions</a:t>
                </a:r>
              </a:p>
              <a:p>
                <a:pPr lvl="1"/>
                <a:r>
                  <a:rPr lang="en-US" dirty="0" smtClean="0"/>
                  <a:t>We can choose a </a:t>
                </a:r>
                <a:r>
                  <a:rPr lang="en-US" b="1" dirty="0" smtClean="0"/>
                  <a:t>probability distribution </a:t>
                </a:r>
                <a:r>
                  <a:rPr lang="en-US" dirty="0" smtClean="0"/>
                  <a:t>over actions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receive a payoff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depending on which action(s) we chose</a:t>
                </a:r>
                <a:endParaRPr lang="en-US" dirty="0"/>
              </a:p>
              <a:p>
                <a:endParaRPr lang="en-US" sz="3100" dirty="0" smtClean="0"/>
              </a:p>
              <a:p>
                <a:r>
                  <a:rPr lang="en-US" sz="3100" b="1" dirty="0" smtClean="0"/>
                  <a:t>Question</a:t>
                </a:r>
                <a:r>
                  <a:rPr lang="en-US" sz="3100" dirty="0" smtClean="0"/>
                  <a:t>: Can we do as well as having simply picked the </a:t>
                </a:r>
                <a:r>
                  <a:rPr lang="en-US" sz="3100" b="1" dirty="0" smtClean="0"/>
                  <a:t>single best action in hindsight?</a:t>
                </a:r>
                <a:endParaRPr lang="en-US" sz="31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019675"/>
              </a:xfrm>
              <a:blipFill rotWithShape="1">
                <a:blip r:embed="rId2"/>
                <a:stretch>
                  <a:fillRect l="-593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" y="11906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11906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687" y="1190620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Minimization: Example</a:t>
            </a:r>
            <a:endParaRPr lang="en-US" dirty="0"/>
          </a:p>
        </p:txBody>
      </p:sp>
      <p:pic>
        <p:nvPicPr>
          <p:cNvPr id="1026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31718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8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22" y="1304925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Iteration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752" y="5086320"/>
            <a:ext cx="2552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Our </a:t>
            </a:r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8282" y="2876550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651" y="2876550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670" y="2876554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2693" y="4296077"/>
            <a:ext cx="203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Average Payoff: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060" y="4296077"/>
            <a:ext cx="203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7808" y="4296081"/>
            <a:ext cx="203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91086" y="1705035"/>
            <a:ext cx="914274" cy="866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69825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5312" y="2571810"/>
            <a:ext cx="112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8213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92284" y="5648295"/>
            <a:ext cx="1197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Regret: 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7498" y="5223688"/>
            <a:ext cx="2711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Difference between our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payoff and the best lever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2838688" y="5577631"/>
            <a:ext cx="1052398" cy="13736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7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Regret Minimization: Example</a:t>
            </a:r>
            <a:endParaRPr lang="en-US" dirty="0"/>
          </a:p>
        </p:txBody>
      </p:sp>
      <p:pic>
        <p:nvPicPr>
          <p:cNvPr id="1026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357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726" y="3171823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Noam\AppData\Local\Microsoft\Windows\INetCache\IE\CK9STUVH\slot-machi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08" y="3171824"/>
            <a:ext cx="971074" cy="112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5322" y="1304925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Iteration 1</a:t>
            </a:r>
            <a:endParaRPr 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64539" y="5086320"/>
                <a:ext cx="25673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Our </a:t>
                </a:r>
                <a:r>
                  <a:rPr lang="en-US" dirty="0">
                    <a:solidFill>
                      <a:schemeClr val="tx1"/>
                    </a:solidFill>
                  </a:rPr>
                  <a:t>Average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Payoff: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4539" y="5086320"/>
                <a:ext cx="2567369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13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568282" y="2876550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651" y="2876550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6670" y="2876554"/>
            <a:ext cx="1057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Lever 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573" y="4296077"/>
            <a:ext cx="2167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060" y="4296077"/>
            <a:ext cx="2039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3688" y="4296081"/>
            <a:ext cx="2167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Average</a:t>
            </a:r>
            <a:r>
              <a:rPr lang="en-US" dirty="0" smtClean="0">
                <a:solidFill>
                  <a:schemeClr val="tx1"/>
                </a:solidFill>
              </a:rPr>
              <a:t> Payoff: 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891086" y="1705035"/>
            <a:ext cx="914274" cy="8667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69825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85312" y="2571810"/>
            <a:ext cx="1125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68213" y="2571810"/>
            <a:ext cx="1254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Payoff: 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8164" y="5648295"/>
            <a:ext cx="1326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Regret: 10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1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pnash.aaai05">
  <a:themeElements>
    <a:clrScheme name="">
      <a:dk1>
        <a:srgbClr val="FFFFCC"/>
      </a:dk1>
      <a:lt1>
        <a:srgbClr val="FFFFFF"/>
      </a:lt1>
      <a:dk2>
        <a:srgbClr val="FFFF66"/>
      </a:dk2>
      <a:lt2>
        <a:srgbClr val="808080"/>
      </a:lt2>
      <a:accent1>
        <a:srgbClr val="00CC99"/>
      </a:accent1>
      <a:accent2>
        <a:srgbClr val="99CCFF"/>
      </a:accent2>
      <a:accent3>
        <a:srgbClr val="FFFFFF"/>
      </a:accent3>
      <a:accent4>
        <a:srgbClr val="DADAAE"/>
      </a:accent4>
      <a:accent5>
        <a:srgbClr val="AAE2CA"/>
      </a:accent5>
      <a:accent6>
        <a:srgbClr val="8AB9E7"/>
      </a:accent6>
      <a:hlink>
        <a:srgbClr val="FF9999"/>
      </a:hlink>
      <a:folHlink>
        <a:srgbClr val="B2B2B2"/>
      </a:folHlink>
    </a:clrScheme>
    <a:fontScheme name="mipnash.aaai0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FF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mipnash.aaai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pnash.aaai0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pnash.aaai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 Documents on D\ppt\mipnash.aaai05.ppt</Template>
  <TotalTime>24787</TotalTime>
  <Words>5197</Words>
  <Application>Microsoft Office PowerPoint</Application>
  <PresentationFormat>On-screen Show (4:3)</PresentationFormat>
  <Paragraphs>1142</Paragraphs>
  <Slides>66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Helvetica Neue Light</vt:lpstr>
      <vt:lpstr>Calibri</vt:lpstr>
      <vt:lpstr>Times New Roman</vt:lpstr>
      <vt:lpstr>ヒラギノ角ゴ ProN W3</vt:lpstr>
      <vt:lpstr>Cambria Math</vt:lpstr>
      <vt:lpstr>mipnash.aaai05</vt:lpstr>
      <vt:lpstr>Office Theme</vt:lpstr>
      <vt:lpstr>Solving Imperfect-Information Games with CFR</vt:lpstr>
      <vt:lpstr>Review: Imperfect-Information Game Tree</vt:lpstr>
      <vt:lpstr>Search in Perfect-Information Games</vt:lpstr>
      <vt:lpstr>Search in Perfect-Information Games</vt:lpstr>
      <vt:lpstr>Search in Imperfect-Information Games</vt:lpstr>
      <vt:lpstr>Review: Nash Equilibrium</vt:lpstr>
      <vt:lpstr>Regret Minimization</vt:lpstr>
      <vt:lpstr>Regret Minimization: Example</vt:lpstr>
      <vt:lpstr>Regret Minimization: Example</vt:lpstr>
      <vt:lpstr>Regret Minimization: Example</vt:lpstr>
      <vt:lpstr>Regret Minimization: Example</vt:lpstr>
      <vt:lpstr>Regret Matching</vt:lpstr>
      <vt:lpstr>Convergence to Nash Equilibrium</vt:lpstr>
      <vt:lpstr>Regret Matching</vt:lpstr>
      <vt:lpstr>Regret Matching</vt:lpstr>
      <vt:lpstr>Regret Matching</vt:lpstr>
      <vt:lpstr>Regret Matching</vt:lpstr>
      <vt:lpstr>Regret Matching</vt:lpstr>
      <vt:lpstr>Regret Matching</vt:lpstr>
      <vt:lpstr>Proof of Convergence</vt:lpstr>
      <vt:lpstr>Warm Starting for Regret Minimization</vt:lpstr>
      <vt:lpstr>Warm Starting for Regret Minimization</vt:lpstr>
      <vt:lpstr>Ineffective Warm Starting</vt:lpstr>
      <vt:lpstr>Ineffective Warm Starting</vt:lpstr>
      <vt:lpstr>Ineffective Warm Starting</vt:lpstr>
      <vt:lpstr>Ineffective Warm Starting</vt:lpstr>
      <vt:lpstr>Review of Regret Matching</vt:lpstr>
      <vt:lpstr>Warm Starting for Regret Minimization [Brown &amp; Sandholm AAAI-16]</vt:lpstr>
      <vt:lpstr>Warm Starting for Regret Minimization [Brown &amp; Sandholm AAAI-16]</vt:lpstr>
      <vt:lpstr>Warm Starting for Regret Minimization [Brown &amp; Sandholm AAAI-16]</vt:lpstr>
      <vt:lpstr>Warm Starting for Regret Minimization</vt:lpstr>
      <vt:lpstr>Warm Starting for Regret Minimization</vt:lpstr>
      <vt:lpstr>Counterfactual Regret Minimization (CFR)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Counterfactual Regret Minimization (CFR) [Zinkevich et al. NIPS-2007]</vt:lpstr>
      <vt:lpstr>CFR Pseudocode</vt:lpstr>
      <vt:lpstr>Partial Pruning in CFR</vt:lpstr>
      <vt:lpstr>CFR-BR</vt:lpstr>
      <vt:lpstr>Zero-Reach CFR-BR</vt:lpstr>
      <vt:lpstr>Zero-Reach CFR-BR</vt:lpstr>
      <vt:lpstr>Zero-Reach CFR-BR</vt:lpstr>
      <vt:lpstr>Zero-Reach CFR-BR</vt:lpstr>
      <vt:lpstr>Zero-Reach CFR-BR</vt:lpstr>
      <vt:lpstr>Regret-Based Pruning</vt:lpstr>
      <vt:lpstr>Experimental Results</vt:lpstr>
      <vt:lpstr>Other CFR Variants</vt:lpstr>
      <vt:lpstr>Abstraction</vt:lpstr>
      <vt:lpstr>Abstraction</vt:lpstr>
      <vt:lpstr>Standard Approach [Gilpin &amp; Sandholm EC-06, J. of the ACM 2007…]</vt:lpstr>
      <vt:lpstr>Example: Claudico vs. Human Pros</vt:lpstr>
      <vt:lpstr>Example: Claudico vs. Human Pros</vt:lpstr>
      <vt:lpstr>Simultaneous Approach</vt:lpstr>
      <vt:lpstr>Simultaneous Approach</vt:lpstr>
      <vt:lpstr>Simultaneous Approach</vt:lpstr>
      <vt:lpstr>Simultaneous Approach</vt:lpstr>
      <vt:lpstr>Simultaneous Approach</vt:lpstr>
      <vt:lpstr>Simultaneous Approach</vt:lpstr>
      <vt:lpstr>Experiments</vt:lpstr>
      <vt:lpstr>Experiments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Tuomas Sandholm</dc:creator>
  <cp:lastModifiedBy>Noam</cp:lastModifiedBy>
  <cp:revision>3176</cp:revision>
  <dcterms:created xsi:type="dcterms:W3CDTF">1601-01-01T00:00:00Z</dcterms:created>
  <dcterms:modified xsi:type="dcterms:W3CDTF">2016-04-20T17:52:33Z</dcterms:modified>
</cp:coreProperties>
</file>