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embeddedFontLst>
    <p:embeddedFont>
      <p:font typeface="Proxima Nova"/>
      <p:regular r:id="rId31"/>
      <p:bold r:id="rId32"/>
      <p:italic r:id="rId33"/>
      <p:boldItalic r:id="rId34"/>
    </p:embeddedFont>
    <p:embeddedFont>
      <p:font typeface="Alfa Slab One"/>
      <p:regular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roximaNova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ProximaNova-italic.fntdata"/><Relationship Id="rId10" Type="http://schemas.openxmlformats.org/officeDocument/2006/relationships/slide" Target="slides/slide5.xml"/><Relationship Id="rId32" Type="http://schemas.openxmlformats.org/officeDocument/2006/relationships/font" Target="fonts/ProximaNova-bold.fntdata"/><Relationship Id="rId13" Type="http://schemas.openxmlformats.org/officeDocument/2006/relationships/slide" Target="slides/slide8.xml"/><Relationship Id="rId35" Type="http://schemas.openxmlformats.org/officeDocument/2006/relationships/font" Target="fonts/AlfaSlabOne-regular.fntdata"/><Relationship Id="rId12" Type="http://schemas.openxmlformats.org/officeDocument/2006/relationships/slide" Target="slides/slide7.xml"/><Relationship Id="rId34" Type="http://schemas.openxmlformats.org/officeDocument/2006/relationships/font" Target="fonts/ProximaNova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09e7d023a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09e7d023a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d02faf164_2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d02faf164_2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ClassID is 8 bits, line is 8 bits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InitMap/ValidMap describe properties of “any object of the class”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Speculate Map - has any speculative optimization been applied for this property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 properties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 Cache is to Class List as TLB is to Page Table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List of speculatively optimized functions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4d02faf164_2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4d02faf164_2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4d02faf164_2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4d02faf164_2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24ca34ecd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524ca34ecd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509e7d023a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509e7d023a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24ca34ecd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24ca34ecd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524ca34ecd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524ca34ecd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524ca34ecd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524ca34ecd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24ca34ecd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524ca34ecd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524ca34ec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524ca34ec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09e7d023a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509e7d023a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524ca34ecd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524ca34ecd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524ca34ecd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524ca34ecd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524ca34ecd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524ca34ecd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524ca34ecd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524ca34ecd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509e7d023a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509e7d023a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524ca34ec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524ca34ec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524ca34ecd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524ca34ecd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24ca34ecd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524ca34ec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09e7d023a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509e7d023a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09e7d023a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09e7d023a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09e7d023a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09e7d023a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d02faf164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4d02faf164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jpg"/><Relationship Id="rId4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Optimizations for Dynamic Languages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Chuta Sano, Axel Feldmann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15-745 Presentation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Specialized code is </a:t>
            </a:r>
            <a:r>
              <a:rPr i="1" lang="en"/>
              <a:t>much </a:t>
            </a:r>
            <a:r>
              <a:rPr lang="en"/>
              <a:t>faster than generic code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We want as much of it as possible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Specialization requires assumptions about types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These assumptions must be checked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Checks are expensive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Most programs use relatively few classes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type of most variables, class attributes, and arrays is monomorphic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Types mostly remain constant!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Therefore, in the typical case our assumptions about types mostly hold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It would be nice if we didn’t have to constantly check this in software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Hardware can help!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Class List</a:t>
            </a:r>
            <a:endParaRPr/>
          </a:p>
        </p:txBody>
      </p:sp>
      <p:sp>
        <p:nvSpPr>
          <p:cNvPr id="124" name="Google Shape;124;p23"/>
          <p:cNvSpPr txBox="1"/>
          <p:nvPr>
            <p:ph idx="1" type="body"/>
          </p:nvPr>
        </p:nvSpPr>
        <p:spPr>
          <a:xfrm>
            <a:off x="311700" y="3666600"/>
            <a:ext cx="8520600" cy="9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 in software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Has fixed 2^16 entries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Class List base is stored in a new hardware register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Cached in a Class Cache</a:t>
            </a:r>
            <a:endParaRPr/>
          </a:p>
        </p:txBody>
      </p:sp>
      <p:pic>
        <p:nvPicPr>
          <p:cNvPr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538" y="1248475"/>
            <a:ext cx="8374914" cy="236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Hardware Changes</a:t>
            </a:r>
            <a:endParaRPr/>
          </a:p>
        </p:txBody>
      </p:sp>
      <p:sp>
        <p:nvSpPr>
          <p:cNvPr id="131" name="Google Shape;131;p24"/>
          <p:cNvSpPr txBox="1"/>
          <p:nvPr>
            <p:ph idx="1" type="body"/>
          </p:nvPr>
        </p:nvSpPr>
        <p:spPr>
          <a:xfrm>
            <a:off x="311700" y="1152475"/>
            <a:ext cx="8520600" cy="78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Architecture is augmented with movStoreClassCache and movStoreClassCacheArray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Similar to x86 mov instructions, except they also hit the classCache</a:t>
            </a:r>
            <a:endParaRPr/>
          </a:p>
        </p:txBody>
      </p:sp>
      <p:pic>
        <p:nvPicPr>
          <p:cNvPr id="132" name="Google Shape;13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173658"/>
            <a:ext cx="6147426" cy="2969842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4"/>
          <p:cNvSpPr/>
          <p:nvPr/>
        </p:nvSpPr>
        <p:spPr>
          <a:xfrm>
            <a:off x="4324000" y="3074150"/>
            <a:ext cx="911100" cy="3375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4"/>
          <p:cNvSpPr txBox="1"/>
          <p:nvPr>
            <p:ph idx="1" type="body"/>
          </p:nvPr>
        </p:nvSpPr>
        <p:spPr>
          <a:xfrm>
            <a:off x="6084750" y="2473100"/>
            <a:ext cx="2553000" cy="78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If speculation goes wrong, a HW exception is generated allowing the runtime to “fix up” any incorrect state.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Key takeaway: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Dynamic languages are tough, hardware can help.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Also, the paper’s title was pretty misleading.</a:t>
            </a:r>
            <a:endParaRPr sz="3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HHVM JIT: a </a:t>
            </a:r>
            <a:r>
              <a:rPr lang="en" sz="3000"/>
              <a:t>p</a:t>
            </a:r>
            <a:r>
              <a:rPr lang="en" sz="3000"/>
              <a:t>rofile-guided, region-based compiler for PHP and Hack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Ottoni, Guillherme (Facebook)</a:t>
            </a:r>
            <a:endParaRPr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  <p:sp>
        <p:nvSpPr>
          <p:cNvPr id="150" name="Google Shape;150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</a:pPr>
            <a:r>
              <a:rPr lang="en"/>
              <a:t>Php/Hack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Hack: dialect of Php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Fast Development Cycle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HipHop Compiler (2012)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Php -&gt; C++ w/ static types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HHVM JIT v1 (2014)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Tracelet-based compilation</a:t>
            </a:r>
            <a:endParaRPr/>
          </a:p>
          <a:p>
            <a: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“Maximal bytecode that can be type-specialized given the state of the VM”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Type guards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HHVM JIT 2.0</a:t>
            </a:r>
            <a:endParaRPr/>
          </a:p>
        </p:txBody>
      </p:sp>
      <p:sp>
        <p:nvSpPr>
          <p:cNvPr id="156" name="Google Shape;156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Ensemble of known/common optimizations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Four Principles: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Type specialization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Side exits / On-Stack Replacement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Profile-guided optimizations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Region-based compilation (1995)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(as opposed to tracelet-based)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85800"/>
            <a:ext cx="9144000" cy="39147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HHVM JIT 2.0</a:t>
            </a:r>
            <a:endParaRPr/>
          </a:p>
        </p:txBody>
      </p:sp>
      <p:pic>
        <p:nvPicPr>
          <p:cNvPr id="167" name="Google Shape;16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2275" y="1755100"/>
            <a:ext cx="3386650" cy="215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170125"/>
            <a:ext cx="5054225" cy="292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1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Practical partial evaluation for high-performance dynamic language runtimes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Thomas Wrthinger, Christian Wimmer, Christian Humer, Andreas W, Lukas Stadler, Chris Seaton, Gilles Duboscq, Doug Simon, and Matthias Grimmer (Oracle)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Dynamic Languages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Replace any “common static checks” with runtime checks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Types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Syntax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Eval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Box-ing functions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etc.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Most common: </a:t>
            </a:r>
            <a:r>
              <a:rPr b="1" lang="en"/>
              <a:t>types</a:t>
            </a:r>
            <a:r>
              <a:rPr lang="en"/>
              <a:t> (partial, full, etc.)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  <p:sp>
        <p:nvSpPr>
          <p:cNvPr id="179" name="Google Shape;179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GCC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 -&gt; (preprocessed) C -&gt; AST -&gt; (~10+ passes) IR -&gt; (pick a backend compiler) -&gt; bytecode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general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Text -&gt; … -&gt; AST -&gt; … -&gt; IR -&gt; bytecode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Or technically,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Text -&gt; … -&gt; “program running”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General Scheme to go from AST interpreter to “program running” (2013) based on First Futamura Projection (1983)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Partial Evaluations!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Partial Evaluation</a:t>
            </a:r>
            <a:endParaRPr/>
          </a:p>
        </p:txBody>
      </p:sp>
      <p:sp>
        <p:nvSpPr>
          <p:cNvPr id="185" name="Google Shape;185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do we stop inlining?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Boundaries (explicit annotation)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Local Speculation -- not too interesting or new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Inline fast paths with type guards and fall back to interpreter when typing checks fail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Global Speculation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Global mutable state containing “assumptions”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That’s it!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Three Primitives</a:t>
            </a:r>
            <a:endParaRPr/>
          </a:p>
        </p:txBody>
      </p:sp>
      <p:sp>
        <p:nvSpPr>
          <p:cNvPr id="191" name="Google Shape;191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</a:pPr>
            <a:r>
              <a:rPr lang="en"/>
              <a:t>The three primitives needed:</a:t>
            </a:r>
            <a:endParaRPr/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○"/>
            </a:pPr>
            <a:r>
              <a:rPr lang="en"/>
              <a:t>Partial Evaluation Boundaries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Local Assumptions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Global Assumptions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 implement: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On-stack replacements (of loops)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Tail calls!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Hard to implement (efficiently): -- somewhat ironic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Continuations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Reflections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Benchmarks</a:t>
            </a:r>
            <a:endParaRPr/>
          </a:p>
        </p:txBody>
      </p:sp>
      <p:sp>
        <p:nvSpPr>
          <p:cNvPr id="197" name="Google Shape;197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</a:pPr>
            <a:r>
              <a:rPr lang="en"/>
              <a:t>V8 Javascript VM : 0.83x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JRuby : 3.8x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GNU R : 5x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Skepticism: not “full” implementations, side-effects(?)</a:t>
            </a:r>
            <a:endParaRPr/>
          </a:p>
        </p:txBody>
      </p:sp>
      <p:pic>
        <p:nvPicPr>
          <p:cNvPr id="198" name="Google Shape;19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3350" y="2516025"/>
            <a:ext cx="6724650" cy="217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Any Questions?</a:t>
            </a:r>
            <a:endParaRPr/>
          </a:p>
        </p:txBody>
      </p:sp>
      <p:pic>
        <p:nvPicPr>
          <p:cNvPr id="204" name="Google Shape;20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1450" y="1312300"/>
            <a:ext cx="5068725" cy="3167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 Questions</a:t>
            </a:r>
            <a:endParaRPr/>
          </a:p>
        </p:txBody>
      </p:sp>
      <p:sp>
        <p:nvSpPr>
          <p:cNvPr id="210" name="Google Shape;210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Are dynamic languages worth it? What benefits do they bring for all of these headaches?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Are there any other ways to exploit the observation that most variables/structures are actually monomorphic?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do types provide? How much power should programmers give to types?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 higher level information provide different opportunities for optimization compared to low level information?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Are certain higher level optimizations isomorphic to certain lower level optimizations?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Set of all “Useful” Programs</a:t>
            </a:r>
            <a:endParaRPr/>
          </a:p>
        </p:txBody>
      </p:sp>
      <p:sp>
        <p:nvSpPr>
          <p:cNvPr id="69" name="Google Shape;69;p15"/>
          <p:cNvSpPr/>
          <p:nvPr/>
        </p:nvSpPr>
        <p:spPr>
          <a:xfrm>
            <a:off x="551325" y="1398500"/>
            <a:ext cx="8021100" cy="3261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5"/>
          <p:cNvSpPr/>
          <p:nvPr/>
        </p:nvSpPr>
        <p:spPr>
          <a:xfrm>
            <a:off x="948000" y="2487700"/>
            <a:ext cx="2265900" cy="18288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5"/>
          <p:cNvSpPr/>
          <p:nvPr/>
        </p:nvSpPr>
        <p:spPr>
          <a:xfrm>
            <a:off x="1404050" y="1658950"/>
            <a:ext cx="5616300" cy="29664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5"/>
          <p:cNvSpPr txBox="1"/>
          <p:nvPr/>
        </p:nvSpPr>
        <p:spPr>
          <a:xfrm>
            <a:off x="1080725" y="3018775"/>
            <a:ext cx="3677700" cy="3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Useful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5965550" y="1468563"/>
            <a:ext cx="3677700" cy="3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set of all programs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2909550" y="2255700"/>
            <a:ext cx="3677700" cy="3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5" name="Google Shape;75;p15"/>
          <p:cNvSpPr/>
          <p:nvPr/>
        </p:nvSpPr>
        <p:spPr>
          <a:xfrm>
            <a:off x="1965675" y="2277025"/>
            <a:ext cx="2530200" cy="21246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5"/>
          <p:cNvSpPr txBox="1"/>
          <p:nvPr/>
        </p:nvSpPr>
        <p:spPr>
          <a:xfrm>
            <a:off x="4170625" y="2151388"/>
            <a:ext cx="3677700" cy="3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Some untyped C-like language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Consider the Identity Function</a:t>
            </a:r>
            <a:endParaRPr/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Static type: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Int id(int x) { return x; }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Float id(float x) { return x; }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...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Dynamic type: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Func id(x) { return x; }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Generics: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Templates (C++)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Parametric polymorphism (SML)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Theory Club</a:t>
            </a:r>
            <a:endParaRPr/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" sz="3600"/>
              <a:t>Rule 1 : Never trust programmers</a:t>
            </a:r>
            <a:endParaRPr sz="3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</a:t>
            </a:r>
            <a:endParaRPr/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Lots of people write lots of code in dynamically typed languages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They expect their code to be </a:t>
            </a:r>
            <a:r>
              <a:rPr lang="en"/>
              <a:t>fast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Dynamically typed languages are often run through interpreters (not fast)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One of the big selling points of dynamically typed languages is generic code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same function can work on both widgets and gadgets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Often, these types are not conclusively known until runtime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Machine code is the opposite of generic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x86 addl instruction works on 32 bit integers exclusively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 widgets, no gadgets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can we bridge this gap?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Simple Example (in Javascript)</a:t>
            </a:r>
            <a:endParaRPr/>
          </a:p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311700" y="1152475"/>
            <a:ext cx="8520600" cy="20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Foo = { a : 1 }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Bar = { b : 2, a : 3 }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Fn = (x, y) =&gt; (x.a + y.a)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All of the following are valid calls to Fn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311700" y="3299050"/>
            <a:ext cx="8520600" cy="16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Fn(Foo, Bar), Fn(Foo, Foo), Fn(Bar, Foo), Fn(Bar, Bar)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However, the position of the “a” field in memory is not the same for all objects!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Tempting Solution (very abstract asm)</a:t>
            </a:r>
            <a:endParaRPr/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311700" y="1152475"/>
            <a:ext cx="8520600" cy="3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urier New"/>
                <a:ea typeface="Courier New"/>
                <a:cs typeface="Courier New"/>
                <a:sym typeface="Courier New"/>
              </a:rPr>
              <a:t>// Recall: </a:t>
            </a:r>
            <a:r>
              <a:rPr lang="en" sz="1600">
                <a:latin typeface="Courier New"/>
                <a:ea typeface="Courier New"/>
                <a:cs typeface="Courier New"/>
                <a:sym typeface="Courier New"/>
              </a:rPr>
              <a:t>Fn = (x, y) =&gt; (x.a + y.a)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urier New"/>
                <a:ea typeface="Courier New"/>
                <a:cs typeface="Courier New"/>
                <a:sym typeface="Courier New"/>
              </a:rPr>
              <a:t>// Assume %rdi = x, %rsi = type of x, %rdx = y, %rcx = type of y 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urier New"/>
                <a:ea typeface="Courier New"/>
                <a:cs typeface="Courier New"/>
                <a:sym typeface="Courier New"/>
              </a:rPr>
              <a:t>a1, typeof_a1 = get_field(x, typeof_x, “a”)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urier New"/>
                <a:ea typeface="Courier New"/>
                <a:cs typeface="Courier New"/>
                <a:sym typeface="Courier New"/>
              </a:rPr>
              <a:t>a2, typeof_a2 = get_field(y, typeof_y, “a”)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urier New"/>
                <a:ea typeface="Courier New"/>
                <a:cs typeface="Courier New"/>
                <a:sym typeface="Courier New"/>
              </a:rPr>
              <a:t>r,  typeof_r  = add(a1, typeof_a1, a2, typeof_a2)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urier New"/>
                <a:ea typeface="Courier New"/>
                <a:cs typeface="Courier New"/>
                <a:sym typeface="Courier New"/>
              </a:rPr>
              <a:t>return r, typeof_r</a:t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Just imagine how long this would be in x86 assembly. It also includes </a:t>
            </a:r>
            <a:r>
              <a:rPr b="1" lang="en"/>
              <a:t>THREE</a:t>
            </a:r>
            <a:r>
              <a:rPr lang="en"/>
              <a:t> expensive function calls.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However, if we want to allow for x and y to be generic, we need code like this!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Removing Checks in Dynamically Typed Languages Through Efficient Profiling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Gem Dot, Alejandro Martinez, Antonio González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