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Montserrat"/>
      <p:regular r:id="rId33"/>
      <p:bold r:id="rId34"/>
      <p:italic r:id="rId35"/>
      <p:boldItalic r:id="rId36"/>
    </p:embeddedFont>
    <p:embeddedFont>
      <p:font typeface="Lato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Montserrat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Montserrat-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-bold.fntdata"/><Relationship Id="rId15" Type="http://schemas.openxmlformats.org/officeDocument/2006/relationships/slide" Target="slides/slide10.xml"/><Relationship Id="rId37" Type="http://schemas.openxmlformats.org/officeDocument/2006/relationships/font" Target="fonts/Lato-regular.fntdata"/><Relationship Id="rId14" Type="http://schemas.openxmlformats.org/officeDocument/2006/relationships/slide" Target="slides/slide9.xml"/><Relationship Id="rId36" Type="http://schemas.openxmlformats.org/officeDocument/2006/relationships/font" Target="fonts/Montserrat-boldItalic.fntdata"/><Relationship Id="rId17" Type="http://schemas.openxmlformats.org/officeDocument/2006/relationships/slide" Target="slides/slide12.xml"/><Relationship Id="rId39" Type="http://schemas.openxmlformats.org/officeDocument/2006/relationships/font" Target="fonts/Lato-italic.fntdata"/><Relationship Id="rId16" Type="http://schemas.openxmlformats.org/officeDocument/2006/relationships/slide" Target="slides/slide11.xml"/><Relationship Id="rId38" Type="http://schemas.openxmlformats.org/officeDocument/2006/relationships/font" Target="fonts/Lato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1b412a9b4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1b412a9b4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1bf7a82f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1bf7a82f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51bf7a82f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51bf7a82f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1bf7a82f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51bf7a82f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51bf7a82ff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51bf7a82f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51bf7a82f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51bf7a82f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1bf7a82ff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1bf7a82ff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1bf7a82ff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51bf7a82ff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51bf7a82ff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51bf7a82ff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51bf7a82ff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51bf7a82ff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1b412a9b4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1b412a9b4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51bf7a82ff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51bf7a82ff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51bf7a82ff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51bf7a82ff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51bf7a82ff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51bf7a82ff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51bf7a82ff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51bf7a82ff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51bf7a82ff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51bf7a82ff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51bf7a82ff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51bf7a82ff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51bf7a82ff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51bf7a82ff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51b412a9b4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51b412a9b4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1b412a9b4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1b412a9b4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1b412a9b4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1b412a9b4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1b412a9b4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1b412a9b4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1b412a9b4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1b412a9b4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1b412a9b4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1b412a9b4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1b412a9b4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1b412a9b4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1b412a9b4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51b412a9b4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Portability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4479850" y="3569450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Rohan Yadav and Charles Yuan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(rohany)                   (chenhuiy)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"/>
          <p:cNvSpPr txBox="1"/>
          <p:nvPr>
            <p:ph type="title"/>
          </p:nvPr>
        </p:nvSpPr>
        <p:spPr>
          <a:xfrm>
            <a:off x="1297500" y="393750"/>
            <a:ext cx="81087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Architecture Specific Code</a:t>
            </a:r>
            <a:endParaRPr sz="3500"/>
          </a:p>
        </p:txBody>
      </p:sp>
      <p:sp>
        <p:nvSpPr>
          <p:cNvPr id="198" name="Google Shape;198;p22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Compilers rely on architecture-specific information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Cost models, memory models, optimization decisions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Models are very complicated</a:t>
            </a:r>
            <a:endParaRPr sz="2400"/>
          </a:p>
        </p:txBody>
      </p:sp>
      <p:pic>
        <p:nvPicPr>
          <p:cNvPr id="199" name="Google Shape;1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8300" y="3105275"/>
            <a:ext cx="2199475" cy="19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Obtaining models</a:t>
            </a:r>
            <a:endParaRPr sz="3600"/>
          </a:p>
        </p:txBody>
      </p:sp>
      <p:sp>
        <p:nvSpPr>
          <p:cNvPr id="205" name="Google Shape;205;p23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Large number of programs run many times and analyzed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Samples are redundant and excessive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Experts can write heuristics to shortcut the process</a:t>
            </a:r>
            <a:endParaRPr sz="22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206" name="Google Shape;20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3286113"/>
            <a:ext cx="2286000" cy="18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Obtaining models</a:t>
            </a:r>
            <a:endParaRPr sz="3600"/>
          </a:p>
        </p:txBody>
      </p:sp>
      <p:sp>
        <p:nvSpPr>
          <p:cNvPr id="212" name="Google Shape;212;p2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Problem 1: writing heuristics takes years (and millions)!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Problem 2: hardware is changing (more heterogeneous) all the time!</a:t>
            </a:r>
            <a:endParaRPr sz="2200"/>
          </a:p>
        </p:txBody>
      </p:sp>
      <p:pic>
        <p:nvPicPr>
          <p:cNvPr id="213" name="Google Shape;21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5625" y="3493200"/>
            <a:ext cx="1577000" cy="137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Big Idea #1</a:t>
            </a:r>
            <a:endParaRPr sz="3500"/>
          </a:p>
        </p:txBody>
      </p:sp>
      <p:sp>
        <p:nvSpPr>
          <p:cNvPr id="219" name="Google Shape;219;p2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0"/>
              <a:t>Machine Learning</a:t>
            </a:r>
            <a:endParaRPr sz="6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How to use ML?</a:t>
            </a:r>
            <a:endParaRPr sz="3500"/>
          </a:p>
        </p:txBody>
      </p:sp>
      <p:sp>
        <p:nvSpPr>
          <p:cNvPr id="225" name="Google Shape;225;p2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/>
              <a:t>Iterative compilation </a:t>
            </a:r>
            <a:r>
              <a:rPr lang="en" sz="2400"/>
              <a:t>- automatically deriving heuristics by training predictors to select optimizations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Can outperform expert-written heuristics!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Still a problem: random search wastes a ton of time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Big Idea #2</a:t>
            </a:r>
            <a:endParaRPr sz="3500"/>
          </a:p>
        </p:txBody>
      </p:sp>
      <p:sp>
        <p:nvSpPr>
          <p:cNvPr id="231" name="Google Shape;231;p2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0"/>
              <a:t>Active</a:t>
            </a:r>
            <a:r>
              <a:rPr lang="en" sz="6000"/>
              <a:t> Learning</a:t>
            </a:r>
            <a:endParaRPr sz="6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What does that mean?</a:t>
            </a:r>
            <a:endParaRPr sz="3500"/>
          </a:p>
        </p:txBody>
      </p:sp>
      <p:sp>
        <p:nvSpPr>
          <p:cNvPr id="237" name="Google Shape;237;p2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Don't just randomly run programs and then train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Identify where most optimization is possible and move in that direction!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Key objective: minimize #samples per example</a:t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Sequential Analysis</a:t>
            </a:r>
            <a:endParaRPr sz="3500"/>
          </a:p>
        </p:txBody>
      </p:sp>
      <p:sp>
        <p:nvSpPr>
          <p:cNvPr id="243" name="Google Shape;243;p2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Candidate set: possible next example to use for training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Traditionally</a:t>
            </a:r>
            <a:r>
              <a:rPr lang="en" sz="2400"/>
              <a:t>: keep training set disjoint from candidate set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New algorithm: in main loop, consider not only a new example but whether an old one is useful again</a:t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13863"/>
            <a:ext cx="8839197" cy="251577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0"/>
          <p:cNvSpPr txBox="1"/>
          <p:nvPr/>
        </p:nvSpPr>
        <p:spPr>
          <a:xfrm>
            <a:off x="152400" y="4038100"/>
            <a:ext cx="1467900" cy="7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good quality data to start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0" name="Google Shape;250;p30"/>
          <p:cNvSpPr txBox="1"/>
          <p:nvPr/>
        </p:nvSpPr>
        <p:spPr>
          <a:xfrm>
            <a:off x="2207250" y="4038100"/>
            <a:ext cx="1467900" cy="7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one observation at a time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1" name="Google Shape;251;p30"/>
          <p:cNvSpPr txBox="1"/>
          <p:nvPr/>
        </p:nvSpPr>
        <p:spPr>
          <a:xfrm>
            <a:off x="4572000" y="4038100"/>
            <a:ext cx="1467900" cy="7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previous data stays in candidate set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2" name="Google Shape;252;p30"/>
          <p:cNvSpPr txBox="1"/>
          <p:nvPr/>
        </p:nvSpPr>
        <p:spPr>
          <a:xfrm>
            <a:off x="6936750" y="4038100"/>
            <a:ext cx="1467900" cy="7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repeat until complete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Algorithmic Tools</a:t>
            </a:r>
            <a:endParaRPr sz="3500"/>
          </a:p>
        </p:txBody>
      </p:sp>
      <p:sp>
        <p:nvSpPr>
          <p:cNvPr id="258" name="Google Shape;258;p3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Problem: need to estimate </a:t>
            </a:r>
            <a:r>
              <a:rPr i="1" lang="en" sz="2400"/>
              <a:t>uncertainty</a:t>
            </a:r>
            <a:r>
              <a:rPr lang="en" sz="2400"/>
              <a:t> of prediction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Solution 1: </a:t>
            </a:r>
            <a:r>
              <a:rPr i="1" lang="en" sz="2400"/>
              <a:t>Gaussian Process</a:t>
            </a:r>
            <a:r>
              <a:rPr lang="en" sz="2400"/>
              <a:t> (GP)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But GP is cubic time.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Solution 2: </a:t>
            </a:r>
            <a:r>
              <a:rPr i="1" lang="en" sz="2400"/>
              <a:t>Dynamic Trees</a:t>
            </a:r>
            <a:endParaRPr i="1" sz="2400"/>
          </a:p>
        </p:txBody>
      </p:sp>
      <p:pic>
        <p:nvPicPr>
          <p:cNvPr id="259" name="Google Shape;25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3750" y="2319725"/>
            <a:ext cx="1957301" cy="262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6086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Portability in Multiple Contexts</a:t>
            </a:r>
            <a:endParaRPr sz="3500"/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Improving legacy code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Architecture Adaptive Variant Selection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Architecture Specific Optimization</a:t>
            </a:r>
            <a:endParaRPr sz="2000"/>
          </a:p>
        </p:txBody>
      </p:sp>
      <p:pic>
        <p:nvPicPr>
          <p:cNvPr id="142" name="Google Shape;14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6938" y="2929525"/>
            <a:ext cx="2030126" cy="2030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2699312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2"/>
          <p:cNvSpPr txBox="1"/>
          <p:nvPr/>
        </p:nvSpPr>
        <p:spPr>
          <a:xfrm>
            <a:off x="152400" y="3228025"/>
            <a:ext cx="1676400" cy="12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partition state space into hyperrectangles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of similar outputs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6" name="Google Shape;266;p32"/>
          <p:cNvSpPr txBox="1"/>
          <p:nvPr/>
        </p:nvSpPr>
        <p:spPr>
          <a:xfrm>
            <a:off x="4409867" y="3228025"/>
            <a:ext cx="1676400" cy="12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stochastically choose one of three manipulations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7" name="Google Shape;267;p32"/>
          <p:cNvSpPr txBox="1"/>
          <p:nvPr/>
        </p:nvSpPr>
        <p:spPr>
          <a:xfrm>
            <a:off x="6536292" y="3228025"/>
            <a:ext cx="1676400" cy="12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result: no pruning at end, resistance to noisy data!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8" name="Google Shape;268;p32"/>
          <p:cNvSpPr txBox="1"/>
          <p:nvPr/>
        </p:nvSpPr>
        <p:spPr>
          <a:xfrm>
            <a:off x="2150979" y="3228025"/>
            <a:ext cx="1676400" cy="12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maintain decision tree of hyperrectangle nodes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Evaluation</a:t>
            </a:r>
            <a:endParaRPr sz="3500"/>
          </a:p>
        </p:txBody>
      </p:sp>
      <p:sp>
        <p:nvSpPr>
          <p:cNvPr id="274" name="Google Shape;274;p33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Task: find optimal set of compilation parameters for program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Loop unrolling, cache tiling, register tiling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SPAPT suite of search problems for automatic performance tuning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Stencil codes, linear algebra, other HPC problems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Compare against baseline ML approach</a:t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538" y="152400"/>
            <a:ext cx="8294913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475" y="152400"/>
            <a:ext cx="7449053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Critique</a:t>
            </a:r>
            <a:endParaRPr sz="3500"/>
          </a:p>
        </p:txBody>
      </p:sp>
      <p:sp>
        <p:nvSpPr>
          <p:cNvPr id="290" name="Google Shape;290;p3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Maybe really an ML paper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"compiler" shows up only 10 times in the paper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6 times before introduction ends!</a:t>
            </a:r>
            <a:endParaRPr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The Good</a:t>
            </a:r>
            <a:endParaRPr sz="3500"/>
          </a:p>
        </p:txBody>
      </p:sp>
      <p:sp>
        <p:nvSpPr>
          <p:cNvPr id="296" name="Google Shape;296;p3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Presents a convincing alternative to random search and traditional techniques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Demonstrates that the state-of-the-art ML-based approaches have a big efficiency gap to overcome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Broadly applicable to compiler optimizations across domains (parallelism, performance, memory)</a:t>
            </a:r>
            <a:endParaRPr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The Unclear</a:t>
            </a:r>
            <a:endParaRPr sz="3500"/>
          </a:p>
        </p:txBody>
      </p:sp>
      <p:sp>
        <p:nvSpPr>
          <p:cNvPr id="302" name="Google Shape;302;p3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How good are the optimized outputs?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How well does the convergence generalize to other types of programs?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How does the learner scale if it must revisit old samples frequently?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Discussion</a:t>
            </a:r>
            <a:endParaRPr sz="3500"/>
          </a:p>
        </p:txBody>
      </p:sp>
      <p:sp>
        <p:nvSpPr>
          <p:cNvPr id="308" name="Google Shape;308;p3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09" name="Google Shape;30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6325" y="1542000"/>
            <a:ext cx="2381250" cy="296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Improving Legacy Code </a:t>
            </a:r>
            <a:endParaRPr sz="3500"/>
          </a:p>
        </p:txBody>
      </p:sp>
      <p:sp>
        <p:nvSpPr>
          <p:cNvPr id="148" name="Google Shape;148;p1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Big idea is to reconstruct “High Level Information” from old binaries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Use HLI to perform new optimizations without source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Many of these are only possible due to COBOL…</a:t>
            </a:r>
            <a:endParaRPr sz="20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Stack and Heap variables are offset relative to static locations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Cobol runtime functions are all located in particular memory locations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Constant Pool is similar</a:t>
            </a:r>
            <a:endParaRPr sz="14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49" name="Google Shape;149;p15"/>
          <p:cNvSpPr txBox="1"/>
          <p:nvPr/>
        </p:nvSpPr>
        <p:spPr>
          <a:xfrm>
            <a:off x="5506975" y="393750"/>
            <a:ext cx="1894200" cy="7722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COBOL</a:t>
            </a:r>
            <a:endParaRPr sz="3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0" name="Google Shape;15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4900" y="3596450"/>
            <a:ext cx="2762250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Making BCD’s not suck</a:t>
            </a:r>
            <a:endParaRPr sz="3500"/>
          </a:p>
        </p:txBody>
      </p:sp>
      <p:sp>
        <p:nvSpPr>
          <p:cNvPr id="156" name="Google Shape;156;p1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These operations are incredibly slow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Author’s identify and remove as many BCD op’s as possible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Store intermediate results in registers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Replace runtime BCD functions with better implementations</a:t>
            </a:r>
            <a:endParaRPr sz="2000"/>
          </a:p>
        </p:txBody>
      </p:sp>
      <p:pic>
        <p:nvPicPr>
          <p:cNvPr id="157" name="Google Shape;15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3900" y="3474422"/>
            <a:ext cx="3046250" cy="157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Results</a:t>
            </a:r>
            <a:endParaRPr sz="3500"/>
          </a:p>
        </p:txBody>
      </p:sp>
      <p:sp>
        <p:nvSpPr>
          <p:cNvPr id="163" name="Google Shape;163;p1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575" y="1663701"/>
            <a:ext cx="7818549" cy="210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Architecture Adaptive Code</a:t>
            </a:r>
            <a:endParaRPr sz="3500"/>
          </a:p>
        </p:txBody>
      </p:sp>
      <p:sp>
        <p:nvSpPr>
          <p:cNvPr id="170" name="Google Shape;170;p1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Different GPU </a:t>
            </a:r>
            <a:r>
              <a:rPr lang="en" sz="2000"/>
              <a:t>architectures</a:t>
            </a:r>
            <a:r>
              <a:rPr lang="en" sz="2000"/>
              <a:t> support operations better than others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Select algorithm implementation based on these differences using Machine Learning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Don’t want to train on a new architecture every time!</a:t>
            </a:r>
            <a:endParaRPr sz="2000"/>
          </a:p>
        </p:txBody>
      </p:sp>
      <p:pic>
        <p:nvPicPr>
          <p:cNvPr id="171" name="Google Shape;17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7250" y="3495650"/>
            <a:ext cx="2929501" cy="16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Approach</a:t>
            </a:r>
            <a:endParaRPr sz="3500"/>
          </a:p>
        </p:txBody>
      </p:sp>
      <p:sp>
        <p:nvSpPr>
          <p:cNvPr id="177" name="Google Shape;177;p1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Collect device features (core count, clock rates, atomic performance … 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Find the features most relevant to variant’s performance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Can try using all the features (doesn’t perform well)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Profile kernels to find which device features are most important for that kernel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Further limit search space by performing cross validation on target architecture</a:t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Approach Cont.</a:t>
            </a:r>
            <a:endParaRPr sz="3500"/>
          </a:p>
        </p:txBody>
      </p:sp>
      <p:sp>
        <p:nvSpPr>
          <p:cNvPr id="183" name="Google Shape;183;p20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Train on a set of source architectures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Use data collected to create a model on the target architecture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189" name="Google Shape;189;p2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851575"/>
            <a:ext cx="2800350" cy="30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177350"/>
            <a:ext cx="3243450" cy="44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03800" y="1938575"/>
            <a:ext cx="6184880" cy="246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