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Roboto Slab"/>
      <p:regular r:id="rId16"/>
      <p:bold r:id="rId17"/>
    </p:embeddedFont>
    <p:embeddedFont>
      <p:font typeface="Roboto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-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schemas.openxmlformats.org/officeDocument/2006/relationships/font" Target="fonts/Roboto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RobotoSlab-bold.fntdata"/><Relationship Id="rId16" Type="http://schemas.openxmlformats.org/officeDocument/2006/relationships/font" Target="fonts/RobotoSlab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Roboto-bold.fntdata"/><Relationship Id="rId6" Type="http://schemas.openxmlformats.org/officeDocument/2006/relationships/slide" Target="slides/slide1.xml"/><Relationship Id="rId18" Type="http://schemas.openxmlformats.org/officeDocument/2006/relationships/font" Target="fonts/Roboto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50a5bc6716_3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50a5bc6716_3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50a5bc6716_0_1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50a5bc6716_0_1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Likely invariants: reduce size of code for static analysis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Hot loops: choose hot functions to further optimize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Probability of execution: choose candidate for expensive optimization during JIT compilation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50a5bc6716_0_1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50a5bc6716_0_1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50a5bc6716_2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50a5bc6716_2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50a5bc6716_2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50a5bc6716_2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50a5bc6716_2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50a5bc6716_2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50a5bc6716_2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50a5bc6716_2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JEREMY STARTS HERE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50a5bc6716_2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50a5bc6716_2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50a5bc6716_3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50a5bc6716_3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524800" y="672606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" name="Google Shape;11;p2"/>
          <p:cNvSpPr/>
          <p:nvPr/>
        </p:nvSpPr>
        <p:spPr>
          <a:xfrm rot="10800000">
            <a:off x="6537563" y="33429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cxnSp>
        <p:nvCxnSpPr>
          <p:cNvPr id="12" name="Google Shape;12;p2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" name="Google Shape;13;p2"/>
          <p:cNvSpPr txBox="1"/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/>
          <p:nvPr/>
        </p:nvSpPr>
        <p:spPr>
          <a:xfrm>
            <a:off x="150" y="5076825"/>
            <a:ext cx="9143700" cy="66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11"/>
          <p:cNvSpPr txBox="1"/>
          <p:nvPr>
            <p:ph hasCustomPrompt="1" type="title"/>
          </p:nvPr>
        </p:nvSpPr>
        <p:spPr>
          <a:xfrm>
            <a:off x="387900" y="1152450"/>
            <a:ext cx="8368200" cy="15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5" name="Google Shape;55;p11"/>
          <p:cNvSpPr txBox="1"/>
          <p:nvPr>
            <p:ph idx="1" type="body"/>
          </p:nvPr>
        </p:nvSpPr>
        <p:spPr>
          <a:xfrm>
            <a:off x="387900" y="2919450"/>
            <a:ext cx="83682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" name="Google Shape;18;p3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Google Shape;21;p4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2" name="Google Shape;22;p4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Google Shape;26;p5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7" name="Google Shape;27;p5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3879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2" type="body"/>
          </p:nvPr>
        </p:nvSpPr>
        <p:spPr>
          <a:xfrm>
            <a:off x="47562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Google Shape;35;p7"/>
          <p:cNvCxnSpPr/>
          <p:nvPr/>
        </p:nvCxnSpPr>
        <p:spPr>
          <a:xfrm>
            <a:off x="489218" y="1412277"/>
            <a:ext cx="3315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6" name="Google Shape;36;p7"/>
          <p:cNvSpPr txBox="1"/>
          <p:nvPr>
            <p:ph type="title"/>
          </p:nvPr>
        </p:nvSpPr>
        <p:spPr>
          <a:xfrm>
            <a:off x="3879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7" name="Google Shape;37;p7"/>
          <p:cNvSpPr txBox="1"/>
          <p:nvPr>
            <p:ph idx="1" type="body"/>
          </p:nvPr>
        </p:nvSpPr>
        <p:spPr>
          <a:xfrm>
            <a:off x="387900" y="1594025"/>
            <a:ext cx="2808000" cy="2681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1" name="Google Shape;41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4" name="Google Shape;44;p9"/>
          <p:cNvCxnSpPr/>
          <p:nvPr/>
        </p:nvCxnSpPr>
        <p:spPr>
          <a:xfrm>
            <a:off x="5029675" y="4495503"/>
            <a:ext cx="540900" cy="0"/>
          </a:xfrm>
          <a:prstGeom prst="straightConnector1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5" name="Google Shape;45;p9"/>
          <p:cNvSpPr txBox="1"/>
          <p:nvPr>
            <p:ph type="title"/>
          </p:nvPr>
        </p:nvSpPr>
        <p:spPr>
          <a:xfrm>
            <a:off x="265500" y="1209075"/>
            <a:ext cx="4045200" cy="1506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6" name="Google Shape;46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9pPr>
          </a:lstStyle>
          <a:p/>
        </p:txBody>
      </p:sp>
      <p:sp>
        <p:nvSpPr>
          <p:cNvPr id="47" name="Google Shape;47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/>
          <p:nvPr>
            <p:ph idx="1" type="body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Slab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</a:lstStyle>
          <a:p/>
        </p:txBody>
      </p:sp>
      <p:sp>
        <p:nvSpPr>
          <p:cNvPr id="51" name="Google Shape;51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marina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3"/>
          <p:cNvSpPr txBox="1"/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Dynamic Profiling For Runtime Optimizations</a:t>
            </a:r>
            <a:endParaRPr/>
          </a:p>
        </p:txBody>
      </p:sp>
      <p:sp>
        <p:nvSpPr>
          <p:cNvPr id="64" name="Google Shape;64;p13"/>
          <p:cNvSpPr txBox="1"/>
          <p:nvPr>
            <p:ph idx="1" type="subTitle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Han Zhang, Jeremy Lacomis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Google Shape;129;p22"/>
          <p:cNvPicPr preferRelativeResize="0"/>
          <p:nvPr/>
        </p:nvPicPr>
        <p:blipFill rotWithShape="1">
          <a:blip r:embed="rId3">
            <a:alphaModFix/>
          </a:blip>
          <a:srcRect b="1911" l="524" r="33061" t="585"/>
          <a:stretch/>
        </p:blipFill>
        <p:spPr>
          <a:xfrm>
            <a:off x="2144450" y="2165100"/>
            <a:ext cx="4855101" cy="2116725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22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Discussion: Profiling is Expensive</a:t>
            </a:r>
            <a:endParaRPr/>
          </a:p>
        </p:txBody>
      </p:sp>
      <p:sp>
        <p:nvSpPr>
          <p:cNvPr id="131" name="Google Shape;131;p22"/>
          <p:cNvSpPr/>
          <p:nvPr/>
        </p:nvSpPr>
        <p:spPr>
          <a:xfrm>
            <a:off x="4572000" y="2137013"/>
            <a:ext cx="2477100" cy="2172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22"/>
          <p:cNvSpPr/>
          <p:nvPr/>
        </p:nvSpPr>
        <p:spPr>
          <a:xfrm>
            <a:off x="3432550" y="1382522"/>
            <a:ext cx="2215225" cy="698225"/>
          </a:xfrm>
          <a:custGeom>
            <a:rect b="b" l="l" r="r" t="t"/>
            <a:pathLst>
              <a:path extrusionOk="0" h="27929" w="88609">
                <a:moveTo>
                  <a:pt x="0" y="27929"/>
                </a:moveTo>
                <a:cubicBezTo>
                  <a:pt x="0" y="5105"/>
                  <a:pt x="40253" y="-2476"/>
                  <a:pt x="62847" y="752"/>
                </a:cubicBezTo>
                <a:cubicBezTo>
                  <a:pt x="74544" y="2423"/>
                  <a:pt x="83318" y="14534"/>
                  <a:pt x="88609" y="25098"/>
                </a:cubicBezTo>
              </a:path>
            </a:pathLst>
          </a:custGeom>
          <a:noFill/>
          <a:ln cap="flat" cmpd="sng" w="38100">
            <a:solidFill>
              <a:schemeClr val="accent5"/>
            </a:solidFill>
            <a:prstDash val="solid"/>
            <a:round/>
            <a:headEnd len="med" w="med" type="none"/>
            <a:tailEnd len="med" w="med" type="stealth"/>
          </a:ln>
        </p:spPr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Dynamic Profiling</a:t>
            </a:r>
            <a:endParaRPr/>
          </a:p>
        </p:txBody>
      </p:sp>
      <p:sp>
        <p:nvSpPr>
          <p:cNvPr id="70" name="Google Shape;70;p14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Collect information at runtime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Likely invariants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Hot loops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Probability of execution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This profiling information can be used to inform optimizations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Code Duplication</a:t>
            </a:r>
            <a:endParaRPr/>
          </a:p>
        </p:txBody>
      </p:sp>
      <p:sp>
        <p:nvSpPr>
          <p:cNvPr id="76" name="Google Shape;76;p15"/>
          <p:cNvSpPr txBox="1"/>
          <p:nvPr>
            <p:ph idx="1" type="body"/>
          </p:nvPr>
        </p:nvSpPr>
        <p:spPr>
          <a:xfrm>
            <a:off x="387900" y="1489824"/>
            <a:ext cx="83682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Duplicating code can enable optimizations:</a:t>
            </a:r>
            <a:endParaRPr/>
          </a:p>
        </p:txBody>
      </p:sp>
      <p:sp>
        <p:nvSpPr>
          <p:cNvPr id="77" name="Google Shape;77;p15"/>
          <p:cNvSpPr txBox="1"/>
          <p:nvPr/>
        </p:nvSpPr>
        <p:spPr>
          <a:xfrm>
            <a:off x="580350" y="2017050"/>
            <a:ext cx="8175600" cy="280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  <p:pic>
        <p:nvPicPr>
          <p:cNvPr id="78" name="Google Shape;7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4950" y="2057001"/>
            <a:ext cx="7814076" cy="2429750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5"/>
          <p:cNvSpPr/>
          <p:nvPr/>
        </p:nvSpPr>
        <p:spPr>
          <a:xfrm>
            <a:off x="5373200" y="2167250"/>
            <a:ext cx="2636700" cy="19476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5"/>
          <p:cNvSpPr/>
          <p:nvPr/>
        </p:nvSpPr>
        <p:spPr>
          <a:xfrm>
            <a:off x="3253638" y="2167250"/>
            <a:ext cx="2636700" cy="19476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6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Code Duplication</a:t>
            </a:r>
            <a:endParaRPr/>
          </a:p>
        </p:txBody>
      </p:sp>
      <p:sp>
        <p:nvSpPr>
          <p:cNvPr id="86" name="Google Shape;86;p16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Can lead to code bloat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Prohibitive to compute the best possible duplications at runtime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Profiling information can inform which duplicate blocks are most likely to lead to bigger improvements.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7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On-Stack Replacement</a:t>
            </a:r>
            <a:endParaRPr/>
          </a:p>
        </p:txBody>
      </p:sp>
      <p:sp>
        <p:nvSpPr>
          <p:cNvPr id="92" name="Google Shape;92;p17"/>
          <p:cNvSpPr txBox="1"/>
          <p:nvPr>
            <p:ph idx="1" type="body"/>
          </p:nvPr>
        </p:nvSpPr>
        <p:spPr>
          <a:xfrm>
            <a:off x="387900" y="1489824"/>
            <a:ext cx="8368200" cy="6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At runtime, transfer control to a different version of a function using variables already on the stack:</a:t>
            </a:r>
            <a:endParaRPr/>
          </a:p>
        </p:txBody>
      </p:sp>
      <p:pic>
        <p:nvPicPr>
          <p:cNvPr id="93" name="Google Shape;93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34287" y="2383625"/>
            <a:ext cx="5875424" cy="2453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8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On-Stack Replacement</a:t>
            </a:r>
            <a:endParaRPr/>
          </a:p>
        </p:txBody>
      </p:sp>
      <p:sp>
        <p:nvSpPr>
          <p:cNvPr id="99" name="Google Shape;99;p18"/>
          <p:cNvSpPr txBox="1"/>
          <p:nvPr>
            <p:ph idx="1" type="body"/>
          </p:nvPr>
        </p:nvSpPr>
        <p:spPr>
          <a:xfrm>
            <a:off x="387900" y="1477499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Transfer to an optimized version of the function (one or more times)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Transfer to a </a:t>
            </a:r>
            <a:r>
              <a:rPr i="1" lang="en"/>
              <a:t>deoptimized</a:t>
            </a:r>
            <a:r>
              <a:rPr lang="en"/>
              <a:t> </a:t>
            </a:r>
            <a:r>
              <a:rPr lang="en"/>
              <a:t>version of a function (e.g., speculative assumptions enabled optimizations but no longer hold)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Select best implementation based on the current data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All assumptions aren’t always known statically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Profiling can generate likely invariants and identify expensive functions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9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Traditional Hybrid Analysis</a:t>
            </a:r>
            <a:endParaRPr/>
          </a:p>
        </p:txBody>
      </p:sp>
      <p:sp>
        <p:nvSpPr>
          <p:cNvPr id="105" name="Google Shape;105;p19"/>
          <p:cNvSpPr txBox="1"/>
          <p:nvPr>
            <p:ph idx="1" type="body"/>
          </p:nvPr>
        </p:nvSpPr>
        <p:spPr>
          <a:xfrm>
            <a:off x="387900" y="1489824"/>
            <a:ext cx="8368200" cy="79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Use static analyses to inform dynamic analysis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E.g., FastTrack race detection</a:t>
            </a:r>
            <a:endParaRPr/>
          </a:p>
        </p:txBody>
      </p:sp>
      <p:pic>
        <p:nvPicPr>
          <p:cNvPr id="106" name="Google Shape;106;p19"/>
          <p:cNvPicPr preferRelativeResize="0"/>
          <p:nvPr/>
        </p:nvPicPr>
        <p:blipFill rotWithShape="1">
          <a:blip r:embed="rId3">
            <a:alphaModFix/>
          </a:blip>
          <a:srcRect b="1911" l="529" r="65972" t="585"/>
          <a:stretch/>
        </p:blipFill>
        <p:spPr>
          <a:xfrm>
            <a:off x="955450" y="2285425"/>
            <a:ext cx="2448874" cy="2116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20"/>
          <p:cNvPicPr preferRelativeResize="0"/>
          <p:nvPr/>
        </p:nvPicPr>
        <p:blipFill rotWithShape="1">
          <a:blip r:embed="rId3">
            <a:alphaModFix/>
          </a:blip>
          <a:srcRect b="1911" l="527" r="0" t="585"/>
          <a:stretch/>
        </p:blipFill>
        <p:spPr>
          <a:xfrm>
            <a:off x="955450" y="2285425"/>
            <a:ext cx="7271675" cy="2116725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20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Optimistic Hybrid Analysis</a:t>
            </a:r>
            <a:endParaRPr/>
          </a:p>
        </p:txBody>
      </p:sp>
      <p:sp>
        <p:nvSpPr>
          <p:cNvPr id="113" name="Google Shape;113;p20"/>
          <p:cNvSpPr txBox="1"/>
          <p:nvPr>
            <p:ph idx="1" type="body"/>
          </p:nvPr>
        </p:nvSpPr>
        <p:spPr>
          <a:xfrm>
            <a:off x="387900" y="1489824"/>
            <a:ext cx="8368200" cy="40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Use profiling to collect likely invariants, informing static analyses</a:t>
            </a:r>
            <a:endParaRPr/>
          </a:p>
        </p:txBody>
      </p:sp>
      <p:sp>
        <p:nvSpPr>
          <p:cNvPr id="114" name="Google Shape;114;p20"/>
          <p:cNvSpPr/>
          <p:nvPr/>
        </p:nvSpPr>
        <p:spPr>
          <a:xfrm>
            <a:off x="3404325" y="2149125"/>
            <a:ext cx="2628000" cy="2337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20"/>
          <p:cNvSpPr/>
          <p:nvPr/>
        </p:nvSpPr>
        <p:spPr>
          <a:xfrm>
            <a:off x="5812725" y="2239025"/>
            <a:ext cx="2536800" cy="2337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20"/>
          <p:cNvSpPr/>
          <p:nvPr/>
        </p:nvSpPr>
        <p:spPr>
          <a:xfrm>
            <a:off x="2512475" y="4395075"/>
            <a:ext cx="4395075" cy="442350"/>
          </a:xfrm>
          <a:custGeom>
            <a:rect b="b" l="l" r="r" t="t"/>
            <a:pathLst>
              <a:path extrusionOk="0" h="17694" w="175803">
                <a:moveTo>
                  <a:pt x="175803" y="2831"/>
                </a:moveTo>
                <a:cubicBezTo>
                  <a:pt x="167298" y="11333"/>
                  <a:pt x="153368" y="11936"/>
                  <a:pt x="141548" y="14154"/>
                </a:cubicBezTo>
                <a:cubicBezTo>
                  <a:pt x="115114" y="19114"/>
                  <a:pt x="87554" y="18339"/>
                  <a:pt x="60866" y="15004"/>
                </a:cubicBezTo>
                <a:cubicBezTo>
                  <a:pt x="47381" y="13319"/>
                  <a:pt x="34071" y="10445"/>
                  <a:pt x="20666" y="8209"/>
                </a:cubicBezTo>
                <a:cubicBezTo>
                  <a:pt x="13355" y="6990"/>
                  <a:pt x="2344" y="7032"/>
                  <a:pt x="0" y="0"/>
                </a:cubicBezTo>
              </a:path>
            </a:pathLst>
          </a:custGeom>
          <a:noFill/>
          <a:ln cap="flat" cmpd="sng" w="38100">
            <a:solidFill>
              <a:schemeClr val="accent5"/>
            </a:solidFill>
            <a:prstDash val="solid"/>
            <a:round/>
            <a:headEnd len="med" w="med" type="none"/>
            <a:tailEnd len="med" w="med" type="triangle"/>
          </a:ln>
        </p:spPr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1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Discussion: Profiling is Expensive</a:t>
            </a:r>
            <a:endParaRPr/>
          </a:p>
        </p:txBody>
      </p:sp>
      <p:pic>
        <p:nvPicPr>
          <p:cNvPr id="122" name="Google Shape;122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9125" y="1464926"/>
            <a:ext cx="8025750" cy="3323100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21"/>
          <p:cNvSpPr/>
          <p:nvPr/>
        </p:nvSpPr>
        <p:spPr>
          <a:xfrm>
            <a:off x="502500" y="2922975"/>
            <a:ext cx="8146200" cy="368100"/>
          </a:xfrm>
          <a:prstGeom prst="rect">
            <a:avLst/>
          </a:prstGeom>
          <a:noFill/>
          <a:ln cap="flat" cmpd="sng" w="1143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21"/>
          <p:cNvSpPr/>
          <p:nvPr/>
        </p:nvSpPr>
        <p:spPr>
          <a:xfrm>
            <a:off x="498900" y="4101600"/>
            <a:ext cx="8146200" cy="368100"/>
          </a:xfrm>
          <a:prstGeom prst="rect">
            <a:avLst/>
          </a:prstGeom>
          <a:noFill/>
          <a:ln cap="flat" cmpd="sng" w="1143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Marina">
  <a:themeElements>
    <a:clrScheme name="Marina">
      <a:dk1>
        <a:srgbClr val="FFFFFF"/>
      </a:dk1>
      <a:lt1>
        <a:srgbClr val="00517C"/>
      </a:lt1>
      <a:dk2>
        <a:srgbClr val="004065"/>
      </a:dk2>
      <a:lt2>
        <a:srgbClr val="CFD8DC"/>
      </a:lt2>
      <a:accent1>
        <a:srgbClr val="0277BD"/>
      </a:accent1>
      <a:accent2>
        <a:srgbClr val="558B2F"/>
      </a:accent2>
      <a:accent3>
        <a:srgbClr val="009688"/>
      </a:accent3>
      <a:accent4>
        <a:srgbClr val="039BE5"/>
      </a:accent4>
      <a:accent5>
        <a:srgbClr val="8BC34A"/>
      </a:accent5>
      <a:accent6>
        <a:srgbClr val="FFEB38"/>
      </a:accent6>
      <a:hlink>
        <a:srgbClr val="8BC34A"/>
      </a:hlink>
      <a:folHlink>
        <a:srgbClr val="8BC3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