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42" r:id="rId2"/>
    <p:sldId id="604" r:id="rId3"/>
    <p:sldId id="615" r:id="rId4"/>
    <p:sldId id="649" r:id="rId5"/>
    <p:sldId id="650" r:id="rId6"/>
    <p:sldId id="651" r:id="rId7"/>
    <p:sldId id="617" r:id="rId8"/>
    <p:sldId id="619" r:id="rId9"/>
    <p:sldId id="623" r:id="rId10"/>
    <p:sldId id="622" r:id="rId11"/>
    <p:sldId id="624" r:id="rId12"/>
    <p:sldId id="645" r:id="rId13"/>
    <p:sldId id="646" r:id="rId14"/>
    <p:sldId id="625" r:id="rId15"/>
    <p:sldId id="620" r:id="rId16"/>
    <p:sldId id="621" r:id="rId17"/>
    <p:sldId id="642" r:id="rId18"/>
    <p:sldId id="628" r:id="rId19"/>
    <p:sldId id="652" r:id="rId20"/>
    <p:sldId id="653" r:id="rId21"/>
    <p:sldId id="654" r:id="rId22"/>
    <p:sldId id="655" r:id="rId23"/>
    <p:sldId id="629" r:id="rId24"/>
    <p:sldId id="631" r:id="rId25"/>
    <p:sldId id="632" r:id="rId26"/>
    <p:sldId id="656" r:id="rId27"/>
    <p:sldId id="633" r:id="rId28"/>
    <p:sldId id="630" r:id="rId29"/>
    <p:sldId id="657" r:id="rId30"/>
    <p:sldId id="658" r:id="rId31"/>
    <p:sldId id="635" r:id="rId32"/>
    <p:sldId id="636" r:id="rId33"/>
    <p:sldId id="647" r:id="rId34"/>
    <p:sldId id="648" r:id="rId35"/>
    <p:sldId id="641" r:id="rId36"/>
  </p:sldIdLst>
  <p:sldSz cx="9144000" cy="6858000" type="screen4x3"/>
  <p:notesSz cx="7302500" cy="9586913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990000"/>
    <a:srgbClr val="D5F1CF"/>
    <a:srgbClr val="F1C7C7"/>
    <a:srgbClr val="F6F5BD"/>
    <a:srgbClr val="EBAFAF"/>
    <a:srgbClr val="DB6F6F"/>
    <a:srgbClr val="E49494"/>
    <a:srgbClr val="D09E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2" autoAdjust="0"/>
    <p:restoredTop sz="94626" autoAdjust="0"/>
  </p:normalViewPr>
  <p:slideViewPr>
    <p:cSldViewPr>
      <p:cViewPr varScale="1">
        <p:scale>
          <a:sx n="144" d="100"/>
          <a:sy n="144" d="100"/>
        </p:scale>
        <p:origin x="1720" y="19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ni%20HD:Users:bryant:Documents:Classes:CS%20418%20S'19:labs:asst3:figs:cost-fun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ini%20HD:Users:bryant:Documents:Classes:CS%20418%20S'19:labs:asst3:figs:cost-fun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Reward Function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Revised!$A$20</c:f>
              <c:strCache>
                <c:ptCount val="1"/>
                <c:pt idx="0">
                  <c:v>ILF 1.25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Revised!$B$19:$CX$19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5.1999999999999966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5.4999999999999956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5.9999999999999938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6.5999999999999934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6.8999999999999906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7.4999999999999902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7.9999999999999867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8.6999999999999833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8.9999999999999822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9.2999999999999812</c:v>
                </c:pt>
                <c:pt idx="94">
                  <c:v>9.3999999999999808</c:v>
                </c:pt>
                <c:pt idx="95">
                  <c:v>9.4999999999999805</c:v>
                </c:pt>
                <c:pt idx="96">
                  <c:v>9.5999999999999801</c:v>
                </c:pt>
                <c:pt idx="97">
                  <c:v>9.6999999999999797</c:v>
                </c:pt>
                <c:pt idx="98">
                  <c:v>9.7999999999999794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Revised!$B$20:$CX$20</c:f>
              <c:numCache>
                <c:formatCode>General</c:formatCode>
                <c:ptCount val="101"/>
                <c:pt idx="0">
                  <c:v>0.5</c:v>
                </c:pt>
                <c:pt idx="1">
                  <c:v>0.558576421388153</c:v>
                </c:pt>
                <c:pt idx="2">
                  <c:v>0.618199870370013</c:v>
                </c:pt>
                <c:pt idx="3">
                  <c:v>0.67767630927783795</c:v>
                </c:pt>
                <c:pt idx="4">
                  <c:v>0.735643129537631</c:v>
                </c:pt>
                <c:pt idx="5">
                  <c:v>0.79064786899642103</c:v>
                </c:pt>
                <c:pt idx="6">
                  <c:v>0.84125103834545101</c:v>
                </c:pt>
                <c:pt idx="7">
                  <c:v>0.88614047555451203</c:v>
                </c:pt>
                <c:pt idx="8">
                  <c:v>0.92423996978691902</c:v>
                </c:pt>
                <c:pt idx="9">
                  <c:v>0.95479427892741098</c:v>
                </c:pt>
                <c:pt idx="10">
                  <c:v>0.97741684210082103</c:v>
                </c:pt>
                <c:pt idx="11">
                  <c:v>0.99209433984831397</c:v>
                </c:pt>
                <c:pt idx="12">
                  <c:v>0.99915121158848597</c:v>
                </c:pt>
                <c:pt idx="13">
                  <c:v>0.99918446917612702</c:v>
                </c:pt>
                <c:pt idx="14">
                  <c:v>0.99298278861927003</c:v>
                </c:pt>
                <c:pt idx="15">
                  <c:v>0.98144363030286896</c:v>
                </c:pt>
                <c:pt idx="16">
                  <c:v>0.96549906238438199</c:v>
                </c:pt>
                <c:pt idx="17">
                  <c:v>0.94605664094215502</c:v>
                </c:pt>
                <c:pt idx="18">
                  <c:v>0.92395756014235897</c:v>
                </c:pt>
                <c:pt idx="19">
                  <c:v>0.89995117981726702</c:v>
                </c:pt>
                <c:pt idx="20">
                  <c:v>0.87468321788499903</c:v>
                </c:pt>
                <c:pt idx="21">
                  <c:v>0.84869419839688998</c:v>
                </c:pt>
                <c:pt idx="22">
                  <c:v>0.82242482860155797</c:v>
                </c:pt>
                <c:pt idx="23">
                  <c:v>0.79622548811594196</c:v>
                </c:pt>
                <c:pt idx="24">
                  <c:v>0.77036767781205895</c:v>
                </c:pt>
                <c:pt idx="25">
                  <c:v>0.74505592404576704</c:v>
                </c:pt>
                <c:pt idx="26">
                  <c:v>0.720439179788676</c:v>
                </c:pt>
                <c:pt idx="27">
                  <c:v>0.69662118110811799</c:v>
                </c:pt>
                <c:pt idx="28">
                  <c:v>0.67366951159094501</c:v>
                </c:pt>
                <c:pt idx="29">
                  <c:v>0.65162331991493605</c:v>
                </c:pt>
                <c:pt idx="30">
                  <c:v>0.63049975164991001</c:v>
                </c:pt>
                <c:pt idx="31">
                  <c:v>0.61029921819372002</c:v>
                </c:pt>
                <c:pt idx="32">
                  <c:v>0.591009651809422</c:v>
                </c:pt>
                <c:pt idx="33">
                  <c:v>0.57260989964133602</c:v>
                </c:pt>
                <c:pt idx="34">
                  <c:v>0.55507240087399701</c:v>
                </c:pt>
                <c:pt idx="35">
                  <c:v>0.53836527617572605</c:v>
                </c:pt>
                <c:pt idx="36">
                  <c:v>0.52245394120765198</c:v>
                </c:pt>
                <c:pt idx="37">
                  <c:v>0.50730233862222596</c:v>
                </c:pt>
                <c:pt idx="38">
                  <c:v>0.49287386688790102</c:v>
                </c:pt>
                <c:pt idx="39">
                  <c:v>0.47913207004127001</c:v>
                </c:pt>
                <c:pt idx="40">
                  <c:v>0.466041140256584</c:v>
                </c:pt>
                <c:pt idx="41">
                  <c:v>0.45356627487505702</c:v>
                </c:pt>
                <c:pt idx="42">
                  <c:v>0.44167392107488102</c:v>
                </c:pt>
                <c:pt idx="43">
                  <c:v>0.43033193446114998</c:v>
                </c:pt>
                <c:pt idx="44">
                  <c:v>0.41950967227836999</c:v>
                </c:pt>
                <c:pt idx="45">
                  <c:v>0.40917803747610798</c:v>
                </c:pt>
                <c:pt idx="46">
                  <c:v>0.39930948629332502</c:v>
                </c:pt>
                <c:pt idx="47">
                  <c:v>0.38987800919902199</c:v>
                </c:pt>
                <c:pt idx="48">
                  <c:v>0.380859092793086</c:v>
                </c:pt>
                <c:pt idx="49">
                  <c:v>0.372229668512989</c:v>
                </c:pt>
                <c:pt idx="50">
                  <c:v>0.36396805261278198</c:v>
                </c:pt>
                <c:pt idx="51">
                  <c:v>0.35605388080212702</c:v>
                </c:pt>
                <c:pt idx="52">
                  <c:v>0.34846804009211202</c:v>
                </c:pt>
                <c:pt idx="53">
                  <c:v>0.341192599740964</c:v>
                </c:pt>
                <c:pt idx="54">
                  <c:v>0.33421074268651701</c:v>
                </c:pt>
                <c:pt idx="55">
                  <c:v>0.32750669846171798</c:v>
                </c:pt>
                <c:pt idx="56">
                  <c:v>0.32106567828947302</c:v>
                </c:pt>
                <c:pt idx="57">
                  <c:v>0.31487381282393401</c:v>
                </c:pt>
                <c:pt idx="58">
                  <c:v>0.30891809283143601</c:v>
                </c:pt>
                <c:pt idx="59">
                  <c:v>0.30318631297334298</c:v>
                </c:pt>
                <c:pt idx="60">
                  <c:v>0.29766701875551499</c:v>
                </c:pt>
                <c:pt idx="61">
                  <c:v>0.29234945663744299</c:v>
                </c:pt>
                <c:pt idx="62">
                  <c:v>0.28722352724232603</c:v>
                </c:pt>
                <c:pt idx="63">
                  <c:v>0.28227974157296798</c:v>
                </c:pt>
                <c:pt idx="64">
                  <c:v>0.27750918011367298</c:v>
                </c:pt>
                <c:pt idx="65">
                  <c:v>0.272903454682555</c:v>
                </c:pt>
                <c:pt idx="66">
                  <c:v>0.26845467288958003</c:v>
                </c:pt>
                <c:pt idx="67">
                  <c:v>0.26415540505166402</c:v>
                </c:pt>
                <c:pt idx="68">
                  <c:v>0.25999865341578399</c:v>
                </c:pt>
                <c:pt idx="69">
                  <c:v>0.25597782354339799</c:v>
                </c:pt>
                <c:pt idx="70">
                  <c:v>0.25208669771374098</c:v>
                </c:pt>
                <c:pt idx="71">
                  <c:v>0.24831941020906301</c:v>
                </c:pt>
                <c:pt idx="72">
                  <c:v>0.24467042435130201</c:v>
                </c:pt>
                <c:pt idx="73">
                  <c:v>0.24113451116651999</c:v>
                </c:pt>
                <c:pt idx="74">
                  <c:v>0.23770672956057701</c:v>
                </c:pt>
                <c:pt idx="75">
                  <c:v>0.23438240789665499</c:v>
                </c:pt>
                <c:pt idx="76">
                  <c:v>0.23115712687234</c:v>
                </c:pt>
                <c:pt idx="77">
                  <c:v>0.22802670360080399</c:v>
                </c:pt>
                <c:pt idx="78">
                  <c:v>0.22498717680727801</c:v>
                </c:pt>
                <c:pt idx="79">
                  <c:v>0.22203479305830801</c:v>
                </c:pt>
                <c:pt idx="80">
                  <c:v>0.21916599394724701</c:v>
                </c:pt>
                <c:pt idx="81">
                  <c:v>0.216377404165083</c:v>
                </c:pt>
                <c:pt idx="82">
                  <c:v>0.213665820390981</c:v>
                </c:pt>
                <c:pt idx="83">
                  <c:v>0.21102820094185201</c:v>
                </c:pt>
                <c:pt idx="84">
                  <c:v>0.20846165612485901</c:v>
                </c:pt>
                <c:pt idx="85">
                  <c:v>0.20596343924105201</c:v>
                </c:pt>
                <c:pt idx="86">
                  <c:v>0.20353093819228199</c:v>
                </c:pt>
                <c:pt idx="87">
                  <c:v>0.20116166764722199</c:v>
                </c:pt>
                <c:pt idx="88">
                  <c:v>0.19885326172573001</c:v>
                </c:pt>
                <c:pt idx="89">
                  <c:v>0.19660346716388499</c:v>
                </c:pt>
                <c:pt idx="90">
                  <c:v>0.19441013692499601</c:v>
                </c:pt>
                <c:pt idx="91">
                  <c:v>0.19227122422447099</c:v>
                </c:pt>
                <c:pt idx="92">
                  <c:v>0.19018477693895799</c:v>
                </c:pt>
                <c:pt idx="93">
                  <c:v>0.188148932372419</c:v>
                </c:pt>
                <c:pt idx="94">
                  <c:v>0.18616191235385801</c:v>
                </c:pt>
                <c:pt idx="95">
                  <c:v>0.18422201864339999</c:v>
                </c:pt>
                <c:pt idx="96">
                  <c:v>0.18232762862515001</c:v>
                </c:pt>
                <c:pt idx="97">
                  <c:v>0.18047719126689199</c:v>
                </c:pt>
                <c:pt idx="98">
                  <c:v>0.178669223328219</c:v>
                </c:pt>
                <c:pt idx="99">
                  <c:v>0.176902305800031</c:v>
                </c:pt>
                <c:pt idx="100">
                  <c:v>0.17517508055962999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C5A-B248-B22B-BA4CA88BA446}"/>
            </c:ext>
          </c:extLst>
        </c:ser>
        <c:ser>
          <c:idx val="0"/>
          <c:order val="1"/>
          <c:tx>
            <c:strRef>
              <c:f>Revised!$A$21</c:f>
              <c:strCache>
                <c:ptCount val="1"/>
                <c:pt idx="0">
                  <c:v>ILF 1.75</c:v>
                </c:pt>
              </c:strCache>
            </c:strRef>
          </c:tx>
          <c:marker>
            <c:symbol val="none"/>
          </c:marker>
          <c:xVal>
            <c:numRef>
              <c:f>Revised!$B$19:$CX$19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5.1999999999999966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5.4999999999999956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5.9999999999999938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6.5999999999999934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6.8999999999999906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7.4999999999999902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7.9999999999999867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8.6999999999999833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8.9999999999999822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9.2999999999999812</c:v>
                </c:pt>
                <c:pt idx="94">
                  <c:v>9.3999999999999808</c:v>
                </c:pt>
                <c:pt idx="95">
                  <c:v>9.4999999999999805</c:v>
                </c:pt>
                <c:pt idx="96">
                  <c:v>9.5999999999999801</c:v>
                </c:pt>
                <c:pt idx="97">
                  <c:v>9.6999999999999797</c:v>
                </c:pt>
                <c:pt idx="98">
                  <c:v>9.7999999999999794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Revised!$B$21:$CX$21</c:f>
              <c:numCache>
                <c:formatCode>General</c:formatCode>
                <c:ptCount val="101"/>
                <c:pt idx="0">
                  <c:v>0.24893893046240001</c:v>
                </c:pt>
                <c:pt idx="1">
                  <c:v>0.29219600667180401</c:v>
                </c:pt>
                <c:pt idx="2">
                  <c:v>0.33914206025764898</c:v>
                </c:pt>
                <c:pt idx="3">
                  <c:v>0.38965857287252598</c:v>
                </c:pt>
                <c:pt idx="4">
                  <c:v>0.44344734420212301</c:v>
                </c:pt>
                <c:pt idx="5">
                  <c:v>0.5</c:v>
                </c:pt>
                <c:pt idx="6">
                  <c:v>0.558576421388153</c:v>
                </c:pt>
                <c:pt idx="7">
                  <c:v>0.618199870370013</c:v>
                </c:pt>
                <c:pt idx="8">
                  <c:v>0.67767630927783795</c:v>
                </c:pt>
                <c:pt idx="9">
                  <c:v>0.735643129537631</c:v>
                </c:pt>
                <c:pt idx="10">
                  <c:v>0.79064786899642103</c:v>
                </c:pt>
                <c:pt idx="11">
                  <c:v>0.84125103834545101</c:v>
                </c:pt>
                <c:pt idx="12">
                  <c:v>0.88614047555451203</c:v>
                </c:pt>
                <c:pt idx="13">
                  <c:v>0.92423996978691902</c:v>
                </c:pt>
                <c:pt idx="14">
                  <c:v>0.95479427892741098</c:v>
                </c:pt>
                <c:pt idx="15">
                  <c:v>0.97741684210082103</c:v>
                </c:pt>
                <c:pt idx="16">
                  <c:v>0.99209433984831397</c:v>
                </c:pt>
                <c:pt idx="17">
                  <c:v>0.99915121158848597</c:v>
                </c:pt>
                <c:pt idx="18">
                  <c:v>0.99918446917612702</c:v>
                </c:pt>
                <c:pt idx="19">
                  <c:v>0.99298278861927003</c:v>
                </c:pt>
                <c:pt idx="20">
                  <c:v>0.98144363030286896</c:v>
                </c:pt>
                <c:pt idx="21">
                  <c:v>0.96549906238438199</c:v>
                </c:pt>
                <c:pt idx="22">
                  <c:v>0.94605664094215502</c:v>
                </c:pt>
                <c:pt idx="23">
                  <c:v>0.92395756014235897</c:v>
                </c:pt>
                <c:pt idx="24">
                  <c:v>0.89995117981726702</c:v>
                </c:pt>
                <c:pt idx="25">
                  <c:v>0.87468321788499903</c:v>
                </c:pt>
                <c:pt idx="26">
                  <c:v>0.84869419839688998</c:v>
                </c:pt>
                <c:pt idx="27">
                  <c:v>0.82242482860155797</c:v>
                </c:pt>
                <c:pt idx="28">
                  <c:v>0.79622548811594196</c:v>
                </c:pt>
                <c:pt idx="29">
                  <c:v>0.77036767781205895</c:v>
                </c:pt>
                <c:pt idx="30">
                  <c:v>0.74505592404576704</c:v>
                </c:pt>
                <c:pt idx="31">
                  <c:v>0.720439179788676</c:v>
                </c:pt>
                <c:pt idx="32">
                  <c:v>0.69662118110811799</c:v>
                </c:pt>
                <c:pt idx="33">
                  <c:v>0.67366951159094501</c:v>
                </c:pt>
                <c:pt idx="34">
                  <c:v>0.65162331991493605</c:v>
                </c:pt>
                <c:pt idx="35">
                  <c:v>0.63049975164991001</c:v>
                </c:pt>
                <c:pt idx="36">
                  <c:v>0.61029921819372002</c:v>
                </c:pt>
                <c:pt idx="37">
                  <c:v>0.591009651809422</c:v>
                </c:pt>
                <c:pt idx="38">
                  <c:v>0.57260989964133602</c:v>
                </c:pt>
                <c:pt idx="39">
                  <c:v>0.55507240087399701</c:v>
                </c:pt>
                <c:pt idx="40">
                  <c:v>0.53836527617572605</c:v>
                </c:pt>
                <c:pt idx="41">
                  <c:v>0.52245394120765198</c:v>
                </c:pt>
                <c:pt idx="42">
                  <c:v>0.50730233862222596</c:v>
                </c:pt>
                <c:pt idx="43">
                  <c:v>0.49287386688790102</c:v>
                </c:pt>
                <c:pt idx="44">
                  <c:v>0.47913207004127001</c:v>
                </c:pt>
                <c:pt idx="45">
                  <c:v>0.466041140256585</c:v>
                </c:pt>
                <c:pt idx="46">
                  <c:v>0.45356627487505702</c:v>
                </c:pt>
                <c:pt idx="47">
                  <c:v>0.44167392107488201</c:v>
                </c:pt>
                <c:pt idx="48">
                  <c:v>0.43033193446115098</c:v>
                </c:pt>
                <c:pt idx="49">
                  <c:v>0.41950967227836999</c:v>
                </c:pt>
                <c:pt idx="50">
                  <c:v>0.40917803747610898</c:v>
                </c:pt>
                <c:pt idx="51">
                  <c:v>0.39930948629332502</c:v>
                </c:pt>
                <c:pt idx="52">
                  <c:v>0.38987800919902199</c:v>
                </c:pt>
                <c:pt idx="53">
                  <c:v>0.380859092793086</c:v>
                </c:pt>
                <c:pt idx="54">
                  <c:v>0.372229668512989</c:v>
                </c:pt>
                <c:pt idx="55">
                  <c:v>0.36396805261278198</c:v>
                </c:pt>
                <c:pt idx="56">
                  <c:v>0.35605388080212702</c:v>
                </c:pt>
                <c:pt idx="57">
                  <c:v>0.34846804009211202</c:v>
                </c:pt>
                <c:pt idx="58">
                  <c:v>0.341192599740964</c:v>
                </c:pt>
                <c:pt idx="59">
                  <c:v>0.33421074268651701</c:v>
                </c:pt>
                <c:pt idx="60">
                  <c:v>0.32750669846171798</c:v>
                </c:pt>
                <c:pt idx="61">
                  <c:v>0.32106567828947302</c:v>
                </c:pt>
                <c:pt idx="62">
                  <c:v>0.31487381282393401</c:v>
                </c:pt>
                <c:pt idx="63">
                  <c:v>0.30891809283143601</c:v>
                </c:pt>
                <c:pt idx="64">
                  <c:v>0.30318631297334298</c:v>
                </c:pt>
                <c:pt idx="65">
                  <c:v>0.29766701875551499</c:v>
                </c:pt>
                <c:pt idx="66">
                  <c:v>0.29234945663744299</c:v>
                </c:pt>
                <c:pt idx="67">
                  <c:v>0.28722352724232603</c:v>
                </c:pt>
                <c:pt idx="68">
                  <c:v>0.28227974157296798</c:v>
                </c:pt>
                <c:pt idx="69">
                  <c:v>0.27750918011367298</c:v>
                </c:pt>
                <c:pt idx="70">
                  <c:v>0.272903454682555</c:v>
                </c:pt>
                <c:pt idx="71">
                  <c:v>0.26845467288958003</c:v>
                </c:pt>
                <c:pt idx="72">
                  <c:v>0.26415540505166402</c:v>
                </c:pt>
                <c:pt idx="73">
                  <c:v>0.25999865341578399</c:v>
                </c:pt>
                <c:pt idx="74">
                  <c:v>0.25597782354339799</c:v>
                </c:pt>
                <c:pt idx="75">
                  <c:v>0.25208669771374098</c:v>
                </c:pt>
                <c:pt idx="76">
                  <c:v>0.24831941020906301</c:v>
                </c:pt>
                <c:pt idx="77">
                  <c:v>0.24467042435130201</c:v>
                </c:pt>
                <c:pt idx="78">
                  <c:v>0.24113451116651999</c:v>
                </c:pt>
                <c:pt idx="79">
                  <c:v>0.23770672956057701</c:v>
                </c:pt>
                <c:pt idx="80">
                  <c:v>0.23438240789665499</c:v>
                </c:pt>
                <c:pt idx="81">
                  <c:v>0.23115712687234</c:v>
                </c:pt>
                <c:pt idx="82">
                  <c:v>0.22802670360080399</c:v>
                </c:pt>
                <c:pt idx="83">
                  <c:v>0.22498717680727801</c:v>
                </c:pt>
                <c:pt idx="84">
                  <c:v>0.22203479305830801</c:v>
                </c:pt>
                <c:pt idx="85">
                  <c:v>0.21916599394724701</c:v>
                </c:pt>
                <c:pt idx="86">
                  <c:v>0.216377404165083</c:v>
                </c:pt>
                <c:pt idx="87">
                  <c:v>0.213665820390981</c:v>
                </c:pt>
                <c:pt idx="88">
                  <c:v>0.21102820094185201</c:v>
                </c:pt>
                <c:pt idx="89">
                  <c:v>0.20846165612485901</c:v>
                </c:pt>
                <c:pt idx="90">
                  <c:v>0.20596343924105201</c:v>
                </c:pt>
                <c:pt idx="91">
                  <c:v>0.20353093819228199</c:v>
                </c:pt>
                <c:pt idx="92">
                  <c:v>0.20116166764722199</c:v>
                </c:pt>
                <c:pt idx="93">
                  <c:v>0.19885326172573001</c:v>
                </c:pt>
                <c:pt idx="94">
                  <c:v>0.19660346716388499</c:v>
                </c:pt>
                <c:pt idx="95">
                  <c:v>0.19441013692499601</c:v>
                </c:pt>
                <c:pt idx="96">
                  <c:v>0.19227122422447099</c:v>
                </c:pt>
                <c:pt idx="97">
                  <c:v>0.19018477693895899</c:v>
                </c:pt>
                <c:pt idx="98">
                  <c:v>0.188148932372419</c:v>
                </c:pt>
                <c:pt idx="99">
                  <c:v>0.18616191235385801</c:v>
                </c:pt>
                <c:pt idx="100">
                  <c:v>0.18422201864339999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FC-9A49-8776-89F017138888}"/>
            </c:ext>
          </c:extLst>
        </c:ser>
        <c:ser>
          <c:idx val="1"/>
          <c:order val="2"/>
          <c:tx>
            <c:strRef>
              <c:f>Revised!$A$22</c:f>
              <c:strCache>
                <c:ptCount val="1"/>
                <c:pt idx="0">
                  <c:v>ILF 2.25</c:v>
                </c:pt>
              </c:strCache>
            </c:strRef>
          </c:tx>
          <c:marker>
            <c:symbol val="none"/>
          </c:marker>
          <c:xVal>
            <c:numRef>
              <c:f>Revised!$B$19:$CX$19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1.900000000000001</c:v>
                </c:pt>
                <c:pt idx="20">
                  <c:v>2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2.9000000000000008</c:v>
                </c:pt>
                <c:pt idx="30">
                  <c:v>3.0000000000000009</c:v>
                </c:pt>
                <c:pt idx="31">
                  <c:v>3.100000000000001</c:v>
                </c:pt>
                <c:pt idx="32">
                  <c:v>3.2000000000000011</c:v>
                </c:pt>
                <c:pt idx="33">
                  <c:v>3.300000000000002</c:v>
                </c:pt>
                <c:pt idx="34">
                  <c:v>3.4000000000000021</c:v>
                </c:pt>
                <c:pt idx="35">
                  <c:v>3.5000000000000022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5.1999999999999966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5.4999999999999956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5.9999999999999938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6.5999999999999934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6.8999999999999906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7.4999999999999902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7.9999999999999867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8.6999999999999833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8.9999999999999822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9.2999999999999812</c:v>
                </c:pt>
                <c:pt idx="94">
                  <c:v>9.3999999999999808</c:v>
                </c:pt>
                <c:pt idx="95">
                  <c:v>9.4999999999999805</c:v>
                </c:pt>
                <c:pt idx="96">
                  <c:v>9.5999999999999801</c:v>
                </c:pt>
                <c:pt idx="97">
                  <c:v>9.6999999999999797</c:v>
                </c:pt>
                <c:pt idx="98">
                  <c:v>9.7999999999999794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Revised!$B$22:$CX$22</c:f>
              <c:numCache>
                <c:formatCode>General</c:formatCode>
                <c:ptCount val="101"/>
                <c:pt idx="0">
                  <c:v>8.3089560558005301E-2</c:v>
                </c:pt>
                <c:pt idx="1">
                  <c:v>0.110549281950724</c:v>
                </c:pt>
                <c:pt idx="2">
                  <c:v>0.14044281994079799</c:v>
                </c:pt>
                <c:pt idx="3">
                  <c:v>0.173258856995224</c:v>
                </c:pt>
                <c:pt idx="4">
                  <c:v>0.209342206537763</c:v>
                </c:pt>
                <c:pt idx="5">
                  <c:v>0.24893893046240001</c:v>
                </c:pt>
                <c:pt idx="6">
                  <c:v>0.29219600667180401</c:v>
                </c:pt>
                <c:pt idx="7">
                  <c:v>0.33914206025764898</c:v>
                </c:pt>
                <c:pt idx="8">
                  <c:v>0.38965857287252498</c:v>
                </c:pt>
                <c:pt idx="9">
                  <c:v>0.44344734420212301</c:v>
                </c:pt>
                <c:pt idx="10">
                  <c:v>0.5</c:v>
                </c:pt>
                <c:pt idx="11">
                  <c:v>0.558576421388153</c:v>
                </c:pt>
                <c:pt idx="12">
                  <c:v>0.618199870370013</c:v>
                </c:pt>
                <c:pt idx="13">
                  <c:v>0.67767630927783795</c:v>
                </c:pt>
                <c:pt idx="14">
                  <c:v>0.735643129537631</c:v>
                </c:pt>
                <c:pt idx="15">
                  <c:v>0.79064786899642103</c:v>
                </c:pt>
                <c:pt idx="16">
                  <c:v>0.84125103834545201</c:v>
                </c:pt>
                <c:pt idx="17">
                  <c:v>0.88614047555451203</c:v>
                </c:pt>
                <c:pt idx="18">
                  <c:v>0.92423996978691902</c:v>
                </c:pt>
                <c:pt idx="19">
                  <c:v>0.95479427892741098</c:v>
                </c:pt>
                <c:pt idx="20">
                  <c:v>0.97741684210082103</c:v>
                </c:pt>
                <c:pt idx="21">
                  <c:v>0.99209433984831397</c:v>
                </c:pt>
                <c:pt idx="22">
                  <c:v>0.99915121158848597</c:v>
                </c:pt>
                <c:pt idx="23">
                  <c:v>0.99918446917612702</c:v>
                </c:pt>
                <c:pt idx="24">
                  <c:v>0.99298278861927003</c:v>
                </c:pt>
                <c:pt idx="25">
                  <c:v>0.98144363030286896</c:v>
                </c:pt>
                <c:pt idx="26">
                  <c:v>0.96549906238438199</c:v>
                </c:pt>
                <c:pt idx="27">
                  <c:v>0.94605664094215502</c:v>
                </c:pt>
                <c:pt idx="28">
                  <c:v>0.92395756014235897</c:v>
                </c:pt>
                <c:pt idx="29">
                  <c:v>0.89995117981726602</c:v>
                </c:pt>
                <c:pt idx="30">
                  <c:v>0.87468321788499903</c:v>
                </c:pt>
                <c:pt idx="31">
                  <c:v>0.84869419839688998</c:v>
                </c:pt>
                <c:pt idx="32">
                  <c:v>0.82242482860155797</c:v>
                </c:pt>
                <c:pt idx="33">
                  <c:v>0.79622548811594196</c:v>
                </c:pt>
                <c:pt idx="34">
                  <c:v>0.77036767781205895</c:v>
                </c:pt>
                <c:pt idx="35">
                  <c:v>0.74505592404576704</c:v>
                </c:pt>
                <c:pt idx="36">
                  <c:v>0.720439179788676</c:v>
                </c:pt>
                <c:pt idx="37">
                  <c:v>0.69662118110811799</c:v>
                </c:pt>
                <c:pt idx="38">
                  <c:v>0.67366951159094401</c:v>
                </c:pt>
                <c:pt idx="39">
                  <c:v>0.65162331991493605</c:v>
                </c:pt>
                <c:pt idx="40">
                  <c:v>0.63049975164991001</c:v>
                </c:pt>
                <c:pt idx="41">
                  <c:v>0.61029921819372002</c:v>
                </c:pt>
                <c:pt idx="42">
                  <c:v>0.591009651809423</c:v>
                </c:pt>
                <c:pt idx="43">
                  <c:v>0.57260989964133702</c:v>
                </c:pt>
                <c:pt idx="44">
                  <c:v>0.55507240087399701</c:v>
                </c:pt>
                <c:pt idx="45">
                  <c:v>0.53836527617572705</c:v>
                </c:pt>
                <c:pt idx="46">
                  <c:v>0.52245394120765198</c:v>
                </c:pt>
                <c:pt idx="47">
                  <c:v>0.50730233862222596</c:v>
                </c:pt>
                <c:pt idx="48">
                  <c:v>0.49287386688790102</c:v>
                </c:pt>
                <c:pt idx="49">
                  <c:v>0.47913207004127001</c:v>
                </c:pt>
                <c:pt idx="50">
                  <c:v>0.466041140256585</c:v>
                </c:pt>
                <c:pt idx="51">
                  <c:v>0.45356627487505702</c:v>
                </c:pt>
                <c:pt idx="52">
                  <c:v>0.44167392107488201</c:v>
                </c:pt>
                <c:pt idx="53">
                  <c:v>0.43033193446115098</c:v>
                </c:pt>
                <c:pt idx="54">
                  <c:v>0.41950967227836999</c:v>
                </c:pt>
                <c:pt idx="55">
                  <c:v>0.40917803747610898</c:v>
                </c:pt>
                <c:pt idx="56">
                  <c:v>0.39930948629332502</c:v>
                </c:pt>
                <c:pt idx="57">
                  <c:v>0.38987800919902199</c:v>
                </c:pt>
                <c:pt idx="58">
                  <c:v>0.380859092793086</c:v>
                </c:pt>
                <c:pt idx="59">
                  <c:v>0.372229668512989</c:v>
                </c:pt>
                <c:pt idx="60">
                  <c:v>0.36396805261278198</c:v>
                </c:pt>
                <c:pt idx="61">
                  <c:v>0.35605388080212702</c:v>
                </c:pt>
                <c:pt idx="62">
                  <c:v>0.34846804009211202</c:v>
                </c:pt>
                <c:pt idx="63">
                  <c:v>0.341192599740964</c:v>
                </c:pt>
                <c:pt idx="64">
                  <c:v>0.33421074268651701</c:v>
                </c:pt>
                <c:pt idx="65">
                  <c:v>0.32750669846171798</c:v>
                </c:pt>
                <c:pt idx="66">
                  <c:v>0.32106567828947302</c:v>
                </c:pt>
                <c:pt idx="67">
                  <c:v>0.31487381282393401</c:v>
                </c:pt>
                <c:pt idx="68">
                  <c:v>0.30891809283143601</c:v>
                </c:pt>
                <c:pt idx="69">
                  <c:v>0.30318631297334298</c:v>
                </c:pt>
                <c:pt idx="70">
                  <c:v>0.29766701875551499</c:v>
                </c:pt>
                <c:pt idx="71">
                  <c:v>0.29234945663744299</c:v>
                </c:pt>
                <c:pt idx="72">
                  <c:v>0.28722352724232703</c:v>
                </c:pt>
                <c:pt idx="73">
                  <c:v>0.28227974157296798</c:v>
                </c:pt>
                <c:pt idx="74">
                  <c:v>0.27750918011367298</c:v>
                </c:pt>
                <c:pt idx="75">
                  <c:v>0.272903454682555</c:v>
                </c:pt>
                <c:pt idx="76">
                  <c:v>0.26845467288958003</c:v>
                </c:pt>
                <c:pt idx="77">
                  <c:v>0.26415540505166402</c:v>
                </c:pt>
                <c:pt idx="78">
                  <c:v>0.25999865341578399</c:v>
                </c:pt>
                <c:pt idx="79">
                  <c:v>0.25597782354339799</c:v>
                </c:pt>
                <c:pt idx="80">
                  <c:v>0.25208669771374098</c:v>
                </c:pt>
                <c:pt idx="81">
                  <c:v>0.24831941020906301</c:v>
                </c:pt>
                <c:pt idx="82">
                  <c:v>0.24467042435130201</c:v>
                </c:pt>
                <c:pt idx="83">
                  <c:v>0.24113451116651999</c:v>
                </c:pt>
                <c:pt idx="84">
                  <c:v>0.23770672956057701</c:v>
                </c:pt>
                <c:pt idx="85">
                  <c:v>0.23438240789665499</c:v>
                </c:pt>
                <c:pt idx="86">
                  <c:v>0.231157126872341</c:v>
                </c:pt>
                <c:pt idx="87">
                  <c:v>0.22802670360080399</c:v>
                </c:pt>
                <c:pt idx="88">
                  <c:v>0.22498717680727801</c:v>
                </c:pt>
                <c:pt idx="89">
                  <c:v>0.22203479305830801</c:v>
                </c:pt>
                <c:pt idx="90">
                  <c:v>0.21916599394724701</c:v>
                </c:pt>
                <c:pt idx="91">
                  <c:v>0.216377404165083</c:v>
                </c:pt>
                <c:pt idx="92">
                  <c:v>0.213665820390981</c:v>
                </c:pt>
                <c:pt idx="93">
                  <c:v>0.21102820094185201</c:v>
                </c:pt>
                <c:pt idx="94">
                  <c:v>0.20846165612485901</c:v>
                </c:pt>
                <c:pt idx="95">
                  <c:v>0.20596343924105201</c:v>
                </c:pt>
                <c:pt idx="96">
                  <c:v>0.20353093819228199</c:v>
                </c:pt>
                <c:pt idx="97">
                  <c:v>0.20116166764722301</c:v>
                </c:pt>
                <c:pt idx="98">
                  <c:v>0.19885326172573001</c:v>
                </c:pt>
                <c:pt idx="99">
                  <c:v>0.19660346716388499</c:v>
                </c:pt>
                <c:pt idx="100">
                  <c:v>0.19441013692499601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FC-9A49-8776-89F017138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6853464"/>
        <c:axId val="-2108798472"/>
      </c:scatterChart>
      <c:valAx>
        <c:axId val="-210685346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Load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Factor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798472"/>
        <c:crosses val="autoZero"/>
        <c:crossBetween val="midCat"/>
        <c:minorUnit val="0.25"/>
      </c:valAx>
      <c:valAx>
        <c:axId val="-210879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853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1"/>
      <c:spPr>
        <a:ln w="12700"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Reward Function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Revised!$A$65</c:f>
              <c:strCache>
                <c:ptCount val="1"/>
                <c:pt idx="0">
                  <c:v>ILF 1.25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Revised!$B$64:$CX$64</c:f>
              <c:numCache>
                <c:formatCode>General</c:formatCode>
                <c:ptCount val="101"/>
                <c:pt idx="0">
                  <c:v>1</c:v>
                </c:pt>
                <c:pt idx="1">
                  <c:v>1.1399999999999999</c:v>
                </c:pt>
                <c:pt idx="2">
                  <c:v>1.2996000000000001</c:v>
                </c:pt>
                <c:pt idx="3">
                  <c:v>1.481544</c:v>
                </c:pt>
                <c:pt idx="4">
                  <c:v>1.688960159999999</c:v>
                </c:pt>
                <c:pt idx="5">
                  <c:v>1.9254145823999991</c:v>
                </c:pt>
                <c:pt idx="6">
                  <c:v>2.1949726239359988</c:v>
                </c:pt>
                <c:pt idx="7">
                  <c:v>2.5022687912870381</c:v>
                </c:pt>
                <c:pt idx="8">
                  <c:v>2.852586422067223</c:v>
                </c:pt>
                <c:pt idx="9">
                  <c:v>3.2519485211566339</c:v>
                </c:pt>
                <c:pt idx="10">
                  <c:v>3.7072213141185628</c:v>
                </c:pt>
                <c:pt idx="11">
                  <c:v>4.2262322980951614</c:v>
                </c:pt>
                <c:pt idx="12">
                  <c:v>4.8179048198284837</c:v>
                </c:pt>
                <c:pt idx="13">
                  <c:v>5.49241149460447</c:v>
                </c:pt>
                <c:pt idx="14">
                  <c:v>6.2613491038490956</c:v>
                </c:pt>
                <c:pt idx="15">
                  <c:v>7.1379379783879697</c:v>
                </c:pt>
                <c:pt idx="16">
                  <c:v>8.1372492953622846</c:v>
                </c:pt>
                <c:pt idx="17">
                  <c:v>9.2764641967130022</c:v>
                </c:pt>
                <c:pt idx="18">
                  <c:v>10.57516918425282</c:v>
                </c:pt>
                <c:pt idx="19">
                  <c:v>12.055692870048221</c:v>
                </c:pt>
                <c:pt idx="20">
                  <c:v>13.743489871854971</c:v>
                </c:pt>
                <c:pt idx="21">
                  <c:v>15.667578453914659</c:v>
                </c:pt>
                <c:pt idx="22">
                  <c:v>17.861039437462711</c:v>
                </c:pt>
                <c:pt idx="23">
                  <c:v>20.361584958707489</c:v>
                </c:pt>
                <c:pt idx="24">
                  <c:v>23.212206852926531</c:v>
                </c:pt>
                <c:pt idx="25">
                  <c:v>26.461915812336251</c:v>
                </c:pt>
                <c:pt idx="26">
                  <c:v>30.166584026063319</c:v>
                </c:pt>
                <c:pt idx="27">
                  <c:v>34.389905789712181</c:v>
                </c:pt>
                <c:pt idx="28">
                  <c:v>39.204492600271877</c:v>
                </c:pt>
                <c:pt idx="29">
                  <c:v>44.693121564309941</c:v>
                </c:pt>
                <c:pt idx="30">
                  <c:v>50.950158583313318</c:v>
                </c:pt>
                <c:pt idx="31">
                  <c:v>58.083180784977188</c:v>
                </c:pt>
                <c:pt idx="32">
                  <c:v>66.214826094873985</c:v>
                </c:pt>
                <c:pt idx="33">
                  <c:v>75.484901748156332</c:v>
                </c:pt>
                <c:pt idx="34">
                  <c:v>86.052787992898217</c:v>
                </c:pt>
                <c:pt idx="35">
                  <c:v>98.10017831190396</c:v>
                </c:pt>
                <c:pt idx="36">
                  <c:v>111.8342032755705</c:v>
                </c:pt>
                <c:pt idx="37">
                  <c:v>127.4909917341504</c:v>
                </c:pt>
                <c:pt idx="38">
                  <c:v>145.3397305769314</c:v>
                </c:pt>
                <c:pt idx="39">
                  <c:v>165.68729285770181</c:v>
                </c:pt>
                <c:pt idx="40">
                  <c:v>188.88351385778</c:v>
                </c:pt>
                <c:pt idx="41">
                  <c:v>215.3272057978692</c:v>
                </c:pt>
                <c:pt idx="42">
                  <c:v>245.4730146095709</c:v>
                </c:pt>
                <c:pt idx="43">
                  <c:v>279.83923665491079</c:v>
                </c:pt>
                <c:pt idx="44">
                  <c:v>319.01672978659832</c:v>
                </c:pt>
                <c:pt idx="45">
                  <c:v>363.679071956722</c:v>
                </c:pt>
                <c:pt idx="46">
                  <c:v>414.59414203066302</c:v>
                </c:pt>
                <c:pt idx="47">
                  <c:v>472.63732191495581</c:v>
                </c:pt>
                <c:pt idx="48">
                  <c:v>538.80654698304954</c:v>
                </c:pt>
                <c:pt idx="49">
                  <c:v>614.23946356067643</c:v>
                </c:pt>
                <c:pt idx="50">
                  <c:v>700.232988459171</c:v>
                </c:pt>
                <c:pt idx="51">
                  <c:v>798.26560684345498</c:v>
                </c:pt>
                <c:pt idx="52">
                  <c:v>910.02279180153857</c:v>
                </c:pt>
                <c:pt idx="53">
                  <c:v>1037.4259826537541</c:v>
                </c:pt>
                <c:pt idx="54">
                  <c:v>1182.6656202252791</c:v>
                </c:pt>
                <c:pt idx="56">
                  <c:v>10</c:v>
                </c:pt>
                <c:pt idx="57">
                  <c:v>100</c:v>
                </c:pt>
                <c:pt idx="58">
                  <c:v>1000</c:v>
                </c:pt>
              </c:numCache>
            </c:numRef>
          </c:xVal>
          <c:yVal>
            <c:numRef>
              <c:f>Revised!$B$65:$CX$65</c:f>
              <c:numCache>
                <c:formatCode>General</c:formatCode>
                <c:ptCount val="101"/>
                <c:pt idx="0">
                  <c:v>0.97741684210082103</c:v>
                </c:pt>
                <c:pt idx="1">
                  <c:v>0.99580340683484703</c:v>
                </c:pt>
                <c:pt idx="2">
                  <c:v>0.99919732882352297</c:v>
                </c:pt>
                <c:pt idx="3">
                  <c:v>0.98393246358816999</c:v>
                </c:pt>
                <c:pt idx="4">
                  <c:v>0.94834807574580504</c:v>
                </c:pt>
                <c:pt idx="5">
                  <c:v>0.89362578950631499</c:v>
                </c:pt>
                <c:pt idx="6">
                  <c:v>0.82374640391577902</c:v>
                </c:pt>
                <c:pt idx="7">
                  <c:v>0.74448924703712105</c:v>
                </c:pt>
                <c:pt idx="8">
                  <c:v>0.66196179250316001</c:v>
                </c:pt>
                <c:pt idx="9">
                  <c:v>0.58134181435469401</c:v>
                </c:pt>
                <c:pt idx="10">
                  <c:v>0.50623662776465195</c:v>
                </c:pt>
                <c:pt idx="11">
                  <c:v>0.43864668125206402</c:v>
                </c:pt>
                <c:pt idx="12">
                  <c:v>0.379286028385594</c:v>
                </c:pt>
                <c:pt idx="13">
                  <c:v>0.32800603248987897</c:v>
                </c:pt>
                <c:pt idx="14">
                  <c:v>0.28416954498543101</c:v>
                </c:pt>
                <c:pt idx="15">
                  <c:v>0.246921421211972</c:v>
                </c:pt>
                <c:pt idx="16">
                  <c:v>0.21535852459579399</c:v>
                </c:pt>
                <c:pt idx="17">
                  <c:v>0.18862362685077699</c:v>
                </c:pt>
                <c:pt idx="18">
                  <c:v>0.16594921409785099</c:v>
                </c:pt>
                <c:pt idx="19">
                  <c:v>0.146671556439393</c:v>
                </c:pt>
                <c:pt idx="20">
                  <c:v>0.13022878819528499</c:v>
                </c:pt>
                <c:pt idx="21">
                  <c:v>0.11615144395092</c:v>
                </c:pt>
                <c:pt idx="22">
                  <c:v>0.104050260148628</c:v>
                </c:pt>
                <c:pt idx="23">
                  <c:v>9.3603776707406897E-2</c:v>
                </c:pt>
                <c:pt idx="24">
                  <c:v>8.4546938930219195E-2</c:v>
                </c:pt>
                <c:pt idx="25">
                  <c:v>7.6661160907789502E-2</c:v>
                </c:pt>
                <c:pt idx="26">
                  <c:v>6.9765927362454294E-2</c:v>
                </c:pt>
                <c:pt idx="27">
                  <c:v>6.3711828472808096E-2</c:v>
                </c:pt>
                <c:pt idx="28">
                  <c:v>5.83748496481915E-2</c:v>
                </c:pt>
                <c:pt idx="29">
                  <c:v>5.3651722290599599E-2</c:v>
                </c:pt>
                <c:pt idx="30">
                  <c:v>4.9456152603538597E-2</c:v>
                </c:pt>
                <c:pt idx="31">
                  <c:v>4.5715767510319603E-2</c:v>
                </c:pt>
                <c:pt idx="32">
                  <c:v>4.2369641528929899E-2</c:v>
                </c:pt>
                <c:pt idx="33">
                  <c:v>3.9366292103793603E-2</c:v>
                </c:pt>
                <c:pt idx="34">
                  <c:v>3.6662051793776497E-2</c:v>
                </c:pt>
                <c:pt idx="35">
                  <c:v>3.4219743411363399E-2</c:v>
                </c:pt>
                <c:pt idx="36">
                  <c:v>3.2007598812427901E-2</c:v>
                </c:pt>
                <c:pt idx="37">
                  <c:v>2.9998373898045098E-2</c:v>
                </c:pt>
                <c:pt idx="38">
                  <c:v>2.8168621927530099E-2</c:v>
                </c:pt>
                <c:pt idx="39">
                  <c:v>2.6498094862983101E-2</c:v>
                </c:pt>
                <c:pt idx="40">
                  <c:v>2.49692485331653E-2</c:v>
                </c:pt>
                <c:pt idx="41">
                  <c:v>2.35668322265663E-2</c:v>
                </c:pt>
                <c:pt idx="42">
                  <c:v>2.2277547153889701E-2</c:v>
                </c:pt>
                <c:pt idx="43">
                  <c:v>2.10897612642886E-2</c:v>
                </c:pt>
                <c:pt idx="44">
                  <c:v>1.99932703217938E-2</c:v>
                </c:pt>
                <c:pt idx="45">
                  <c:v>1.8979097078878401E-2</c:v>
                </c:pt>
                <c:pt idx="46">
                  <c:v>1.80393219259922E-2</c:v>
                </c:pt>
                <c:pt idx="47">
                  <c:v>1.7166939630347901E-2</c:v>
                </c:pt>
                <c:pt idx="48">
                  <c:v>1.6355737768089799E-2</c:v>
                </c:pt>
                <c:pt idx="49">
                  <c:v>1.56001932514876E-2</c:v>
                </c:pt>
                <c:pt idx="50">
                  <c:v>1.4895383996509999E-2</c:v>
                </c:pt>
                <c:pt idx="51">
                  <c:v>1.42369132972191E-2</c:v>
                </c:pt>
                <c:pt idx="52">
                  <c:v>1.36208448964871E-2</c:v>
                </c:pt>
                <c:pt idx="53">
                  <c:v>1.30436470870383E-2</c:v>
                </c:pt>
                <c:pt idx="54">
                  <c:v>1.2502144458170401E-2</c:v>
                </c:pt>
                <c:pt idx="56">
                  <c:v>0.17517508055962899</c:v>
                </c:pt>
                <c:pt idx="57">
                  <c:v>3.3882227619377203E-2</c:v>
                </c:pt>
                <c:pt idx="58">
                  <c:v>1.3201771566395E-2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F7-3A4F-A45A-FCF6256B1A4B}"/>
            </c:ext>
          </c:extLst>
        </c:ser>
        <c:ser>
          <c:idx val="0"/>
          <c:order val="1"/>
          <c:tx>
            <c:strRef>
              <c:f>Revised!$A$66</c:f>
              <c:strCache>
                <c:ptCount val="1"/>
                <c:pt idx="0">
                  <c:v>ILF 1.75</c:v>
                </c:pt>
              </c:strCache>
            </c:strRef>
          </c:tx>
          <c:marker>
            <c:symbol val="none"/>
          </c:marker>
          <c:xVal>
            <c:numRef>
              <c:f>Revised!$B$64:$CX$64</c:f>
              <c:numCache>
                <c:formatCode>General</c:formatCode>
                <c:ptCount val="101"/>
                <c:pt idx="0">
                  <c:v>1</c:v>
                </c:pt>
                <c:pt idx="1">
                  <c:v>1.1399999999999999</c:v>
                </c:pt>
                <c:pt idx="2">
                  <c:v>1.2996000000000001</c:v>
                </c:pt>
                <c:pt idx="3">
                  <c:v>1.481544</c:v>
                </c:pt>
                <c:pt idx="4">
                  <c:v>1.688960159999999</c:v>
                </c:pt>
                <c:pt idx="5">
                  <c:v>1.9254145823999991</c:v>
                </c:pt>
                <c:pt idx="6">
                  <c:v>2.1949726239359988</c:v>
                </c:pt>
                <c:pt idx="7">
                  <c:v>2.5022687912870381</c:v>
                </c:pt>
                <c:pt idx="8">
                  <c:v>2.852586422067223</c:v>
                </c:pt>
                <c:pt idx="9">
                  <c:v>3.2519485211566339</c:v>
                </c:pt>
                <c:pt idx="10">
                  <c:v>3.7072213141185628</c:v>
                </c:pt>
                <c:pt idx="11">
                  <c:v>4.2262322980951614</c:v>
                </c:pt>
                <c:pt idx="12">
                  <c:v>4.8179048198284837</c:v>
                </c:pt>
                <c:pt idx="13">
                  <c:v>5.49241149460447</c:v>
                </c:pt>
                <c:pt idx="14">
                  <c:v>6.2613491038490956</c:v>
                </c:pt>
                <c:pt idx="15">
                  <c:v>7.1379379783879697</c:v>
                </c:pt>
                <c:pt idx="16">
                  <c:v>8.1372492953622846</c:v>
                </c:pt>
                <c:pt idx="17">
                  <c:v>9.2764641967130022</c:v>
                </c:pt>
                <c:pt idx="18">
                  <c:v>10.57516918425282</c:v>
                </c:pt>
                <c:pt idx="19">
                  <c:v>12.055692870048221</c:v>
                </c:pt>
                <c:pt idx="20">
                  <c:v>13.743489871854971</c:v>
                </c:pt>
                <c:pt idx="21">
                  <c:v>15.667578453914659</c:v>
                </c:pt>
                <c:pt idx="22">
                  <c:v>17.861039437462711</c:v>
                </c:pt>
                <c:pt idx="23">
                  <c:v>20.361584958707489</c:v>
                </c:pt>
                <c:pt idx="24">
                  <c:v>23.212206852926531</c:v>
                </c:pt>
                <c:pt idx="25">
                  <c:v>26.461915812336251</c:v>
                </c:pt>
                <c:pt idx="26">
                  <c:v>30.166584026063319</c:v>
                </c:pt>
                <c:pt idx="27">
                  <c:v>34.389905789712181</c:v>
                </c:pt>
                <c:pt idx="28">
                  <c:v>39.204492600271877</c:v>
                </c:pt>
                <c:pt idx="29">
                  <c:v>44.693121564309941</c:v>
                </c:pt>
                <c:pt idx="30">
                  <c:v>50.950158583313318</c:v>
                </c:pt>
                <c:pt idx="31">
                  <c:v>58.083180784977188</c:v>
                </c:pt>
                <c:pt idx="32">
                  <c:v>66.214826094873985</c:v>
                </c:pt>
                <c:pt idx="33">
                  <c:v>75.484901748156332</c:v>
                </c:pt>
                <c:pt idx="34">
                  <c:v>86.052787992898217</c:v>
                </c:pt>
                <c:pt idx="35">
                  <c:v>98.10017831190396</c:v>
                </c:pt>
                <c:pt idx="36">
                  <c:v>111.8342032755705</c:v>
                </c:pt>
                <c:pt idx="37">
                  <c:v>127.4909917341504</c:v>
                </c:pt>
                <c:pt idx="38">
                  <c:v>145.3397305769314</c:v>
                </c:pt>
                <c:pt idx="39">
                  <c:v>165.68729285770181</c:v>
                </c:pt>
                <c:pt idx="40">
                  <c:v>188.88351385778</c:v>
                </c:pt>
                <c:pt idx="41">
                  <c:v>215.3272057978692</c:v>
                </c:pt>
                <c:pt idx="42">
                  <c:v>245.4730146095709</c:v>
                </c:pt>
                <c:pt idx="43">
                  <c:v>279.83923665491079</c:v>
                </c:pt>
                <c:pt idx="44">
                  <c:v>319.01672978659832</c:v>
                </c:pt>
                <c:pt idx="45">
                  <c:v>363.679071956722</c:v>
                </c:pt>
                <c:pt idx="46">
                  <c:v>414.59414203066302</c:v>
                </c:pt>
                <c:pt idx="47">
                  <c:v>472.63732191495581</c:v>
                </c:pt>
                <c:pt idx="48">
                  <c:v>538.80654698304954</c:v>
                </c:pt>
                <c:pt idx="49">
                  <c:v>614.23946356067643</c:v>
                </c:pt>
                <c:pt idx="50">
                  <c:v>700.232988459171</c:v>
                </c:pt>
                <c:pt idx="51">
                  <c:v>798.26560684345498</c:v>
                </c:pt>
                <c:pt idx="52">
                  <c:v>910.02279180153857</c:v>
                </c:pt>
                <c:pt idx="53">
                  <c:v>1037.4259826537541</c:v>
                </c:pt>
                <c:pt idx="54">
                  <c:v>1182.6656202252791</c:v>
                </c:pt>
                <c:pt idx="56">
                  <c:v>10</c:v>
                </c:pt>
                <c:pt idx="57">
                  <c:v>100</c:v>
                </c:pt>
                <c:pt idx="58">
                  <c:v>1000</c:v>
                </c:pt>
              </c:numCache>
            </c:numRef>
          </c:xVal>
          <c:yVal>
            <c:numRef>
              <c:f>Revised!$B$66:$CX$66</c:f>
              <c:numCache>
                <c:formatCode>General</c:formatCode>
                <c:ptCount val="101"/>
                <c:pt idx="0">
                  <c:v>0.79064786899642103</c:v>
                </c:pt>
                <c:pt idx="1">
                  <c:v>0.85995907584590603</c:v>
                </c:pt>
                <c:pt idx="2">
                  <c:v>0.924102217452757</c:v>
                </c:pt>
                <c:pt idx="3">
                  <c:v>0.97384394501121296</c:v>
                </c:pt>
                <c:pt idx="4">
                  <c:v>0.99872984404091902</c:v>
                </c:pt>
                <c:pt idx="5">
                  <c:v>0.99051918152071206</c:v>
                </c:pt>
                <c:pt idx="6">
                  <c:v>0.94710419398159496</c:v>
                </c:pt>
                <c:pt idx="7">
                  <c:v>0.87409972929542601</c:v>
                </c:pt>
                <c:pt idx="8">
                  <c:v>0.78257081898786696</c:v>
                </c:pt>
                <c:pt idx="9">
                  <c:v>0.68458694323868596</c:v>
                </c:pt>
                <c:pt idx="10">
                  <c:v>0.58965143846693202</c:v>
                </c:pt>
                <c:pt idx="11">
                  <c:v>0.503448943907427</c:v>
                </c:pt>
                <c:pt idx="12">
                  <c:v>0.42835689169729502</c:v>
                </c:pt>
                <c:pt idx="13">
                  <c:v>0.36458255492756197</c:v>
                </c:pt>
                <c:pt idx="14">
                  <c:v>0.311192830014485</c:v>
                </c:pt>
                <c:pt idx="15">
                  <c:v>0.266806403947076</c:v>
                </c:pt>
                <c:pt idx="16">
                  <c:v>0.22998019662037</c:v>
                </c:pt>
                <c:pt idx="17">
                  <c:v>0.19939120790714801</c:v>
                </c:pt>
                <c:pt idx="18">
                  <c:v>0.173902084152525</c:v>
                </c:pt>
                <c:pt idx="19">
                  <c:v>0.15256840479929201</c:v>
                </c:pt>
                <c:pt idx="20">
                  <c:v>0.13462069082215899</c:v>
                </c:pt>
                <c:pt idx="21">
                  <c:v>0.119438130754029</c:v>
                </c:pt>
                <c:pt idx="22">
                  <c:v>0.106521969183003</c:v>
                </c:pt>
                <c:pt idx="23">
                  <c:v>9.5471784655545094E-2</c:v>
                </c:pt>
                <c:pt idx="24">
                  <c:v>8.5965593498790294E-2</c:v>
                </c:pt>
                <c:pt idx="25">
                  <c:v>7.7743697185387498E-2</c:v>
                </c:pt>
                <c:pt idx="26">
                  <c:v>7.0595802493970503E-2</c:v>
                </c:pt>
                <c:pt idx="27">
                  <c:v>6.4350849732667706E-2</c:v>
                </c:pt>
                <c:pt idx="28">
                  <c:v>5.8869015900115E-2</c:v>
                </c:pt>
                <c:pt idx="29">
                  <c:v>5.4035435742590399E-2</c:v>
                </c:pt>
                <c:pt idx="30">
                  <c:v>4.97552674788427E-2</c:v>
                </c:pt>
                <c:pt idx="31">
                  <c:v>4.5949806476641299E-2</c:v>
                </c:pt>
                <c:pt idx="32">
                  <c:v>4.25534145511638E-2</c:v>
                </c:pt>
                <c:pt idx="33">
                  <c:v>3.95110844852294E-2</c:v>
                </c:pt>
                <c:pt idx="34">
                  <c:v>3.6776500265748399E-2</c:v>
                </c:pt>
                <c:pt idx="35">
                  <c:v>3.4310485295651602E-2</c:v>
                </c:pt>
                <c:pt idx="36">
                  <c:v>3.2079755326397903E-2</c:v>
                </c:pt>
                <c:pt idx="37">
                  <c:v>3.0055911659855099E-2</c:v>
                </c:pt>
                <c:pt idx="38">
                  <c:v>2.8214624590801499E-2</c:v>
                </c:pt>
                <c:pt idx="39">
                  <c:v>2.6534968128865199E-2</c:v>
                </c:pt>
                <c:pt idx="40">
                  <c:v>2.4998875546125801E-2</c:v>
                </c:pt>
                <c:pt idx="41">
                  <c:v>2.3590691852497299E-2</c:v>
                </c:pt>
                <c:pt idx="42">
                  <c:v>2.22968043686417E-2</c:v>
                </c:pt>
                <c:pt idx="43">
                  <c:v>2.1105336496981899E-2</c:v>
                </c:pt>
                <c:pt idx="44">
                  <c:v>2.0005892851833299E-2</c:v>
                </c:pt>
                <c:pt idx="45">
                  <c:v>1.8989346301767601E-2</c:v>
                </c:pt>
                <c:pt idx="46">
                  <c:v>1.8047659354525802E-2</c:v>
                </c:pt>
                <c:pt idx="47">
                  <c:v>1.71737337939043E-2</c:v>
                </c:pt>
                <c:pt idx="48">
                  <c:v>1.6361283648214601E-2</c:v>
                </c:pt>
                <c:pt idx="49">
                  <c:v>1.5604727499429901E-2</c:v>
                </c:pt>
                <c:pt idx="50">
                  <c:v>1.48990968834366E-2</c:v>
                </c:pt>
                <c:pt idx="51">
                  <c:v>1.4239958125348E-2</c:v>
                </c:pt>
                <c:pt idx="52">
                  <c:v>1.36233454309125E-2</c:v>
                </c:pt>
                <c:pt idx="53">
                  <c:v>1.30457034399716E-2</c:v>
                </c:pt>
                <c:pt idx="54">
                  <c:v>1.25038377596523E-2</c:v>
                </c:pt>
                <c:pt idx="56">
                  <c:v>0.18422201864339999</c:v>
                </c:pt>
                <c:pt idx="57">
                  <c:v>3.3969959930044397E-2</c:v>
                </c:pt>
                <c:pt idx="58">
                  <c:v>1.3203943548871199E-2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CF-5443-932A-68E54503A6B3}"/>
            </c:ext>
          </c:extLst>
        </c:ser>
        <c:ser>
          <c:idx val="1"/>
          <c:order val="2"/>
          <c:tx>
            <c:strRef>
              <c:f>Revised!$A$67</c:f>
              <c:strCache>
                <c:ptCount val="1"/>
                <c:pt idx="0">
                  <c:v>ILF 2.25</c:v>
                </c:pt>
              </c:strCache>
            </c:strRef>
          </c:tx>
          <c:marker>
            <c:symbol val="none"/>
          </c:marker>
          <c:xVal>
            <c:numRef>
              <c:f>Revised!$B$64:$CX$64</c:f>
              <c:numCache>
                <c:formatCode>General</c:formatCode>
                <c:ptCount val="101"/>
                <c:pt idx="0">
                  <c:v>1</c:v>
                </c:pt>
                <c:pt idx="1">
                  <c:v>1.1399999999999999</c:v>
                </c:pt>
                <c:pt idx="2">
                  <c:v>1.2996000000000001</c:v>
                </c:pt>
                <c:pt idx="3">
                  <c:v>1.481544</c:v>
                </c:pt>
                <c:pt idx="4">
                  <c:v>1.688960159999999</c:v>
                </c:pt>
                <c:pt idx="5">
                  <c:v>1.9254145823999991</c:v>
                </c:pt>
                <c:pt idx="6">
                  <c:v>2.1949726239359988</c:v>
                </c:pt>
                <c:pt idx="7">
                  <c:v>2.5022687912870381</c:v>
                </c:pt>
                <c:pt idx="8">
                  <c:v>2.852586422067223</c:v>
                </c:pt>
                <c:pt idx="9">
                  <c:v>3.2519485211566339</c:v>
                </c:pt>
                <c:pt idx="10">
                  <c:v>3.7072213141185628</c:v>
                </c:pt>
                <c:pt idx="11">
                  <c:v>4.2262322980951614</c:v>
                </c:pt>
                <c:pt idx="12">
                  <c:v>4.8179048198284837</c:v>
                </c:pt>
                <c:pt idx="13">
                  <c:v>5.49241149460447</c:v>
                </c:pt>
                <c:pt idx="14">
                  <c:v>6.2613491038490956</c:v>
                </c:pt>
                <c:pt idx="15">
                  <c:v>7.1379379783879697</c:v>
                </c:pt>
                <c:pt idx="16">
                  <c:v>8.1372492953622846</c:v>
                </c:pt>
                <c:pt idx="17">
                  <c:v>9.2764641967130022</c:v>
                </c:pt>
                <c:pt idx="18">
                  <c:v>10.57516918425282</c:v>
                </c:pt>
                <c:pt idx="19">
                  <c:v>12.055692870048221</c:v>
                </c:pt>
                <c:pt idx="20">
                  <c:v>13.743489871854971</c:v>
                </c:pt>
                <c:pt idx="21">
                  <c:v>15.667578453914659</c:v>
                </c:pt>
                <c:pt idx="22">
                  <c:v>17.861039437462711</c:v>
                </c:pt>
                <c:pt idx="23">
                  <c:v>20.361584958707489</c:v>
                </c:pt>
                <c:pt idx="24">
                  <c:v>23.212206852926531</c:v>
                </c:pt>
                <c:pt idx="25">
                  <c:v>26.461915812336251</c:v>
                </c:pt>
                <c:pt idx="26">
                  <c:v>30.166584026063319</c:v>
                </c:pt>
                <c:pt idx="27">
                  <c:v>34.389905789712181</c:v>
                </c:pt>
                <c:pt idx="28">
                  <c:v>39.204492600271877</c:v>
                </c:pt>
                <c:pt idx="29">
                  <c:v>44.693121564309941</c:v>
                </c:pt>
                <c:pt idx="30">
                  <c:v>50.950158583313318</c:v>
                </c:pt>
                <c:pt idx="31">
                  <c:v>58.083180784977188</c:v>
                </c:pt>
                <c:pt idx="32">
                  <c:v>66.214826094873985</c:v>
                </c:pt>
                <c:pt idx="33">
                  <c:v>75.484901748156332</c:v>
                </c:pt>
                <c:pt idx="34">
                  <c:v>86.052787992898217</c:v>
                </c:pt>
                <c:pt idx="35">
                  <c:v>98.10017831190396</c:v>
                </c:pt>
                <c:pt idx="36">
                  <c:v>111.8342032755705</c:v>
                </c:pt>
                <c:pt idx="37">
                  <c:v>127.4909917341504</c:v>
                </c:pt>
                <c:pt idx="38">
                  <c:v>145.3397305769314</c:v>
                </c:pt>
                <c:pt idx="39">
                  <c:v>165.68729285770181</c:v>
                </c:pt>
                <c:pt idx="40">
                  <c:v>188.88351385778</c:v>
                </c:pt>
                <c:pt idx="41">
                  <c:v>215.3272057978692</c:v>
                </c:pt>
                <c:pt idx="42">
                  <c:v>245.4730146095709</c:v>
                </c:pt>
                <c:pt idx="43">
                  <c:v>279.83923665491079</c:v>
                </c:pt>
                <c:pt idx="44">
                  <c:v>319.01672978659832</c:v>
                </c:pt>
                <c:pt idx="45">
                  <c:v>363.679071956722</c:v>
                </c:pt>
                <c:pt idx="46">
                  <c:v>414.59414203066302</c:v>
                </c:pt>
                <c:pt idx="47">
                  <c:v>472.63732191495581</c:v>
                </c:pt>
                <c:pt idx="48">
                  <c:v>538.80654698304954</c:v>
                </c:pt>
                <c:pt idx="49">
                  <c:v>614.23946356067643</c:v>
                </c:pt>
                <c:pt idx="50">
                  <c:v>700.232988459171</c:v>
                </c:pt>
                <c:pt idx="51">
                  <c:v>798.26560684345498</c:v>
                </c:pt>
                <c:pt idx="52">
                  <c:v>910.02279180153857</c:v>
                </c:pt>
                <c:pt idx="53">
                  <c:v>1037.4259826537541</c:v>
                </c:pt>
                <c:pt idx="54">
                  <c:v>1182.6656202252791</c:v>
                </c:pt>
                <c:pt idx="56">
                  <c:v>10</c:v>
                </c:pt>
                <c:pt idx="57">
                  <c:v>100</c:v>
                </c:pt>
                <c:pt idx="58">
                  <c:v>1000</c:v>
                </c:pt>
              </c:numCache>
            </c:numRef>
          </c:xVal>
          <c:yVal>
            <c:numRef>
              <c:f>Revised!$B$67:$CX$67</c:f>
              <c:numCache>
                <c:formatCode>General</c:formatCode>
                <c:ptCount val="101"/>
                <c:pt idx="0">
                  <c:v>0.5</c:v>
                </c:pt>
                <c:pt idx="1">
                  <c:v>0.58236253599306997</c:v>
                </c:pt>
                <c:pt idx="2">
                  <c:v>0.67744046003124103</c:v>
                </c:pt>
                <c:pt idx="3">
                  <c:v>0.78078567240976604</c:v>
                </c:pt>
                <c:pt idx="4">
                  <c:v>0.881501119781398</c:v>
                </c:pt>
                <c:pt idx="5">
                  <c:v>0.96130229876775197</c:v>
                </c:pt>
                <c:pt idx="6">
                  <c:v>0.99897002376112698</c:v>
                </c:pt>
                <c:pt idx="7">
                  <c:v>0.98112720833406697</c:v>
                </c:pt>
                <c:pt idx="8">
                  <c:v>0.91152781317833897</c:v>
                </c:pt>
                <c:pt idx="9">
                  <c:v>0.80878705056536004</c:v>
                </c:pt>
                <c:pt idx="10">
                  <c:v>0.69493413165684703</c:v>
                </c:pt>
                <c:pt idx="11">
                  <c:v>0.58609790754481195</c:v>
                </c:pt>
                <c:pt idx="12">
                  <c:v>0.49036400098483901</c:v>
                </c:pt>
                <c:pt idx="13">
                  <c:v>0.40994547992194302</c:v>
                </c:pt>
                <c:pt idx="14">
                  <c:v>0.34396891777593103</c:v>
                </c:pt>
                <c:pt idx="15">
                  <c:v>0.29038274919541002</c:v>
                </c:pt>
                <c:pt idx="16">
                  <c:v>0.24694664872684899</c:v>
                </c:pt>
                <c:pt idx="17">
                  <c:v>0.21164248573493</c:v>
                </c:pt>
                <c:pt idx="18">
                  <c:v>0.18279386016111099</c:v>
                </c:pt>
                <c:pt idx="19">
                  <c:v>0.15906091575294401</c:v>
                </c:pt>
                <c:pt idx="20">
                  <c:v>0.13939202810815099</c:v>
                </c:pt>
                <c:pt idx="21">
                  <c:v>0.12296771476620599</c:v>
                </c:pt>
                <c:pt idx="22">
                  <c:v>0.10915001909177</c:v>
                </c:pt>
                <c:pt idx="23">
                  <c:v>9.7440994280051305E-2</c:v>
                </c:pt>
                <c:pt idx="24">
                  <c:v>8.7450134076135097E-2</c:v>
                </c:pt>
                <c:pt idx="25">
                  <c:v>7.8869371955053794E-2</c:v>
                </c:pt>
                <c:pt idx="26">
                  <c:v>7.1454079523670097E-2</c:v>
                </c:pt>
                <c:pt idx="27">
                  <c:v>6.5008671309139204E-2</c:v>
                </c:pt>
                <c:pt idx="28">
                  <c:v>5.9375691410033397E-2</c:v>
                </c:pt>
                <c:pt idx="29">
                  <c:v>5.4427513958024601E-2</c:v>
                </c:pt>
                <c:pt idx="30">
                  <c:v>5.0060002353822498E-2</c:v>
                </c:pt>
                <c:pt idx="31">
                  <c:v>4.6187638456132399E-2</c:v>
                </c:pt>
                <c:pt idx="32">
                  <c:v>4.2739758587990402E-2</c:v>
                </c:pt>
                <c:pt idx="33">
                  <c:v>3.9657626739133901E-2</c:v>
                </c:pt>
                <c:pt idx="34">
                  <c:v>3.6892144384627297E-2</c:v>
                </c:pt>
                <c:pt idx="35">
                  <c:v>3.44020471746787E-2</c:v>
                </c:pt>
                <c:pt idx="36">
                  <c:v>3.2152476194469398E-2</c:v>
                </c:pt>
                <c:pt idx="37">
                  <c:v>3.0113839139076899E-2</c:v>
                </c:pt>
                <c:pt idx="38">
                  <c:v>2.8260897235867399E-2</c:v>
                </c:pt>
                <c:pt idx="39">
                  <c:v>2.6572028997267301E-2</c:v>
                </c:pt>
                <c:pt idx="40">
                  <c:v>2.5028633296271498E-2</c:v>
                </c:pt>
                <c:pt idx="41">
                  <c:v>2.3614642838460601E-2</c:v>
                </c:pt>
                <c:pt idx="42">
                  <c:v>2.23161255942773E-2</c:v>
                </c:pt>
                <c:pt idx="43">
                  <c:v>2.1120956690982701E-2</c:v>
                </c:pt>
                <c:pt idx="44">
                  <c:v>2.0018547038286E-2</c:v>
                </c:pt>
                <c:pt idx="45">
                  <c:v>1.89996178642453E-2</c:v>
                </c:pt>
                <c:pt idx="46">
                  <c:v>1.80560125822577E-2</c:v>
                </c:pt>
                <c:pt idx="47">
                  <c:v>1.7180539154407801E-2</c:v>
                </c:pt>
                <c:pt idx="48">
                  <c:v>1.63668374794823E-2</c:v>
                </c:pt>
                <c:pt idx="49">
                  <c:v>1.5609267404392699E-2</c:v>
                </c:pt>
                <c:pt idx="50">
                  <c:v>1.49028138025363E-2</c:v>
                </c:pt>
                <c:pt idx="51">
                  <c:v>1.42430058325372E-2</c:v>
                </c:pt>
                <c:pt idx="52">
                  <c:v>1.3625848024503499E-2</c:v>
                </c:pt>
                <c:pt idx="53">
                  <c:v>1.3047761268037901E-2</c:v>
                </c:pt>
                <c:pt idx="54">
                  <c:v>1.25055321195167E-2</c:v>
                </c:pt>
                <c:pt idx="56">
                  <c:v>0.19441013692499601</c:v>
                </c:pt>
                <c:pt idx="57">
                  <c:v>3.4058468423987097E-2</c:v>
                </c:pt>
                <c:pt idx="58">
                  <c:v>1.32061171508572E-2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ACF-5443-932A-68E54503A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1763224"/>
        <c:axId val="2082107624"/>
      </c:scatterChart>
      <c:valAx>
        <c:axId val="2081763224"/>
        <c:scaling>
          <c:logBase val="10"/>
          <c:orientation val="minMax"/>
          <c:max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Load</a:t>
                </a:r>
                <a:r>
                  <a:rPr lang="en-US" sz="1800" baseline="0">
                    <a:solidFill>
                      <a:schemeClr val="tx1"/>
                    </a:solidFill>
                  </a:rPr>
                  <a:t> Factor</a:t>
                </a:r>
                <a:endParaRPr lang="en-US" sz="18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107624"/>
        <c:crosses val="autoZero"/>
        <c:crossBetween val="midCat"/>
        <c:minorUnit val="0.25"/>
      </c:valAx>
      <c:valAx>
        <c:axId val="2082107624"/>
        <c:scaling>
          <c:orientation val="minMax"/>
          <c:max val="1.1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763224"/>
        <c:crossesAt val="0.01"/>
        <c:crossBetween val="midCat"/>
        <c:majorUnit val="0.1"/>
      </c:valAx>
      <c:spPr>
        <a:noFill/>
        <a:ln>
          <a:noFill/>
        </a:ln>
        <a:effectLst/>
      </c:spPr>
    </c:plotArea>
    <c:legend>
      <c:legendPos val="r"/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15-418/618 Spring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Assignment 3: </a:t>
            </a:r>
            <a:r>
              <a:rPr lang="en-US" dirty="0" err="1"/>
              <a:t>GraphRats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4A446-E59F-FA49-A279-B5FFCA4E7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C7BF08-BDB4-C744-B195-957F7FC734BA}"/>
              </a:ext>
            </a:extLst>
          </p:cNvPr>
          <p:cNvGrpSpPr/>
          <p:nvPr/>
        </p:nvGrpSpPr>
        <p:grpSpPr>
          <a:xfrm>
            <a:off x="1297888" y="3095251"/>
            <a:ext cx="5715524" cy="1517904"/>
            <a:chOff x="1297888" y="3095251"/>
            <a:chExt cx="5715524" cy="15179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FFF92F-B747-D340-BC77-756384DFB034}"/>
                </a:ext>
              </a:extLst>
            </p:cNvPr>
            <p:cNvSpPr/>
            <p:nvPr/>
          </p:nvSpPr>
          <p:spPr>
            <a:xfrm>
              <a:off x="1297888" y="3310791"/>
              <a:ext cx="254213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0" dirty="0">
                  <a:solidFill>
                    <a:prstClr val="black"/>
                  </a:solidFill>
                  <a:latin typeface="Gill Sans"/>
                  <a:cs typeface="Gill Sans"/>
                </a:rPr>
                <a:t>Graph</a:t>
              </a:r>
              <a:endParaRPr lang="en-US" sz="7200" b="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D5F213-D6EE-E048-BDE5-A6630920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2420" y="3095251"/>
              <a:ext cx="1840992" cy="1517904"/>
            </a:xfrm>
            <a:prstGeom prst="rect">
              <a:avLst/>
            </a:prstGeom>
          </p:spPr>
        </p:pic>
        <p:pic>
          <p:nvPicPr>
            <p:cNvPr id="22" name="Picture 21" descr="CMU_Logo_Horiz_Red.png">
              <a:extLst>
                <a:ext uri="{FF2B5EF4-FFF2-40B4-BE49-F238E27FC236}">
                  <a16:creationId xmlns:a16="http://schemas.microsoft.com/office/drawing/2014/main" id="{B05B85EE-EFDF-384E-983F-FDB54541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53" y="4345107"/>
              <a:ext cx="2453594" cy="21827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7DFD40-04E1-774B-865F-98951F3E293A}"/>
                </a:ext>
              </a:extLst>
            </p:cNvPr>
            <p:cNvSpPr/>
            <p:nvPr/>
          </p:nvSpPr>
          <p:spPr>
            <a:xfrm>
              <a:off x="3629904" y="3310791"/>
              <a:ext cx="171348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200" b="0" dirty="0">
                  <a:solidFill>
                    <a:srgbClr val="FF6600"/>
                  </a:solidFill>
                  <a:latin typeface="Gill Sans Light"/>
                  <a:cs typeface="Gill Sans Light"/>
                </a:rPr>
                <a:t>Rats</a:t>
              </a:r>
              <a:endParaRPr lang="en-US" sz="7200" b="0" dirty="0">
                <a:solidFill>
                  <a:srgbClr val="FF6600"/>
                </a:solidFill>
                <a:latin typeface="Calibri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65B7964-116F-D74D-A2BC-81BAE03B4B2A}"/>
              </a:ext>
            </a:extLst>
          </p:cNvPr>
          <p:cNvSpPr/>
          <p:nvPr/>
        </p:nvSpPr>
        <p:spPr>
          <a:xfrm>
            <a:off x="4981337" y="342900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Gill Sans"/>
                <a:cs typeface="Gill Sans"/>
              </a:rPr>
              <a:t>3.0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E3ED-90D8-6241-A25F-79963C3C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F0E1-0B6B-DA42-AD2C-CB750FD3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291" y="5029200"/>
            <a:ext cx="8491491" cy="771524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Maximized at ILF</a:t>
            </a:r>
          </a:p>
          <a:p>
            <a:pPr lvl="2"/>
            <a:r>
              <a:rPr lang="en-US" dirty="0"/>
              <a:t>Just above average population</a:t>
            </a:r>
          </a:p>
          <a:p>
            <a:pPr lvl="2"/>
            <a:r>
              <a:rPr lang="en-US" dirty="0"/>
              <a:t>Drops for smaller loads (too few) and larger loads (too crowded)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8A93D-FC3A-AB4A-99AE-025163E1B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143000"/>
            <a:ext cx="4546600" cy="7112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18119"/>
              </p:ext>
            </p:extLst>
          </p:nvPr>
        </p:nvGraphicFramePr>
        <p:xfrm>
          <a:off x="990600" y="1828800"/>
          <a:ext cx="7391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575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E3ED-90D8-6241-A25F-79963C3C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Function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F0E1-0B6B-DA42-AD2C-CB750FD3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291" y="5029200"/>
            <a:ext cx="8491491" cy="771524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Falls off gradually</a:t>
            </a:r>
          </a:p>
          <a:p>
            <a:pPr lvl="2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(1000)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= 0.0132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5D9C0-05FE-5B4B-818E-BBF4E600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143000"/>
            <a:ext cx="4546600" cy="7112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847188"/>
              </p:ext>
            </p:extLst>
          </p:nvPr>
        </p:nvGraphicFramePr>
        <p:xfrm>
          <a:off x="228600" y="1905000"/>
          <a:ext cx="8458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441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Ideal Load Factor (ILF)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node has count </a:t>
            </a:r>
            <a:r>
              <a:rPr lang="en-US" i="1" dirty="0"/>
              <a:t>c</a:t>
            </a:r>
            <a:r>
              <a:rPr lang="en-US" i="1" baseline="-25000" dirty="0"/>
              <a:t>l</a:t>
            </a:r>
            <a:r>
              <a:rPr lang="en-US" dirty="0"/>
              <a:t> and neighbor has count </a:t>
            </a:r>
            <a:r>
              <a:rPr lang="en-US" i="1" dirty="0" err="1"/>
              <a:t>c</a:t>
            </a:r>
            <a:r>
              <a:rPr lang="en-US" i="1" baseline="-25000" dirty="0" err="1"/>
              <a:t>r</a:t>
            </a:r>
            <a:endParaRPr lang="en-US" i="1" baseline="-25000" dirty="0"/>
          </a:p>
          <a:p>
            <a:r>
              <a:rPr lang="en-US" dirty="0"/>
              <a:t>Compute </a:t>
            </a:r>
            <a:r>
              <a:rPr lang="en-US" i="1" dirty="0"/>
              <a:t>imbalance</a:t>
            </a:r>
            <a:r>
              <a:rPr lang="en-US" dirty="0"/>
              <a:t> 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  <a:tabLst>
                <a:tab pos="1819275" algn="l"/>
                <a:tab pos="2390775" algn="l"/>
              </a:tabLst>
            </a:pPr>
            <a:endParaRPr lang="en-US" dirty="0"/>
          </a:p>
          <a:p>
            <a:pPr>
              <a:tabLst>
                <a:tab pos="1819275" algn="l"/>
                <a:tab pos="2390775" algn="l"/>
              </a:tabLst>
            </a:pPr>
            <a:r>
              <a:rPr lang="en-US" dirty="0"/>
              <a:t>Maximum	+1	</a:t>
            </a:r>
            <a:r>
              <a:rPr lang="en-US" i="1" dirty="0" err="1"/>
              <a:t>c</a:t>
            </a:r>
            <a:r>
              <a:rPr lang="en-US" i="1" baseline="-25000" dirty="0" err="1"/>
              <a:t>r</a:t>
            </a:r>
            <a:r>
              <a:rPr lang="en-US" dirty="0"/>
              <a:t> ≫ </a:t>
            </a:r>
            <a:r>
              <a:rPr lang="en-US" i="1" dirty="0"/>
              <a:t>c</a:t>
            </a:r>
            <a:r>
              <a:rPr lang="en-US" i="1" baseline="-25000" dirty="0"/>
              <a:t>l</a:t>
            </a:r>
          </a:p>
          <a:p>
            <a:pPr>
              <a:tabLst>
                <a:tab pos="1819275" algn="l"/>
                <a:tab pos="2390775" algn="l"/>
              </a:tabLst>
            </a:pPr>
            <a:r>
              <a:rPr lang="en-US" dirty="0"/>
              <a:t>Minimum	–1	</a:t>
            </a:r>
            <a:r>
              <a:rPr lang="en-US" i="1" dirty="0"/>
              <a:t>c</a:t>
            </a:r>
            <a:r>
              <a:rPr lang="en-US" i="1" baseline="-25000" dirty="0"/>
              <a:t>l</a:t>
            </a:r>
            <a:r>
              <a:rPr lang="en-US" dirty="0"/>
              <a:t> ≫ </a:t>
            </a:r>
            <a:r>
              <a:rPr lang="en-US" i="1" dirty="0" err="1"/>
              <a:t>c</a:t>
            </a:r>
            <a:r>
              <a:rPr lang="en-US" i="1" baseline="-25000" dirty="0" err="1"/>
              <a:t>r</a:t>
            </a:r>
            <a:endParaRPr lang="en-US" i="1" baseline="-25000" dirty="0"/>
          </a:p>
          <a:p>
            <a:pPr>
              <a:tabLst>
                <a:tab pos="1819275" algn="l"/>
                <a:tab pos="2390775" algn="l"/>
              </a:tabLst>
            </a:pPr>
            <a:endParaRPr lang="en-US" i="1" baseline="-25000" dirty="0"/>
          </a:p>
          <a:p>
            <a:endParaRPr lang="en-US" b="0" i="1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A5030-7D0D-1E48-A402-0785D3689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33600"/>
            <a:ext cx="37211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C69D8C-64D7-1F4F-B74F-C0CF57963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86" y="2971800"/>
            <a:ext cx="5486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Ideal Load Factor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node </a:t>
            </a:r>
            <a:r>
              <a:rPr lang="en-US" i="1" dirty="0"/>
              <a:t>u</a:t>
            </a:r>
            <a:r>
              <a:rPr lang="en-US" dirty="0"/>
              <a:t> with population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Define ILF 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Minimum 	1.25</a:t>
            </a:r>
          </a:p>
          <a:p>
            <a:pPr lvl="1"/>
            <a:r>
              <a:rPr lang="en-US" dirty="0"/>
              <a:t>When adjacent nodes much less crowded</a:t>
            </a:r>
          </a:p>
          <a:p>
            <a:r>
              <a:rPr lang="en-US" dirty="0"/>
              <a:t>Maximum 	2.25</a:t>
            </a:r>
          </a:p>
          <a:p>
            <a:pPr lvl="1"/>
            <a:r>
              <a:rPr lang="en-US" dirty="0"/>
              <a:t>When adjacent nodes much more crowded</a:t>
            </a:r>
          </a:p>
          <a:p>
            <a:r>
              <a:rPr lang="en-US" dirty="0"/>
              <a:t>Changes as rats move around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81200"/>
            <a:ext cx="41402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251200"/>
            <a:ext cx="3276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0DFA-53DB-CE47-9174-41C1EC63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Next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2651-6213-D346-BD83-4BEB90F2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5867400"/>
            <a:ext cx="7896225" cy="466724"/>
          </a:xfrm>
        </p:spPr>
        <p:txBody>
          <a:bodyPr/>
          <a:lstStyle/>
          <a:p>
            <a:pPr lvl="1"/>
            <a:r>
              <a:rPr lang="en-US" dirty="0"/>
              <a:t>Choose random number between 0 and sum of rewards</a:t>
            </a:r>
          </a:p>
          <a:p>
            <a:pPr lvl="1"/>
            <a:r>
              <a:rPr lang="en-US" dirty="0"/>
              <a:t>Move according to interval hit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518949-7C1C-6D44-AE4B-806F074AA00E}"/>
              </a:ext>
            </a:extLst>
          </p:cNvPr>
          <p:cNvGrpSpPr/>
          <p:nvPr/>
        </p:nvGrpSpPr>
        <p:grpSpPr>
          <a:xfrm>
            <a:off x="1524000" y="1447800"/>
            <a:ext cx="2057400" cy="2057400"/>
            <a:chOff x="1371600" y="1600200"/>
            <a:chExt cx="2057400" cy="2057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D0BE40-8A0F-D34C-B137-D990463DB13D}"/>
                </a:ext>
              </a:extLst>
            </p:cNvPr>
            <p:cNvSpPr/>
            <p:nvPr/>
          </p:nvSpPr>
          <p:spPr>
            <a:xfrm>
              <a:off x="2057400" y="2971800"/>
              <a:ext cx="685800" cy="685800"/>
            </a:xfrm>
            <a:prstGeom prst="rect">
              <a:avLst/>
            </a:prstGeom>
            <a:solidFill>
              <a:srgbClr val="70AD47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42751A-3248-B446-9D2F-13F00890FA64}"/>
                </a:ext>
              </a:extLst>
            </p:cNvPr>
            <p:cNvSpPr/>
            <p:nvPr/>
          </p:nvSpPr>
          <p:spPr>
            <a:xfrm>
              <a:off x="2057400" y="2286000"/>
              <a:ext cx="685800" cy="685800"/>
            </a:xfrm>
            <a:prstGeom prst="rect">
              <a:avLst/>
            </a:prstGeom>
            <a:solidFill>
              <a:srgbClr val="A5A5A5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B49F0A-BEB2-9B44-BE79-8BCE2CECD5BD}"/>
                </a:ext>
              </a:extLst>
            </p:cNvPr>
            <p:cNvSpPr/>
            <p:nvPr/>
          </p:nvSpPr>
          <p:spPr>
            <a:xfrm>
              <a:off x="2057400" y="1600200"/>
              <a:ext cx="685800" cy="685800"/>
            </a:xfrm>
            <a:prstGeom prst="rect">
              <a:avLst/>
            </a:prstGeom>
            <a:solidFill>
              <a:srgbClr val="5B9BD5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A72AEC-41CF-A54C-B830-D576DBBB0104}"/>
                </a:ext>
              </a:extLst>
            </p:cNvPr>
            <p:cNvSpPr/>
            <p:nvPr/>
          </p:nvSpPr>
          <p:spPr>
            <a:xfrm>
              <a:off x="2743200" y="2286000"/>
              <a:ext cx="685800" cy="6858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D4515-FF54-B44B-BADA-38EC22A4162E}"/>
                </a:ext>
              </a:extLst>
            </p:cNvPr>
            <p:cNvSpPr/>
            <p:nvPr/>
          </p:nvSpPr>
          <p:spPr>
            <a:xfrm>
              <a:off x="1371600" y="2286000"/>
              <a:ext cx="685800" cy="685800"/>
            </a:xfrm>
            <a:prstGeom prst="rect">
              <a:avLst/>
            </a:prstGeom>
            <a:solidFill>
              <a:srgbClr val="ED7D31"/>
            </a:solidFill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91A795-932E-DD45-B794-92AC3544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2348826"/>
              <a:ext cx="385896" cy="318173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957F7E6-DD85-2245-94C5-7E18CC20F2E5}"/>
              </a:ext>
            </a:extLst>
          </p:cNvPr>
          <p:cNvSpPr txBox="1"/>
          <p:nvPr/>
        </p:nvSpPr>
        <p:spPr>
          <a:xfrm>
            <a:off x="15240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Population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D78CE-C2B4-6249-8D8E-EA75BA87A1E3}"/>
              </a:ext>
            </a:extLst>
          </p:cNvPr>
          <p:cNvSpPr txBox="1"/>
          <p:nvPr/>
        </p:nvSpPr>
        <p:spPr>
          <a:xfrm>
            <a:off x="5105400" y="106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Reward (</a:t>
            </a:r>
            <a:r>
              <a:rPr lang="en-US" sz="1800" dirty="0" err="1">
                <a:latin typeface="Calibri" pitchFamily="34" charset="0"/>
              </a:rPr>
              <a:t>avg</a:t>
            </a:r>
            <a:r>
              <a:rPr lang="en-US" sz="1800" dirty="0">
                <a:latin typeface="Calibri" pitchFamily="34" charset="0"/>
              </a:rPr>
              <a:t> load = 10)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5EFC4F-9FFD-674A-886F-E5F5EFD1BF4C}"/>
              </a:ext>
            </a:extLst>
          </p:cNvPr>
          <p:cNvSpPr/>
          <p:nvPr/>
        </p:nvSpPr>
        <p:spPr>
          <a:xfrm>
            <a:off x="5905500" y="2811276"/>
            <a:ext cx="685800" cy="685800"/>
          </a:xfrm>
          <a:prstGeom prst="rect">
            <a:avLst/>
          </a:prstGeom>
          <a:solidFill>
            <a:srgbClr val="70AD47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0.154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128D7A-3A85-0D46-832D-DB888DFFFA6B}"/>
              </a:ext>
            </a:extLst>
          </p:cNvPr>
          <p:cNvSpPr/>
          <p:nvPr/>
        </p:nvSpPr>
        <p:spPr>
          <a:xfrm>
            <a:off x="5905500" y="2125476"/>
            <a:ext cx="685800" cy="685800"/>
          </a:xfrm>
          <a:prstGeom prst="rect">
            <a:avLst/>
          </a:prstGeom>
          <a:solidFill>
            <a:srgbClr val="A5A5A5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0.226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5A1DAA-C9F6-EC43-B596-71C2D9384A4E}"/>
              </a:ext>
            </a:extLst>
          </p:cNvPr>
          <p:cNvSpPr/>
          <p:nvPr/>
        </p:nvSpPr>
        <p:spPr>
          <a:xfrm>
            <a:off x="5905500" y="1439676"/>
            <a:ext cx="685800" cy="685800"/>
          </a:xfrm>
          <a:prstGeom prst="rect">
            <a:avLst/>
          </a:prstGeom>
          <a:solidFill>
            <a:srgbClr val="5B9BD5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0.071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790C6D6-AC02-224F-97A8-BC142F874943}"/>
              </a:ext>
            </a:extLst>
          </p:cNvPr>
          <p:cNvSpPr/>
          <p:nvPr/>
        </p:nvSpPr>
        <p:spPr>
          <a:xfrm>
            <a:off x="6591300" y="2125476"/>
            <a:ext cx="685800" cy="685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0.545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1A1CB19-E9BE-B743-B46C-A79809791A9B}"/>
              </a:ext>
            </a:extLst>
          </p:cNvPr>
          <p:cNvSpPr/>
          <p:nvPr/>
        </p:nvSpPr>
        <p:spPr>
          <a:xfrm>
            <a:off x="5219700" y="2125476"/>
            <a:ext cx="685800" cy="685800"/>
          </a:xfrm>
          <a:prstGeom prst="rect">
            <a:avLst/>
          </a:prstGeom>
          <a:solidFill>
            <a:srgbClr val="ED7D31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0.655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3CE13-BB6A-3A4F-B7C2-AB4AB2C4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3497076"/>
            <a:ext cx="8083550" cy="23144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83FE72-21A1-E54F-A2F0-9EA794654FE9}"/>
              </a:ext>
            </a:extLst>
          </p:cNvPr>
          <p:cNvSpPr txBox="1"/>
          <p:nvPr/>
        </p:nvSpPr>
        <p:spPr>
          <a:xfrm>
            <a:off x="1477740" y="3505200"/>
            <a:ext cx="632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Weighted Choices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(node followed by row-major ordering of neighbors)</a:t>
            </a:r>
          </a:p>
        </p:txBody>
      </p:sp>
    </p:spTree>
    <p:extLst>
      <p:ext uri="{BB962C8B-B14F-4D97-AF65-F5344CB8AC3E}">
        <p14:creationId xmlns:p14="http://schemas.microsoft.com/office/powerpoint/2010/main" val="40298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B73D-AD49-C941-8894-82AB6C94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180E-D496-0E4E-876E-844C81CCB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1"/>
            <a:ext cx="7896225" cy="5191124"/>
          </a:xfrm>
        </p:spPr>
        <p:txBody>
          <a:bodyPr/>
          <a:lstStyle/>
          <a:p>
            <a:r>
              <a:rPr lang="en-US" dirty="0"/>
              <a:t>Synchronous</a:t>
            </a:r>
          </a:p>
          <a:p>
            <a:pPr lvl="1"/>
            <a:r>
              <a:rPr lang="en-US" dirty="0"/>
              <a:t>Demo 3</a:t>
            </a:r>
          </a:p>
          <a:p>
            <a:pPr lvl="1"/>
            <a:r>
              <a:rPr lang="en-US" dirty="0"/>
              <a:t>Compute next positions for all rats, and then move them</a:t>
            </a:r>
          </a:p>
          <a:p>
            <a:pPr lvl="1"/>
            <a:r>
              <a:rPr lang="en-US" dirty="0"/>
              <a:t>Causes oscillations/instabilities</a:t>
            </a:r>
          </a:p>
          <a:p>
            <a:r>
              <a:rPr lang="en-US" dirty="0"/>
              <a:t>Rat-order</a:t>
            </a:r>
          </a:p>
          <a:p>
            <a:pPr lvl="1"/>
            <a:r>
              <a:rPr lang="en-US" dirty="0"/>
              <a:t>Demo 4</a:t>
            </a:r>
          </a:p>
          <a:p>
            <a:pPr lvl="1"/>
            <a:r>
              <a:rPr lang="en-US" dirty="0"/>
              <a:t>For each rat, compute its next position and then move it</a:t>
            </a:r>
          </a:p>
          <a:p>
            <a:pPr lvl="1"/>
            <a:r>
              <a:rPr lang="en-US" dirty="0"/>
              <a:t>Smooth transitions, but costly</a:t>
            </a:r>
          </a:p>
          <a:p>
            <a:r>
              <a:rPr lang="en-US" dirty="0"/>
              <a:t>Batch</a:t>
            </a:r>
          </a:p>
          <a:p>
            <a:pPr lvl="1"/>
            <a:r>
              <a:rPr lang="en-US" dirty="0"/>
              <a:t>Demo 5</a:t>
            </a:r>
          </a:p>
          <a:p>
            <a:pPr lvl="1"/>
            <a:r>
              <a:rPr lang="en-US" dirty="0"/>
              <a:t>For each batch of B rats, compute next moves and then move them</a:t>
            </a:r>
          </a:p>
          <a:p>
            <a:pPr lvl="1"/>
            <a:r>
              <a:rPr lang="en-US" dirty="0"/>
              <a:t>B = 0.02 * </a:t>
            </a:r>
            <a:r>
              <a:rPr lang="en-US" i="1" dirty="0"/>
              <a:t>R</a:t>
            </a:r>
          </a:p>
          <a:p>
            <a:pPr lvl="1"/>
            <a:r>
              <a:rPr lang="en-US" dirty="0"/>
              <a:t>Smooth enough, with better performance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88418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DEA7-4D17-CA47-B3FF-CCEF5B77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3175-8CB0-AE4A-9090-F95F93DD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version of simulator</a:t>
            </a:r>
          </a:p>
          <a:p>
            <a:pPr lvl="1"/>
            <a:r>
              <a:rPr lang="en-US" dirty="0"/>
              <a:t>Demos 1–2</a:t>
            </a:r>
          </a:p>
          <a:p>
            <a:pPr lvl="1"/>
            <a:r>
              <a:rPr lang="en-US" dirty="0"/>
              <a:t>Very slow</a:t>
            </a:r>
          </a:p>
          <a:p>
            <a:r>
              <a:rPr lang="en-US" dirty="0"/>
              <a:t>C version of simulator</a:t>
            </a:r>
          </a:p>
          <a:p>
            <a:pPr lvl="1"/>
            <a:r>
              <a:rPr lang="en-US" dirty="0"/>
              <a:t>Fast sequential implementation</a:t>
            </a:r>
          </a:p>
          <a:p>
            <a:pPr lvl="1"/>
            <a:r>
              <a:rPr lang="en-US" dirty="0"/>
              <a:t>Demos 3–5: 36X32 grid, 11,520 rats</a:t>
            </a:r>
          </a:p>
          <a:p>
            <a:pPr lvl="1"/>
            <a:r>
              <a:rPr lang="en-US" dirty="0"/>
              <a:t>Demos 6–11: 180X160 grid, 1,008,000 rats</a:t>
            </a:r>
          </a:p>
          <a:p>
            <a:pPr lvl="2"/>
            <a:r>
              <a:rPr lang="en-US" dirty="0"/>
              <a:t>That’s what we’ll be using for benchmarks</a:t>
            </a:r>
          </a:p>
          <a:p>
            <a:r>
              <a:rPr lang="en-US" dirty="0"/>
              <a:t>Generate visualizations by piping C simulator output into Python simulator</a:t>
            </a:r>
          </a:p>
          <a:p>
            <a:pPr lvl="1"/>
            <a:r>
              <a:rPr lang="en-US" dirty="0"/>
              <a:t>Operating in visualization mode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Makefile</a:t>
            </a:r>
            <a:r>
              <a:rPr lang="en-US" dirty="0"/>
              <a:t> for examples</a:t>
            </a:r>
          </a:p>
        </p:txBody>
      </p:sp>
    </p:spTree>
    <p:extLst>
      <p:ext uri="{BB962C8B-B14F-4D97-AF65-F5344CB8AC3E}">
        <p14:creationId xmlns:p14="http://schemas.microsoft.com/office/powerpoint/2010/main" val="213789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DEA7-4D17-CA47-B3FF-CCEF5B77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3175-8CB0-AE4A-9090-F95F93DD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Simulator is Deterministic</a:t>
            </a:r>
          </a:p>
          <a:p>
            <a:pPr lvl="1"/>
            <a:r>
              <a:rPr lang="en-US" dirty="0"/>
              <a:t>Global random seed</a:t>
            </a:r>
          </a:p>
          <a:p>
            <a:pPr lvl="1"/>
            <a:r>
              <a:rPr lang="en-US" dirty="0"/>
              <a:t>Random seeds for each rat</a:t>
            </a:r>
          </a:p>
          <a:p>
            <a:pPr lvl="1"/>
            <a:r>
              <a:rPr lang="en-US" dirty="0"/>
              <a:t>Process rats in fixed order</a:t>
            </a:r>
          </a:p>
          <a:p>
            <a:r>
              <a:rPr lang="en-US" dirty="0"/>
              <a:t>You Must Preserve Exact Same Behavior</a:t>
            </a:r>
          </a:p>
          <a:p>
            <a:pPr lvl="1"/>
            <a:r>
              <a:rPr lang="en-US" dirty="0"/>
              <a:t>Python simulator generates same result as C simulator</a:t>
            </a:r>
          </a:p>
          <a:p>
            <a:pPr lvl="1"/>
            <a:r>
              <a:rPr lang="en-US" dirty="0"/>
              <a:t>Use </a:t>
            </a:r>
            <a:r>
              <a:rPr lang="en-US" b="1" dirty="0" err="1">
                <a:latin typeface="Courier New"/>
                <a:cs typeface="Courier New"/>
              </a:rPr>
              <a:t>regress.py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to check</a:t>
            </a:r>
          </a:p>
          <a:p>
            <a:pPr lvl="2"/>
            <a:r>
              <a:rPr lang="en-US" dirty="0"/>
              <a:t>Only checks small cases</a:t>
            </a:r>
          </a:p>
          <a:p>
            <a:pPr lvl="2"/>
            <a:r>
              <a:rPr lang="en-US" dirty="0"/>
              <a:t>Useful sanity check</a:t>
            </a:r>
          </a:p>
          <a:p>
            <a:pPr lvl="1"/>
            <a:r>
              <a:rPr lang="en-US" dirty="0"/>
              <a:t>Benchmark program compares your results to reference solution</a:t>
            </a:r>
          </a:p>
          <a:p>
            <a:pPr lvl="2"/>
            <a:r>
              <a:rPr lang="en-US" dirty="0"/>
              <a:t>Handles full-sized graphs</a:t>
            </a:r>
          </a:p>
        </p:txBody>
      </p:sp>
    </p:spTree>
    <p:extLst>
      <p:ext uri="{BB962C8B-B14F-4D97-AF65-F5344CB8AC3E}">
        <p14:creationId xmlns:p14="http://schemas.microsoft.com/office/powerpoint/2010/main" val="399861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CB5B-92BB-7549-B91D-EE52DCD1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 Graph </a:t>
            </a:r>
            <a:r>
              <a:rPr lang="en-US" dirty="0" err="1"/>
              <a:t>fracZ</a:t>
            </a:r>
            <a:r>
              <a:rPr lang="en-US" dirty="0"/>
              <a:t> (Demos 1–5)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28187-BC84-CD41-8C37-C234293F2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34" y="3427228"/>
            <a:ext cx="7848600" cy="1981200"/>
          </a:xfrm>
        </p:spPr>
        <p:txBody>
          <a:bodyPr/>
          <a:lstStyle/>
          <a:p>
            <a:r>
              <a:rPr lang="en-US" dirty="0"/>
              <a:t>Base grid</a:t>
            </a:r>
          </a:p>
          <a:p>
            <a:pPr lvl="1"/>
            <a:r>
              <a:rPr lang="en-US" i="1" dirty="0"/>
              <a:t>W</a:t>
            </a:r>
            <a:r>
              <a:rPr lang="en-US" dirty="0"/>
              <a:t> X </a:t>
            </a:r>
            <a:r>
              <a:rPr lang="en-US" i="1" dirty="0"/>
              <a:t>H</a:t>
            </a:r>
            <a:r>
              <a:rPr lang="en-US" dirty="0"/>
              <a:t> nodes, each with nearest neighbor connectivity</a:t>
            </a:r>
          </a:p>
          <a:p>
            <a:r>
              <a:rPr lang="en-US" dirty="0"/>
              <a:t>Regions</a:t>
            </a:r>
          </a:p>
          <a:p>
            <a:pPr lvl="1"/>
            <a:r>
              <a:rPr lang="en-US" dirty="0"/>
              <a:t>Recursively partition rectangles into two or three </a:t>
            </a:r>
            <a:r>
              <a:rPr lang="en-US" dirty="0" err="1"/>
              <a:t>subrectangles</a:t>
            </a:r>
            <a:endParaRPr lang="en-US" dirty="0"/>
          </a:p>
          <a:p>
            <a:pPr lvl="1"/>
            <a:r>
              <a:rPr lang="en-US" dirty="0"/>
              <a:t>Leaves of tree form regions</a:t>
            </a:r>
          </a:p>
          <a:p>
            <a:r>
              <a:rPr lang="en-US" dirty="0"/>
              <a:t>Hubs</a:t>
            </a:r>
          </a:p>
          <a:p>
            <a:pPr lvl="1"/>
            <a:r>
              <a:rPr lang="en-US" dirty="0"/>
              <a:t>Connect to every other node in region</a:t>
            </a:r>
          </a:p>
          <a:p>
            <a:pPr lvl="1"/>
            <a:r>
              <a:rPr lang="en-US" dirty="0"/>
              <a:t>Each region has one or three hubs</a:t>
            </a:r>
          </a:p>
          <a:p>
            <a:pPr lvl="1"/>
            <a:endParaRPr lang="en-US" dirty="0"/>
          </a:p>
        </p:txBody>
      </p:sp>
      <p:sp>
        <p:nvSpPr>
          <p:cNvPr id="2071" name="TextBox 2070"/>
          <p:cNvSpPr txBox="1"/>
          <p:nvPr/>
        </p:nvSpPr>
        <p:spPr>
          <a:xfrm>
            <a:off x="18771" y="1752600"/>
            <a:ext cx="3670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Rats spread quickly within region</a:t>
            </a:r>
          </a:p>
          <a:p>
            <a:r>
              <a:rPr lang="en-US" sz="1800" i="1" dirty="0">
                <a:latin typeface="Calibri" pitchFamily="34" charset="0"/>
              </a:rPr>
              <a:t>More slowly across regions</a:t>
            </a:r>
          </a:p>
          <a:p>
            <a:r>
              <a:rPr lang="en-US" sz="1800" i="1" dirty="0">
                <a:latin typeface="Calibri" pitchFamily="34" charset="0"/>
              </a:rPr>
              <a:t>Hub nodes tend to have high counts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4AA41E-D3BB-5C4B-B0ED-F9DE60807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01" y="1075360"/>
            <a:ext cx="3200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BCAD-7225-BD4C-95B7-08D8C6BE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Graph </a:t>
            </a:r>
            <a:r>
              <a:rPr lang="en-US" dirty="0" err="1"/>
              <a:t>UniA</a:t>
            </a:r>
            <a:r>
              <a:rPr lang="en-US" dirty="0"/>
              <a:t> (Demo 7)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336A7A-AFB9-F247-A779-4E2F5EF9C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460137"/>
              </p:ext>
            </p:extLst>
          </p:nvPr>
        </p:nvGraphicFramePr>
        <p:xfrm>
          <a:off x="6324600" y="1218943"/>
          <a:ext cx="26543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321428667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37855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286,780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5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1,919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8509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62C44DB6-2897-4A45-9715-A2EE424BA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49" y="1197678"/>
            <a:ext cx="6110687" cy="54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79" y="1362075"/>
            <a:ext cx="8233821" cy="4972050"/>
          </a:xfrm>
        </p:spPr>
        <p:txBody>
          <a:bodyPr/>
          <a:lstStyle/>
          <a:p>
            <a:r>
              <a:rPr lang="en-US" dirty="0"/>
              <a:t>Application</a:t>
            </a:r>
          </a:p>
          <a:p>
            <a:r>
              <a:rPr lang="en-US" dirty="0"/>
              <a:t>Implementation Issues</a:t>
            </a:r>
          </a:p>
          <a:p>
            <a:r>
              <a:rPr lang="en-US" dirty="0"/>
              <a:t>Optimizing for Parallel Performance</a:t>
            </a:r>
          </a:p>
          <a:p>
            <a:r>
              <a:rPr lang="en-US" dirty="0"/>
              <a:t>Useful Advice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BCAD-7225-BD4C-95B7-08D8C6BE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Graph </a:t>
            </a:r>
            <a:r>
              <a:rPr lang="en-US" dirty="0" err="1"/>
              <a:t>UniB</a:t>
            </a:r>
            <a:r>
              <a:rPr lang="en-US" dirty="0"/>
              <a:t> (Demo 8)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336A7A-AFB9-F247-A779-4E2F5EF9C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87907"/>
              </p:ext>
            </p:extLst>
          </p:nvPr>
        </p:nvGraphicFramePr>
        <p:xfrm>
          <a:off x="6324600" y="1218943"/>
          <a:ext cx="26543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321428667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37855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5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8509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70665D3D-20FC-1D47-B5A8-2A844A7D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13" y="1197678"/>
            <a:ext cx="6148787" cy="54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BCAD-7225-BD4C-95B7-08D8C6BE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Graph </a:t>
            </a:r>
            <a:r>
              <a:rPr lang="en-US" dirty="0" err="1"/>
              <a:t>FracC</a:t>
            </a:r>
            <a:r>
              <a:rPr lang="en-US" dirty="0"/>
              <a:t> (Demos 9–10)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336A7A-AFB9-F247-A779-4E2F5EF9C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40034"/>
              </p:ext>
            </p:extLst>
          </p:nvPr>
        </p:nvGraphicFramePr>
        <p:xfrm>
          <a:off x="6324600" y="1218943"/>
          <a:ext cx="26543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321428667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37855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187,612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5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4,899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8509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738E8E8F-DD71-6144-AE84-B45A62FE2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5" y="1197678"/>
            <a:ext cx="6110687" cy="54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BCAD-7225-BD4C-95B7-08D8C6BE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Graph </a:t>
            </a:r>
            <a:r>
              <a:rPr lang="en-US" dirty="0" err="1"/>
              <a:t>FracD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336A7A-AFB9-F247-A779-4E2F5EF9C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38960"/>
              </p:ext>
            </p:extLst>
          </p:nvPr>
        </p:nvGraphicFramePr>
        <p:xfrm>
          <a:off x="6324600" y="1218943"/>
          <a:ext cx="26543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321428667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37855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3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208,902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5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8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3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Max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4,899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38509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70A1EC51-532D-814F-9C41-054EBDBBD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" y="1219200"/>
            <a:ext cx="6086764" cy="54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1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States (</a:t>
            </a:r>
            <a:r>
              <a:rPr lang="en-US" dirty="0" err="1"/>
              <a:t>fracZ</a:t>
            </a:r>
            <a:r>
              <a:rPr lang="en-US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8257" y="11151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Center (r)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~Demo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4757" y="11151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Diagonal (d)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~Demo 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1257" y="11151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Random (u)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~Demo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268561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t = 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2691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t = 20</a:t>
            </a:r>
          </a:p>
        </p:txBody>
      </p:sp>
      <p:pic>
        <p:nvPicPr>
          <p:cNvPr id="12" name="Picture 11" descr="A picture containing black, clock&#10;&#10;Description automatically generated">
            <a:extLst>
              <a:ext uri="{FF2B5EF4-FFF2-40B4-BE49-F238E27FC236}">
                <a16:creationId xmlns:a16="http://schemas.microsoft.com/office/drawing/2014/main" id="{6E1AB4C6-3E00-094F-A8DE-F5062267E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7" y="4405277"/>
            <a:ext cx="2366919" cy="2103928"/>
          </a:xfrm>
          <a:prstGeom prst="rect">
            <a:avLst/>
          </a:prstGeom>
        </p:spPr>
      </p:pic>
      <p:pic>
        <p:nvPicPr>
          <p:cNvPr id="14" name="Picture 13" descr="A picture containing black, hand, green, sign&#10;&#10;Description automatically generated">
            <a:extLst>
              <a:ext uri="{FF2B5EF4-FFF2-40B4-BE49-F238E27FC236}">
                <a16:creationId xmlns:a16="http://schemas.microsoft.com/office/drawing/2014/main" id="{163B3B8B-C754-6B47-A984-57E7EFF8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97" y="4405277"/>
            <a:ext cx="2366919" cy="2103928"/>
          </a:xfrm>
          <a:prstGeom prst="rect">
            <a:avLst/>
          </a:prstGeom>
        </p:spPr>
      </p:pic>
      <p:pic>
        <p:nvPicPr>
          <p:cNvPr id="16" name="Picture 15" descr="A close up of a red light&#10;&#10;Description automatically generated">
            <a:extLst>
              <a:ext uri="{FF2B5EF4-FFF2-40B4-BE49-F238E27FC236}">
                <a16:creationId xmlns:a16="http://schemas.microsoft.com/office/drawing/2014/main" id="{AF60583C-CBD3-084C-9266-366C1375F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38" y="1820692"/>
            <a:ext cx="2366919" cy="2103928"/>
          </a:xfrm>
          <a:prstGeom prst="rect">
            <a:avLst/>
          </a:prstGeom>
        </p:spPr>
      </p:pic>
      <p:pic>
        <p:nvPicPr>
          <p:cNvPr id="23" name="Picture 22" descr="A picture containing knife, drawing&#10;&#10;Description automatically generated">
            <a:extLst>
              <a:ext uri="{FF2B5EF4-FFF2-40B4-BE49-F238E27FC236}">
                <a16:creationId xmlns:a16="http://schemas.microsoft.com/office/drawing/2014/main" id="{4F441026-67A8-034F-97CB-2312FB3D9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6" y="1818312"/>
            <a:ext cx="2366919" cy="2103928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D9C3FC43-2CFE-3445-B907-282A3C51C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97" y="1818312"/>
            <a:ext cx="2366919" cy="2103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5E2F72-5FC3-DC4A-A3BF-7629BA9DC1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49" y="4401434"/>
            <a:ext cx="2367927" cy="210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0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3400" y="1295400"/>
            <a:ext cx="2207321" cy="2200941"/>
            <a:chOff x="2514600" y="1600200"/>
            <a:chExt cx="2207321" cy="2200941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2743200" y="19050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2743200" y="27432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743200" y="35814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7432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3657600" y="18288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44196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" name="Oval 2"/>
            <p:cNvSpPr/>
            <p:nvPr/>
          </p:nvSpPr>
          <p:spPr bwMode="auto">
            <a:xfrm>
              <a:off x="25146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33528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1910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5146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3528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1910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46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528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910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52400" y="5105400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neighbor</a:t>
            </a:r>
            <a:r>
              <a:rPr lang="en-US" sz="1800" dirty="0">
                <a:latin typeface="Calibri" pitchFamily="34" charset="0"/>
              </a:rPr>
              <a:t>     </a:t>
            </a:r>
          </a:p>
          <a:p>
            <a:r>
              <a:rPr lang="en-US" sz="1800" dirty="0">
                <a:latin typeface="Calibri" pitchFamily="34" charset="0"/>
              </a:rPr>
              <a:t>Includes self edges</a:t>
            </a:r>
          </a:p>
          <a:p>
            <a:r>
              <a:rPr lang="en-US" sz="1800" dirty="0">
                <a:latin typeface="Calibri" pitchFamily="34" charset="0"/>
              </a:rPr>
              <a:t>length = N+M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4343400" y="1371600"/>
            <a:ext cx="4572000" cy="900500"/>
            <a:chOff x="4343400" y="1371600"/>
            <a:chExt cx="4572000" cy="900500"/>
          </a:xfrm>
        </p:grpSpPr>
        <p:grpSp>
          <p:nvGrpSpPr>
            <p:cNvPr id="129" name="Group 128"/>
            <p:cNvGrpSpPr/>
            <p:nvPr/>
          </p:nvGrpSpPr>
          <p:grpSpPr>
            <a:xfrm>
              <a:off x="4343400" y="1828800"/>
              <a:ext cx="4572000" cy="443300"/>
              <a:chOff x="4343400" y="1828800"/>
              <a:chExt cx="4572000" cy="4433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3434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48006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3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52578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57150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10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61722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14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6294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19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70866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23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75438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26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80010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30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8458200" y="1828800"/>
                <a:ext cx="457200" cy="4433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33</a:t>
                </a: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4343400" y="1371600"/>
              <a:ext cx="3742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ourier New"/>
                  <a:cs typeface="Courier New"/>
                </a:rPr>
                <a:t>neighbor_start</a:t>
              </a:r>
              <a:r>
                <a:rPr lang="en-US" sz="1800" dirty="0">
                  <a:latin typeface="Calibri" pitchFamily="34" charset="0"/>
                </a:rPr>
                <a:t>     (length = N+1)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5943601" y="594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Having pointer to end is useful (why?)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676400" y="4114800"/>
            <a:ext cx="6400800" cy="457200"/>
            <a:chOff x="1676400" y="4114800"/>
            <a:chExt cx="6400800" cy="457200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5052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9624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4196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048000" y="4114800"/>
              <a:ext cx="457200" cy="443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048000" y="4114800"/>
              <a:ext cx="18288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1336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1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5908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676400" y="4114800"/>
              <a:ext cx="457200" cy="443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676400" y="4114800"/>
              <a:ext cx="13716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53340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1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7912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76800" y="41148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876800" y="4114800"/>
              <a:ext cx="13716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67056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1628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620000" y="41148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248400" y="41148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248400" y="4114800"/>
              <a:ext cx="18288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43" name="Curved Connector 142"/>
          <p:cNvCxnSpPr>
            <a:stCxn id="142" idx="3"/>
          </p:cNvCxnSpPr>
          <p:nvPr/>
        </p:nvCxnSpPr>
        <p:spPr bwMode="auto">
          <a:xfrm flipH="1">
            <a:off x="2133600" y="4343400"/>
            <a:ext cx="5943600" cy="907450"/>
          </a:xfrm>
          <a:prstGeom prst="curvedConnector5">
            <a:avLst>
              <a:gd name="adj1" fmla="val -7589"/>
              <a:gd name="adj2" fmla="val 50383"/>
              <a:gd name="adj3" fmla="val 10852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44" name="Curved Connector 143"/>
          <p:cNvCxnSpPr>
            <a:stCxn id="156" idx="3"/>
          </p:cNvCxnSpPr>
          <p:nvPr/>
        </p:nvCxnSpPr>
        <p:spPr bwMode="auto">
          <a:xfrm flipH="1">
            <a:off x="2590800" y="5250850"/>
            <a:ext cx="5029200" cy="914400"/>
          </a:xfrm>
          <a:prstGeom prst="curvedConnector5">
            <a:avLst>
              <a:gd name="adj1" fmla="val -4545"/>
              <a:gd name="adj2" fmla="val 50000"/>
              <a:gd name="adj3" fmla="val 104545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145" name="Group 144"/>
          <p:cNvGrpSpPr/>
          <p:nvPr/>
        </p:nvGrpSpPr>
        <p:grpSpPr>
          <a:xfrm>
            <a:off x="2133600" y="5029200"/>
            <a:ext cx="5486400" cy="457200"/>
            <a:chOff x="2133600" y="5029200"/>
            <a:chExt cx="5486400" cy="457200"/>
          </a:xfrm>
        </p:grpSpPr>
        <p:sp>
          <p:nvSpPr>
            <p:cNvPr id="146" name="Rectangle 145"/>
            <p:cNvSpPr/>
            <p:nvPr/>
          </p:nvSpPr>
          <p:spPr bwMode="auto">
            <a:xfrm>
              <a:off x="25908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1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0480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5052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39624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133600" y="50292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133600" y="5029200"/>
              <a:ext cx="22860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57912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8</a:t>
              </a: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4419600" y="50292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67056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71628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248400" y="50292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6248400" y="5029200"/>
              <a:ext cx="13716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48768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5334000" y="50292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419600" y="5029200"/>
              <a:ext cx="18288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590800" y="5943600"/>
            <a:ext cx="3200400" cy="457200"/>
            <a:chOff x="2590800" y="5943600"/>
            <a:chExt cx="3200400" cy="457200"/>
          </a:xfrm>
        </p:grpSpPr>
        <p:sp>
          <p:nvSpPr>
            <p:cNvPr id="165" name="Rectangle 164"/>
            <p:cNvSpPr/>
            <p:nvPr/>
          </p:nvSpPr>
          <p:spPr bwMode="auto">
            <a:xfrm>
              <a:off x="3505200" y="59436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3962400" y="59436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8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590800" y="59436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876800" y="59436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334000" y="59436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4419600" y="5943600"/>
              <a:ext cx="457200" cy="443300"/>
            </a:xfrm>
            <a:prstGeom prst="rect">
              <a:avLst/>
            </a:prstGeom>
            <a:solidFill>
              <a:srgbClr val="BFBFB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8</a:t>
              </a: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4419600" y="5943600"/>
              <a:ext cx="13716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3048000" y="5943600"/>
              <a:ext cx="457200" cy="4433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590800" y="5943600"/>
              <a:ext cx="1828800" cy="457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905000" y="2272100"/>
            <a:ext cx="6781800" cy="3671500"/>
            <a:chOff x="1905000" y="2272100"/>
            <a:chExt cx="6781800" cy="3671500"/>
          </a:xfrm>
        </p:grpSpPr>
        <p:cxnSp>
          <p:nvCxnSpPr>
            <p:cNvPr id="132" name="Straight Arrow Connector 131"/>
            <p:cNvCxnSpPr>
              <a:stCxn id="57" idx="2"/>
            </p:cNvCxnSpPr>
            <p:nvPr/>
          </p:nvCxnSpPr>
          <p:spPr bwMode="auto">
            <a:xfrm flipH="1">
              <a:off x="1905000" y="2272100"/>
              <a:ext cx="2667000" cy="1842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H="1">
              <a:off x="3352800" y="2286000"/>
              <a:ext cx="1676400" cy="1828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4" name="Straight Arrow Connector 133"/>
            <p:cNvCxnSpPr>
              <a:stCxn id="59" idx="2"/>
            </p:cNvCxnSpPr>
            <p:nvPr/>
          </p:nvCxnSpPr>
          <p:spPr bwMode="auto">
            <a:xfrm flipH="1">
              <a:off x="5105400" y="2272100"/>
              <a:ext cx="381000" cy="1842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5" name="Straight Arrow Connector 134"/>
            <p:cNvCxnSpPr/>
            <p:nvPr/>
          </p:nvCxnSpPr>
          <p:spPr bwMode="auto">
            <a:xfrm>
              <a:off x="5943600" y="2286000"/>
              <a:ext cx="533400" cy="1828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6" name="Straight Arrow Connector 135"/>
            <p:cNvCxnSpPr>
              <a:endCxn id="32" idx="0"/>
            </p:cNvCxnSpPr>
            <p:nvPr/>
          </p:nvCxnSpPr>
          <p:spPr bwMode="auto">
            <a:xfrm flipH="1">
              <a:off x="2362200" y="2286000"/>
              <a:ext cx="4038600" cy="2743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endCxn id="36" idx="0"/>
            </p:cNvCxnSpPr>
            <p:nvPr/>
          </p:nvCxnSpPr>
          <p:spPr bwMode="auto">
            <a:xfrm flipH="1">
              <a:off x="4648200" y="2286000"/>
              <a:ext cx="2209800" cy="2743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 bwMode="auto">
            <a:xfrm flipH="1">
              <a:off x="6477000" y="2286000"/>
              <a:ext cx="838200" cy="2743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39" name="Straight Arrow Connector 138"/>
            <p:cNvCxnSpPr>
              <a:endCxn id="41" idx="0"/>
            </p:cNvCxnSpPr>
            <p:nvPr/>
          </p:nvCxnSpPr>
          <p:spPr bwMode="auto">
            <a:xfrm flipH="1">
              <a:off x="2819400" y="2286000"/>
              <a:ext cx="4953000" cy="36576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4648200" y="2286000"/>
              <a:ext cx="3581400" cy="36576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 bwMode="auto">
            <a:xfrm flipH="1">
              <a:off x="6019800" y="2286000"/>
              <a:ext cx="2667000" cy="36576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A70ABE-4AB6-3C4F-85F3-08EABC88903B}"/>
              </a:ext>
            </a:extLst>
          </p:cNvPr>
          <p:cNvSpPr txBox="1"/>
          <p:nvPr/>
        </p:nvSpPr>
        <p:spPr>
          <a:xfrm>
            <a:off x="5334000" y="685800"/>
            <a:ext cx="179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 node, M edges</a:t>
            </a:r>
          </a:p>
        </p:txBody>
      </p:sp>
    </p:spTree>
    <p:extLst>
      <p:ext uri="{BB962C8B-B14F-4D97-AF65-F5344CB8AC3E}">
        <p14:creationId xmlns:p14="http://schemas.microsoft.com/office/powerpoint/2010/main" val="12839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sim.c</a:t>
            </a:r>
            <a:endParaRPr lang="en-US" dirty="0"/>
          </a:p>
          <a:p>
            <a:r>
              <a:rPr lang="en-US" dirty="0"/>
              <a:t>Compute reward value for node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 state stored in </a:t>
            </a:r>
            <a:r>
              <a:rPr lang="en-US" dirty="0" err="1">
                <a:latin typeface="Courier New"/>
                <a:cs typeface="Courier New"/>
              </a:rPr>
              <a:t>state_t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  <a:p>
            <a:r>
              <a:rPr lang="en-US" dirty="0"/>
              <a:t>Reward function computed by </a:t>
            </a:r>
            <a:r>
              <a:rPr lang="en-US" dirty="0" err="1">
                <a:latin typeface="Courier New"/>
                <a:cs typeface="Courier New"/>
              </a:rPr>
              <a:t>mweight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7086600" cy="1813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rgbClr val="E03322"/>
                </a:solidFill>
                <a:latin typeface="Courier New"/>
                <a:cs typeface="Courier New"/>
              </a:rPr>
              <a:t>/* Compute weight for node </a:t>
            </a:r>
            <a:r>
              <a:rPr lang="en-US" sz="1600" dirty="0" err="1">
                <a:solidFill>
                  <a:srgbClr val="E03322"/>
                </a:solidFill>
                <a:latin typeface="Courier New"/>
                <a:cs typeface="Courier New"/>
              </a:rPr>
              <a:t>nid</a:t>
            </a:r>
            <a:r>
              <a:rPr lang="en-US" sz="1600" dirty="0">
                <a:solidFill>
                  <a:srgbClr val="E03322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D422FF"/>
                </a:solidFill>
                <a:latin typeface="Courier New"/>
                <a:cs typeface="Courier New"/>
              </a:rPr>
              <a:t>inline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39A428"/>
                </a:solidFill>
                <a:latin typeface="Courier New"/>
                <a:cs typeface="Courier New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Courier New"/>
                <a:cs typeface="Courier New"/>
              </a:rPr>
              <a:t>compute_w</a:t>
            </a:r>
            <a:r>
              <a:rPr lang="en-US" sz="1600" dirty="0" err="1">
                <a:solidFill>
                  <a:srgbClr val="6122FF"/>
                </a:solidFill>
                <a:latin typeface="Courier New"/>
                <a:cs typeface="Courier New"/>
              </a:rPr>
              <a:t>eight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/>
                <a:cs typeface="Courier New"/>
              </a:rPr>
              <a:t>state_t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D17125"/>
                </a:solidFill>
                <a:latin typeface="Courier New"/>
                <a:cs typeface="Courier New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39A428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D17125"/>
                </a:solidFill>
                <a:latin typeface="Courier New"/>
                <a:cs typeface="Courier New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39A428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D17125"/>
                </a:solidFill>
                <a:latin typeface="Courier New"/>
                <a:cs typeface="Courier New"/>
              </a:rPr>
              <a:t>count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rat_count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39A428"/>
                </a:solidFill>
                <a:latin typeface="Courier New"/>
                <a:cs typeface="Courier New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D17125"/>
                </a:solidFill>
                <a:latin typeface="Courier New"/>
                <a:cs typeface="Courier New"/>
              </a:rPr>
              <a:t>ilf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neighbor_ilf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mweight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39A428"/>
                </a:solidFill>
                <a:latin typeface="Courier New"/>
                <a:cs typeface="Courier New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count/s-&gt;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load_factor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748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sim.c</a:t>
            </a:r>
            <a:endParaRPr lang="en-US" dirty="0"/>
          </a:p>
          <a:p>
            <a:r>
              <a:rPr lang="en-US" dirty="0"/>
              <a:t>Compute reward value for all nodes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 state stored in </a:t>
            </a:r>
            <a:r>
              <a:rPr lang="en-US" dirty="0" err="1">
                <a:latin typeface="Courier New"/>
                <a:cs typeface="Courier New"/>
              </a:rPr>
              <a:t>state_t</a:t>
            </a:r>
            <a:r>
              <a:rPr lang="en-US" dirty="0"/>
              <a:t> 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7086600" cy="18133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compute_all_weights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s-&gt;g;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5937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sim.c</a:t>
            </a:r>
            <a:endParaRPr lang="en-US" dirty="0"/>
          </a:p>
          <a:p>
            <a:r>
              <a:rPr lang="en-US" dirty="0"/>
              <a:t>Compute sum of reward values for node</a:t>
            </a:r>
          </a:p>
          <a:p>
            <a:r>
              <a:rPr lang="en-US" dirty="0"/>
              <a:t>Store cumulative value for each edge</a:t>
            </a:r>
          </a:p>
          <a:p>
            <a:r>
              <a:rPr lang="en-US" dirty="0"/>
              <a:t>Store total sum for later reuse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2800803"/>
            <a:ext cx="7848600" cy="35368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find_all_sums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s-&gt;g;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[nid+1];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sum +=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[g-&gt;neighbor[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neighbor_accum_weight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sum;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de-DE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0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92093" cy="762000"/>
          </a:xfrm>
        </p:spPr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1057275"/>
            <a:ext cx="7896225" cy="4972050"/>
          </a:xfrm>
        </p:spPr>
        <p:txBody>
          <a:bodyPr/>
          <a:lstStyle/>
          <a:p>
            <a:r>
              <a:rPr lang="en-US" dirty="0"/>
              <a:t>Compute next move for rat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828800"/>
            <a:ext cx="8915400" cy="427552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fast_next_random_move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rat_position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s-&gt;g;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&amp;s-&gt;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rat_seed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tsum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next_random_float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seedp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tsum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g-&gt;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[nid+1]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Find location by binary search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locate_value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&amp;s-&gt;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neighbor_accum_weight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g-&gt;neighbor[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offset];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de-DE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2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sim.c</a:t>
            </a:r>
            <a:endParaRPr lang="en-US" dirty="0"/>
          </a:p>
          <a:p>
            <a:r>
              <a:rPr lang="en-US" dirty="0"/>
              <a:t>Wrap major sections with instrumentation macros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Simulation state stored in </a:t>
            </a:r>
            <a:r>
              <a:rPr lang="en-US" dirty="0" err="1">
                <a:latin typeface="Courier New"/>
                <a:cs typeface="Courier New"/>
              </a:rPr>
              <a:t>state_t</a:t>
            </a:r>
            <a:r>
              <a:rPr lang="en-US" dirty="0"/>
              <a:t> struct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7086600" cy="402930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inline void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find_all_sums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*s) {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graph_t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*g = s-&gt;g;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START_ACTIVITY(ACTIVITY_SUMS);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for (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g-&gt;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nnode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double sum = 0.0;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for (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g-&gt;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g-&gt;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neighbor_start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[nid+1];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sum += s-&gt;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node_weight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[g-&gt;neighbor[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s-&gt;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neighbor_accum_weight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sum;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s-&gt;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sum_weight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nid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sum;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FINISH_ACTIVITY(ACTIVITY_SUMS);</a:t>
            </a:r>
          </a:p>
          <a:p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67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BB49-6346-524D-81F1-8433E37C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804E-C906-0F46-99DC-1630A0D44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066800"/>
            <a:ext cx="5181600" cy="2057400"/>
          </a:xfrm>
        </p:spPr>
        <p:txBody>
          <a:bodyPr/>
          <a:lstStyle/>
          <a:p>
            <a:r>
              <a:rPr lang="en-US" dirty="0"/>
              <a:t>Transitions</a:t>
            </a:r>
          </a:p>
          <a:p>
            <a:pPr lvl="1"/>
            <a:r>
              <a:rPr lang="en-US" dirty="0"/>
              <a:t>Each rat decides where to move next</a:t>
            </a:r>
          </a:p>
          <a:p>
            <a:pPr lvl="2"/>
            <a:r>
              <a:rPr lang="en-US" dirty="0"/>
              <a:t>Don’t like crowds</a:t>
            </a:r>
          </a:p>
          <a:p>
            <a:pPr lvl="2"/>
            <a:r>
              <a:rPr lang="en-US" dirty="0"/>
              <a:t>But also don’t like to be alone</a:t>
            </a:r>
          </a:p>
          <a:p>
            <a:pPr lvl="1"/>
            <a:r>
              <a:rPr lang="en-US" dirty="0"/>
              <a:t>Weighted random choice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43A094-B4E2-E741-B42F-A4F81FD6C117}"/>
              </a:ext>
            </a:extLst>
          </p:cNvPr>
          <p:cNvSpPr txBox="1">
            <a:spLocks/>
          </p:cNvSpPr>
          <p:nvPr/>
        </p:nvSpPr>
        <p:spPr bwMode="auto">
          <a:xfrm>
            <a:off x="457200" y="42672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Graph</a:t>
            </a:r>
          </a:p>
          <a:p>
            <a:pPr lvl="1"/>
            <a:r>
              <a:rPr lang="en-US" b="0" i="1" kern="0" dirty="0"/>
              <a:t>W</a:t>
            </a:r>
            <a:r>
              <a:rPr lang="en-US" b="0" kern="0" dirty="0"/>
              <a:t> X </a:t>
            </a:r>
            <a:r>
              <a:rPr lang="en-US" b="0" i="1" kern="0" dirty="0"/>
              <a:t>H</a:t>
            </a:r>
            <a:r>
              <a:rPr lang="en-US" b="0" kern="0" dirty="0"/>
              <a:t> grid</a:t>
            </a:r>
          </a:p>
          <a:p>
            <a:r>
              <a:rPr lang="en-US" kern="0" dirty="0"/>
              <a:t>Initial State</a:t>
            </a:r>
          </a:p>
          <a:p>
            <a:pPr lvl="1"/>
            <a:r>
              <a:rPr lang="en-US" b="0" kern="0" dirty="0"/>
              <a:t>Start with all </a:t>
            </a:r>
            <a:r>
              <a:rPr lang="en-US" b="0" i="1" kern="0" dirty="0"/>
              <a:t>R</a:t>
            </a:r>
            <a:r>
              <a:rPr lang="en-US" b="0" kern="0" dirty="0"/>
              <a:t> rats in center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0930D4-B4E7-C740-969F-1E1537003712}"/>
              </a:ext>
            </a:extLst>
          </p:cNvPr>
          <p:cNvGrpSpPr/>
          <p:nvPr/>
        </p:nvGrpSpPr>
        <p:grpSpPr>
          <a:xfrm>
            <a:off x="914400" y="1828800"/>
            <a:ext cx="2207321" cy="2200941"/>
            <a:chOff x="2514600" y="1600200"/>
            <a:chExt cx="2207321" cy="220094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E92BFE-D814-8245-A46A-2E01851F17CE}"/>
                </a:ext>
              </a:extLst>
            </p:cNvPr>
            <p:cNvCxnSpPr/>
            <p:nvPr/>
          </p:nvCxnSpPr>
          <p:spPr bwMode="auto">
            <a:xfrm>
              <a:off x="2743200" y="19050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426604-2BC3-8E44-BC9B-A8218BCCD908}"/>
                </a:ext>
              </a:extLst>
            </p:cNvPr>
            <p:cNvCxnSpPr/>
            <p:nvPr/>
          </p:nvCxnSpPr>
          <p:spPr bwMode="auto">
            <a:xfrm>
              <a:off x="2743200" y="27432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D8862C-E82C-3A4B-8C6D-FA064BAEB1AF}"/>
                </a:ext>
              </a:extLst>
            </p:cNvPr>
            <p:cNvCxnSpPr/>
            <p:nvPr/>
          </p:nvCxnSpPr>
          <p:spPr bwMode="auto">
            <a:xfrm>
              <a:off x="2743200" y="35814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82700-FA03-6743-B31F-7F78B60969EB}"/>
                </a:ext>
              </a:extLst>
            </p:cNvPr>
            <p:cNvCxnSpPr/>
            <p:nvPr/>
          </p:nvCxnSpPr>
          <p:spPr bwMode="auto">
            <a:xfrm flipV="1">
              <a:off x="27432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5427D6-6E68-BC49-BC63-8D10785E78BA}"/>
                </a:ext>
              </a:extLst>
            </p:cNvPr>
            <p:cNvCxnSpPr/>
            <p:nvPr/>
          </p:nvCxnSpPr>
          <p:spPr bwMode="auto">
            <a:xfrm flipV="1">
              <a:off x="3657600" y="18288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2981E8-2953-9246-8800-E14929D330E2}"/>
                </a:ext>
              </a:extLst>
            </p:cNvPr>
            <p:cNvCxnSpPr/>
            <p:nvPr/>
          </p:nvCxnSpPr>
          <p:spPr bwMode="auto">
            <a:xfrm flipV="1">
              <a:off x="44196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54A9CF-1510-1242-BC69-71DAC2845424}"/>
                </a:ext>
              </a:extLst>
            </p:cNvPr>
            <p:cNvSpPr/>
            <p:nvPr/>
          </p:nvSpPr>
          <p:spPr bwMode="auto">
            <a:xfrm>
              <a:off x="25146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26A17C-BBE5-5641-984D-CE0CA34E73BA}"/>
                </a:ext>
              </a:extLst>
            </p:cNvPr>
            <p:cNvSpPr/>
            <p:nvPr/>
          </p:nvSpPr>
          <p:spPr bwMode="auto">
            <a:xfrm>
              <a:off x="33528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9FE48D-CE32-4148-B0F3-2B8AB0A11216}"/>
                </a:ext>
              </a:extLst>
            </p:cNvPr>
            <p:cNvSpPr/>
            <p:nvPr/>
          </p:nvSpPr>
          <p:spPr bwMode="auto">
            <a:xfrm>
              <a:off x="41910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DBC14D-370F-0946-A7B1-7BEE9A619336}"/>
                </a:ext>
              </a:extLst>
            </p:cNvPr>
            <p:cNvSpPr/>
            <p:nvPr/>
          </p:nvSpPr>
          <p:spPr bwMode="auto">
            <a:xfrm>
              <a:off x="25146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9ABDA7-BD44-8F4C-9F7C-B82BBA6B59E5}"/>
                </a:ext>
              </a:extLst>
            </p:cNvPr>
            <p:cNvSpPr/>
            <p:nvPr/>
          </p:nvSpPr>
          <p:spPr bwMode="auto">
            <a:xfrm>
              <a:off x="33528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34699F-766B-8347-8B3B-71F5C9749F4F}"/>
                </a:ext>
              </a:extLst>
            </p:cNvPr>
            <p:cNvSpPr/>
            <p:nvPr/>
          </p:nvSpPr>
          <p:spPr bwMode="auto">
            <a:xfrm>
              <a:off x="41910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5FDC98-E27E-3240-97D1-2C0135F5641A}"/>
                </a:ext>
              </a:extLst>
            </p:cNvPr>
            <p:cNvSpPr/>
            <p:nvPr/>
          </p:nvSpPr>
          <p:spPr bwMode="auto">
            <a:xfrm>
              <a:off x="25146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876E88-8E36-CB4A-A213-8DABE2463C50}"/>
                </a:ext>
              </a:extLst>
            </p:cNvPr>
            <p:cNvSpPr/>
            <p:nvPr/>
          </p:nvSpPr>
          <p:spPr bwMode="auto">
            <a:xfrm>
              <a:off x="33528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88CDCA-5582-314B-879E-F1ADC9E7D6BC}"/>
                </a:ext>
              </a:extLst>
            </p:cNvPr>
            <p:cNvSpPr/>
            <p:nvPr/>
          </p:nvSpPr>
          <p:spPr bwMode="auto">
            <a:xfrm>
              <a:off x="41910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4B719-ECE9-5643-8828-8ABF2A7E6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56052" y="2443782"/>
            <a:ext cx="363248" cy="2994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4CA6C2-8C3C-F846-B487-9F5A49B48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08452" y="2558021"/>
            <a:ext cx="363248" cy="2994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32FF722-5D67-3F4C-BC33-D8D38F5BF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60852" y="2672260"/>
            <a:ext cx="363248" cy="2994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2988369-7CCE-7841-9054-794C6BD40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13252" y="2786499"/>
            <a:ext cx="363248" cy="2994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E096679-CC4F-5341-8C34-00944F6B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56052" y="2628303"/>
            <a:ext cx="363248" cy="29949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D1AC88-678F-DB48-9F4F-419E1AD3A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08452" y="2742542"/>
            <a:ext cx="363248" cy="29949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3993A08-DCA6-4744-8742-790AD5B3E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60852" y="2856781"/>
            <a:ext cx="363248" cy="29949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CBB365-9CFD-DE46-8617-219E77E45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13252" y="2971020"/>
            <a:ext cx="363248" cy="2994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4F23B09-634B-0A40-BDC3-F61A3DD0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56052" y="2812824"/>
            <a:ext cx="363248" cy="2994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44B0815-958E-8A4C-90A3-B9E9212F0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08452" y="2927063"/>
            <a:ext cx="363248" cy="29949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FC73FD7-1B44-0F44-9382-D3985B401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60852" y="3041302"/>
            <a:ext cx="363248" cy="29949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4E5512-6FCE-FC40-BE42-723B72E91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13252" y="3155541"/>
            <a:ext cx="363248" cy="299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07029-C635-AE4A-B677-0D880572EA07}"/>
              </a:ext>
            </a:extLst>
          </p:cNvPr>
          <p:cNvSpPr txBox="1"/>
          <p:nvPr/>
        </p:nvSpPr>
        <p:spPr>
          <a:xfrm>
            <a:off x="9144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 = 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F8F00D-73E3-DE41-817B-52497C3C7729}"/>
              </a:ext>
            </a:extLst>
          </p:cNvPr>
          <p:cNvGrpSpPr/>
          <p:nvPr/>
        </p:nvGrpSpPr>
        <p:grpSpPr>
          <a:xfrm>
            <a:off x="5181600" y="3886200"/>
            <a:ext cx="2207321" cy="2200941"/>
            <a:chOff x="2514600" y="1600200"/>
            <a:chExt cx="2207321" cy="220094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EBA2478-3CA0-D04A-BE71-0ABCD009C76D}"/>
                </a:ext>
              </a:extLst>
            </p:cNvPr>
            <p:cNvCxnSpPr/>
            <p:nvPr/>
          </p:nvCxnSpPr>
          <p:spPr bwMode="auto">
            <a:xfrm>
              <a:off x="2743200" y="19050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55B95B3-4257-B14E-A39E-FE89BDB9C88A}"/>
                </a:ext>
              </a:extLst>
            </p:cNvPr>
            <p:cNvCxnSpPr/>
            <p:nvPr/>
          </p:nvCxnSpPr>
          <p:spPr bwMode="auto">
            <a:xfrm>
              <a:off x="2743200" y="27432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718D6C-F294-9349-8A88-B51E02C6C4E8}"/>
                </a:ext>
              </a:extLst>
            </p:cNvPr>
            <p:cNvCxnSpPr/>
            <p:nvPr/>
          </p:nvCxnSpPr>
          <p:spPr bwMode="auto">
            <a:xfrm>
              <a:off x="2743200" y="3581400"/>
              <a:ext cx="1676400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279603-20D3-924D-B98F-0686AE5059B1}"/>
                </a:ext>
              </a:extLst>
            </p:cNvPr>
            <p:cNvCxnSpPr/>
            <p:nvPr/>
          </p:nvCxnSpPr>
          <p:spPr bwMode="auto">
            <a:xfrm flipV="1">
              <a:off x="27432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3F7B3D-EFDF-014C-AB94-4335B02D19B5}"/>
                </a:ext>
              </a:extLst>
            </p:cNvPr>
            <p:cNvCxnSpPr/>
            <p:nvPr/>
          </p:nvCxnSpPr>
          <p:spPr bwMode="auto">
            <a:xfrm flipV="1">
              <a:off x="3657600" y="18288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ECC5552-85FD-1A47-93C8-FF34D4F54D89}"/>
                </a:ext>
              </a:extLst>
            </p:cNvPr>
            <p:cNvCxnSpPr/>
            <p:nvPr/>
          </p:nvCxnSpPr>
          <p:spPr bwMode="auto">
            <a:xfrm flipV="1">
              <a:off x="4419600" y="1905000"/>
              <a:ext cx="0" cy="167640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540BCD-E3E6-8D40-B872-6254EB12DDF2}"/>
                </a:ext>
              </a:extLst>
            </p:cNvPr>
            <p:cNvSpPr/>
            <p:nvPr/>
          </p:nvSpPr>
          <p:spPr bwMode="auto">
            <a:xfrm>
              <a:off x="25146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19928B9-693A-1041-8807-146BE2A90119}"/>
                </a:ext>
              </a:extLst>
            </p:cNvPr>
            <p:cNvSpPr/>
            <p:nvPr/>
          </p:nvSpPr>
          <p:spPr bwMode="auto">
            <a:xfrm>
              <a:off x="33528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E608178-5072-5D4E-8171-DCD1BBBC2691}"/>
                </a:ext>
              </a:extLst>
            </p:cNvPr>
            <p:cNvSpPr/>
            <p:nvPr/>
          </p:nvSpPr>
          <p:spPr bwMode="auto">
            <a:xfrm>
              <a:off x="4191000" y="1600200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84BF5BF-7A6F-E849-A1F9-DCECC6FE9DA3}"/>
                </a:ext>
              </a:extLst>
            </p:cNvPr>
            <p:cNvSpPr/>
            <p:nvPr/>
          </p:nvSpPr>
          <p:spPr bwMode="auto">
            <a:xfrm>
              <a:off x="25146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FF0FA91-CF1F-0248-B928-CF94AED32A77}"/>
                </a:ext>
              </a:extLst>
            </p:cNvPr>
            <p:cNvSpPr/>
            <p:nvPr/>
          </p:nvSpPr>
          <p:spPr bwMode="auto">
            <a:xfrm>
              <a:off x="33528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8CEAB01-4B47-5F40-8F45-1EBC4187E02B}"/>
                </a:ext>
              </a:extLst>
            </p:cNvPr>
            <p:cNvSpPr/>
            <p:nvPr/>
          </p:nvSpPr>
          <p:spPr bwMode="auto">
            <a:xfrm>
              <a:off x="4191000" y="2429541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EE12E4-B9E3-5C45-BB96-F74A810181C4}"/>
                </a:ext>
              </a:extLst>
            </p:cNvPr>
            <p:cNvSpPr/>
            <p:nvPr/>
          </p:nvSpPr>
          <p:spPr bwMode="auto">
            <a:xfrm>
              <a:off x="25146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7C340E-63E2-9441-A4A3-5A82C04AFE13}"/>
                </a:ext>
              </a:extLst>
            </p:cNvPr>
            <p:cNvSpPr/>
            <p:nvPr/>
          </p:nvSpPr>
          <p:spPr bwMode="auto">
            <a:xfrm>
              <a:off x="33528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95200C-0564-DD4C-86E2-BB8A4B32FE3E}"/>
                </a:ext>
              </a:extLst>
            </p:cNvPr>
            <p:cNvSpPr/>
            <p:nvPr/>
          </p:nvSpPr>
          <p:spPr bwMode="auto">
            <a:xfrm>
              <a:off x="4191000" y="3258882"/>
              <a:ext cx="530921" cy="54225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39ACDB0-19A5-E148-821F-557AD3D56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110146" y="4670410"/>
            <a:ext cx="363248" cy="2994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4C08B7-6D2C-F644-BC6F-AC5A8E3C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215457" y="4986670"/>
            <a:ext cx="363248" cy="2994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9FB5EDF-7F8B-EF4E-A57B-D99611CD3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242046" y="4727050"/>
            <a:ext cx="363248" cy="2994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19F677-1B7D-CA4C-8703-303EA5925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858000" y="4876800"/>
            <a:ext cx="363248" cy="2994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9DAEBD4-25DB-694B-9C4C-E8355F605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62800" y="5029200"/>
            <a:ext cx="363248" cy="2994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B7096C-D913-2C47-A683-0AC50EBA1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131620" y="4011186"/>
            <a:ext cx="363248" cy="2994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9B77412-533D-9C4D-B3EA-7FD2CC21A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172200" y="5715000"/>
            <a:ext cx="363248" cy="2994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BC0E26-6A25-8E40-AE6D-058ADB9D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248400" y="5486400"/>
            <a:ext cx="363248" cy="2994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6C4DBA8-D936-2042-8080-7881648D8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949996" y="4767801"/>
            <a:ext cx="363248" cy="2994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6335C5-5CBA-264E-9340-AE9A7D107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019800" y="5486400"/>
            <a:ext cx="363248" cy="29949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0233265-4ADD-EC4F-90C5-9562CEF5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214062" y="4953000"/>
            <a:ext cx="363248" cy="2994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94BF91-DB63-B440-A06E-83E21298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083107" y="4644806"/>
            <a:ext cx="363248" cy="2994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0591D2E-90E6-9440-A83F-67202F18BE45}"/>
              </a:ext>
            </a:extLst>
          </p:cNvPr>
          <p:cNvSpPr txBox="1"/>
          <p:nvPr/>
        </p:nvSpPr>
        <p:spPr>
          <a:xfrm>
            <a:off x="5181600" y="350741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 = 1</a:t>
            </a:r>
          </a:p>
        </p:txBody>
      </p:sp>
    </p:spTree>
    <p:extLst>
      <p:ext uri="{BB962C8B-B14F-4D97-AF65-F5344CB8AC3E}">
        <p14:creationId xmlns:p14="http://schemas.microsoft.com/office/powerpoint/2010/main" val="13232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Instrumented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11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Shows breakdown of where time spent</a:t>
            </a:r>
          </a:p>
          <a:p>
            <a:r>
              <a:rPr lang="en-US" dirty="0"/>
              <a:t>See speedups of different parts of code</a:t>
            </a:r>
          </a:p>
          <a:p>
            <a:r>
              <a:rPr lang="en-US" dirty="0"/>
              <a:t>Can instrument both your code &amp; reference 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289925" cy="30444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crun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-seq -g data/g-180x160-fracC.gph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-r data/r-180x160-r35.rats -u b -n 50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-I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-q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 steps, 1008000 rats, 13.770 seconds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228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1.6 %    startup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10677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76.3 %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compute_weights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750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5.4 %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compute_sums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2340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16.7 %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find_moves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2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0.0 %    unknown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13998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100.0 %    elapsed</a:t>
            </a:r>
          </a:p>
          <a:p>
            <a:endParaRPr lang="en-US" sz="1600" dirty="0">
              <a:solidFill>
                <a:schemeClr val="tx2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9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constraints</a:t>
            </a:r>
          </a:p>
          <a:p>
            <a:pPr lvl="1"/>
            <a:r>
              <a:rPr lang="en-US" dirty="0"/>
              <a:t>Must complete time steps sequentially</a:t>
            </a:r>
          </a:p>
          <a:p>
            <a:pPr lvl="1"/>
            <a:r>
              <a:rPr lang="en-US" dirty="0"/>
              <a:t>Must complete each batch before starting next</a:t>
            </a:r>
          </a:p>
          <a:p>
            <a:pPr lvl="2"/>
            <a:r>
              <a:rPr lang="en-US" dirty="0"/>
              <a:t>ILF values and weights then need to be recomputed</a:t>
            </a:r>
          </a:p>
          <a:p>
            <a:r>
              <a:rPr lang="en-US" dirty="0"/>
              <a:t>Sources of parallelism</a:t>
            </a:r>
          </a:p>
          <a:p>
            <a:pPr lvl="1"/>
            <a:r>
              <a:rPr lang="en-US" dirty="0"/>
              <a:t>Over nodes</a:t>
            </a:r>
          </a:p>
          <a:p>
            <a:pPr lvl="2"/>
            <a:r>
              <a:rPr lang="en-US" dirty="0"/>
              <a:t>Computing ILFs and reward functions</a:t>
            </a:r>
          </a:p>
          <a:p>
            <a:pPr lvl="2"/>
            <a:r>
              <a:rPr lang="en-US" dirty="0"/>
              <a:t>Computing cumulative sums</a:t>
            </a:r>
          </a:p>
          <a:p>
            <a:pPr lvl="1"/>
            <a:r>
              <a:rPr lang="en-US" dirty="0"/>
              <a:t>Over rats (within a batch)</a:t>
            </a:r>
          </a:p>
          <a:p>
            <a:pPr lvl="2"/>
            <a:r>
              <a:rPr lang="en-US" dirty="0"/>
              <a:t>Computing next moves</a:t>
            </a:r>
          </a:p>
          <a:p>
            <a:pPr lvl="2"/>
            <a:r>
              <a:rPr lang="en-US" dirty="0"/>
              <a:t>Updating node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6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352925"/>
          </a:xfrm>
        </p:spPr>
        <p:txBody>
          <a:bodyPr/>
          <a:lstStyle/>
          <a:p>
            <a:r>
              <a:rPr lang="en-US" dirty="0"/>
              <a:t>Nanoseconds per move (NPM)</a:t>
            </a:r>
          </a:p>
          <a:p>
            <a:pPr lvl="1"/>
            <a:r>
              <a:rPr lang="en-US" dirty="0"/>
              <a:t>R rats running for S steps</a:t>
            </a:r>
          </a:p>
          <a:p>
            <a:pPr lvl="1"/>
            <a:r>
              <a:rPr lang="en-US" dirty="0"/>
              <a:t>Requires time T seconds</a:t>
            </a:r>
          </a:p>
          <a:p>
            <a:pPr lvl="1"/>
            <a:r>
              <a:rPr lang="en-US" dirty="0"/>
              <a:t>NPM = 10</a:t>
            </a:r>
            <a:r>
              <a:rPr lang="en-US" baseline="30000" dirty="0"/>
              <a:t>9</a:t>
            </a:r>
            <a:r>
              <a:rPr lang="en-US" dirty="0"/>
              <a:t> * T / (R * S) </a:t>
            </a:r>
          </a:p>
          <a:p>
            <a:pPr lvl="1"/>
            <a:r>
              <a:rPr lang="en-US" dirty="0"/>
              <a:t>Reference solution:</a:t>
            </a:r>
          </a:p>
          <a:p>
            <a:pPr lvl="2"/>
            <a:r>
              <a:rPr lang="en-US" dirty="0"/>
              <a:t>Average 290 NPM for 1 thread </a:t>
            </a:r>
          </a:p>
          <a:p>
            <a:pPr lvl="2"/>
            <a:r>
              <a:rPr lang="en-US" dirty="0"/>
              <a:t>Average 44.6 NPM for 12 threads</a:t>
            </a:r>
          </a:p>
          <a:p>
            <a:pPr lvl="2"/>
            <a:r>
              <a:rPr lang="en-US" dirty="0"/>
              <a:t>Speedups:</a:t>
            </a:r>
          </a:p>
          <a:p>
            <a:pPr lvl="3"/>
            <a:r>
              <a:rPr lang="en-US" dirty="0" err="1"/>
              <a:t>UniA</a:t>
            </a:r>
            <a:r>
              <a:rPr lang="en-US" dirty="0"/>
              <a:t>	6.78</a:t>
            </a:r>
          </a:p>
          <a:p>
            <a:pPr lvl="3"/>
            <a:r>
              <a:rPr lang="en-US" dirty="0" err="1"/>
              <a:t>UniB</a:t>
            </a:r>
            <a:r>
              <a:rPr lang="en-US" dirty="0"/>
              <a:t>	6.43</a:t>
            </a:r>
          </a:p>
          <a:p>
            <a:pPr lvl="3"/>
            <a:r>
              <a:rPr lang="en-US" dirty="0" err="1"/>
              <a:t>FracC</a:t>
            </a:r>
            <a:r>
              <a:rPr lang="en-US" dirty="0"/>
              <a:t>	6.45</a:t>
            </a:r>
          </a:p>
          <a:p>
            <a:pPr lvl="3"/>
            <a:r>
              <a:rPr lang="en-US" dirty="0" err="1"/>
              <a:t>FracD</a:t>
            </a:r>
            <a:r>
              <a:rPr lang="en-US" dirty="0"/>
              <a:t>	6.55</a:t>
            </a:r>
          </a:p>
          <a:p>
            <a:pPr lvl="1"/>
            <a:r>
              <a:rPr lang="en-US" dirty="0"/>
              <a:t>Maybe you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379042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352925"/>
          </a:xfrm>
        </p:spPr>
        <p:txBody>
          <a:bodyPr/>
          <a:lstStyle/>
          <a:p>
            <a:r>
              <a:rPr lang="en-US" dirty="0"/>
              <a:t>Benchmarks</a:t>
            </a:r>
          </a:p>
          <a:p>
            <a:pPr lvl="1"/>
            <a:r>
              <a:rPr lang="en-US" dirty="0"/>
              <a:t>4 combinations of graph/initial state</a:t>
            </a:r>
          </a:p>
          <a:p>
            <a:pPr lvl="1"/>
            <a:r>
              <a:rPr lang="en-US" dirty="0"/>
              <a:t>Each counts 16 points</a:t>
            </a:r>
          </a:p>
          <a:p>
            <a:r>
              <a:rPr lang="en-US" dirty="0"/>
              <a:t>Target performance</a:t>
            </a:r>
          </a:p>
          <a:p>
            <a:pPr lvl="1"/>
            <a:r>
              <a:rPr lang="en-US" dirty="0"/>
              <a:t>T = measured time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= time for reference solution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/ T = How well you reach reference solution performance</a:t>
            </a:r>
          </a:p>
          <a:p>
            <a:pPr lvl="2"/>
            <a:r>
              <a:rPr lang="en-US" dirty="0"/>
              <a:t>Full credit when ≥ 0.95</a:t>
            </a:r>
          </a:p>
          <a:p>
            <a:pPr lvl="2"/>
            <a:r>
              <a:rPr lang="en-US" dirty="0"/>
              <a:t>Partial when ≥ 0.60</a:t>
            </a:r>
          </a:p>
        </p:txBody>
      </p:sp>
    </p:spTree>
    <p:extLst>
      <p:ext uri="{BB962C8B-B14F-4D97-AF65-F5344CB8AC3E}">
        <p14:creationId xmlns:p14="http://schemas.microsoft.com/office/powerpoint/2010/main" val="1073191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Latedays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16 worker nodes + 1 head node</a:t>
            </a:r>
          </a:p>
          <a:p>
            <a:pPr lvl="1"/>
            <a:r>
              <a:rPr lang="en-US" dirty="0"/>
              <a:t>Each is 12-core Xeon processor (dual socket with 6 cores each)</a:t>
            </a:r>
          </a:p>
          <a:p>
            <a:pPr lvl="1"/>
            <a:r>
              <a:rPr lang="en-US" dirty="0"/>
              <a:t>You submit jobs to batch queue</a:t>
            </a:r>
          </a:p>
          <a:p>
            <a:pPr lvl="1"/>
            <a:r>
              <a:rPr lang="en-US" dirty="0"/>
              <a:t>Assigned single processor for entire run</a:t>
            </a:r>
          </a:p>
          <a:p>
            <a:pPr lvl="1"/>
            <a:r>
              <a:rPr lang="en-US" dirty="0"/>
              <a:t>Python script provided</a:t>
            </a:r>
          </a:p>
          <a:p>
            <a:r>
              <a:rPr lang="en-US" dirty="0"/>
              <a:t>Code Development</a:t>
            </a:r>
          </a:p>
          <a:p>
            <a:pPr lvl="1"/>
            <a:r>
              <a:rPr lang="en-US" dirty="0"/>
              <a:t>OK to do code development and testing on other machines</a:t>
            </a:r>
          </a:p>
          <a:p>
            <a:pPr lvl="1"/>
            <a:r>
              <a:rPr lang="en-US" dirty="0"/>
              <a:t>But, they have different performance characteristics</a:t>
            </a:r>
          </a:p>
          <a:p>
            <a:pPr lvl="1"/>
            <a:r>
              <a:rPr lang="en-US" dirty="0"/>
              <a:t>Max threads on GHC cluster = 8</a:t>
            </a:r>
          </a:p>
          <a:p>
            <a:pPr lvl="1"/>
            <a:r>
              <a:rPr lang="en-US" dirty="0"/>
              <a:t>Code should run for any number of threads (up to machine limit)</a:t>
            </a:r>
          </a:p>
        </p:txBody>
      </p:sp>
    </p:spTree>
    <p:extLst>
      <p:ext uri="{BB962C8B-B14F-4D97-AF65-F5344CB8AC3E}">
        <p14:creationId xmlns:p14="http://schemas.microsoft.com/office/powerpoint/2010/main" val="3585318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Logos</a:t>
            </a:r>
          </a:p>
        </p:txBody>
      </p:sp>
      <p:pic>
        <p:nvPicPr>
          <p:cNvPr id="5" name="image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3544442" cy="1220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0"/>
            <a:ext cx="4876800" cy="1758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40" y="5181600"/>
            <a:ext cx="4493260" cy="11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BB49-6346-524D-81F1-8433E37CC4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4975"/>
            <a:ext cx="7591425" cy="762000"/>
          </a:xfrm>
        </p:spPr>
        <p:txBody>
          <a:bodyPr/>
          <a:lstStyle/>
          <a:p>
            <a:r>
              <a:rPr lang="en-US" dirty="0"/>
              <a:t>Node Count Representation (18 x 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95400"/>
            <a:ext cx="8001000" cy="44909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100" dirty="0">
                <a:latin typeface="Courier New"/>
                <a:cs typeface="Courier New"/>
              </a:rPr>
              <a:t>t = 0.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|1080|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</p:txBody>
      </p:sp>
    </p:spTree>
    <p:extLst>
      <p:ext uri="{BB962C8B-B14F-4D97-AF65-F5344CB8AC3E}">
        <p14:creationId xmlns:p14="http://schemas.microsoft.com/office/powerpoint/2010/main" val="297106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BB49-6346-524D-81F1-8433E37C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Example (18 x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FFEC-2A2E-8F4B-B87E-D3568DA2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5955650"/>
            <a:ext cx="7896225" cy="280753"/>
          </a:xfrm>
        </p:spPr>
        <p:txBody>
          <a:bodyPr/>
          <a:lstStyle/>
          <a:p>
            <a:r>
              <a:rPr lang="en-US" dirty="0"/>
              <a:t>Note moves to nodes not connected by grid</a:t>
            </a:r>
          </a:p>
          <a:p>
            <a:pPr lvl="1"/>
            <a:r>
              <a:rPr lang="en-US" dirty="0"/>
              <a:t>Explanation to follow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95400"/>
            <a:ext cx="8001000" cy="4660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100" dirty="0">
                <a:latin typeface="Courier New"/>
                <a:cs typeface="Courier New"/>
              </a:rPr>
              <a:t>t = 1.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137|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144|  7 | 145|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147|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164|    |    |    | 168|    |    |    | 168|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  |    |    |    |   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</p:txBody>
      </p:sp>
    </p:spTree>
    <p:extLst>
      <p:ext uri="{BB962C8B-B14F-4D97-AF65-F5344CB8AC3E}">
        <p14:creationId xmlns:p14="http://schemas.microsoft.com/office/powerpoint/2010/main" val="258652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BB49-6346-524D-81F1-8433E37C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Example (18 x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FFEC-2A2E-8F4B-B87E-D3568DA2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5955650"/>
            <a:ext cx="7896225" cy="280753"/>
          </a:xfrm>
        </p:spPr>
        <p:txBody>
          <a:bodyPr/>
          <a:lstStyle/>
          <a:p>
            <a:r>
              <a:rPr lang="en-US" dirty="0"/>
              <a:t>Rats dispersed across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E74DF-F96B-CB49-90C7-1CB009A1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95400"/>
            <a:ext cx="8001000" cy="4660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100" dirty="0">
                <a:latin typeface="Courier New"/>
                <a:cs typeface="Courier New"/>
              </a:rPr>
              <a:t>t = 20.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1 |  1 |  1 |  1 |    |  1 |  4 |  1 |  1 |    |    |    |    |    |  1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1 |  2 |  1 |  1 |  2 |  5 |  6 |  2 |    |  4 |  1 |    |    |    |   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  |    |    |    |    |    |    |  6 |  8 |  3 |    |    |    |  1 |  2 |    |    |  1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5 |    |    |  1 |  1 |  1 |  3 |  1 |  4 | 13 |    |  1 |    |    |    |  5 |    |  1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1 |  6 |  6 |  5 |    |  1 |  8 |  6 |  6 |  4 |  3 |  6 |    |    |    |  1 |  1 |  1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3 |  1 |  2 |  1 |    |  8 |  3 |  1 |  9 | 12 | 13 | 10 |  8 |  8 |  1 |  1 |   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7 |  8 | 11 |  6 |  8 | 11 |  7 |  4 | 13 | 15 |  8 | 14 |  8 | 12 |  5 | 10 |  9 |  4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4 | 11 |  7 |  7 |  5 |  8 |  9 | 16 | 10 |  3 |  7 | 15 |  7 |  8 | 12 | 11 | 11 |  3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5 |  9 | 11 |  6 |    | 12 | 13 | 11 | 12 |  9 | 11 |  8 |  3 |  3 |  8 |  5 |  8 |  6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2 |  2 |  6 |    | 31 |  2 | 10 |    | 31 |  4 |  8 |  2 | 16 |  1 |  9 | 12 | 15 |  4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4 |  7 |  5 |  4 |  3 |  7 |  9 |  4 | 13 | 16 | 14 |  2 |  4 |  8 | 12 |  9 |  5 |  2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1100" dirty="0">
                <a:latin typeface="Courier New"/>
                <a:cs typeface="Courier New"/>
              </a:rPr>
              <a:t>|  1 |  8 | 10 |  8 |    |  4 |  2 |  5 | 15 |  5 |  9 |  6 | 15 |  6 | 10 |  8 |  1 |    |</a:t>
            </a:r>
          </a:p>
          <a:p>
            <a:r>
              <a:rPr lang="en-US" sz="11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</p:txBody>
      </p:sp>
    </p:spTree>
    <p:extLst>
      <p:ext uri="{BB962C8B-B14F-4D97-AF65-F5344CB8AC3E}">
        <p14:creationId xmlns:p14="http://schemas.microsoft.com/office/powerpoint/2010/main" val="38284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AA8B0D-74E5-CF4B-A05E-E2D93158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5676900" cy="329064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800" dirty="0">
                <a:latin typeface="Courier New"/>
                <a:cs typeface="Courier New"/>
              </a:rPr>
              <a:t>t = 20.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  |    |  1 |  1 |  1 |  1 |    |  1 |  4 |  1 |  1 |    |    |    |    |    |  1 |   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  |  1 |  2 |  1 |  1 |  2 |  5 |  6 |  2 |    |  4 |  1 |    |    |    |    |    |   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  |    |    |    |    |    |    |  6 |  8 |  3 |    |    |    |  1 |  2 |    |    |  1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5 |    |    |  1 |  1 |  1 |  3 |  1 |  4 | 13 |    |  1 |    |    |    |  5 |    |  1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1 |  6 |  6 |  5 |    |  1 |  8 |  6 |  6 |  4 |  3 |  6 |    |    |    |  1 |  1 |  1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3 |  1 |  2 |  1 |    |  8 |  3 |  1 |  9 | 12 | 13 | 10 |  8 |  8 |  1 |  1 |    |   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7 |  8 | 11 |  6 |  8 | 11 |  7 |  4 | 13 | 15 |  8 | 14 |  8 | 12 |  5 | 10 |  9 |  4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4 | 11 |  7 |  7 |  5 |  8 |  9 | 16 | 10 |  3 |  7 | 15 |  7 |  8 | 12 | 11 | 11 |  3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5 |  9 | 11 |  6 |    | 12 | 13 | 11 | 12 |  9 | 11 |  8 |  3 |  3 |  8 |  5 |  8 |  6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2 |  2 |  6 |    | 31 |  2 | 10 |    | 31 |  4 |  8 |  2 | 16 |  1 |  9 | 12 | 15 |  4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4 |  7 |  5 |  4 |  3 |  7 |  9 |  4 | 13 | 16 | 14 |  2 |  4 |  8 | 12 |  9 |  5 |  2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  <a:p>
            <a:r>
              <a:rPr lang="en-US" sz="800" dirty="0">
                <a:latin typeface="Courier New"/>
                <a:cs typeface="Courier New"/>
              </a:rPr>
              <a:t>|  1 |  8 | 10 |  8 |    |  4 |  2 |  5 | 15 |  5 |  9 |  6 | 15 |  6 | 10 |  8 |  1 |    |</a:t>
            </a:r>
          </a:p>
          <a:p>
            <a:r>
              <a:rPr lang="en-US" sz="800" dirty="0">
                <a:latin typeface="Courier New"/>
                <a:cs typeface="Courier New"/>
              </a:rPr>
              <a:t>+----+----+----+----+----+----+----+----+----+----+----+----+----+----+----+----+----+----+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ACA73-542D-9841-9C3D-7D36E619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27C621-C165-1945-BE01-6CFDF106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0" y="1681957"/>
            <a:ext cx="2628900" cy="639762"/>
          </a:xfrm>
        </p:spPr>
        <p:txBody>
          <a:bodyPr/>
          <a:lstStyle/>
          <a:p>
            <a:r>
              <a:rPr lang="en-US" dirty="0"/>
              <a:t>Text (“a” for ASCII)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AFA8F3-BE9A-2747-80F0-FF47F5847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301" y="5135441"/>
            <a:ext cx="4041775" cy="639762"/>
          </a:xfrm>
        </p:spPr>
        <p:txBody>
          <a:bodyPr/>
          <a:lstStyle/>
          <a:p>
            <a:pPr algn="r"/>
            <a:r>
              <a:rPr lang="en-US" dirty="0"/>
              <a:t>Heat Map (“h”)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8EE34E-60C1-204B-B98C-21F0CCE7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2580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5C41-444D-324C-9491-627FEF9A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C2D1-D468-7048-9F6E-01C8C4BF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971801"/>
            <a:ext cx="7896225" cy="3362324"/>
          </a:xfrm>
        </p:spPr>
        <p:txBody>
          <a:bodyPr/>
          <a:lstStyle/>
          <a:p>
            <a:r>
              <a:rPr lang="en-US" dirty="0"/>
              <a:t>Demos</a:t>
            </a:r>
          </a:p>
          <a:p>
            <a:pPr lvl="1"/>
            <a:r>
              <a:rPr lang="en-US" dirty="0"/>
              <a:t>1: Text visualization, synchronous updates</a:t>
            </a:r>
          </a:p>
          <a:p>
            <a:pPr lvl="1"/>
            <a:r>
              <a:rPr lang="en-US" dirty="0"/>
              <a:t>2: Heap-map, synchronous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60600-CB64-3F4D-BB2A-4FDDE3C4EE07}"/>
              </a:ext>
            </a:extLst>
          </p:cNvPr>
          <p:cNvSpPr txBox="1"/>
          <p:nvPr/>
        </p:nvSpPr>
        <p:spPr>
          <a:xfrm>
            <a:off x="228600" y="1447800"/>
            <a:ext cx="818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cd </a:t>
            </a:r>
            <a:r>
              <a:rPr lang="en-US" sz="1800" i="1" dirty="0">
                <a:latin typeface="+mn-lt"/>
                <a:cs typeface="Courier New" panose="02070309020205020404" pitchFamily="49" charset="0"/>
              </a:rPr>
              <a:t>some directory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git clone https://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/cmu15418/asst3-s20.git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cd asst3-s20/code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Linux&gt; make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</a:t>
            </a:r>
            <a:r>
              <a:rPr lang="en-US" sz="1800" i="1" dirty="0" err="1">
                <a:latin typeface="+mn-lt"/>
                <a:cs typeface="Courier New" panose="02070309020205020404" pitchFamily="49" charset="0"/>
              </a:rPr>
              <a:t>X</a:t>
            </a:r>
            <a:endParaRPr lang="en-US" sz="1800" i="1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i="1" dirty="0">
                <a:latin typeface="+mn-lt"/>
                <a:cs typeface="Courier New" panose="02070309020205020404" pitchFamily="49" charset="0"/>
              </a:rPr>
              <a:t>X</a:t>
            </a:r>
            <a:r>
              <a:rPr lang="en-US" sz="1800" dirty="0">
                <a:latin typeface="+mn-lt"/>
                <a:cs typeface="Courier New" panose="02070309020205020404" pitchFamily="49" charset="0"/>
              </a:rPr>
              <a:t> from 1 to 11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53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E3ED-90D8-6241-A25F-79963C3C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Rat Moves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6F0E1-0B6B-DA42-AD2C-CB750FD37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819399"/>
            <a:ext cx="7896225" cy="3514725"/>
          </a:xfrm>
        </p:spPr>
        <p:txBody>
          <a:bodyPr/>
          <a:lstStyle/>
          <a:p>
            <a:r>
              <a:rPr lang="en-US" dirty="0"/>
              <a:t>Count number of rats at current and adjacent locations</a:t>
            </a:r>
          </a:p>
          <a:p>
            <a:pPr lvl="1"/>
            <a:r>
              <a:rPr lang="en-US" dirty="0"/>
              <a:t>Adjacency structure represented as graph</a:t>
            </a:r>
          </a:p>
          <a:p>
            <a:r>
              <a:rPr lang="en-US" dirty="0"/>
              <a:t>Compute reward value for each location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load factor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/>
              <a:t> </a:t>
            </a:r>
            <a:r>
              <a:rPr lang="en-US" dirty="0"/>
              <a:t>= count/average count</a:t>
            </a:r>
          </a:p>
          <a:p>
            <a:pPr lvl="1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	Ideal load factor (ILF) (varying)</a:t>
            </a:r>
          </a:p>
          <a:p>
            <a:pPr lvl="1"/>
            <a:r>
              <a:rPr lang="en-US" dirty="0"/>
              <a:t>𝛂		Fitting parameter (= 0.4)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F4D53-38FE-F646-9BDC-E61EF9E6ED31}"/>
              </a:ext>
            </a:extLst>
          </p:cNvPr>
          <p:cNvSpPr/>
          <p:nvPr/>
        </p:nvSpPr>
        <p:spPr>
          <a:xfrm>
            <a:off x="5943600" y="1981200"/>
            <a:ext cx="685800" cy="685800"/>
          </a:xfrm>
          <a:prstGeom prst="rect">
            <a:avLst/>
          </a:prstGeom>
          <a:solidFill>
            <a:srgbClr val="70AD47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1A563-D699-0D4F-9035-78CC158FC53A}"/>
              </a:ext>
            </a:extLst>
          </p:cNvPr>
          <p:cNvSpPr/>
          <p:nvPr/>
        </p:nvSpPr>
        <p:spPr>
          <a:xfrm>
            <a:off x="5943600" y="1295400"/>
            <a:ext cx="685800" cy="685800"/>
          </a:xfrm>
          <a:prstGeom prst="rect">
            <a:avLst/>
          </a:prstGeom>
          <a:solidFill>
            <a:srgbClr val="A5A5A5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9FDA4-E008-084F-B79E-D611B1438B6F}"/>
              </a:ext>
            </a:extLst>
          </p:cNvPr>
          <p:cNvSpPr/>
          <p:nvPr/>
        </p:nvSpPr>
        <p:spPr>
          <a:xfrm>
            <a:off x="5943600" y="609600"/>
            <a:ext cx="685800" cy="685800"/>
          </a:xfrm>
          <a:prstGeom prst="rect">
            <a:avLst/>
          </a:prstGeom>
          <a:solidFill>
            <a:srgbClr val="5B9BD5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A8E406-4714-BB4D-BCA0-DA6C25EFBBAD}"/>
              </a:ext>
            </a:extLst>
          </p:cNvPr>
          <p:cNvSpPr/>
          <p:nvPr/>
        </p:nvSpPr>
        <p:spPr>
          <a:xfrm>
            <a:off x="6629400" y="1295400"/>
            <a:ext cx="685800" cy="685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B6B08-1FD8-934F-9457-033394C3D3BB}"/>
              </a:ext>
            </a:extLst>
          </p:cNvPr>
          <p:cNvSpPr/>
          <p:nvPr/>
        </p:nvSpPr>
        <p:spPr>
          <a:xfrm>
            <a:off x="5257800" y="1295400"/>
            <a:ext cx="685800" cy="685800"/>
          </a:xfrm>
          <a:prstGeom prst="rect">
            <a:avLst/>
          </a:prstGeom>
          <a:solidFill>
            <a:srgbClr val="ED7D31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BFC801-C1B3-7541-8151-EA7941B5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8226"/>
            <a:ext cx="385896" cy="318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38A93D-FC3A-AB4A-99AE-025163E1B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486400"/>
            <a:ext cx="4546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17033</TotalTime>
  <Words>3468</Words>
  <Application>Microsoft Macintosh PowerPoint</Application>
  <PresentationFormat>On-screen Show (4:3)</PresentationFormat>
  <Paragraphs>567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 Narrow</vt:lpstr>
      <vt:lpstr>Calibri</vt:lpstr>
      <vt:lpstr>Courier New</vt:lpstr>
      <vt:lpstr>Gill Sans</vt:lpstr>
      <vt:lpstr>Gill Sans Light</vt:lpstr>
      <vt:lpstr>Times New Roman</vt:lpstr>
      <vt:lpstr>Wingdings</vt:lpstr>
      <vt:lpstr>Wingdings 2</vt:lpstr>
      <vt:lpstr>template2007</vt:lpstr>
      <vt:lpstr>Assignment 3: GraphRats </vt:lpstr>
      <vt:lpstr>Topics</vt:lpstr>
      <vt:lpstr>Basic Idea</vt:lpstr>
      <vt:lpstr>Node Count Representation (18 x 12)</vt:lpstr>
      <vt:lpstr>Simulation Example (18 x 12)</vt:lpstr>
      <vt:lpstr>Simulation Example (18 x 12)</vt:lpstr>
      <vt:lpstr>Visualizations</vt:lpstr>
      <vt:lpstr>Running it yourself</vt:lpstr>
      <vt:lpstr>Determining Rat Moves</vt:lpstr>
      <vt:lpstr>Reward Function</vt:lpstr>
      <vt:lpstr>Reward Function (cont.)</vt:lpstr>
      <vt:lpstr>Computing Ideal Load Factor (ILF)</vt:lpstr>
      <vt:lpstr>Computing Ideal Load Factor (cont.)</vt:lpstr>
      <vt:lpstr>Selecting Next Move</vt:lpstr>
      <vt:lpstr>Update Models</vt:lpstr>
      <vt:lpstr>What We Provide</vt:lpstr>
      <vt:lpstr>Correctness</vt:lpstr>
      <vt:lpstr>Fractal Graph fracZ (Demos 1–5)</vt:lpstr>
      <vt:lpstr>Benchmark Graph UniA (Demo 7)</vt:lpstr>
      <vt:lpstr>Benchmark Graph UniB (Demo 8)</vt:lpstr>
      <vt:lpstr>Benchmark Graph FracC (Demos 9–10)</vt:lpstr>
      <vt:lpstr>Benchmark Graph FracD</vt:lpstr>
      <vt:lpstr>Initial States (fracZ)</vt:lpstr>
      <vt:lpstr>Graph Representation</vt:lpstr>
      <vt:lpstr>Sample Code</vt:lpstr>
      <vt:lpstr>Sample Code</vt:lpstr>
      <vt:lpstr>Sample Code</vt:lpstr>
      <vt:lpstr>Sample Code</vt:lpstr>
      <vt:lpstr>Instrumented Code</vt:lpstr>
      <vt:lpstr>Running Instrumented Code</vt:lpstr>
      <vt:lpstr>Finding Parallelism</vt:lpstr>
      <vt:lpstr>Performance Measurements</vt:lpstr>
      <vt:lpstr>Performance Targets</vt:lpstr>
      <vt:lpstr>Machines</vt:lpstr>
      <vt:lpstr>Some Logos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852</cp:revision>
  <cp:lastPrinted>1999-09-20T15:19:18Z</cp:lastPrinted>
  <dcterms:created xsi:type="dcterms:W3CDTF">2011-01-05T21:18:09Z</dcterms:created>
  <dcterms:modified xsi:type="dcterms:W3CDTF">2020-02-14T18:23:42Z</dcterms:modified>
</cp:coreProperties>
</file>