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8288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49" autoAdjust="0"/>
  </p:normalViewPr>
  <p:slideViewPr>
    <p:cSldViewPr snapToGrid="0">
      <p:cViewPr varScale="1">
        <p:scale>
          <a:sx n="48" d="100"/>
          <a:sy n="48" d="100"/>
        </p:scale>
        <p:origin x="18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25500" latinLnBrk="0">
      <a:defRPr sz="3000">
        <a:latin typeface="Lucida Grande"/>
        <a:ea typeface="Lucida Grande"/>
        <a:cs typeface="Lucida Grande"/>
        <a:sym typeface="Lucida Grande"/>
      </a:defRPr>
    </a:lvl1pPr>
    <a:lvl2pPr indent="228600" defTabSz="825500" latinLnBrk="0">
      <a:defRPr sz="3000">
        <a:latin typeface="Lucida Grande"/>
        <a:ea typeface="Lucida Grande"/>
        <a:cs typeface="Lucida Grande"/>
        <a:sym typeface="Lucida Grande"/>
      </a:defRPr>
    </a:lvl2pPr>
    <a:lvl3pPr indent="457200" defTabSz="825500" latinLnBrk="0">
      <a:defRPr sz="3000">
        <a:latin typeface="Lucida Grande"/>
        <a:ea typeface="Lucida Grande"/>
        <a:cs typeface="Lucida Grande"/>
        <a:sym typeface="Lucida Grande"/>
      </a:defRPr>
    </a:lvl3pPr>
    <a:lvl4pPr indent="685800" defTabSz="825500" latinLnBrk="0">
      <a:defRPr sz="3000">
        <a:latin typeface="Lucida Grande"/>
        <a:ea typeface="Lucida Grande"/>
        <a:cs typeface="Lucida Grande"/>
        <a:sym typeface="Lucida Grande"/>
      </a:defRPr>
    </a:lvl4pPr>
    <a:lvl5pPr indent="914400" defTabSz="825500" latinLnBrk="0">
      <a:defRPr sz="3000">
        <a:latin typeface="Lucida Grande"/>
        <a:ea typeface="Lucida Grande"/>
        <a:cs typeface="Lucida Grande"/>
        <a:sym typeface="Lucida Grande"/>
      </a:defRPr>
    </a:lvl5pPr>
    <a:lvl6pPr indent="1143000" defTabSz="825500" latinLnBrk="0">
      <a:defRPr sz="3000">
        <a:latin typeface="Lucida Grande"/>
        <a:ea typeface="Lucida Grande"/>
        <a:cs typeface="Lucida Grande"/>
        <a:sym typeface="Lucida Grande"/>
      </a:defRPr>
    </a:lvl6pPr>
    <a:lvl7pPr indent="1371600" defTabSz="825500" latinLnBrk="0">
      <a:defRPr sz="3000">
        <a:latin typeface="Lucida Grande"/>
        <a:ea typeface="Lucida Grande"/>
        <a:cs typeface="Lucida Grande"/>
        <a:sym typeface="Lucida Grande"/>
      </a:defRPr>
    </a:lvl7pPr>
    <a:lvl8pPr indent="1600200" defTabSz="825500" latinLnBrk="0">
      <a:defRPr sz="3000">
        <a:latin typeface="Lucida Grande"/>
        <a:ea typeface="Lucida Grande"/>
        <a:cs typeface="Lucida Grande"/>
        <a:sym typeface="Lucida Grande"/>
      </a:defRPr>
    </a:lvl8pPr>
    <a:lvl9pPr indent="1828800" defTabSz="825500" latinLnBrk="0">
      <a:defRPr sz="30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WWW, anomaly detection, sales/marketing, recommender systems</a:t>
            </a:r>
          </a:p>
          <a:p>
            <a:pPr>
              <a:defRPr sz="1800"/>
            </a:pPr>
            <a:r>
              <a:t>so much ML performed on graphs, it’s led to domain specific languages for expressing these types of analyses</a:t>
            </a:r>
          </a:p>
          <a:p>
            <a:pPr>
              <a:defRPr sz="1800"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dc = distributed control.  Think of it like a context or a messaging system</a:t>
            </a:r>
          </a:p>
          <a:p>
            <a:pPr>
              <a:defRPr sz="1800"/>
            </a:pPr>
            <a:r>
              <a:t>iterate ten times?  could wrap all this code in a for loop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t>could just put a for loop around the previous code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t>think: the GraphLab schedule takes the appropriate locks before executing the job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6" name="Shape 3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splash is a scheduler that orders computation by spanning trees</a:t>
            </a:r>
          </a:p>
          <a:p>
            <a:pPr>
              <a:defRPr sz="1800"/>
            </a:pPr>
            <a:r>
              <a:t>A little messier than the Lizst stuff last time</a:t>
            </a:r>
          </a:p>
          <a:p>
            <a:pPr>
              <a:defRPr sz="1800"/>
            </a:pPr>
            <a:r>
              <a:t>Lizst programs don’t not make assumptions about the schedule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1" name="Shape 3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t>scheduling order was important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yes memory is growing, but so are graphs</a:t>
            </a:r>
          </a:p>
          <a:p>
            <a:pPr>
              <a:defRPr sz="1800"/>
            </a:pPr>
            <a:r>
              <a:t>graph operation my require billions of tiny loads from disk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8" name="Shape 4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t>shard 1 represents node 1 and 2 (it’s a list of all incoming edges to node 1 and 2)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5" name="Shape 5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t>shard 1 represents node 1 and 2 (it’s a list of all incoming edges to node 1 and 2)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6" name="Shape 6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t>shard 1 represents node 1 and 2 (it’s a list of all incoming edges to node 1 and 2)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1" name="Shape 6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t>e.weight is just the number of out neighbors for vertex on the other side of the edge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t>remember, we want to be as good as hand-tuned implementations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half time spent in IO</a:t>
            </a:r>
          </a:p>
          <a:p>
            <a:pPr>
              <a:defRPr sz="1800"/>
            </a:pPr>
            <a:r>
              <a:t>construction is overhead</a:t>
            </a:r>
          </a:p>
          <a:p>
            <a:pPr>
              <a:defRPr sz="1800"/>
            </a:pPr>
            <a:r>
              <a:t>WebBP: belief propagation — inference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iteration over edges</a:t>
            </a:r>
          </a:p>
          <a:p>
            <a:pPr>
              <a:defRPr sz="1800"/>
            </a:pPr>
            <a:r>
              <a:t>parallel iteration over vertices</a:t>
            </a:r>
          </a:p>
          <a:p>
            <a:pPr>
              <a:defRPr sz="1800"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R[i] pageRank (value) of vertex i</a:t>
            </a:r>
          </a:p>
          <a:p>
            <a:pPr>
              <a:defRPr sz="1800"/>
            </a:pPr>
            <a:r>
              <a:t>Alpha is the discount: about 0.85 in the paper (note alpha=0 = uniform prob)</a:t>
            </a:r>
          </a:p>
          <a:p>
            <a:pPr>
              <a:defRPr sz="1800"/>
            </a:pPr>
            <a:r>
              <a:t>Random walk through web, what’s the likelihood that a random surfer would end up at a page.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R[i] = \frac{1-\alpha}{N} + \alpha \sum_{j\, \textrm{links}\,\textrm{to}\, i}\frac{R[j]}{\textrm{Outlinks}[j]}</a:t>
            </a:r>
          </a:p>
          <a:p>
            <a:pPr>
              <a:defRPr sz="1800"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did do: parallel graph algorithm</a:t>
            </a:r>
          </a:p>
          <a:p>
            <a:pPr>
              <a:defRPr sz="1800"/>
            </a:pPr>
            <a:r>
              <a:t>did not do: distributed memory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I start by describing the “stuff”</a:t>
            </a:r>
          </a:p>
          <a:p>
            <a:pPr>
              <a:defRPr sz="1800"/>
            </a:pPr>
            <a:r>
              <a:t>And then how you can manipulate it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t>What does this remind you of. List? OpenGL?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operations</a:t>
            </a:r>
          </a:p>
          <a:p>
            <a:pPr>
              <a:defRPr sz="1800"/>
            </a:pPr>
            <a:r>
              <a:t>Q. Where have we seen implicit iteration over a data structure?</a:t>
            </a:r>
          </a:p>
          <a:p>
            <a:pPr>
              <a:defRPr sz="1800"/>
            </a:pPr>
            <a:r>
              <a:t>CUDA/OGL</a:t>
            </a:r>
          </a:p>
          <a:p>
            <a:pPr>
              <a:defRPr sz="1800"/>
            </a:pPr>
            <a:r>
              <a:t>At this point... whatever. Syntactic sugar, but not much you couldn’t do with a forall loop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operations</a:t>
            </a:r>
          </a:p>
          <a:p>
            <a:pPr>
              <a:defRPr sz="1800"/>
            </a:pPr>
            <a:r>
              <a:t>Q. Where have we seen implicit iteration over a data structure?</a:t>
            </a:r>
          </a:p>
          <a:p>
            <a:pPr>
              <a:defRPr sz="1800"/>
            </a:pPr>
            <a:r>
              <a:t>CUDA/OGL</a:t>
            </a:r>
          </a:p>
          <a:p>
            <a:pPr>
              <a:defRPr sz="1800"/>
            </a:pPr>
            <a:r>
              <a:t>At this point... whatever. Syntactic sugar, but not much you couldn’t do with a forall loop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 Computer Architecture and Programming…"/>
          <p:cNvSpPr txBox="1"/>
          <p:nvPr/>
        </p:nvSpPr>
        <p:spPr>
          <a:xfrm>
            <a:off x="723279" y="9196130"/>
            <a:ext cx="16840201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dirty="0"/>
              <a:t>Parallel Computer Architecture and Programming</a:t>
            </a:r>
          </a:p>
          <a:p>
            <a:pPr>
              <a:defRPr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dirty="0"/>
              <a:t>CMU 15-418/15-618, Spring 20</a:t>
            </a:r>
            <a:r>
              <a:rPr lang="en-US" dirty="0"/>
              <a:t>20</a:t>
            </a:r>
            <a:endParaRPr dirty="0"/>
          </a:p>
        </p:txBody>
      </p:sp>
      <p:sp>
        <p:nvSpPr>
          <p:cNvPr id="13" name="Line"/>
          <p:cNvSpPr/>
          <p:nvPr/>
        </p:nvSpPr>
        <p:spPr>
          <a:xfrm flipV="1">
            <a:off x="1409700" y="8356314"/>
            <a:ext cx="15467004" cy="286"/>
          </a:xfrm>
          <a:prstGeom prst="line">
            <a:avLst/>
          </a:prstGeom>
          <a:ln w="19050">
            <a:solidFill>
              <a:srgbClr val="929292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Lecture X:"/>
          <p:cNvSpPr txBox="1">
            <a:spLocks noGrp="1"/>
          </p:cNvSpPr>
          <p:nvPr>
            <p:ph type="body" sz="quarter" idx="13"/>
          </p:nvPr>
        </p:nvSpPr>
        <p:spPr>
          <a:xfrm>
            <a:off x="7874701" y="3708400"/>
            <a:ext cx="2537359" cy="81280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spcBef>
                <a:spcPts val="0"/>
              </a:spcBef>
              <a:buSzTx/>
              <a:buFontTx/>
              <a:buNone/>
            </a:lvl1pPr>
          </a:lstStyle>
          <a:p>
            <a:r>
              <a:t>Lecture X:</a:t>
            </a:r>
          </a:p>
        </p:txBody>
      </p:sp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1308100" y="4457700"/>
            <a:ext cx="15684500" cy="1943100"/>
          </a:xfrm>
          <a:prstGeom prst="rect">
            <a:avLst/>
          </a:prstGeom>
        </p:spPr>
        <p:txBody>
          <a:bodyPr anchor="b"/>
          <a:lstStyle>
            <a:lvl1pPr algn="ctr">
              <a:defRPr sz="11500"/>
            </a:lvl1pPr>
          </a:lstStyle>
          <a:p>
            <a:r>
              <a:t>Title Text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26512" y="13093700"/>
            <a:ext cx="419101" cy="457200"/>
          </a:xfrm>
          <a:prstGeom prst="rect">
            <a:avLst/>
          </a:prstGeom>
        </p:spPr>
        <p:txBody>
          <a:bodyPr/>
          <a:lstStyle>
            <a:lvl1pPr>
              <a:defRPr sz="24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MU 15-418/618, Spring 2019"/>
          <p:cNvSpPr txBox="1"/>
          <p:nvPr/>
        </p:nvSpPr>
        <p:spPr>
          <a:xfrm>
            <a:off x="15099679" y="13034050"/>
            <a:ext cx="3086101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dirty="0"/>
              <a:t> CMU 15-418/618, Spring 20</a:t>
            </a:r>
            <a:r>
              <a:rPr lang="en-US" dirty="0"/>
              <a:t>20</a:t>
            </a:r>
            <a:endParaRPr dirty="0"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838200" y="393700"/>
            <a:ext cx="16154400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r>
              <a:rPr dirty="0"/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2095500"/>
            <a:ext cx="16154400" cy="1035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2pPr>
              <a:buFontTx/>
              <a:buChar char="-"/>
            </a:lvl2pPr>
            <a:lvl3pPr>
              <a:buFontTx/>
              <a:buChar char="-"/>
            </a:lvl3pPr>
            <a:lvl4pPr>
              <a:buFontTx/>
              <a:buChar char="-"/>
            </a:lvl4pPr>
            <a:lvl5pPr>
              <a:buFontTx/>
              <a:buChar char="-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979688" y="13233400"/>
            <a:ext cx="352349" cy="38862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1pPr>
      <a:lvl2pPr marL="0" marR="0" indent="228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2pPr>
      <a:lvl3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3pPr>
      <a:lvl4pPr marL="0" marR="0" indent="685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4pPr>
      <a:lvl5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5pPr>
      <a:lvl6pPr marL="0" marR="0" indent="1143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6pPr>
      <a:lvl7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7pPr>
      <a:lvl8pPr marL="0" marR="0" indent="1600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8pPr>
      <a:lvl9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9pPr>
    </p:titleStyle>
    <p:bodyStyle>
      <a:lvl1pPr marL="800100" marR="0" indent="-8001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20000"/>
        <a:buFont typeface="Lucida Grande"/>
        <a:buChar char="▪"/>
        <a:tabLst/>
        <a:defRPr sz="4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1pPr>
      <a:lvl2pPr marL="1435100" marR="0" indent="-6350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30000"/>
        <a:buFont typeface="Lucida Grande"/>
        <a:buChar char="▪"/>
        <a:tabLst/>
        <a:defRPr sz="4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2pPr>
      <a:lvl3pPr marL="2108200" marR="0" indent="-6350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30000"/>
        <a:buFont typeface="Lucida Grande"/>
        <a:buChar char="▪"/>
        <a:tabLst/>
        <a:defRPr sz="4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3pPr>
      <a:lvl4pPr marL="2768600" marR="0" indent="-6350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30000"/>
        <a:buFont typeface="Lucida Grande"/>
        <a:buChar char="▪"/>
        <a:tabLst/>
        <a:defRPr sz="4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4pPr>
      <a:lvl5pPr marL="3441700" marR="0" indent="-6350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30000"/>
        <a:buFont typeface="Lucida Grande"/>
        <a:buChar char="▪"/>
        <a:tabLst/>
        <a:defRPr sz="4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5pPr>
      <a:lvl6pPr marL="4114800" marR="0" indent="-6350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30000"/>
        <a:buFont typeface="Lucida Grande"/>
        <a:buChar char="▪"/>
        <a:tabLst/>
        <a:defRPr sz="5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6pPr>
      <a:lvl7pPr marL="4787900" marR="0" indent="-6350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30000"/>
        <a:buFont typeface="Lucida Grande"/>
        <a:buChar char="▪"/>
        <a:tabLst/>
        <a:defRPr sz="5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7pPr>
      <a:lvl8pPr marL="5461000" marR="0" indent="-6350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30000"/>
        <a:buFont typeface="Lucida Grande"/>
        <a:buChar char="▪"/>
        <a:tabLst/>
        <a:defRPr sz="5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8pPr>
      <a:lvl9pPr marL="6134100" marR="0" indent="-6350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30000"/>
        <a:buFont typeface="Lucida Grande"/>
        <a:buChar char="▪"/>
        <a:tabLst/>
        <a:defRPr sz="5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nap.stanford.edu/data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ecture 23:"/>
          <p:cNvSpPr txBox="1">
            <a:spLocks noGrp="1"/>
          </p:cNvSpPr>
          <p:nvPr>
            <p:ph type="body" idx="13"/>
          </p:nvPr>
        </p:nvSpPr>
        <p:spPr>
          <a:xfrm>
            <a:off x="7716458" y="3708400"/>
            <a:ext cx="2853844" cy="812800"/>
          </a:xfrm>
          <a:prstGeom prst="rect">
            <a:avLst/>
          </a:prstGeom>
        </p:spPr>
        <p:txBody>
          <a:bodyPr/>
          <a:lstStyle/>
          <a:p>
            <a:r>
              <a:t>Lecture 23:</a:t>
            </a:r>
          </a:p>
        </p:txBody>
      </p:sp>
      <p:sp>
        <p:nvSpPr>
          <p:cNvPr id="35" name="Domain-specific programming on graphs"/>
          <p:cNvSpPr txBox="1">
            <a:spLocks noGrp="1"/>
          </p:cNvSpPr>
          <p:nvPr>
            <p:ph type="ctrTitle"/>
          </p:nvPr>
        </p:nvSpPr>
        <p:spPr>
          <a:xfrm>
            <a:off x="1308100" y="4457700"/>
            <a:ext cx="15684500" cy="3695292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2800"/>
            </a:lvl1pPr>
          </a:lstStyle>
          <a:p>
            <a:r>
              <a:rPr sz="9600" dirty="0"/>
              <a:t>Domain-</a:t>
            </a:r>
            <a:r>
              <a:rPr lang="en-US" sz="9600" dirty="0"/>
              <a:t>S</a:t>
            </a:r>
            <a:r>
              <a:rPr sz="9600" dirty="0"/>
              <a:t>pecific </a:t>
            </a:r>
            <a:r>
              <a:rPr lang="en-US" sz="9600" dirty="0"/>
              <a:t>P</a:t>
            </a:r>
            <a:r>
              <a:rPr sz="9600" dirty="0"/>
              <a:t>rogramming on </a:t>
            </a:r>
            <a:r>
              <a:rPr lang="en-US" sz="9600" dirty="0"/>
              <a:t>G</a:t>
            </a:r>
            <a:r>
              <a:rPr sz="9600" dirty="0"/>
              <a:t>raphs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raphLab programs: st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GraphLab programs: state</a:t>
            </a:r>
          </a:p>
        </p:txBody>
      </p:sp>
      <p:sp>
        <p:nvSpPr>
          <p:cNvPr id="92" name="The graph: G = (V, E)…"/>
          <p:cNvSpPr txBox="1">
            <a:spLocks noGrp="1"/>
          </p:cNvSpPr>
          <p:nvPr>
            <p:ph type="body" sz="half" idx="1"/>
          </p:nvPr>
        </p:nvSpPr>
        <p:spPr>
          <a:xfrm>
            <a:off x="838200" y="2518208"/>
            <a:ext cx="16836049" cy="5926846"/>
          </a:xfrm>
          <a:prstGeom prst="rect">
            <a:avLst/>
          </a:prstGeom>
        </p:spPr>
        <p:txBody>
          <a:bodyPr/>
          <a:lstStyle/>
          <a:p>
            <a:r>
              <a:t>The graph: </a:t>
            </a:r>
            <a:r>
              <a:rPr>
                <a:solidFill>
                  <a:srgbClr val="0533CA"/>
                </a:solidFill>
              </a:rPr>
              <a:t>G = (V, E)</a:t>
            </a:r>
          </a:p>
          <a:p>
            <a:pPr marL="1339850" lvl="2" indent="-476250">
              <a:spcBef>
                <a:spcPts val="600"/>
              </a:spcBef>
              <a:defRPr sz="4200"/>
            </a:pPr>
            <a:r>
              <a:t>Application defines </a:t>
            </a:r>
            <a:r>
              <a:rPr>
                <a:solidFill>
                  <a:srgbClr val="B12DBC"/>
                </a:solidFill>
              </a:rPr>
              <a:t>data blocks</a:t>
            </a:r>
            <a:r>
              <a:t> on each vertex and directed edge</a:t>
            </a:r>
          </a:p>
          <a:p>
            <a:pPr marL="1339850" lvl="2" indent="-476250">
              <a:spcBef>
                <a:spcPts val="600"/>
              </a:spcBef>
              <a:defRPr sz="4200"/>
            </a:pPr>
            <a:r>
              <a:rPr b="0" i="1">
                <a:latin typeface="Times"/>
                <a:ea typeface="Times"/>
                <a:cs typeface="Times"/>
                <a:sym typeface="Times"/>
              </a:rPr>
              <a:t>D</a:t>
            </a:r>
            <a:r>
              <a:rPr b="0" i="1" baseline="-5999">
                <a:latin typeface="Times"/>
                <a:ea typeface="Times"/>
                <a:cs typeface="Times"/>
                <a:sym typeface="Times"/>
              </a:rPr>
              <a:t>v</a:t>
            </a:r>
            <a:r>
              <a:t> = data associated with </a:t>
            </a:r>
            <a:r>
              <a:rPr>
                <a:solidFill>
                  <a:srgbClr val="0533CA"/>
                </a:solidFill>
              </a:rPr>
              <a:t>vertex</a:t>
            </a:r>
            <a:r>
              <a:t> </a:t>
            </a:r>
            <a:r>
              <a:rPr b="0" i="1">
                <a:latin typeface="Times"/>
                <a:ea typeface="Times"/>
                <a:cs typeface="Times"/>
                <a:sym typeface="Times"/>
              </a:rPr>
              <a:t>v</a:t>
            </a:r>
          </a:p>
          <a:p>
            <a:pPr marL="1339850" lvl="2" indent="-476250">
              <a:spcBef>
                <a:spcPts val="4000"/>
              </a:spcBef>
              <a:defRPr sz="4200"/>
            </a:pPr>
            <a:r>
              <a:rPr b="0" i="1">
                <a:latin typeface="Times"/>
                <a:ea typeface="Times"/>
                <a:cs typeface="Times"/>
                <a:sym typeface="Times"/>
              </a:rPr>
              <a:t>D</a:t>
            </a:r>
            <a:r>
              <a:rPr b="0" i="1" baseline="-5999">
                <a:latin typeface="Times"/>
                <a:ea typeface="Times"/>
                <a:cs typeface="Times"/>
                <a:sym typeface="Times"/>
              </a:rPr>
              <a:t>u→v</a:t>
            </a:r>
            <a:r>
              <a:t> = data associated with </a:t>
            </a:r>
            <a:r>
              <a:rPr>
                <a:solidFill>
                  <a:srgbClr val="0533CA"/>
                </a:solidFill>
              </a:rPr>
              <a:t>directed edge</a:t>
            </a:r>
            <a:r>
              <a:t> </a:t>
            </a:r>
            <a:r>
              <a:rPr b="0" i="1">
                <a:latin typeface="Times"/>
                <a:ea typeface="Times"/>
                <a:cs typeface="Times"/>
                <a:sym typeface="Times"/>
              </a:rPr>
              <a:t>u→v</a:t>
            </a:r>
          </a:p>
          <a:p>
            <a:pPr marL="600075" indent="-600075"/>
            <a:r>
              <a:rPr>
                <a:solidFill>
                  <a:srgbClr val="0533CA"/>
                </a:solidFill>
              </a:rPr>
              <a:t>Read-only global data</a:t>
            </a:r>
          </a:p>
          <a:p>
            <a:pPr marL="1498600" lvl="2">
              <a:defRPr sz="4200"/>
            </a:pPr>
            <a:r>
              <a:t>Can think of this as per-graph data, rather than per vertex or per-edge data)</a:t>
            </a:r>
          </a:p>
        </p:txBody>
      </p:sp>
      <p:sp>
        <p:nvSpPr>
          <p:cNvPr id="93" name="Rectangle"/>
          <p:cNvSpPr/>
          <p:nvPr/>
        </p:nvSpPr>
        <p:spPr>
          <a:xfrm>
            <a:off x="964658" y="9052853"/>
            <a:ext cx="9387913" cy="3234718"/>
          </a:xfrm>
          <a:prstGeom prst="rect">
            <a:avLst/>
          </a:prstGeom>
          <a:solidFill>
            <a:srgbClr val="ECC9C7"/>
          </a:solidFill>
          <a:ln w="508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4" name="Notice:  I always first describe program state…"/>
          <p:cNvSpPr txBox="1"/>
          <p:nvPr/>
        </p:nvSpPr>
        <p:spPr>
          <a:xfrm>
            <a:off x="1614919" y="9569872"/>
            <a:ext cx="8503127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4000"/>
              </a:spcBef>
              <a:defRPr sz="42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pPr>
            <a:r>
              <a:rPr sz="3600" dirty="0"/>
              <a:t>Notice:  I always first describe program state</a:t>
            </a:r>
          </a:p>
          <a:p>
            <a:pPr algn="l">
              <a:defRPr sz="42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pPr>
            <a:r>
              <a:rPr sz="3600" dirty="0"/>
              <a:t>And then describe what operations are available to manipulate this state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raphLab operations: the vertex progra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GraphLab operations: the vertex program</a:t>
            </a:r>
          </a:p>
        </p:txBody>
      </p:sp>
      <p:sp>
        <p:nvSpPr>
          <p:cNvPr id="99" name="Defines per-vertex operations on the vertex’s local neighborhood…"/>
          <p:cNvSpPr txBox="1">
            <a:spLocks noGrp="1"/>
          </p:cNvSpPr>
          <p:nvPr>
            <p:ph type="body" sz="half" idx="1"/>
          </p:nvPr>
        </p:nvSpPr>
        <p:spPr>
          <a:xfrm>
            <a:off x="838200" y="2095500"/>
            <a:ext cx="17048137" cy="4573097"/>
          </a:xfrm>
          <a:prstGeom prst="rect">
            <a:avLst/>
          </a:prstGeom>
        </p:spPr>
        <p:txBody>
          <a:bodyPr/>
          <a:lstStyle/>
          <a:p>
            <a:pPr>
              <a:defRPr sz="5200"/>
            </a:pPr>
            <a:r>
              <a:rPr sz="4400" dirty="0"/>
              <a:t>Defines </a:t>
            </a:r>
            <a:r>
              <a:rPr sz="4400" dirty="0">
                <a:solidFill>
                  <a:srgbClr val="0533CA"/>
                </a:solidFill>
              </a:rPr>
              <a:t>per-vertex operations</a:t>
            </a:r>
            <a:r>
              <a:rPr sz="4400" dirty="0"/>
              <a:t> on the vertex’s local </a:t>
            </a:r>
            <a:r>
              <a:rPr sz="4400" dirty="0">
                <a:solidFill>
                  <a:srgbClr val="0533CA"/>
                </a:solidFill>
              </a:rPr>
              <a:t>neighborhood</a:t>
            </a:r>
            <a:r>
              <a:rPr sz="4400" dirty="0"/>
              <a:t> </a:t>
            </a:r>
          </a:p>
          <a:p>
            <a:pPr>
              <a:defRPr sz="5200"/>
            </a:pPr>
            <a:r>
              <a:rPr sz="4400" dirty="0">
                <a:solidFill>
                  <a:srgbClr val="B12DBC"/>
                </a:solidFill>
              </a:rPr>
              <a:t>Neighborhood</a:t>
            </a:r>
            <a:r>
              <a:rPr sz="4400" dirty="0"/>
              <a:t> (aka “scope”) of vertex:</a:t>
            </a:r>
          </a:p>
          <a:p>
            <a:pPr lvl="1">
              <a:defRPr sz="4200"/>
            </a:pPr>
            <a:r>
              <a:rPr dirty="0"/>
              <a:t>The current vertex</a:t>
            </a:r>
          </a:p>
          <a:p>
            <a:pPr lvl="1">
              <a:defRPr sz="4200"/>
            </a:pPr>
            <a:r>
              <a:rPr dirty="0"/>
              <a:t>Adjacent edges</a:t>
            </a:r>
          </a:p>
          <a:p>
            <a:pPr lvl="1">
              <a:defRPr sz="4200"/>
            </a:pPr>
            <a:r>
              <a:rPr dirty="0"/>
              <a:t>Adjacent vertices</a:t>
            </a:r>
          </a:p>
        </p:txBody>
      </p:sp>
      <p:grpSp>
        <p:nvGrpSpPr>
          <p:cNvPr id="125" name="Group"/>
          <p:cNvGrpSpPr/>
          <p:nvPr/>
        </p:nvGrpSpPr>
        <p:grpSpPr>
          <a:xfrm>
            <a:off x="8267000" y="5247826"/>
            <a:ext cx="8077198" cy="5410202"/>
            <a:chOff x="0" y="0"/>
            <a:chExt cx="8077196" cy="5410200"/>
          </a:xfrm>
        </p:grpSpPr>
        <p:sp>
          <p:nvSpPr>
            <p:cNvPr id="100" name="Line"/>
            <p:cNvSpPr/>
            <p:nvPr/>
          </p:nvSpPr>
          <p:spPr>
            <a:xfrm flipH="1">
              <a:off x="5453558" y="470156"/>
              <a:ext cx="2214747" cy="54036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1" name="Line"/>
            <p:cNvSpPr/>
            <p:nvPr/>
          </p:nvSpPr>
          <p:spPr>
            <a:xfrm flipH="1" flipV="1">
              <a:off x="392984" y="4010813"/>
              <a:ext cx="2226071" cy="101092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2" name="Line"/>
            <p:cNvSpPr/>
            <p:nvPr/>
          </p:nvSpPr>
          <p:spPr>
            <a:xfrm flipV="1">
              <a:off x="398941" y="958612"/>
              <a:ext cx="1346684" cy="300555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3" name="Line"/>
            <p:cNvSpPr/>
            <p:nvPr/>
          </p:nvSpPr>
          <p:spPr>
            <a:xfrm flipV="1">
              <a:off x="1802068" y="923829"/>
              <a:ext cx="3551579" cy="27210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4" name="Line"/>
            <p:cNvSpPr/>
            <p:nvPr/>
          </p:nvSpPr>
          <p:spPr>
            <a:xfrm flipV="1">
              <a:off x="5597881" y="408008"/>
              <a:ext cx="2346845" cy="352521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5" name="Line"/>
            <p:cNvSpPr/>
            <p:nvPr/>
          </p:nvSpPr>
          <p:spPr>
            <a:xfrm flipV="1">
              <a:off x="464581" y="2452147"/>
              <a:ext cx="3377536" cy="1538182"/>
            </a:xfrm>
            <a:prstGeom prst="line">
              <a:avLst/>
            </a:prstGeom>
            <a:noFill/>
            <a:ln w="1016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6" name="Line"/>
            <p:cNvSpPr/>
            <p:nvPr/>
          </p:nvSpPr>
          <p:spPr>
            <a:xfrm>
              <a:off x="1767211" y="1145917"/>
              <a:ext cx="2080804" cy="1317332"/>
            </a:xfrm>
            <a:prstGeom prst="line">
              <a:avLst/>
            </a:prstGeom>
            <a:noFill/>
            <a:ln w="1016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7" name="Line"/>
            <p:cNvSpPr/>
            <p:nvPr/>
          </p:nvSpPr>
          <p:spPr>
            <a:xfrm flipH="1" flipV="1">
              <a:off x="3837634" y="2509958"/>
              <a:ext cx="1848305" cy="1299026"/>
            </a:xfrm>
            <a:prstGeom prst="line">
              <a:avLst/>
            </a:prstGeom>
            <a:noFill/>
            <a:ln w="1016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8" name="Circle"/>
            <p:cNvSpPr/>
            <p:nvPr/>
          </p:nvSpPr>
          <p:spPr>
            <a:xfrm>
              <a:off x="1344841" y="669134"/>
              <a:ext cx="815057" cy="816019"/>
            </a:xfrm>
            <a:prstGeom prst="ellipse">
              <a:avLst/>
            </a:prstGeom>
            <a:solidFill>
              <a:schemeClr val="accent1">
                <a:satOff val="-3355"/>
                <a:lumOff val="26614"/>
              </a:schemeClr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9" name="Circle"/>
            <p:cNvSpPr/>
            <p:nvPr/>
          </p:nvSpPr>
          <p:spPr>
            <a:xfrm>
              <a:off x="7262141" y="0"/>
              <a:ext cx="815056" cy="816019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0" name="Circle"/>
            <p:cNvSpPr/>
            <p:nvPr/>
          </p:nvSpPr>
          <p:spPr>
            <a:xfrm>
              <a:off x="5257108" y="3484396"/>
              <a:ext cx="815056" cy="816019"/>
            </a:xfrm>
            <a:prstGeom prst="ellipse">
              <a:avLst/>
            </a:prstGeom>
            <a:solidFill>
              <a:schemeClr val="accent1">
                <a:satOff val="-3355"/>
                <a:lumOff val="26614"/>
              </a:schemeClr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1" name="Circle"/>
            <p:cNvSpPr/>
            <p:nvPr/>
          </p:nvSpPr>
          <p:spPr>
            <a:xfrm>
              <a:off x="2208800" y="4594182"/>
              <a:ext cx="815056" cy="816019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2" name="Circle"/>
            <p:cNvSpPr/>
            <p:nvPr/>
          </p:nvSpPr>
          <p:spPr>
            <a:xfrm>
              <a:off x="0" y="3557839"/>
              <a:ext cx="815056" cy="816019"/>
            </a:xfrm>
            <a:prstGeom prst="ellipse">
              <a:avLst/>
            </a:prstGeom>
            <a:solidFill>
              <a:schemeClr val="accent1">
                <a:satOff val="-3355"/>
                <a:lumOff val="26614"/>
              </a:schemeClr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3" name="Line"/>
            <p:cNvSpPr/>
            <p:nvPr/>
          </p:nvSpPr>
          <p:spPr>
            <a:xfrm flipH="1">
              <a:off x="3871784" y="968414"/>
              <a:ext cx="1494428" cy="1523770"/>
            </a:xfrm>
            <a:prstGeom prst="line">
              <a:avLst/>
            </a:prstGeom>
            <a:noFill/>
            <a:ln w="1016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4" name="Circle"/>
            <p:cNvSpPr/>
            <p:nvPr/>
          </p:nvSpPr>
          <p:spPr>
            <a:xfrm>
              <a:off x="4979987" y="538571"/>
              <a:ext cx="815056" cy="816019"/>
            </a:xfrm>
            <a:prstGeom prst="ellipse">
              <a:avLst/>
            </a:prstGeom>
            <a:solidFill>
              <a:schemeClr val="accent1">
                <a:satOff val="-3355"/>
                <a:lumOff val="26614"/>
              </a:schemeClr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5" name="Circle"/>
            <p:cNvSpPr/>
            <p:nvPr/>
          </p:nvSpPr>
          <p:spPr>
            <a:xfrm>
              <a:off x="3472135" y="2048205"/>
              <a:ext cx="815056" cy="816019"/>
            </a:xfrm>
            <a:prstGeom prst="ellipse">
              <a:avLst/>
            </a:prstGeom>
            <a:solidFill>
              <a:srgbClr val="E32400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6" name="Square"/>
            <p:cNvSpPr/>
            <p:nvPr/>
          </p:nvSpPr>
          <p:spPr>
            <a:xfrm>
              <a:off x="2551123" y="1623875"/>
              <a:ext cx="366776" cy="367210"/>
            </a:xfrm>
            <a:prstGeom prst="rect">
              <a:avLst/>
            </a:prstGeom>
            <a:solidFill>
              <a:srgbClr val="FFB43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7" name="Square"/>
            <p:cNvSpPr/>
            <p:nvPr/>
          </p:nvSpPr>
          <p:spPr>
            <a:xfrm>
              <a:off x="3692200" y="2276690"/>
              <a:ext cx="366776" cy="367209"/>
            </a:xfrm>
            <a:prstGeom prst="rect">
              <a:avLst/>
            </a:prstGeom>
            <a:solidFill>
              <a:srgbClr val="FFB43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8" name="Square"/>
            <p:cNvSpPr/>
            <p:nvPr/>
          </p:nvSpPr>
          <p:spPr>
            <a:xfrm>
              <a:off x="4580610" y="2970305"/>
              <a:ext cx="366776" cy="367209"/>
            </a:xfrm>
            <a:prstGeom prst="rect">
              <a:avLst/>
            </a:prstGeom>
            <a:solidFill>
              <a:srgbClr val="FFB43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9" name="Square"/>
            <p:cNvSpPr/>
            <p:nvPr/>
          </p:nvSpPr>
          <p:spPr>
            <a:xfrm>
              <a:off x="5477171" y="3704721"/>
              <a:ext cx="366776" cy="367210"/>
            </a:xfrm>
            <a:prstGeom prst="rect">
              <a:avLst/>
            </a:prstGeom>
            <a:solidFill>
              <a:srgbClr val="FFB43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0" name="Square"/>
            <p:cNvSpPr/>
            <p:nvPr/>
          </p:nvSpPr>
          <p:spPr>
            <a:xfrm>
              <a:off x="1564906" y="889459"/>
              <a:ext cx="366776" cy="367209"/>
            </a:xfrm>
            <a:prstGeom prst="rect">
              <a:avLst/>
            </a:prstGeom>
            <a:solidFill>
              <a:srgbClr val="FFB43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1" name="Square"/>
            <p:cNvSpPr/>
            <p:nvPr/>
          </p:nvSpPr>
          <p:spPr>
            <a:xfrm>
              <a:off x="5200051" y="758896"/>
              <a:ext cx="366776" cy="367210"/>
            </a:xfrm>
            <a:prstGeom prst="rect">
              <a:avLst/>
            </a:prstGeom>
            <a:solidFill>
              <a:srgbClr val="FFB43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2" name="Square"/>
            <p:cNvSpPr/>
            <p:nvPr/>
          </p:nvSpPr>
          <p:spPr>
            <a:xfrm>
              <a:off x="1964283" y="3035587"/>
              <a:ext cx="366776" cy="367209"/>
            </a:xfrm>
            <a:prstGeom prst="rect">
              <a:avLst/>
            </a:prstGeom>
            <a:solidFill>
              <a:srgbClr val="FFB43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3" name="Square"/>
            <p:cNvSpPr/>
            <p:nvPr/>
          </p:nvSpPr>
          <p:spPr>
            <a:xfrm>
              <a:off x="228215" y="3778163"/>
              <a:ext cx="366776" cy="367209"/>
            </a:xfrm>
            <a:prstGeom prst="rect">
              <a:avLst/>
            </a:prstGeom>
            <a:solidFill>
              <a:srgbClr val="FFB43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4" name="Square"/>
            <p:cNvSpPr/>
            <p:nvPr/>
          </p:nvSpPr>
          <p:spPr>
            <a:xfrm>
              <a:off x="4442052" y="1493313"/>
              <a:ext cx="366776" cy="367209"/>
            </a:xfrm>
            <a:prstGeom prst="rect">
              <a:avLst/>
            </a:prstGeom>
            <a:solidFill>
              <a:srgbClr val="FFB43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26" name="Square"/>
          <p:cNvSpPr/>
          <p:nvPr/>
        </p:nvSpPr>
        <p:spPr>
          <a:xfrm>
            <a:off x="8240724" y="11319294"/>
            <a:ext cx="571501" cy="571501"/>
          </a:xfrm>
          <a:prstGeom prst="rect">
            <a:avLst/>
          </a:prstGeom>
          <a:solidFill>
            <a:srgbClr val="FFB43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7" name="vertex or edge data “in scope” of red vertex…"/>
          <p:cNvSpPr txBox="1"/>
          <p:nvPr/>
        </p:nvSpPr>
        <p:spPr>
          <a:xfrm>
            <a:off x="8951649" y="11364249"/>
            <a:ext cx="8077198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400" indent="-406400" algn="l">
              <a:buSzPct val="100000"/>
              <a:buChar char="="/>
              <a:defRPr sz="3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800" dirty="0"/>
              <a:t>vertex or edge data “in scope” of red vertex</a:t>
            </a:r>
          </a:p>
          <a:p>
            <a:pPr indent="406400" algn="l">
              <a:defRPr sz="3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800" dirty="0"/>
              <a:t>(graph data that can be accessed when executing a vertex program at the current (red) vertex)</a:t>
            </a:r>
          </a:p>
        </p:txBody>
      </p:sp>
      <p:sp>
        <p:nvSpPr>
          <p:cNvPr id="128" name="Line"/>
          <p:cNvSpPr/>
          <p:nvPr/>
        </p:nvSpPr>
        <p:spPr>
          <a:xfrm flipH="1">
            <a:off x="11994877" y="4482106"/>
            <a:ext cx="1093465" cy="2750661"/>
          </a:xfrm>
          <a:prstGeom prst="line">
            <a:avLst/>
          </a:prstGeom>
          <a:ln w="508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9" name="current vertex"/>
          <p:cNvSpPr txBox="1"/>
          <p:nvPr/>
        </p:nvSpPr>
        <p:spPr>
          <a:xfrm>
            <a:off x="12570164" y="3936102"/>
            <a:ext cx="3173419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32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dirty="0"/>
              <a:t>current vertex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imple example: PageRank *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Simple example: PageRank *</a:t>
            </a:r>
          </a:p>
        </p:txBody>
      </p:sp>
      <p:sp>
        <p:nvSpPr>
          <p:cNvPr id="134" name="PageRank_vertex_program(vertex i) {…"/>
          <p:cNvSpPr txBox="1">
            <a:spLocks noGrp="1"/>
          </p:cNvSpPr>
          <p:nvPr>
            <p:ph type="body" sz="quarter" idx="1"/>
          </p:nvPr>
        </p:nvSpPr>
        <p:spPr>
          <a:xfrm>
            <a:off x="1040320" y="4540120"/>
            <a:ext cx="10357445" cy="4635760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24ED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PageRank_vertex_program</a:t>
            </a:r>
            <a:r>
              <a:rPr>
                <a:solidFill>
                  <a:srgbClr val="323333"/>
                </a:solidFill>
              </a:rPr>
              <a:t>(</a:t>
            </a:r>
            <a:r>
              <a:rPr>
                <a:solidFill>
                  <a:srgbClr val="000000"/>
                </a:solidFill>
              </a:rPr>
              <a:t>vertex</a:t>
            </a:r>
            <a:r>
              <a:rPr>
                <a:solidFill>
                  <a:srgbClr val="016FE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i</a:t>
            </a:r>
            <a:r>
              <a:rPr>
                <a:solidFill>
                  <a:srgbClr val="323333"/>
                </a:solidFill>
              </a:rPr>
              <a:t>)</a:t>
            </a:r>
            <a:r>
              <a:rPr>
                <a:solidFill>
                  <a:srgbClr val="016FE0"/>
                </a:solidFill>
              </a:rPr>
              <a:t> </a:t>
            </a:r>
            <a:r>
              <a:rPr>
                <a:solidFill>
                  <a:srgbClr val="323333"/>
                </a:solidFill>
              </a:rPr>
              <a:t>{</a:t>
            </a: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24ED0"/>
                </a:solidFill>
                <a:latin typeface="Consolas"/>
                <a:ea typeface="Consolas"/>
                <a:cs typeface="Consolas"/>
                <a:sym typeface="Consolas"/>
              </a:defRPr>
            </a:pPr>
            <a:endParaRPr>
              <a:solidFill>
                <a:srgbClr val="323333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solidFill>
                  <a:srgbClr val="016FE0"/>
                </a:solidFill>
              </a:rPr>
              <a:t>  </a:t>
            </a:r>
            <a:r>
              <a:t>// (Gather phase) compute the sum of my neighbors rank</a:t>
            </a:r>
            <a:endParaRPr>
              <a:solidFill>
                <a:srgbClr val="323333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801B8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solidFill>
                  <a:srgbClr val="016FE0"/>
                </a:solidFill>
              </a:rPr>
              <a:t>  </a:t>
            </a:r>
            <a:r>
              <a:t>double</a:t>
            </a:r>
            <a:r>
              <a:rPr>
                <a:solidFill>
                  <a:srgbClr val="016FE0"/>
                </a:solidFill>
              </a:rPr>
              <a:t> </a:t>
            </a:r>
            <a:r>
              <a:rPr>
                <a:solidFill>
                  <a:srgbClr val="012D7A"/>
                </a:solidFill>
              </a:rPr>
              <a:t>sum</a:t>
            </a:r>
            <a:r>
              <a:rPr>
                <a:solidFill>
                  <a:srgbClr val="016FE0"/>
                </a:solidFill>
              </a:rPr>
              <a:t> = </a:t>
            </a:r>
            <a:r>
              <a:rPr>
                <a:solidFill>
                  <a:srgbClr val="CE1C01"/>
                </a:solidFill>
              </a:rPr>
              <a:t>0</a:t>
            </a:r>
            <a:r>
              <a:rPr>
                <a:solidFill>
                  <a:srgbClr val="323333"/>
                </a:solidFill>
              </a:rPr>
              <a:t>;</a:t>
            </a: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24ED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solidFill>
                  <a:srgbClr val="016FE0"/>
                </a:solidFill>
              </a:rPr>
              <a:t>  </a:t>
            </a:r>
            <a:r>
              <a:rPr>
                <a:solidFill>
                  <a:srgbClr val="801B80"/>
                </a:solidFill>
              </a:rPr>
              <a:t>foreach</a:t>
            </a:r>
            <a:r>
              <a:rPr>
                <a:solidFill>
                  <a:srgbClr val="323333"/>
                </a:solidFill>
              </a:rPr>
              <a:t>(</a:t>
            </a:r>
            <a:r>
              <a:rPr>
                <a:solidFill>
                  <a:srgbClr val="000000"/>
                </a:solidFill>
              </a:rPr>
              <a:t>vertex</a:t>
            </a:r>
            <a:r>
              <a:rPr>
                <a:solidFill>
                  <a:srgbClr val="016FE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j</a:t>
            </a:r>
            <a:r>
              <a:rPr>
                <a:solidFill>
                  <a:srgbClr val="016FE0"/>
                </a:solidFill>
              </a:rPr>
              <a:t> : </a:t>
            </a:r>
            <a:r>
              <a:t>in_neighbors</a:t>
            </a:r>
            <a:r>
              <a:rPr>
                <a:solidFill>
                  <a:srgbClr val="323333"/>
                </a:solidFill>
              </a:rPr>
              <a:t>(</a:t>
            </a:r>
            <a:r>
              <a:rPr>
                <a:solidFill>
                  <a:srgbClr val="000000"/>
                </a:solidFill>
              </a:rPr>
              <a:t>i</a:t>
            </a:r>
            <a:r>
              <a:rPr>
                <a:solidFill>
                  <a:srgbClr val="323333"/>
                </a:solidFill>
              </a:rPr>
              <a:t>))</a:t>
            </a:r>
            <a:r>
              <a:rPr>
                <a:solidFill>
                  <a:srgbClr val="016FE0"/>
                </a:solidFill>
              </a:rPr>
              <a:t> </a:t>
            </a:r>
            <a:r>
              <a:rPr>
                <a:solidFill>
                  <a:srgbClr val="323333"/>
                </a:solidFill>
              </a:rPr>
              <a:t>{</a:t>
            </a: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24ED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solidFill>
                  <a:srgbClr val="016FE0"/>
                </a:solidFill>
              </a:rPr>
              <a:t>    </a:t>
            </a:r>
            <a:r>
              <a:rPr>
                <a:solidFill>
                  <a:srgbClr val="012D7A"/>
                </a:solidFill>
              </a:rPr>
              <a:t>sum</a:t>
            </a:r>
            <a:r>
              <a:rPr>
                <a:solidFill>
                  <a:srgbClr val="016FE0"/>
                </a:solidFill>
              </a:rPr>
              <a:t> = </a:t>
            </a:r>
            <a:r>
              <a:rPr>
                <a:solidFill>
                  <a:srgbClr val="000000"/>
                </a:solidFill>
              </a:rPr>
              <a:t>sum</a:t>
            </a:r>
            <a:r>
              <a:rPr>
                <a:solidFill>
                  <a:srgbClr val="016FE0"/>
                </a:solidFill>
              </a:rPr>
              <a:t> + </a:t>
            </a:r>
            <a:r>
              <a:rPr>
                <a:solidFill>
                  <a:srgbClr val="012D7A"/>
                </a:solidFill>
              </a:rPr>
              <a:t>j</a:t>
            </a:r>
            <a:r>
              <a:rPr>
                <a:solidFill>
                  <a:srgbClr val="323333"/>
                </a:solidFill>
              </a:rPr>
              <a:t>.</a:t>
            </a:r>
            <a:r>
              <a:rPr>
                <a:solidFill>
                  <a:srgbClr val="000000"/>
                </a:solidFill>
              </a:rPr>
              <a:t>rank</a:t>
            </a:r>
            <a:r>
              <a:rPr>
                <a:solidFill>
                  <a:srgbClr val="016FE0"/>
                </a:solidFill>
              </a:rPr>
              <a:t> / </a:t>
            </a:r>
            <a:r>
              <a:t>num_out_neighbors</a:t>
            </a:r>
            <a:r>
              <a:rPr>
                <a:solidFill>
                  <a:srgbClr val="323333"/>
                </a:solidFill>
              </a:rPr>
              <a:t>(</a:t>
            </a:r>
            <a:r>
              <a:rPr>
                <a:solidFill>
                  <a:srgbClr val="000000"/>
                </a:solidFill>
              </a:rPr>
              <a:t>j</a:t>
            </a:r>
            <a:r>
              <a:rPr>
                <a:solidFill>
                  <a:srgbClr val="323333"/>
                </a:solidFill>
              </a:rPr>
              <a:t>);</a:t>
            </a: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16FE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  </a:t>
            </a:r>
            <a:r>
              <a:rPr>
                <a:solidFill>
                  <a:srgbClr val="323333"/>
                </a:solidFill>
              </a:rPr>
              <a:t>}</a:t>
            </a: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16FE0"/>
                </a:solidFill>
                <a:latin typeface="Consolas"/>
                <a:ea typeface="Consolas"/>
                <a:cs typeface="Consolas"/>
                <a:sym typeface="Consolas"/>
              </a:defRPr>
            </a:pPr>
            <a:endParaRPr>
              <a:solidFill>
                <a:srgbClr val="323333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solidFill>
                  <a:srgbClr val="016FE0"/>
                </a:solidFill>
              </a:rPr>
              <a:t>  </a:t>
            </a:r>
            <a:r>
              <a:t>// (Apply phase) Update my rank (i)</a:t>
            </a:r>
            <a:endParaRPr>
              <a:solidFill>
                <a:srgbClr val="323333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solidFill>
                  <a:srgbClr val="016FE0"/>
                </a:solidFill>
              </a:rPr>
              <a:t>  </a:t>
            </a:r>
            <a:r>
              <a:rPr>
                <a:solidFill>
                  <a:srgbClr val="012D7A"/>
                </a:solidFill>
              </a:rPr>
              <a:t>i</a:t>
            </a:r>
            <a:r>
              <a:rPr>
                <a:solidFill>
                  <a:srgbClr val="323333"/>
                </a:solidFill>
              </a:rPr>
              <a:t>.</a:t>
            </a:r>
            <a:r>
              <a:rPr>
                <a:solidFill>
                  <a:srgbClr val="012D7A"/>
                </a:solidFill>
              </a:rPr>
              <a:t>rank</a:t>
            </a:r>
            <a:r>
              <a:rPr>
                <a:solidFill>
                  <a:srgbClr val="016FE0"/>
                </a:solidFill>
              </a:rPr>
              <a:t> = </a:t>
            </a:r>
            <a:r>
              <a:rPr>
                <a:solidFill>
                  <a:srgbClr val="323333"/>
                </a:solidFill>
              </a:rPr>
              <a:t>(</a:t>
            </a:r>
            <a:r>
              <a:rPr>
                <a:solidFill>
                  <a:schemeClr val="accent1"/>
                </a:solidFill>
              </a:rPr>
              <a:t>1</a:t>
            </a:r>
            <a:r>
              <a:rPr>
                <a:solidFill>
                  <a:srgbClr val="016FE0"/>
                </a:solidFill>
              </a:rPr>
              <a:t>-0.85</a:t>
            </a:r>
            <a:r>
              <a:rPr>
                <a:solidFill>
                  <a:srgbClr val="323333"/>
                </a:solidFill>
              </a:rPr>
              <a:t>)</a:t>
            </a:r>
            <a:r>
              <a:rPr>
                <a:solidFill>
                  <a:srgbClr val="016FE0"/>
                </a:solidFill>
              </a:rPr>
              <a:t>/</a:t>
            </a:r>
            <a:r>
              <a:t>num_graph_vertices()</a:t>
            </a:r>
            <a:r>
              <a:rPr>
                <a:solidFill>
                  <a:srgbClr val="016FE0"/>
                </a:solidFill>
              </a:rPr>
              <a:t> + 0.85</a:t>
            </a:r>
            <a:r>
              <a:rPr>
                <a:solidFill>
                  <a:srgbClr val="024ED0"/>
                </a:solidFill>
              </a:rPr>
              <a:t>*</a:t>
            </a:r>
            <a:r>
              <a:t>sum</a:t>
            </a:r>
            <a:r>
              <a:rPr>
                <a:solidFill>
                  <a:srgbClr val="323333"/>
                </a:solidFill>
              </a:rPr>
              <a:t>;</a:t>
            </a: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323333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}</a:t>
            </a:r>
          </a:p>
        </p:txBody>
      </p:sp>
      <p:sp>
        <p:nvSpPr>
          <p:cNvPr id="135" name="Programming in GraphLab amounts to defining how to update graph state at each vertex. The system takes responsibility for scheduling and parallelization."/>
          <p:cNvSpPr txBox="1"/>
          <p:nvPr/>
        </p:nvSpPr>
        <p:spPr>
          <a:xfrm>
            <a:off x="1039640" y="9812813"/>
            <a:ext cx="15494205" cy="129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Programming in GraphLab amounts to defining how to update graph state at each vertex. The system takes responsibility for scheduling and parallelization.</a:t>
            </a:r>
          </a:p>
        </p:txBody>
      </p:sp>
      <p:sp>
        <p:nvSpPr>
          <p:cNvPr id="136" name="* This is made up syntax for slide simplicity: actual syntax is C++, as we’ll see on the next slide"/>
          <p:cNvSpPr txBox="1"/>
          <p:nvPr/>
        </p:nvSpPr>
        <p:spPr>
          <a:xfrm>
            <a:off x="977853" y="13030074"/>
            <a:ext cx="14263085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* This is made up syntax for slide simplicity: actual syntax is C++, as we’ll see on the next slide </a:t>
            </a:r>
          </a:p>
        </p:txBody>
      </p:sp>
      <p:pic>
        <p:nvPicPr>
          <p:cNvPr id="13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673" y="2088754"/>
            <a:ext cx="9323150" cy="1631957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(Shown for 𝛼 = 0.85)"/>
          <p:cNvSpPr txBox="1"/>
          <p:nvPr/>
        </p:nvSpPr>
        <p:spPr>
          <a:xfrm>
            <a:off x="11307788" y="8012819"/>
            <a:ext cx="4793216" cy="753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r>
              <a:t>(Shown for 𝛼 = 0.85)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raphLab: data acc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GraphLab: data access</a:t>
            </a:r>
          </a:p>
        </p:txBody>
      </p:sp>
      <p:sp>
        <p:nvSpPr>
          <p:cNvPr id="143" name="The application’s vertex program executes per-vertex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application’s </a:t>
            </a:r>
            <a:r>
              <a:rPr dirty="0">
                <a:solidFill>
                  <a:srgbClr val="B12DBC"/>
                </a:solidFill>
              </a:rPr>
              <a:t>vertex program</a:t>
            </a:r>
            <a:r>
              <a:rPr dirty="0"/>
              <a:t> </a:t>
            </a:r>
            <a:r>
              <a:rPr dirty="0">
                <a:solidFill>
                  <a:srgbClr val="0533CA"/>
                </a:solidFill>
              </a:rPr>
              <a:t>executes per-vertex</a:t>
            </a:r>
          </a:p>
          <a:p>
            <a:r>
              <a:rPr dirty="0"/>
              <a:t>The </a:t>
            </a:r>
            <a:r>
              <a:rPr dirty="0">
                <a:solidFill>
                  <a:srgbClr val="0533CA"/>
                </a:solidFill>
              </a:rPr>
              <a:t>vertex program defines</a:t>
            </a:r>
            <a:r>
              <a:rPr dirty="0"/>
              <a:t>:</a:t>
            </a:r>
          </a:p>
          <a:p>
            <a:pPr lvl="1">
              <a:defRPr sz="4600"/>
            </a:pPr>
            <a:r>
              <a:rPr sz="3600" dirty="0"/>
              <a:t>What adjacent edges are inputs to the computation</a:t>
            </a:r>
          </a:p>
          <a:p>
            <a:pPr lvl="1">
              <a:defRPr sz="4600"/>
            </a:pPr>
            <a:r>
              <a:rPr sz="3600" dirty="0"/>
              <a:t>What computation to perform per edge</a:t>
            </a:r>
          </a:p>
          <a:p>
            <a:pPr lvl="1">
              <a:defRPr sz="4600"/>
            </a:pPr>
            <a:r>
              <a:rPr sz="3600" dirty="0"/>
              <a:t>How to update the vertex’s value</a:t>
            </a:r>
          </a:p>
          <a:p>
            <a:pPr lvl="1">
              <a:defRPr sz="4600"/>
            </a:pPr>
            <a:r>
              <a:rPr sz="3600" dirty="0"/>
              <a:t>What adjacent edges are modified by the computation</a:t>
            </a:r>
            <a:endParaRPr lang="en-US" sz="3600" dirty="0"/>
          </a:p>
          <a:p>
            <a:pPr lvl="1">
              <a:defRPr sz="4600"/>
            </a:pPr>
            <a:r>
              <a:rPr sz="3600" dirty="0"/>
              <a:t>How to update these output edge values</a:t>
            </a:r>
          </a:p>
          <a:p>
            <a:pPr marL="657225" indent="-657225"/>
            <a:r>
              <a:rPr dirty="0"/>
              <a:t>Note how </a:t>
            </a:r>
            <a:r>
              <a:rPr dirty="0" err="1"/>
              <a:t>GraphLab</a:t>
            </a:r>
            <a:r>
              <a:rPr dirty="0"/>
              <a:t> requires the program to tell it </a:t>
            </a:r>
            <a:r>
              <a:rPr dirty="0">
                <a:solidFill>
                  <a:srgbClr val="0533CA"/>
                </a:solidFill>
              </a:rPr>
              <a:t>all data that will be accessed</a:t>
            </a:r>
            <a:r>
              <a:rPr dirty="0"/>
              <a:t>, and </a:t>
            </a:r>
            <a:r>
              <a:rPr dirty="0">
                <a:solidFill>
                  <a:srgbClr val="0533CA"/>
                </a:solidFill>
              </a:rPr>
              <a:t>whether it is read or write</a:t>
            </a:r>
            <a:r>
              <a:rPr dirty="0"/>
              <a:t> access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raphLab-generated vertex program (C++ code)"/>
          <p:cNvSpPr txBox="1">
            <a:spLocks noGrp="1"/>
          </p:cNvSpPr>
          <p:nvPr>
            <p:ph type="title"/>
          </p:nvPr>
        </p:nvSpPr>
        <p:spPr>
          <a:xfrm>
            <a:off x="896752" y="393700"/>
            <a:ext cx="16154401" cy="1117600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r>
              <a:rPr sz="5400" dirty="0" err="1"/>
              <a:t>GraphLab</a:t>
            </a:r>
            <a:r>
              <a:rPr sz="5400" dirty="0"/>
              <a:t>-generated vertex program (C++ code)</a:t>
            </a:r>
          </a:p>
        </p:txBody>
      </p:sp>
      <p:sp>
        <p:nvSpPr>
          <p:cNvPr id="146" name="struct web_page {…"/>
          <p:cNvSpPr txBox="1"/>
          <p:nvPr/>
        </p:nvSpPr>
        <p:spPr>
          <a:xfrm>
            <a:off x="1004412" y="1555326"/>
            <a:ext cx="12774268" cy="1214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solidFill>
                  <a:schemeClr val="accent2"/>
                </a:solidFill>
              </a:rPr>
              <a:t>struct</a:t>
            </a:r>
            <a:r>
              <a:t> web_page {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std::string pagename;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</a:t>
            </a:r>
            <a:r>
              <a:rPr>
                <a:solidFill>
                  <a:schemeClr val="accent4">
                    <a:hueOff val="46120"/>
                    <a:satOff val="4178"/>
                    <a:lumOff val="-16732"/>
                  </a:schemeClr>
                </a:solidFill>
              </a:rPr>
              <a:t>double</a:t>
            </a:r>
            <a:r>
              <a:t>      pagerank;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web_page(): pagerank(0.0) { }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}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endParaRPr/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solidFill>
                  <a:schemeClr val="accent2"/>
                </a:solidFill>
              </a:rPr>
              <a:t>typedef</a:t>
            </a:r>
            <a:r>
              <a:t> </a:t>
            </a:r>
            <a:r>
              <a:rPr>
                <a:solidFill>
                  <a:schemeClr val="accent1"/>
                </a:solidFill>
              </a:rPr>
              <a:t>graphlab::distributed_graph&lt;web_page, graphlab::empty&gt;</a:t>
            </a:r>
            <a:r>
              <a:t> graph_type;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endParaRPr/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solidFill>
                  <a:schemeClr val="accent2"/>
                </a:solidFill>
              </a:rPr>
              <a:t>class</a:t>
            </a:r>
            <a:r>
              <a:t> pagerank_program: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          </a:t>
            </a:r>
            <a:r>
              <a:rPr>
                <a:solidFill>
                  <a:schemeClr val="accent2"/>
                </a:solidFill>
              </a:rPr>
              <a:t>public</a:t>
            </a:r>
            <a:r>
              <a:t> </a:t>
            </a:r>
            <a:r>
              <a:rPr>
                <a:solidFill>
                  <a:schemeClr val="accent1"/>
                </a:solidFill>
              </a:rPr>
              <a:t>graphlab::ivertex_program</a:t>
            </a:r>
            <a:r>
              <a:t>&lt;graph_type, double&gt;,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          </a:t>
            </a:r>
            <a:r>
              <a:rPr>
                <a:solidFill>
                  <a:schemeClr val="accent2"/>
                </a:solidFill>
              </a:rPr>
              <a:t>public</a:t>
            </a:r>
            <a:r>
              <a:t> </a:t>
            </a:r>
            <a:r>
              <a:rPr>
                <a:solidFill>
                  <a:schemeClr val="accent1"/>
                </a:solidFill>
              </a:rPr>
              <a:t>graphlab::IS_POD_TYPE</a:t>
            </a:r>
            <a:r>
              <a:t> {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solidFill>
                  <a:schemeClr val="accent2"/>
                </a:solidFill>
              </a:rPr>
              <a:t>public</a:t>
            </a:r>
            <a:r>
              <a:t>: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// we are going to gather on all the in-edges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edge_dir_type gather_edges(icontext_type&amp; context,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                           </a:t>
            </a:r>
            <a:r>
              <a:rPr>
                <a:solidFill>
                  <a:schemeClr val="accent2"/>
                </a:solidFill>
              </a:rPr>
              <a:t>const</a:t>
            </a:r>
            <a:r>
              <a:t> vertex_type&amp; vertex) </a:t>
            </a:r>
            <a:r>
              <a:rPr>
                <a:solidFill>
                  <a:schemeClr val="accent2"/>
                </a:solidFill>
              </a:rPr>
              <a:t>const</a:t>
            </a:r>
            <a:r>
              <a:t> {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  </a:t>
            </a:r>
            <a:r>
              <a: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rPr>
              <a:t>return</a:t>
            </a:r>
            <a:r>
              <a:t> </a:t>
            </a:r>
            <a:r>
              <a:rPr>
                <a:solidFill>
                  <a:schemeClr val="accent1"/>
                </a:solidFill>
              </a:rPr>
              <a:t>graphlab::IN_EDGES</a:t>
            </a:r>
            <a:r>
              <a:t>;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}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endParaRPr/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// for each in-edge gather the weighted sum of the edge.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</a:t>
            </a:r>
            <a:r>
              <a:rPr>
                <a:solidFill>
                  <a:schemeClr val="accent4">
                    <a:hueOff val="46120"/>
                    <a:satOff val="4178"/>
                    <a:lumOff val="-16732"/>
                  </a:schemeClr>
                </a:solidFill>
              </a:rPr>
              <a:t>double</a:t>
            </a:r>
            <a:r>
              <a:t> gather(icontext_type&amp; context, </a:t>
            </a:r>
            <a:r>
              <a:rPr>
                <a:solidFill>
                  <a:schemeClr val="accent2"/>
                </a:solidFill>
              </a:rPr>
              <a:t>const</a:t>
            </a:r>
            <a:r>
              <a:t> vertex_type&amp; vertex,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             edge_type&amp; edge) </a:t>
            </a:r>
            <a:r>
              <a:rPr>
                <a:solidFill>
                  <a:schemeClr val="accent2"/>
                </a:solidFill>
              </a:rPr>
              <a:t>const</a:t>
            </a:r>
            <a:r>
              <a:t> {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  </a:t>
            </a:r>
            <a:r>
              <a: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rPr>
              <a:t>return</a:t>
            </a:r>
            <a:r>
              <a:t> edge.source().data().pagerank / edge.source().num_out_edges();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}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// Use the total rank of adjacent pages to update this page 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void apply(icontext_type&amp; context, vertex_type&amp; vertex,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           </a:t>
            </a:r>
            <a:r>
              <a:rPr>
                <a:solidFill>
                  <a:schemeClr val="accent2"/>
                </a:solidFill>
              </a:rPr>
              <a:t>const</a:t>
            </a:r>
            <a:r>
              <a:t> gather_type&amp; total) {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  </a:t>
            </a:r>
            <a:r>
              <a:rPr>
                <a:solidFill>
                  <a:schemeClr val="accent4">
                    <a:hueOff val="46120"/>
                    <a:satOff val="4178"/>
                    <a:lumOff val="-16732"/>
                  </a:schemeClr>
                </a:solidFill>
              </a:rPr>
              <a:t>double</a:t>
            </a:r>
            <a:r>
              <a:t> newval = total * 0.85 + 0.15;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  vertex.data().pagerank = newval;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}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// No scatter needed. Return NO_EDGES 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edge_dir_type scatter_edges(icontext_type&amp; context,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                            </a:t>
            </a:r>
            <a:r>
              <a:rPr>
                <a:solidFill>
                  <a:schemeClr val="accent2"/>
                </a:solidFill>
              </a:rPr>
              <a:t>const</a:t>
            </a:r>
            <a:r>
              <a:t> vertex_type&amp; vertex) </a:t>
            </a:r>
            <a:r>
              <a:rPr>
                <a:solidFill>
                  <a:schemeClr val="accent2"/>
                </a:solidFill>
              </a:rPr>
              <a:t>const</a:t>
            </a:r>
            <a:r>
              <a:t> {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  </a:t>
            </a:r>
            <a:r>
              <a: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rPr>
              <a:t>return</a:t>
            </a:r>
            <a:r>
              <a:t> </a:t>
            </a:r>
            <a:r>
              <a:rPr>
                <a:solidFill>
                  <a:schemeClr val="accent1"/>
                </a:solidFill>
              </a:rPr>
              <a:t>graphlab::NO_EDGES</a:t>
            </a:r>
            <a:r>
              <a:t>;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}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}; </a:t>
            </a:r>
          </a:p>
        </p:txBody>
      </p:sp>
      <p:grpSp>
        <p:nvGrpSpPr>
          <p:cNvPr id="149" name="Group"/>
          <p:cNvGrpSpPr/>
          <p:nvPr/>
        </p:nvGrpSpPr>
        <p:grpSpPr>
          <a:xfrm>
            <a:off x="11902607" y="5577871"/>
            <a:ext cx="1564984" cy="1371048"/>
            <a:chOff x="0" y="0"/>
            <a:chExt cx="1564982" cy="1371047"/>
          </a:xfrm>
        </p:grpSpPr>
        <p:sp>
          <p:nvSpPr>
            <p:cNvPr id="147" name="Line"/>
            <p:cNvSpPr/>
            <p:nvPr/>
          </p:nvSpPr>
          <p:spPr>
            <a:xfrm flipV="1">
              <a:off x="36171" y="-1"/>
              <a:ext cx="1" cy="1371049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8" name="Line"/>
            <p:cNvSpPr/>
            <p:nvPr/>
          </p:nvSpPr>
          <p:spPr>
            <a:xfrm flipH="1" flipV="1">
              <a:off x="-1" y="685523"/>
              <a:ext cx="1564984" cy="1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50" name="Define edges to gather over in “gather phase”"/>
          <p:cNvSpPr txBox="1"/>
          <p:nvPr/>
        </p:nvSpPr>
        <p:spPr>
          <a:xfrm>
            <a:off x="13607980" y="5770635"/>
            <a:ext cx="3872388" cy="985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Define edges to gather over in “gather phase”</a:t>
            </a:r>
          </a:p>
        </p:txBody>
      </p:sp>
      <p:grpSp>
        <p:nvGrpSpPr>
          <p:cNvPr id="153" name="Group"/>
          <p:cNvGrpSpPr/>
          <p:nvPr/>
        </p:nvGrpSpPr>
        <p:grpSpPr>
          <a:xfrm>
            <a:off x="13678954" y="3358107"/>
            <a:ext cx="790706" cy="692721"/>
            <a:chOff x="0" y="0"/>
            <a:chExt cx="790705" cy="692720"/>
          </a:xfrm>
        </p:grpSpPr>
        <p:sp>
          <p:nvSpPr>
            <p:cNvPr id="151" name="Line"/>
            <p:cNvSpPr/>
            <p:nvPr/>
          </p:nvSpPr>
          <p:spPr>
            <a:xfrm flipV="1">
              <a:off x="18275" y="-1"/>
              <a:ext cx="1" cy="692722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2" name="Line"/>
            <p:cNvSpPr/>
            <p:nvPr/>
          </p:nvSpPr>
          <p:spPr>
            <a:xfrm flipH="1" flipV="1">
              <a:off x="-1" y="346360"/>
              <a:ext cx="790707" cy="1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54" name="Graph has record of type web_page per vertex, and no data on edges"/>
          <p:cNvSpPr txBox="1"/>
          <p:nvPr/>
        </p:nvSpPr>
        <p:spPr>
          <a:xfrm>
            <a:off x="14541436" y="3145778"/>
            <a:ext cx="3533717" cy="1471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t>Graph has record of type 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web_page</a:t>
            </a:r>
            <a:r>
              <a:t> per vertex, and no data on edges</a:t>
            </a:r>
          </a:p>
        </p:txBody>
      </p:sp>
      <p:sp>
        <p:nvSpPr>
          <p:cNvPr id="155" name="Line"/>
          <p:cNvSpPr/>
          <p:nvPr/>
        </p:nvSpPr>
        <p:spPr>
          <a:xfrm flipV="1">
            <a:off x="13552380" y="7463470"/>
            <a:ext cx="1" cy="1371048"/>
          </a:xfrm>
          <a:prstGeom prst="line">
            <a:avLst/>
          </a:prstGeom>
          <a:ln w="50800">
            <a:solidFill>
              <a:schemeClr val="accent5"/>
            </a:solidFill>
            <a:miter lim="400000"/>
            <a:headEnd type="triangle" len="sm"/>
            <a:tailEnd type="triangle" len="sm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6" name="Line"/>
          <p:cNvSpPr/>
          <p:nvPr/>
        </p:nvSpPr>
        <p:spPr>
          <a:xfrm flipH="1">
            <a:off x="13516209" y="8161694"/>
            <a:ext cx="1564983" cy="1"/>
          </a:xfrm>
          <a:prstGeom prst="line">
            <a:avLst/>
          </a:prstGeom>
          <a:ln w="508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7" name="Compute value to accumulate for each edge"/>
          <p:cNvSpPr txBox="1"/>
          <p:nvPr/>
        </p:nvSpPr>
        <p:spPr>
          <a:xfrm>
            <a:off x="15265491" y="7427634"/>
            <a:ext cx="2754479" cy="1468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Compute value to accumulate for each edge</a:t>
            </a:r>
          </a:p>
        </p:txBody>
      </p:sp>
      <p:sp>
        <p:nvSpPr>
          <p:cNvPr id="158" name="Line"/>
          <p:cNvSpPr/>
          <p:nvPr/>
        </p:nvSpPr>
        <p:spPr>
          <a:xfrm flipV="1">
            <a:off x="11575699" y="9273414"/>
            <a:ext cx="1" cy="1371049"/>
          </a:xfrm>
          <a:prstGeom prst="line">
            <a:avLst/>
          </a:prstGeom>
          <a:ln w="50800">
            <a:solidFill>
              <a:schemeClr val="accent5"/>
            </a:solidFill>
            <a:miter lim="400000"/>
            <a:headEnd type="triangle" len="sm"/>
            <a:tailEnd type="triangle" len="sm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9" name="Line"/>
          <p:cNvSpPr/>
          <p:nvPr/>
        </p:nvSpPr>
        <p:spPr>
          <a:xfrm flipH="1">
            <a:off x="11539528" y="9971638"/>
            <a:ext cx="1564983" cy="1"/>
          </a:xfrm>
          <a:prstGeom prst="line">
            <a:avLst/>
          </a:prstGeom>
          <a:ln w="508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0" name="Update vertex rank"/>
          <p:cNvSpPr txBox="1"/>
          <p:nvPr/>
        </p:nvSpPr>
        <p:spPr>
          <a:xfrm>
            <a:off x="13344907" y="9720178"/>
            <a:ext cx="3086101" cy="50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Update vertex rank</a:t>
            </a:r>
          </a:p>
        </p:txBody>
      </p:sp>
      <p:grpSp>
        <p:nvGrpSpPr>
          <p:cNvPr id="163" name="Group"/>
          <p:cNvGrpSpPr/>
          <p:nvPr/>
        </p:nvGrpSpPr>
        <p:grpSpPr>
          <a:xfrm>
            <a:off x="12129866" y="11979693"/>
            <a:ext cx="1275686" cy="1117601"/>
            <a:chOff x="0" y="0"/>
            <a:chExt cx="1275684" cy="1117600"/>
          </a:xfrm>
        </p:grpSpPr>
        <p:sp>
          <p:nvSpPr>
            <p:cNvPr id="161" name="Line"/>
            <p:cNvSpPr/>
            <p:nvPr/>
          </p:nvSpPr>
          <p:spPr>
            <a:xfrm flipV="1">
              <a:off x="29485" y="0"/>
              <a:ext cx="1" cy="1117600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2" name="Line"/>
            <p:cNvSpPr/>
            <p:nvPr/>
          </p:nvSpPr>
          <p:spPr>
            <a:xfrm flipH="1" flipV="1">
              <a:off x="0" y="558799"/>
              <a:ext cx="1275685" cy="1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64" name="PageRank example performs no scatter"/>
          <p:cNvSpPr txBox="1"/>
          <p:nvPr/>
        </p:nvSpPr>
        <p:spPr>
          <a:xfrm>
            <a:off x="13696300" y="11829833"/>
            <a:ext cx="3086101" cy="985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PageRank example performs no scatter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unning the progra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Running the program</a:t>
            </a:r>
          </a:p>
        </p:txBody>
      </p:sp>
      <p:sp>
        <p:nvSpPr>
          <p:cNvPr id="169" name="GraphLab runtime provides “engines” that manage scheduling of vertex programs…"/>
          <p:cNvSpPr txBox="1"/>
          <p:nvPr/>
        </p:nvSpPr>
        <p:spPr>
          <a:xfrm>
            <a:off x="936356" y="5160423"/>
            <a:ext cx="16415288" cy="1938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dirty="0" err="1"/>
              <a:t>GraphLab</a:t>
            </a:r>
            <a:r>
              <a:rPr dirty="0"/>
              <a:t> runtime provides “</a:t>
            </a:r>
            <a:r>
              <a:rPr dirty="0">
                <a:solidFill>
                  <a:srgbClr val="B12DBC"/>
                </a:solidFill>
              </a:rPr>
              <a:t>engines</a:t>
            </a:r>
            <a:r>
              <a:rPr dirty="0"/>
              <a:t>” that </a:t>
            </a:r>
            <a:r>
              <a:rPr dirty="0">
                <a:solidFill>
                  <a:srgbClr val="0533CA"/>
                </a:solidFill>
              </a:rPr>
              <a:t>manage scheduling</a:t>
            </a:r>
            <a:r>
              <a:rPr dirty="0"/>
              <a:t> of vertex programs</a:t>
            </a:r>
          </a:p>
          <a:p>
            <a:pPr algn="l">
              <a:defRPr sz="4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3300" dirty="0" err="1">
                <a:latin typeface="Consolas"/>
                <a:ea typeface="Consolas"/>
                <a:cs typeface="Consolas"/>
                <a:sym typeface="Consolas"/>
              </a:rPr>
              <a:t>engine.signal_all</a:t>
            </a:r>
            <a:r>
              <a:rPr sz="3300" dirty="0"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dirty="0"/>
              <a:t> marks all vertices for execution</a:t>
            </a:r>
          </a:p>
        </p:txBody>
      </p:sp>
      <p:sp>
        <p:nvSpPr>
          <p:cNvPr id="170" name="graphlab::omni_engine&lt;pagerank_program&gt; engine(dc, graph, &quot;sync&quot;);…"/>
          <p:cNvSpPr txBox="1"/>
          <p:nvPr/>
        </p:nvSpPr>
        <p:spPr>
          <a:xfrm>
            <a:off x="952252" y="2602892"/>
            <a:ext cx="15084823" cy="1441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200" b="1"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solidFill>
                  <a:schemeClr val="accent1"/>
                </a:solidFill>
              </a:rPr>
              <a:t>graphlab::omni_engine&lt;pagerank_program&gt;</a:t>
            </a:r>
            <a:r>
              <a:t> engine(dc, graph, </a:t>
            </a:r>
            <a:r>
              <a:rPr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rPr>
              <a:t>"sync"</a:t>
            </a:r>
            <a:r>
              <a:t>);</a:t>
            </a:r>
          </a:p>
          <a:p>
            <a:pPr algn="l">
              <a:defRPr sz="3200" b="1">
                <a:latin typeface="Consolas"/>
                <a:ea typeface="Consolas"/>
                <a:cs typeface="Consolas"/>
                <a:sym typeface="Consolas"/>
              </a:defRPr>
            </a:pPr>
            <a:r>
              <a:t>engine.signal_all();</a:t>
            </a:r>
          </a:p>
          <a:p>
            <a:pPr algn="l">
              <a:defRPr sz="3200" b="1">
                <a:latin typeface="Consolas"/>
                <a:ea typeface="Consolas"/>
                <a:cs typeface="Consolas"/>
                <a:sym typeface="Consolas"/>
              </a:defRPr>
            </a:pPr>
            <a:r>
              <a:t>engine.start();</a:t>
            </a:r>
          </a:p>
        </p:txBody>
      </p:sp>
      <p:sp>
        <p:nvSpPr>
          <p:cNvPr id="171" name="You can think of the GraphLab runtime as a work queue scheduler.…"/>
          <p:cNvSpPr txBox="1"/>
          <p:nvPr/>
        </p:nvSpPr>
        <p:spPr>
          <a:xfrm>
            <a:off x="936356" y="7357177"/>
            <a:ext cx="15817830" cy="527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4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dirty="0"/>
              <a:t>You can think of the </a:t>
            </a:r>
            <a:r>
              <a:rPr dirty="0" err="1">
                <a:solidFill>
                  <a:srgbClr val="0533CA"/>
                </a:solidFill>
              </a:rPr>
              <a:t>GraphLab</a:t>
            </a:r>
            <a:r>
              <a:rPr dirty="0">
                <a:solidFill>
                  <a:srgbClr val="0533CA"/>
                </a:solidFill>
              </a:rPr>
              <a:t> runtime</a:t>
            </a:r>
            <a:r>
              <a:rPr dirty="0"/>
              <a:t> as a </a:t>
            </a:r>
            <a:r>
              <a:rPr dirty="0">
                <a:solidFill>
                  <a:srgbClr val="B12DBC"/>
                </a:solidFill>
              </a:rPr>
              <a:t>work queue scheduler</a:t>
            </a:r>
            <a:r>
              <a:rPr dirty="0"/>
              <a:t>.</a:t>
            </a:r>
          </a:p>
          <a:p>
            <a:pPr algn="l">
              <a:defRPr sz="4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dirty="0"/>
              <a:t>And invoking a </a:t>
            </a:r>
            <a:r>
              <a:rPr dirty="0">
                <a:solidFill>
                  <a:srgbClr val="0533CA"/>
                </a:solidFill>
              </a:rPr>
              <a:t>vertex program</a:t>
            </a:r>
            <a:r>
              <a:rPr dirty="0"/>
              <a:t> on a vertex as a </a:t>
            </a:r>
            <a:r>
              <a:rPr dirty="0">
                <a:solidFill>
                  <a:srgbClr val="B12DBC"/>
                </a:solidFill>
              </a:rPr>
              <a:t>task</a:t>
            </a:r>
            <a:r>
              <a:rPr dirty="0"/>
              <a:t> that is placed in the work queue.</a:t>
            </a:r>
          </a:p>
          <a:p>
            <a:pPr algn="l">
              <a:defRPr sz="4200" b="1">
                <a:latin typeface="+mn-lt"/>
                <a:ea typeface="+mn-ea"/>
                <a:cs typeface="+mn-cs"/>
                <a:sym typeface="Myriad Pro Condensed"/>
              </a:defRPr>
            </a:pPr>
            <a:endParaRPr dirty="0"/>
          </a:p>
          <a:p>
            <a:pPr algn="l">
              <a:defRPr sz="4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dirty="0"/>
              <a:t>So it’s reasonable to read the code above as: “</a:t>
            </a:r>
            <a:r>
              <a:rPr dirty="0">
                <a:solidFill>
                  <a:srgbClr val="0533CA"/>
                </a:solidFill>
              </a:rPr>
              <a:t>place all vertices into the work queue</a:t>
            </a:r>
            <a:r>
              <a:rPr dirty="0"/>
              <a:t>”</a:t>
            </a:r>
          </a:p>
          <a:p>
            <a:pPr algn="l">
              <a:defRPr sz="4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dirty="0"/>
              <a:t>Or as: “</a:t>
            </a:r>
            <a:r>
              <a:rPr dirty="0">
                <a:solidFill>
                  <a:srgbClr val="0533CA"/>
                </a:solidFill>
              </a:rPr>
              <a:t>foreach vertex</a:t>
            </a:r>
            <a:r>
              <a:rPr dirty="0"/>
              <a:t>” run the vertex program.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Vertex signaling: GraphLab’s mechanism for generating new work"/>
          <p:cNvSpPr txBox="1">
            <a:spLocks noGrp="1"/>
          </p:cNvSpPr>
          <p:nvPr>
            <p:ph type="title"/>
          </p:nvPr>
        </p:nvSpPr>
        <p:spPr>
          <a:xfrm>
            <a:off x="838200" y="393700"/>
            <a:ext cx="16975932" cy="201569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7200"/>
            </a:lvl1pPr>
          </a:lstStyle>
          <a:p>
            <a:r>
              <a:t>Vertex signaling: GraphLab’s mechanism for generating new work</a:t>
            </a:r>
          </a:p>
        </p:txBody>
      </p:sp>
      <p:sp>
        <p:nvSpPr>
          <p:cNvPr id="176" name="Iterate update of all R[i]’s 10 times…"/>
          <p:cNvSpPr txBox="1">
            <a:spLocks noGrp="1"/>
          </p:cNvSpPr>
          <p:nvPr>
            <p:ph type="body" sz="quarter" idx="1"/>
          </p:nvPr>
        </p:nvSpPr>
        <p:spPr>
          <a:xfrm>
            <a:off x="1126037" y="4571132"/>
            <a:ext cx="16975932" cy="201569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FontTx/>
              <a:buNone/>
              <a:defRPr sz="4200"/>
            </a:pPr>
            <a:r>
              <a:rPr sz="3200" dirty="0"/>
              <a:t>Iterate update of all R[</a:t>
            </a:r>
            <a:r>
              <a:rPr sz="3200" dirty="0" err="1"/>
              <a:t>i</a:t>
            </a:r>
            <a:r>
              <a:rPr sz="3200" dirty="0"/>
              <a:t>]’s 10 times</a:t>
            </a:r>
          </a:p>
          <a:p>
            <a:pPr marL="0" indent="0">
              <a:spcBef>
                <a:spcPts val="0"/>
              </a:spcBef>
              <a:buSzTx/>
              <a:buFontTx/>
              <a:buNone/>
              <a:defRPr sz="4200"/>
            </a:pPr>
            <a:r>
              <a:rPr sz="3200" dirty="0"/>
              <a:t>Uses generic “</a:t>
            </a:r>
            <a:r>
              <a:rPr sz="3200" dirty="0">
                <a:solidFill>
                  <a:srgbClr val="0533CA"/>
                </a:solidFill>
              </a:rPr>
              <a:t>signal</a:t>
            </a:r>
            <a:r>
              <a:rPr sz="3200" dirty="0"/>
              <a:t>” primitive (could also wrap code on previous slide in a for loop) </a:t>
            </a:r>
          </a:p>
        </p:txBody>
      </p:sp>
      <p:sp>
        <p:nvSpPr>
          <p:cNvPr id="177" name="struct web_page {…"/>
          <p:cNvSpPr txBox="1"/>
          <p:nvPr/>
        </p:nvSpPr>
        <p:spPr>
          <a:xfrm>
            <a:off x="1245283" y="6350852"/>
            <a:ext cx="10504290" cy="5739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solidFill>
                  <a:schemeClr val="accent2"/>
                </a:solidFill>
              </a:rPr>
              <a:t>struct</a:t>
            </a:r>
            <a:r>
              <a:t> web_page {</a:t>
            </a:r>
          </a:p>
          <a:p>
            <a:pPr algn="l" defTabSz="457200"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std::string pagename;</a:t>
            </a:r>
          </a:p>
          <a:p>
            <a:pPr algn="l" defTabSz="457200"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</a:t>
            </a:r>
            <a:r>
              <a:rPr>
                <a:solidFill>
                  <a:schemeClr val="accent4">
                    <a:hueOff val="46120"/>
                    <a:satOff val="4178"/>
                    <a:lumOff val="-16732"/>
                  </a:schemeClr>
                </a:solidFill>
              </a:rPr>
              <a:t>double</a:t>
            </a:r>
            <a:r>
              <a:t>      pagerank;</a:t>
            </a:r>
          </a:p>
          <a:p>
            <a:pPr algn="l" defTabSz="457200">
              <a:defRPr sz="2400" b="1">
                <a:solidFill>
                  <a:srgbClr val="F82E07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</a:t>
            </a:r>
            <a:r>
              <a:rPr>
                <a:solidFill>
                  <a:schemeClr val="accent5"/>
                </a:solidFill>
              </a:rPr>
              <a:t> int         counter;</a:t>
            </a:r>
          </a:p>
          <a:p>
            <a:pPr algn="l" defTabSz="457200"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web_page(): pagerank(0.0),counter(0) { }</a:t>
            </a:r>
          </a:p>
          <a:p>
            <a:pPr algn="l" defTabSz="457200"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}</a:t>
            </a:r>
          </a:p>
          <a:p>
            <a:pPr algn="l" defTabSz="457200"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endParaRPr/>
          </a:p>
          <a:p>
            <a:pPr algn="l" defTabSz="457200"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// Use the total rank of adjacent pages to update this page </a:t>
            </a:r>
          </a:p>
          <a:p>
            <a:pPr algn="l" defTabSz="457200"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void apply(icontext_type&amp; context, vertex_type&amp; vertex,</a:t>
            </a:r>
          </a:p>
          <a:p>
            <a:pPr algn="l" defTabSz="457200"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           </a:t>
            </a:r>
            <a:r>
              <a:rPr>
                <a:solidFill>
                  <a:schemeClr val="accent2"/>
                </a:solidFill>
              </a:rPr>
              <a:t>const</a:t>
            </a:r>
            <a:r>
              <a:t> gather_type&amp; total) {</a:t>
            </a:r>
          </a:p>
          <a:p>
            <a:pPr algn="l" defTabSz="457200"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  </a:t>
            </a:r>
            <a:r>
              <a:rPr>
                <a:solidFill>
                  <a:schemeClr val="accent4">
                    <a:hueOff val="46120"/>
                    <a:satOff val="4178"/>
                    <a:lumOff val="-16732"/>
                  </a:schemeClr>
                </a:solidFill>
              </a:rPr>
              <a:t>double</a:t>
            </a:r>
            <a:r>
              <a:t> newval = total * 0.85 + 0.15;</a:t>
            </a:r>
          </a:p>
          <a:p>
            <a:pPr algn="l" defTabSz="457200"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  vertex.data().pagerank = newval;</a:t>
            </a:r>
          </a:p>
          <a:p>
            <a:pPr algn="l" defTabSz="457200"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  vertex.data().counter++;</a:t>
            </a:r>
          </a:p>
          <a:p>
            <a:pPr algn="l" defTabSz="457200"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  if (vertex.data().counter &lt; 10)</a:t>
            </a:r>
          </a:p>
          <a:p>
            <a:pPr algn="l" defTabSz="457200">
              <a:defRPr sz="2400" b="1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     vertex.signal();</a:t>
            </a:r>
          </a:p>
          <a:p>
            <a:pPr algn="l" defTabSz="457200"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}</a:t>
            </a:r>
          </a:p>
        </p:txBody>
      </p:sp>
      <p:grpSp>
        <p:nvGrpSpPr>
          <p:cNvPr id="180" name="Group"/>
          <p:cNvGrpSpPr/>
          <p:nvPr/>
        </p:nvGrpSpPr>
        <p:grpSpPr>
          <a:xfrm>
            <a:off x="7469342" y="10807917"/>
            <a:ext cx="1275686" cy="1117601"/>
            <a:chOff x="0" y="0"/>
            <a:chExt cx="1275684" cy="1117600"/>
          </a:xfrm>
        </p:grpSpPr>
        <p:sp>
          <p:nvSpPr>
            <p:cNvPr id="178" name="Line"/>
            <p:cNvSpPr/>
            <p:nvPr/>
          </p:nvSpPr>
          <p:spPr>
            <a:xfrm flipV="1">
              <a:off x="29485" y="0"/>
              <a:ext cx="1" cy="1117600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9" name="Line"/>
            <p:cNvSpPr/>
            <p:nvPr/>
          </p:nvSpPr>
          <p:spPr>
            <a:xfrm flipH="1" flipV="1">
              <a:off x="0" y="558799"/>
              <a:ext cx="1275685" cy="1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81" name="If counter &lt; 10, signal to scheduler to run the vertex program on the vertex again at some point in the future"/>
          <p:cNvSpPr txBox="1"/>
          <p:nvPr/>
        </p:nvSpPr>
        <p:spPr>
          <a:xfrm>
            <a:off x="8895530" y="10632657"/>
            <a:ext cx="6747382" cy="1468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2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If counter &lt; 10, signal to scheduler to run the vertex program on the vertex again at some point in the future</a:t>
            </a:r>
          </a:p>
        </p:txBody>
      </p:sp>
      <p:sp>
        <p:nvSpPr>
          <p:cNvPr id="182" name="Line"/>
          <p:cNvSpPr/>
          <p:nvPr/>
        </p:nvSpPr>
        <p:spPr>
          <a:xfrm flipH="1">
            <a:off x="5187781" y="6989175"/>
            <a:ext cx="5083129" cy="633769"/>
          </a:xfrm>
          <a:prstGeom prst="line">
            <a:avLst/>
          </a:prstGeom>
          <a:ln w="508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3" name="Per-vertex “counter”"/>
          <p:cNvSpPr txBox="1"/>
          <p:nvPr/>
        </p:nvSpPr>
        <p:spPr>
          <a:xfrm>
            <a:off x="10396935" y="6747487"/>
            <a:ext cx="6747383" cy="50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2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Per-vertex “counter”</a:t>
            </a:r>
          </a:p>
        </p:txBody>
      </p:sp>
      <p:pic>
        <p:nvPicPr>
          <p:cNvPr id="18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949" y="2674283"/>
            <a:ext cx="8516310" cy="14907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ignal: general primitive for scheduling work"/>
          <p:cNvSpPr txBox="1">
            <a:spLocks noGrp="1"/>
          </p:cNvSpPr>
          <p:nvPr>
            <p:ph type="title"/>
          </p:nvPr>
        </p:nvSpPr>
        <p:spPr>
          <a:xfrm>
            <a:off x="838200" y="393700"/>
            <a:ext cx="16926298" cy="2443467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</a:lstStyle>
          <a:p>
            <a:r>
              <a:rPr sz="6000" dirty="0"/>
              <a:t>Signal: general primitive for scheduling work</a:t>
            </a:r>
          </a:p>
        </p:txBody>
      </p:sp>
      <p:sp>
        <p:nvSpPr>
          <p:cNvPr id="189" name="Parts of graph may converge at different rates…"/>
          <p:cNvSpPr txBox="1">
            <a:spLocks noGrp="1"/>
          </p:cNvSpPr>
          <p:nvPr>
            <p:ph type="body" sz="quarter" idx="1"/>
          </p:nvPr>
        </p:nvSpPr>
        <p:spPr>
          <a:xfrm>
            <a:off x="899050" y="1607691"/>
            <a:ext cx="16982396" cy="122705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3800"/>
            </a:pPr>
            <a:r>
              <a:t>Parts of graph may converge at different rates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3800"/>
            </a:pPr>
            <a:r>
              <a:t>(iterate PageRank </a:t>
            </a:r>
            <a:r>
              <a:rPr>
                <a:solidFill>
                  <a:srgbClr val="0533CA"/>
                </a:solidFill>
              </a:rPr>
              <a:t>until convergence</a:t>
            </a:r>
            <a:r>
              <a:t>, but </a:t>
            </a:r>
            <a:r>
              <a:rPr>
                <a:solidFill>
                  <a:srgbClr val="0533CA"/>
                </a:solidFill>
              </a:rPr>
              <a:t>only for vertices that need it</a:t>
            </a:r>
            <a:r>
              <a:t>)</a:t>
            </a:r>
          </a:p>
        </p:txBody>
      </p:sp>
      <p:sp>
        <p:nvSpPr>
          <p:cNvPr id="190" name="class pagerank_program:…"/>
          <p:cNvSpPr txBox="1"/>
          <p:nvPr/>
        </p:nvSpPr>
        <p:spPr>
          <a:xfrm>
            <a:off x="933344" y="2960930"/>
            <a:ext cx="11342193" cy="10435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457200"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solidFill>
                  <a:schemeClr val="accent2"/>
                </a:solidFill>
              </a:rPr>
              <a:t>class</a:t>
            </a:r>
            <a:r>
              <a:t> pagerank_program: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    </a:t>
            </a:r>
            <a:r>
              <a:rPr>
                <a:solidFill>
                  <a:schemeClr val="accent2"/>
                </a:solidFill>
              </a:rPr>
              <a:t>public</a:t>
            </a:r>
            <a:r>
              <a:t> </a:t>
            </a:r>
            <a:r>
              <a:rPr>
                <a:solidFill>
                  <a:schemeClr val="accent1"/>
                </a:solidFill>
              </a:rPr>
              <a:t>graphlab::ivertex_program</a:t>
            </a:r>
            <a:r>
              <a:t>&lt;graph_type, double&gt;,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    </a:t>
            </a:r>
            <a:r>
              <a:rPr>
                <a:solidFill>
                  <a:schemeClr val="accent2"/>
                </a:solidFill>
              </a:rPr>
              <a:t>public</a:t>
            </a:r>
            <a:r>
              <a:t> </a:t>
            </a:r>
            <a:r>
              <a:rPr>
                <a:solidFill>
                  <a:schemeClr val="accent1"/>
                </a:solidFill>
              </a:rPr>
              <a:t>graphlab::IS_POD_TYPE</a:t>
            </a:r>
            <a:r>
              <a:t> {</a:t>
            </a:r>
          </a:p>
          <a:p>
            <a:pPr algn="l" defTabSz="457200">
              <a:lnSpc>
                <a:spcPct val="90000"/>
              </a:lnSpc>
              <a:defRPr sz="2400" b="1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defRPr>
            </a:pPr>
            <a:endParaRPr/>
          </a:p>
          <a:p>
            <a:pPr algn="l" defTabSz="457200">
              <a:lnSpc>
                <a:spcPct val="90000"/>
              </a:lnSpc>
              <a:defRPr sz="2400" b="1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private: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bool </a:t>
            </a:r>
            <a:r>
              <a:rPr>
                <a:solidFill>
                  <a:schemeClr val="accent5"/>
                </a:solidFill>
              </a:rPr>
              <a:t>perform_scatter</a:t>
            </a:r>
            <a:r>
              <a:t>;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endParaRPr/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solidFill>
                  <a:schemeClr val="accent2"/>
                </a:solidFill>
              </a:rPr>
              <a:t>public</a:t>
            </a:r>
            <a:r>
              <a:t>: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endParaRPr/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 // Use the total rank of adjacent pages to update this page </a:t>
            </a:r>
          </a:p>
          <a:p>
            <a:pPr algn="l" defTabSz="457200"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void apply(icontext_type&amp; context, vertex_type&amp; vertex,</a:t>
            </a:r>
          </a:p>
          <a:p>
            <a:pPr algn="l" defTabSz="457200"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           </a:t>
            </a:r>
            <a:r>
              <a:rPr>
                <a:solidFill>
                  <a:schemeClr val="accent2"/>
                </a:solidFill>
              </a:rPr>
              <a:t>const</a:t>
            </a:r>
            <a:r>
              <a:t> gather_type&amp; total) {</a:t>
            </a:r>
          </a:p>
          <a:p>
            <a:pPr algn="l" defTabSz="457200"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  </a:t>
            </a:r>
            <a:r>
              <a:rPr>
                <a:solidFill>
                  <a:schemeClr val="accent4">
                    <a:hueOff val="46120"/>
                    <a:satOff val="4178"/>
                    <a:lumOff val="-16732"/>
                  </a:schemeClr>
                </a:solidFill>
              </a:rPr>
              <a:t>double</a:t>
            </a:r>
            <a:r>
              <a:t> newval = total * 0.85 + 0.15;</a:t>
            </a:r>
          </a:p>
          <a:p>
            <a:pPr algn="l" defTabSz="457200"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  </a:t>
            </a:r>
            <a:r>
              <a:rPr>
                <a:solidFill>
                  <a:schemeClr val="accent4">
                    <a:hueOff val="46120"/>
                    <a:satOff val="4178"/>
                    <a:lumOff val="-16732"/>
                  </a:schemeClr>
                </a:solidFill>
              </a:rPr>
              <a:t>double</a:t>
            </a:r>
            <a:r>
              <a:t> oldval = vertex.data().pagerank; </a:t>
            </a:r>
          </a:p>
          <a:p>
            <a:pPr algn="l" defTabSz="457200"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  vertex.data().pagerank = newval;</a:t>
            </a:r>
          </a:p>
          <a:p>
            <a:pPr algn="l" defTabSz="457200"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  </a:t>
            </a:r>
            <a:r>
              <a:rPr>
                <a:solidFill>
                  <a:schemeClr val="accent5"/>
                </a:solidFill>
              </a:rPr>
              <a:t>perform_scatter</a:t>
            </a:r>
            <a:r>
              <a:t> = (std::</a:t>
            </a:r>
            <a:r>
              <a:rPr>
                <a:solidFill>
                  <a:srgbClr val="B12DBC"/>
                </a:solidFill>
              </a:rPr>
              <a:t>fabs(oldval - newval) &gt; 1E-3</a:t>
            </a:r>
            <a:r>
              <a:t>);</a:t>
            </a:r>
          </a:p>
          <a:p>
            <a:pPr algn="l" defTabSz="457200"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}</a:t>
            </a:r>
          </a:p>
          <a:p>
            <a:pPr algn="l" defTabSz="457200"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// Scatter now needed if algorithm has not converged 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edge_dir_type scatter_edges(icontext_type&amp; context,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                            </a:t>
            </a:r>
            <a:r>
              <a:rPr>
                <a:solidFill>
                  <a:schemeClr val="accent2"/>
                </a:solidFill>
              </a:rPr>
              <a:t>const</a:t>
            </a:r>
            <a:r>
              <a:t> vertex_type&amp; vertex) </a:t>
            </a:r>
            <a:r>
              <a:rPr>
                <a:solidFill>
                  <a:schemeClr val="accent2"/>
                </a:solidFill>
              </a:rPr>
              <a:t>const</a:t>
            </a:r>
            <a:r>
              <a:t> {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  </a:t>
            </a:r>
            <a:r>
              <a: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rPr>
              <a:t>if </a:t>
            </a:r>
            <a:r>
              <a:t>(</a:t>
            </a:r>
            <a:r>
              <a:rPr>
                <a:solidFill>
                  <a:schemeClr val="accent5"/>
                </a:solidFill>
              </a:rPr>
              <a:t>perform_scatter</a:t>
            </a:r>
            <a:r>
              <a:t>) </a:t>
            </a:r>
            <a:r>
              <a: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rPr>
              <a:t>return </a:t>
            </a:r>
            <a:r>
              <a:rPr>
                <a:solidFill>
                  <a:schemeClr val="accent1"/>
                </a:solidFill>
              </a:rPr>
              <a:t>graphlab::OUT_EDGES</a:t>
            </a:r>
            <a:r>
              <a:t>; 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  </a:t>
            </a:r>
            <a:r>
              <a: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rPr>
              <a:t>else return</a:t>
            </a:r>
            <a:r>
              <a:t> </a:t>
            </a:r>
            <a:r>
              <a:rPr>
                <a:solidFill>
                  <a:schemeClr val="accent1"/>
                </a:solidFill>
              </a:rPr>
              <a:t>graphlab::NO_EDGES</a:t>
            </a:r>
            <a:r>
              <a:t>;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}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endParaRPr/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 // Make sure surrounding vertices are scheduled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 void scatter(icontext_type&amp; context, </a:t>
            </a:r>
            <a:r>
              <a:rPr>
                <a:solidFill>
                  <a:schemeClr val="accent2"/>
                </a:solidFill>
              </a:rPr>
              <a:t>const</a:t>
            </a:r>
            <a:r>
              <a:t> vertex_type&amp; vertex,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             edge_type&amp; edge) </a:t>
            </a:r>
            <a:r>
              <a:rPr>
                <a:solidFill>
                  <a:schemeClr val="accent2"/>
                </a:solidFill>
              </a:rPr>
              <a:t>const</a:t>
            </a:r>
            <a:r>
              <a:t> {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  </a:t>
            </a:r>
            <a:r>
              <a:rPr>
                <a:solidFill>
                  <a:srgbClr val="B12DBC"/>
                </a:solidFill>
              </a:rPr>
              <a:t>context.signal(edge.target())</a:t>
            </a:r>
            <a:r>
              <a:t>;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  }</a:t>
            </a:r>
          </a:p>
          <a:p>
            <a:pPr algn="l" defTabSz="457200">
              <a:lnSpc>
                <a:spcPct val="90000"/>
              </a:lnSpc>
              <a:defRPr sz="2400" b="1">
                <a:latin typeface="Consolas"/>
                <a:ea typeface="Consolas"/>
                <a:cs typeface="Consolas"/>
                <a:sym typeface="Consolas"/>
              </a:defRPr>
            </a:pPr>
            <a:r>
              <a:t>};</a:t>
            </a:r>
          </a:p>
        </p:txBody>
      </p:sp>
      <p:grpSp>
        <p:nvGrpSpPr>
          <p:cNvPr id="193" name="Group"/>
          <p:cNvGrpSpPr/>
          <p:nvPr/>
        </p:nvGrpSpPr>
        <p:grpSpPr>
          <a:xfrm>
            <a:off x="13111584" y="11454162"/>
            <a:ext cx="1275685" cy="1117601"/>
            <a:chOff x="0" y="0"/>
            <a:chExt cx="1275684" cy="1117600"/>
          </a:xfrm>
        </p:grpSpPr>
        <p:sp>
          <p:nvSpPr>
            <p:cNvPr id="191" name="Line"/>
            <p:cNvSpPr/>
            <p:nvPr/>
          </p:nvSpPr>
          <p:spPr>
            <a:xfrm flipV="1">
              <a:off x="29485" y="0"/>
              <a:ext cx="1" cy="1117600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92" name="Line"/>
            <p:cNvSpPr/>
            <p:nvPr/>
          </p:nvSpPr>
          <p:spPr>
            <a:xfrm flipH="1" flipV="1">
              <a:off x="0" y="558799"/>
              <a:ext cx="1275685" cy="1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94" name="Schedule update of neighbor vertices"/>
          <p:cNvSpPr txBox="1"/>
          <p:nvPr/>
        </p:nvSpPr>
        <p:spPr>
          <a:xfrm>
            <a:off x="14506912" y="11632944"/>
            <a:ext cx="3719178" cy="985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Schedule update of neighbor vertices</a:t>
            </a:r>
          </a:p>
        </p:txBody>
      </p:sp>
      <p:grpSp>
        <p:nvGrpSpPr>
          <p:cNvPr id="197" name="Group"/>
          <p:cNvGrpSpPr/>
          <p:nvPr/>
        </p:nvGrpSpPr>
        <p:grpSpPr>
          <a:xfrm>
            <a:off x="11790082" y="7937100"/>
            <a:ext cx="696740" cy="610399"/>
            <a:chOff x="0" y="0"/>
            <a:chExt cx="696738" cy="610398"/>
          </a:xfrm>
        </p:grpSpPr>
        <p:sp>
          <p:nvSpPr>
            <p:cNvPr id="195" name="Line"/>
            <p:cNvSpPr/>
            <p:nvPr/>
          </p:nvSpPr>
          <p:spPr>
            <a:xfrm flipV="1">
              <a:off x="16103" y="0"/>
              <a:ext cx="1" cy="610399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96" name="Line"/>
            <p:cNvSpPr/>
            <p:nvPr/>
          </p:nvSpPr>
          <p:spPr>
            <a:xfrm flipH="1" flipV="1">
              <a:off x="0" y="305199"/>
              <a:ext cx="696739" cy="1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98" name="Check for convergence"/>
          <p:cNvSpPr txBox="1"/>
          <p:nvPr/>
        </p:nvSpPr>
        <p:spPr>
          <a:xfrm>
            <a:off x="12614378" y="8018681"/>
            <a:ext cx="3719177" cy="502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Check for convergence</a:t>
            </a:r>
          </a:p>
        </p:txBody>
      </p:sp>
      <p:grpSp>
        <p:nvGrpSpPr>
          <p:cNvPr id="201" name="Group"/>
          <p:cNvGrpSpPr/>
          <p:nvPr/>
        </p:nvGrpSpPr>
        <p:grpSpPr>
          <a:xfrm>
            <a:off x="5868532" y="4491816"/>
            <a:ext cx="696740" cy="610400"/>
            <a:chOff x="0" y="0"/>
            <a:chExt cx="696738" cy="610398"/>
          </a:xfrm>
        </p:grpSpPr>
        <p:sp>
          <p:nvSpPr>
            <p:cNvPr id="199" name="Line"/>
            <p:cNvSpPr/>
            <p:nvPr/>
          </p:nvSpPr>
          <p:spPr>
            <a:xfrm flipV="1">
              <a:off x="16103" y="0"/>
              <a:ext cx="1" cy="610399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0" name="Line"/>
            <p:cNvSpPr/>
            <p:nvPr/>
          </p:nvSpPr>
          <p:spPr>
            <a:xfrm flipH="1" flipV="1">
              <a:off x="0" y="305199"/>
              <a:ext cx="696739" cy="1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02" name="Private variable set during apply phase, used during scatter phase"/>
          <p:cNvSpPr txBox="1"/>
          <p:nvPr/>
        </p:nvSpPr>
        <p:spPr>
          <a:xfrm>
            <a:off x="6654728" y="4332097"/>
            <a:ext cx="6085051" cy="985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Private variable set during apply phase, used during scatter phase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ynchronizing parallel execu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Synchronizing parallel execution</a:t>
            </a:r>
          </a:p>
        </p:txBody>
      </p:sp>
      <p:sp>
        <p:nvSpPr>
          <p:cNvPr id="205" name="Local neighborhood of vertex (vertex’s “scope”) can be read and written to by a vertex program"/>
          <p:cNvSpPr txBox="1"/>
          <p:nvPr/>
        </p:nvSpPr>
        <p:spPr>
          <a:xfrm>
            <a:off x="889000" y="1876456"/>
            <a:ext cx="16154400" cy="1492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spcBef>
                <a:spcPts val="600"/>
              </a:spcBef>
              <a:defRPr sz="4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Local neighborhood of vertex (vertex’s “scope”) can be read and written to by a vertex program</a:t>
            </a:r>
          </a:p>
        </p:txBody>
      </p:sp>
      <p:sp>
        <p:nvSpPr>
          <p:cNvPr id="206" name="Programs specify what granularity of atomicity (“consistency”) they want GraphLab runtime to provide: this determines amount of available parallelism…"/>
          <p:cNvSpPr txBox="1"/>
          <p:nvPr/>
        </p:nvSpPr>
        <p:spPr>
          <a:xfrm>
            <a:off x="9817100" y="3498850"/>
            <a:ext cx="8077200" cy="935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algn="l">
              <a:spcBef>
                <a:spcPts val="2500"/>
              </a:spcBef>
              <a:defRPr sz="40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3600" dirty="0"/>
              <a:t>Programs specify what </a:t>
            </a:r>
            <a:r>
              <a:rPr sz="3600" dirty="0">
                <a:solidFill>
                  <a:srgbClr val="B12DBC"/>
                </a:solidFill>
              </a:rPr>
              <a:t>granularity of atomicity (“consistency”)</a:t>
            </a:r>
            <a:r>
              <a:rPr sz="3600" dirty="0"/>
              <a:t> they want </a:t>
            </a:r>
            <a:r>
              <a:rPr sz="3600" dirty="0" err="1"/>
              <a:t>GraphLab</a:t>
            </a:r>
            <a:r>
              <a:rPr sz="3600" dirty="0"/>
              <a:t> runtime to provide: this determines amount of available parallelism</a:t>
            </a:r>
          </a:p>
          <a:p>
            <a:pPr marL="609600" indent="-609600" algn="l">
              <a:spcBef>
                <a:spcPts val="1800"/>
              </a:spcBef>
              <a:buSzPct val="120000"/>
              <a:buFont typeface="Lucida Grande"/>
              <a:buChar char="-"/>
              <a:defRPr sz="40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3600" dirty="0"/>
              <a:t>“</a:t>
            </a:r>
            <a:r>
              <a:rPr sz="3600" u="sng" dirty="0">
                <a:solidFill>
                  <a:srgbClr val="0533CA"/>
                </a:solidFill>
              </a:rPr>
              <a:t>Full consistency</a:t>
            </a:r>
            <a:r>
              <a:rPr sz="3600" dirty="0"/>
              <a:t>”: implementation ensures no other execution reads or writes to data in scope of </a:t>
            </a:r>
            <a:r>
              <a:rPr sz="3600" b="0" i="1" dirty="0">
                <a:latin typeface="Times"/>
                <a:ea typeface="Times"/>
                <a:cs typeface="Times"/>
                <a:sym typeface="Times"/>
              </a:rPr>
              <a:t>v</a:t>
            </a:r>
            <a:r>
              <a:rPr sz="3600" dirty="0"/>
              <a:t> when vertex program for </a:t>
            </a:r>
            <a:r>
              <a:rPr sz="3600" b="0" i="1" dirty="0">
                <a:latin typeface="Times"/>
                <a:ea typeface="Times"/>
                <a:cs typeface="Times"/>
                <a:sym typeface="Times"/>
              </a:rPr>
              <a:t>v</a:t>
            </a:r>
            <a:r>
              <a:rPr sz="3600" dirty="0"/>
              <a:t> is running.</a:t>
            </a:r>
          </a:p>
          <a:p>
            <a:pPr marL="609600" indent="-609600" algn="l">
              <a:spcBef>
                <a:spcPts val="1800"/>
              </a:spcBef>
              <a:buSzPct val="120000"/>
              <a:buFont typeface="Lucida Grande"/>
              <a:buChar char="-"/>
              <a:defRPr sz="40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3600" dirty="0"/>
              <a:t>“</a:t>
            </a:r>
            <a:r>
              <a:rPr sz="3600" u="sng" dirty="0">
                <a:solidFill>
                  <a:srgbClr val="0533CA"/>
                </a:solidFill>
              </a:rPr>
              <a:t>Edge consistency</a:t>
            </a:r>
            <a:r>
              <a:rPr sz="3600" dirty="0"/>
              <a:t>”: no other execution reads or writes any data in </a:t>
            </a:r>
            <a:r>
              <a:rPr sz="3600" b="0" i="1" dirty="0">
                <a:latin typeface="Times"/>
                <a:ea typeface="Times"/>
                <a:cs typeface="Times"/>
                <a:sym typeface="Times"/>
              </a:rPr>
              <a:t>v</a:t>
            </a:r>
            <a:r>
              <a:rPr sz="3600" dirty="0"/>
              <a:t> or in edges adjacent to </a:t>
            </a:r>
            <a:r>
              <a:rPr sz="3600" b="0" i="1" dirty="0">
                <a:latin typeface="Times"/>
                <a:ea typeface="Times"/>
                <a:cs typeface="Times"/>
                <a:sym typeface="Times"/>
              </a:rPr>
              <a:t>v</a:t>
            </a:r>
          </a:p>
          <a:p>
            <a:pPr marL="609600" indent="-609600" algn="l">
              <a:spcBef>
                <a:spcPts val="1800"/>
              </a:spcBef>
              <a:buSzPct val="120000"/>
              <a:buFont typeface="Lucida Grande"/>
              <a:buChar char="-"/>
              <a:defRPr sz="40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3600" dirty="0"/>
              <a:t>“</a:t>
            </a:r>
            <a:r>
              <a:rPr sz="3600" u="sng" dirty="0">
                <a:solidFill>
                  <a:srgbClr val="0533CA"/>
                </a:solidFill>
              </a:rPr>
              <a:t>Vertex consistency</a:t>
            </a:r>
            <a:r>
              <a:rPr sz="3600" dirty="0"/>
              <a:t>”: no other execution reads or writes to data in </a:t>
            </a:r>
            <a:r>
              <a:rPr sz="3600" b="0" i="1" dirty="0">
                <a:latin typeface="Times"/>
                <a:ea typeface="Times"/>
                <a:cs typeface="Times"/>
                <a:sym typeface="Times"/>
              </a:rPr>
              <a:t>v</a:t>
            </a:r>
            <a:r>
              <a:rPr sz="3600" i="1" dirty="0">
                <a:latin typeface="Times New Roman"/>
                <a:ea typeface="Times New Roman"/>
                <a:cs typeface="Times New Roman"/>
                <a:sym typeface="Times New Roman"/>
              </a:rPr>
              <a:t> ...</a:t>
            </a:r>
          </a:p>
        </p:txBody>
      </p:sp>
      <p:grpSp>
        <p:nvGrpSpPr>
          <p:cNvPr id="232" name="Group"/>
          <p:cNvGrpSpPr/>
          <p:nvPr/>
        </p:nvGrpSpPr>
        <p:grpSpPr>
          <a:xfrm>
            <a:off x="1142534" y="5247826"/>
            <a:ext cx="8077198" cy="5410202"/>
            <a:chOff x="0" y="0"/>
            <a:chExt cx="8077196" cy="5410200"/>
          </a:xfrm>
        </p:grpSpPr>
        <p:sp>
          <p:nvSpPr>
            <p:cNvPr id="207" name="Line"/>
            <p:cNvSpPr/>
            <p:nvPr/>
          </p:nvSpPr>
          <p:spPr>
            <a:xfrm flipH="1">
              <a:off x="5453558" y="470156"/>
              <a:ext cx="2214747" cy="54036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8" name="Line"/>
            <p:cNvSpPr/>
            <p:nvPr/>
          </p:nvSpPr>
          <p:spPr>
            <a:xfrm flipH="1" flipV="1">
              <a:off x="392984" y="4010813"/>
              <a:ext cx="2226071" cy="101092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9" name="Line"/>
            <p:cNvSpPr/>
            <p:nvPr/>
          </p:nvSpPr>
          <p:spPr>
            <a:xfrm flipV="1">
              <a:off x="398941" y="958612"/>
              <a:ext cx="1346684" cy="300555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0" name="Line"/>
            <p:cNvSpPr/>
            <p:nvPr/>
          </p:nvSpPr>
          <p:spPr>
            <a:xfrm flipV="1">
              <a:off x="1802068" y="923829"/>
              <a:ext cx="3551579" cy="27210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1" name="Line"/>
            <p:cNvSpPr/>
            <p:nvPr/>
          </p:nvSpPr>
          <p:spPr>
            <a:xfrm flipV="1">
              <a:off x="5597881" y="408008"/>
              <a:ext cx="2346845" cy="352521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2" name="Line"/>
            <p:cNvSpPr/>
            <p:nvPr/>
          </p:nvSpPr>
          <p:spPr>
            <a:xfrm flipV="1">
              <a:off x="464581" y="2452147"/>
              <a:ext cx="3377536" cy="1538182"/>
            </a:xfrm>
            <a:prstGeom prst="line">
              <a:avLst/>
            </a:prstGeom>
            <a:noFill/>
            <a:ln w="1016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3" name="Line"/>
            <p:cNvSpPr/>
            <p:nvPr/>
          </p:nvSpPr>
          <p:spPr>
            <a:xfrm>
              <a:off x="1767211" y="1145917"/>
              <a:ext cx="2080804" cy="1317332"/>
            </a:xfrm>
            <a:prstGeom prst="line">
              <a:avLst/>
            </a:prstGeom>
            <a:noFill/>
            <a:ln w="1016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4" name="Line"/>
            <p:cNvSpPr/>
            <p:nvPr/>
          </p:nvSpPr>
          <p:spPr>
            <a:xfrm flipH="1" flipV="1">
              <a:off x="3837634" y="2509958"/>
              <a:ext cx="1848305" cy="1299026"/>
            </a:xfrm>
            <a:prstGeom prst="line">
              <a:avLst/>
            </a:prstGeom>
            <a:noFill/>
            <a:ln w="1016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5" name="Circle"/>
            <p:cNvSpPr/>
            <p:nvPr/>
          </p:nvSpPr>
          <p:spPr>
            <a:xfrm>
              <a:off x="1344841" y="669134"/>
              <a:ext cx="815057" cy="816019"/>
            </a:xfrm>
            <a:prstGeom prst="ellipse">
              <a:avLst/>
            </a:prstGeom>
            <a:solidFill>
              <a:schemeClr val="accent1">
                <a:satOff val="-3355"/>
                <a:lumOff val="26614"/>
              </a:schemeClr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6" name="Circle"/>
            <p:cNvSpPr/>
            <p:nvPr/>
          </p:nvSpPr>
          <p:spPr>
            <a:xfrm>
              <a:off x="7262141" y="0"/>
              <a:ext cx="815056" cy="816019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7" name="Circle"/>
            <p:cNvSpPr/>
            <p:nvPr/>
          </p:nvSpPr>
          <p:spPr>
            <a:xfrm>
              <a:off x="5257108" y="3484396"/>
              <a:ext cx="815056" cy="816019"/>
            </a:xfrm>
            <a:prstGeom prst="ellipse">
              <a:avLst/>
            </a:prstGeom>
            <a:solidFill>
              <a:schemeClr val="accent1">
                <a:satOff val="-3355"/>
                <a:lumOff val="26614"/>
              </a:schemeClr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8" name="Circle"/>
            <p:cNvSpPr/>
            <p:nvPr/>
          </p:nvSpPr>
          <p:spPr>
            <a:xfrm>
              <a:off x="2208800" y="4594182"/>
              <a:ext cx="815056" cy="816019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9" name="Circle"/>
            <p:cNvSpPr/>
            <p:nvPr/>
          </p:nvSpPr>
          <p:spPr>
            <a:xfrm>
              <a:off x="0" y="3557839"/>
              <a:ext cx="815056" cy="816019"/>
            </a:xfrm>
            <a:prstGeom prst="ellipse">
              <a:avLst/>
            </a:prstGeom>
            <a:solidFill>
              <a:schemeClr val="accent1">
                <a:satOff val="-3355"/>
                <a:lumOff val="26614"/>
              </a:schemeClr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0" name="Line"/>
            <p:cNvSpPr/>
            <p:nvPr/>
          </p:nvSpPr>
          <p:spPr>
            <a:xfrm flipH="1">
              <a:off x="3871784" y="968414"/>
              <a:ext cx="1494428" cy="1523770"/>
            </a:xfrm>
            <a:prstGeom prst="line">
              <a:avLst/>
            </a:prstGeom>
            <a:noFill/>
            <a:ln w="1016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1" name="Circle"/>
            <p:cNvSpPr/>
            <p:nvPr/>
          </p:nvSpPr>
          <p:spPr>
            <a:xfrm>
              <a:off x="4979987" y="538571"/>
              <a:ext cx="815056" cy="816019"/>
            </a:xfrm>
            <a:prstGeom prst="ellipse">
              <a:avLst/>
            </a:prstGeom>
            <a:solidFill>
              <a:schemeClr val="accent1">
                <a:satOff val="-3355"/>
                <a:lumOff val="26614"/>
              </a:schemeClr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2" name="Circle"/>
            <p:cNvSpPr/>
            <p:nvPr/>
          </p:nvSpPr>
          <p:spPr>
            <a:xfrm>
              <a:off x="3472135" y="2048205"/>
              <a:ext cx="815056" cy="816019"/>
            </a:xfrm>
            <a:prstGeom prst="ellipse">
              <a:avLst/>
            </a:prstGeom>
            <a:solidFill>
              <a:srgbClr val="E32400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3" name="Square"/>
            <p:cNvSpPr/>
            <p:nvPr/>
          </p:nvSpPr>
          <p:spPr>
            <a:xfrm>
              <a:off x="2551123" y="1623875"/>
              <a:ext cx="366776" cy="367210"/>
            </a:xfrm>
            <a:prstGeom prst="rect">
              <a:avLst/>
            </a:prstGeom>
            <a:solidFill>
              <a:srgbClr val="FFB43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4" name="Square"/>
            <p:cNvSpPr/>
            <p:nvPr/>
          </p:nvSpPr>
          <p:spPr>
            <a:xfrm>
              <a:off x="3692200" y="2276690"/>
              <a:ext cx="366776" cy="367209"/>
            </a:xfrm>
            <a:prstGeom prst="rect">
              <a:avLst/>
            </a:prstGeom>
            <a:solidFill>
              <a:srgbClr val="FFB43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5" name="Square"/>
            <p:cNvSpPr/>
            <p:nvPr/>
          </p:nvSpPr>
          <p:spPr>
            <a:xfrm>
              <a:off x="4580610" y="2970305"/>
              <a:ext cx="366776" cy="367209"/>
            </a:xfrm>
            <a:prstGeom prst="rect">
              <a:avLst/>
            </a:prstGeom>
            <a:solidFill>
              <a:srgbClr val="FFB43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6" name="Square"/>
            <p:cNvSpPr/>
            <p:nvPr/>
          </p:nvSpPr>
          <p:spPr>
            <a:xfrm>
              <a:off x="5477171" y="3704721"/>
              <a:ext cx="366776" cy="367210"/>
            </a:xfrm>
            <a:prstGeom prst="rect">
              <a:avLst/>
            </a:prstGeom>
            <a:solidFill>
              <a:srgbClr val="FFB43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7" name="Square"/>
            <p:cNvSpPr/>
            <p:nvPr/>
          </p:nvSpPr>
          <p:spPr>
            <a:xfrm>
              <a:off x="1564906" y="889459"/>
              <a:ext cx="366776" cy="367209"/>
            </a:xfrm>
            <a:prstGeom prst="rect">
              <a:avLst/>
            </a:prstGeom>
            <a:solidFill>
              <a:srgbClr val="FFB43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8" name="Square"/>
            <p:cNvSpPr/>
            <p:nvPr/>
          </p:nvSpPr>
          <p:spPr>
            <a:xfrm>
              <a:off x="5200051" y="758896"/>
              <a:ext cx="366776" cy="367210"/>
            </a:xfrm>
            <a:prstGeom prst="rect">
              <a:avLst/>
            </a:prstGeom>
            <a:solidFill>
              <a:srgbClr val="FFB43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9" name="Square"/>
            <p:cNvSpPr/>
            <p:nvPr/>
          </p:nvSpPr>
          <p:spPr>
            <a:xfrm>
              <a:off x="1964283" y="3035587"/>
              <a:ext cx="366776" cy="367209"/>
            </a:xfrm>
            <a:prstGeom prst="rect">
              <a:avLst/>
            </a:prstGeom>
            <a:solidFill>
              <a:srgbClr val="FFB43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0" name="Square"/>
            <p:cNvSpPr/>
            <p:nvPr/>
          </p:nvSpPr>
          <p:spPr>
            <a:xfrm>
              <a:off x="228215" y="3778163"/>
              <a:ext cx="366776" cy="367209"/>
            </a:xfrm>
            <a:prstGeom prst="rect">
              <a:avLst/>
            </a:prstGeom>
            <a:solidFill>
              <a:srgbClr val="FFB43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1" name="Square"/>
            <p:cNvSpPr/>
            <p:nvPr/>
          </p:nvSpPr>
          <p:spPr>
            <a:xfrm>
              <a:off x="4442052" y="1493313"/>
              <a:ext cx="366776" cy="367209"/>
            </a:xfrm>
            <a:prstGeom prst="rect">
              <a:avLst/>
            </a:prstGeom>
            <a:solidFill>
              <a:srgbClr val="FFB43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33" name="Square"/>
          <p:cNvSpPr/>
          <p:nvPr/>
        </p:nvSpPr>
        <p:spPr>
          <a:xfrm>
            <a:off x="1086981" y="11216826"/>
            <a:ext cx="571501" cy="571501"/>
          </a:xfrm>
          <a:prstGeom prst="rect">
            <a:avLst/>
          </a:prstGeom>
          <a:solidFill>
            <a:srgbClr val="FFB43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4" name="= vertex or edge data in scope of red vertex"/>
          <p:cNvSpPr txBox="1"/>
          <p:nvPr/>
        </p:nvSpPr>
        <p:spPr>
          <a:xfrm>
            <a:off x="1792634" y="11293026"/>
            <a:ext cx="632460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= vertex or edge data in scope of red vertex</a:t>
            </a:r>
          </a:p>
        </p:txBody>
      </p:sp>
      <p:sp>
        <p:nvSpPr>
          <p:cNvPr id="235" name="Line"/>
          <p:cNvSpPr/>
          <p:nvPr/>
        </p:nvSpPr>
        <p:spPr>
          <a:xfrm flipH="1">
            <a:off x="4870411" y="4482106"/>
            <a:ext cx="1093465" cy="2750661"/>
          </a:xfrm>
          <a:prstGeom prst="line">
            <a:avLst/>
          </a:prstGeom>
          <a:ln w="508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6" name="current vertex"/>
          <p:cNvSpPr txBox="1"/>
          <p:nvPr/>
        </p:nvSpPr>
        <p:spPr>
          <a:xfrm>
            <a:off x="5014319" y="3936102"/>
            <a:ext cx="2871839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32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dirty="0"/>
              <a:t>current vertex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raphLab: job scheduling ord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GraphLab: job scheduling order</a:t>
            </a:r>
          </a:p>
        </p:txBody>
      </p:sp>
      <p:sp>
        <p:nvSpPr>
          <p:cNvPr id="241" name="GraphLab implements several work scheduling policies…"/>
          <p:cNvSpPr txBox="1">
            <a:spLocks noGrp="1"/>
          </p:cNvSpPr>
          <p:nvPr>
            <p:ph type="body" sz="quarter" idx="1"/>
          </p:nvPr>
        </p:nvSpPr>
        <p:spPr>
          <a:xfrm>
            <a:off x="838200" y="2032815"/>
            <a:ext cx="16154400" cy="234641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FontTx/>
              <a:buNone/>
            </a:pPr>
            <a:r>
              <a:t>GraphLab implements several work scheduling policies</a:t>
            </a:r>
          </a:p>
          <a:p>
            <a:pPr marL="457200" lvl="1" indent="-457200">
              <a:spcBef>
                <a:spcPts val="600"/>
              </a:spcBef>
              <a:defRPr sz="4200"/>
            </a:pPr>
            <a:r>
              <a:rPr>
                <a:solidFill>
                  <a:srgbClr val="0533CA"/>
                </a:solidFill>
              </a:rPr>
              <a:t>Synchronous</a:t>
            </a:r>
            <a:r>
              <a:t>: update all scheduled vertices “simultaneously” (vertex programs observe no updates from programs run on other vertices in same “round”)</a:t>
            </a:r>
          </a:p>
        </p:txBody>
      </p:sp>
      <p:grpSp>
        <p:nvGrpSpPr>
          <p:cNvPr id="258" name="Group"/>
          <p:cNvGrpSpPr/>
          <p:nvPr/>
        </p:nvGrpSpPr>
        <p:grpSpPr>
          <a:xfrm>
            <a:off x="1039943" y="5708446"/>
            <a:ext cx="3975694" cy="2662967"/>
            <a:chOff x="0" y="0"/>
            <a:chExt cx="3975693" cy="2662965"/>
          </a:xfrm>
        </p:grpSpPr>
        <p:sp>
          <p:nvSpPr>
            <p:cNvPr id="242" name="Line"/>
            <p:cNvSpPr/>
            <p:nvPr/>
          </p:nvSpPr>
          <p:spPr>
            <a:xfrm flipH="1">
              <a:off x="2684307" y="231416"/>
              <a:ext cx="1090126" cy="26597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3" name="Line"/>
            <p:cNvSpPr/>
            <p:nvPr/>
          </p:nvSpPr>
          <p:spPr>
            <a:xfrm flipH="1" flipV="1">
              <a:off x="193431" y="1974170"/>
              <a:ext cx="1095700" cy="49759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4" name="Line"/>
            <p:cNvSpPr/>
            <p:nvPr/>
          </p:nvSpPr>
          <p:spPr>
            <a:xfrm flipV="1">
              <a:off x="196363" y="471840"/>
              <a:ext cx="662855" cy="147937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5" name="Line"/>
            <p:cNvSpPr/>
            <p:nvPr/>
          </p:nvSpPr>
          <p:spPr>
            <a:xfrm flipV="1">
              <a:off x="886999" y="454720"/>
              <a:ext cx="1748131" cy="13393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6" name="Line"/>
            <p:cNvSpPr/>
            <p:nvPr/>
          </p:nvSpPr>
          <p:spPr>
            <a:xfrm flipV="1">
              <a:off x="2755344" y="200826"/>
              <a:ext cx="1155146" cy="173515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7" name="Line"/>
            <p:cNvSpPr/>
            <p:nvPr/>
          </p:nvSpPr>
          <p:spPr>
            <a:xfrm flipV="1">
              <a:off x="228672" y="1206976"/>
              <a:ext cx="1662464" cy="75711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8" name="Line"/>
            <p:cNvSpPr/>
            <p:nvPr/>
          </p:nvSpPr>
          <p:spPr>
            <a:xfrm>
              <a:off x="869842" y="564034"/>
              <a:ext cx="1024198" cy="648407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9" name="Line"/>
            <p:cNvSpPr/>
            <p:nvPr/>
          </p:nvSpPr>
          <p:spPr>
            <a:xfrm flipH="1" flipV="1">
              <a:off x="1888930" y="1235431"/>
              <a:ext cx="909758" cy="639397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0" name="Circle"/>
            <p:cNvSpPr/>
            <p:nvPr/>
          </p:nvSpPr>
          <p:spPr>
            <a:xfrm>
              <a:off x="661947" y="329356"/>
              <a:ext cx="401181" cy="401655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1" name="Circle"/>
            <p:cNvSpPr/>
            <p:nvPr/>
          </p:nvSpPr>
          <p:spPr>
            <a:xfrm>
              <a:off x="3574513" y="0"/>
              <a:ext cx="401181" cy="40165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2" name="Circle"/>
            <p:cNvSpPr/>
            <p:nvPr/>
          </p:nvSpPr>
          <p:spPr>
            <a:xfrm>
              <a:off x="2587612" y="1715061"/>
              <a:ext cx="401181" cy="401655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3" name="Circle"/>
            <p:cNvSpPr/>
            <p:nvPr/>
          </p:nvSpPr>
          <p:spPr>
            <a:xfrm>
              <a:off x="1087197" y="2261311"/>
              <a:ext cx="401181" cy="401655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4" name="Circle"/>
            <p:cNvSpPr/>
            <p:nvPr/>
          </p:nvSpPr>
          <p:spPr>
            <a:xfrm>
              <a:off x="0" y="1751211"/>
              <a:ext cx="401181" cy="401655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5" name="Line"/>
            <p:cNvSpPr/>
            <p:nvPr/>
          </p:nvSpPr>
          <p:spPr>
            <a:xfrm flipH="1">
              <a:off x="1905738" y="476665"/>
              <a:ext cx="735576" cy="75001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6" name="Circle"/>
            <p:cNvSpPr/>
            <p:nvPr/>
          </p:nvSpPr>
          <p:spPr>
            <a:xfrm>
              <a:off x="2451209" y="265091"/>
              <a:ext cx="401181" cy="401655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7" name="Circle"/>
            <p:cNvSpPr/>
            <p:nvPr/>
          </p:nvSpPr>
          <p:spPr>
            <a:xfrm>
              <a:off x="1709026" y="1008151"/>
              <a:ext cx="401181" cy="401655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275" name="Group"/>
          <p:cNvGrpSpPr/>
          <p:nvPr/>
        </p:nvGrpSpPr>
        <p:grpSpPr>
          <a:xfrm>
            <a:off x="6972371" y="5708446"/>
            <a:ext cx="3975694" cy="2662967"/>
            <a:chOff x="0" y="0"/>
            <a:chExt cx="3975693" cy="2662965"/>
          </a:xfrm>
        </p:grpSpPr>
        <p:sp>
          <p:nvSpPr>
            <p:cNvPr id="259" name="Line"/>
            <p:cNvSpPr/>
            <p:nvPr/>
          </p:nvSpPr>
          <p:spPr>
            <a:xfrm flipH="1">
              <a:off x="2684307" y="231416"/>
              <a:ext cx="1090126" cy="26597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0" name="Line"/>
            <p:cNvSpPr/>
            <p:nvPr/>
          </p:nvSpPr>
          <p:spPr>
            <a:xfrm flipH="1" flipV="1">
              <a:off x="193431" y="1974170"/>
              <a:ext cx="1095700" cy="49759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1" name="Line"/>
            <p:cNvSpPr/>
            <p:nvPr/>
          </p:nvSpPr>
          <p:spPr>
            <a:xfrm flipV="1">
              <a:off x="196363" y="471840"/>
              <a:ext cx="662855" cy="147937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2" name="Line"/>
            <p:cNvSpPr/>
            <p:nvPr/>
          </p:nvSpPr>
          <p:spPr>
            <a:xfrm flipV="1">
              <a:off x="886999" y="454720"/>
              <a:ext cx="1748131" cy="13393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3" name="Line"/>
            <p:cNvSpPr/>
            <p:nvPr/>
          </p:nvSpPr>
          <p:spPr>
            <a:xfrm flipV="1">
              <a:off x="2755344" y="200826"/>
              <a:ext cx="1155146" cy="173515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4" name="Line"/>
            <p:cNvSpPr/>
            <p:nvPr/>
          </p:nvSpPr>
          <p:spPr>
            <a:xfrm flipV="1">
              <a:off x="228672" y="1206976"/>
              <a:ext cx="1662464" cy="75711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5" name="Line"/>
            <p:cNvSpPr/>
            <p:nvPr/>
          </p:nvSpPr>
          <p:spPr>
            <a:xfrm>
              <a:off x="869842" y="564034"/>
              <a:ext cx="1024198" cy="648407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6" name="Line"/>
            <p:cNvSpPr/>
            <p:nvPr/>
          </p:nvSpPr>
          <p:spPr>
            <a:xfrm flipH="1" flipV="1">
              <a:off x="1888930" y="1235431"/>
              <a:ext cx="909758" cy="639397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7" name="Circle"/>
            <p:cNvSpPr/>
            <p:nvPr/>
          </p:nvSpPr>
          <p:spPr>
            <a:xfrm>
              <a:off x="661947" y="329356"/>
              <a:ext cx="401181" cy="401655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8" name="Circle"/>
            <p:cNvSpPr/>
            <p:nvPr/>
          </p:nvSpPr>
          <p:spPr>
            <a:xfrm>
              <a:off x="3574513" y="0"/>
              <a:ext cx="401181" cy="40165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9" name="Circle"/>
            <p:cNvSpPr/>
            <p:nvPr/>
          </p:nvSpPr>
          <p:spPr>
            <a:xfrm>
              <a:off x="2587612" y="1715061"/>
              <a:ext cx="401181" cy="401655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0" name="Circle"/>
            <p:cNvSpPr/>
            <p:nvPr/>
          </p:nvSpPr>
          <p:spPr>
            <a:xfrm>
              <a:off x="1087197" y="2261311"/>
              <a:ext cx="401181" cy="401655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1" name="Circle"/>
            <p:cNvSpPr/>
            <p:nvPr/>
          </p:nvSpPr>
          <p:spPr>
            <a:xfrm>
              <a:off x="0" y="1751211"/>
              <a:ext cx="401181" cy="401655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2" name="Line"/>
            <p:cNvSpPr/>
            <p:nvPr/>
          </p:nvSpPr>
          <p:spPr>
            <a:xfrm flipH="1">
              <a:off x="1905738" y="476665"/>
              <a:ext cx="735576" cy="75001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3" name="Circle"/>
            <p:cNvSpPr/>
            <p:nvPr/>
          </p:nvSpPr>
          <p:spPr>
            <a:xfrm>
              <a:off x="2451209" y="265091"/>
              <a:ext cx="401181" cy="401655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4" name="Circle"/>
            <p:cNvSpPr/>
            <p:nvPr/>
          </p:nvSpPr>
          <p:spPr>
            <a:xfrm>
              <a:off x="1709026" y="1008151"/>
              <a:ext cx="401181" cy="401655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76" name="Arrow"/>
          <p:cNvSpPr/>
          <p:nvPr/>
        </p:nvSpPr>
        <p:spPr>
          <a:xfrm>
            <a:off x="4958950" y="6223000"/>
            <a:ext cx="1864794" cy="1270000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A6AAA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293" name="Group"/>
          <p:cNvGrpSpPr/>
          <p:nvPr/>
        </p:nvGrpSpPr>
        <p:grpSpPr>
          <a:xfrm>
            <a:off x="13265666" y="5708446"/>
            <a:ext cx="3975694" cy="2662967"/>
            <a:chOff x="0" y="0"/>
            <a:chExt cx="3975693" cy="2662965"/>
          </a:xfrm>
        </p:grpSpPr>
        <p:sp>
          <p:nvSpPr>
            <p:cNvPr id="277" name="Line"/>
            <p:cNvSpPr/>
            <p:nvPr/>
          </p:nvSpPr>
          <p:spPr>
            <a:xfrm flipH="1">
              <a:off x="2684307" y="231416"/>
              <a:ext cx="1090126" cy="26597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8" name="Line"/>
            <p:cNvSpPr/>
            <p:nvPr/>
          </p:nvSpPr>
          <p:spPr>
            <a:xfrm flipH="1" flipV="1">
              <a:off x="193431" y="1974170"/>
              <a:ext cx="1095700" cy="49759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9" name="Line"/>
            <p:cNvSpPr/>
            <p:nvPr/>
          </p:nvSpPr>
          <p:spPr>
            <a:xfrm flipV="1">
              <a:off x="196363" y="471840"/>
              <a:ext cx="662855" cy="147937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0" name="Line"/>
            <p:cNvSpPr/>
            <p:nvPr/>
          </p:nvSpPr>
          <p:spPr>
            <a:xfrm flipV="1">
              <a:off x="886999" y="454720"/>
              <a:ext cx="1748131" cy="13393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1" name="Line"/>
            <p:cNvSpPr/>
            <p:nvPr/>
          </p:nvSpPr>
          <p:spPr>
            <a:xfrm flipV="1">
              <a:off x="2755344" y="200826"/>
              <a:ext cx="1155146" cy="173515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2" name="Line"/>
            <p:cNvSpPr/>
            <p:nvPr/>
          </p:nvSpPr>
          <p:spPr>
            <a:xfrm flipV="1">
              <a:off x="228672" y="1206976"/>
              <a:ext cx="1662464" cy="75711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3" name="Line"/>
            <p:cNvSpPr/>
            <p:nvPr/>
          </p:nvSpPr>
          <p:spPr>
            <a:xfrm>
              <a:off x="869842" y="564034"/>
              <a:ext cx="1024198" cy="648407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4" name="Line"/>
            <p:cNvSpPr/>
            <p:nvPr/>
          </p:nvSpPr>
          <p:spPr>
            <a:xfrm flipH="1" flipV="1">
              <a:off x="1888930" y="1235431"/>
              <a:ext cx="909758" cy="639397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5" name="Circle"/>
            <p:cNvSpPr/>
            <p:nvPr/>
          </p:nvSpPr>
          <p:spPr>
            <a:xfrm>
              <a:off x="661947" y="329356"/>
              <a:ext cx="401181" cy="401655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6" name="Circle"/>
            <p:cNvSpPr/>
            <p:nvPr/>
          </p:nvSpPr>
          <p:spPr>
            <a:xfrm>
              <a:off x="3574513" y="0"/>
              <a:ext cx="401181" cy="40165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7" name="Circle"/>
            <p:cNvSpPr/>
            <p:nvPr/>
          </p:nvSpPr>
          <p:spPr>
            <a:xfrm>
              <a:off x="2587612" y="1715061"/>
              <a:ext cx="401181" cy="401655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8" name="Circle"/>
            <p:cNvSpPr/>
            <p:nvPr/>
          </p:nvSpPr>
          <p:spPr>
            <a:xfrm>
              <a:off x="1087197" y="2261311"/>
              <a:ext cx="401181" cy="401655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9" name="Circle"/>
            <p:cNvSpPr/>
            <p:nvPr/>
          </p:nvSpPr>
          <p:spPr>
            <a:xfrm>
              <a:off x="0" y="1751211"/>
              <a:ext cx="401181" cy="401655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0" name="Line"/>
            <p:cNvSpPr/>
            <p:nvPr/>
          </p:nvSpPr>
          <p:spPr>
            <a:xfrm flipH="1">
              <a:off x="1905738" y="476665"/>
              <a:ext cx="735576" cy="75001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1" name="Circle"/>
            <p:cNvSpPr/>
            <p:nvPr/>
          </p:nvSpPr>
          <p:spPr>
            <a:xfrm>
              <a:off x="2451209" y="265091"/>
              <a:ext cx="401181" cy="401655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2" name="Circle"/>
            <p:cNvSpPr/>
            <p:nvPr/>
          </p:nvSpPr>
          <p:spPr>
            <a:xfrm>
              <a:off x="1709026" y="1008151"/>
              <a:ext cx="401181" cy="401655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94" name="Arrow"/>
          <p:cNvSpPr/>
          <p:nvPr/>
        </p:nvSpPr>
        <p:spPr>
          <a:xfrm>
            <a:off x="11096691" y="6223000"/>
            <a:ext cx="1864795" cy="1270000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A6AAA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95" name="Run vertex programs for all scheduled vertices.…"/>
          <p:cNvSpPr txBox="1"/>
          <p:nvPr/>
        </p:nvSpPr>
        <p:spPr>
          <a:xfrm>
            <a:off x="2392174" y="10550195"/>
            <a:ext cx="5072571" cy="1468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2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pPr>
            <a:r>
              <a:t>Run vertex programs for all scheduled vertices.</a:t>
            </a:r>
          </a:p>
          <a:p>
            <a:pPr algn="l">
              <a:defRPr sz="32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pPr>
            <a:r>
              <a:t>(output to copy of graph structure)</a:t>
            </a:r>
          </a:p>
        </p:txBody>
      </p:sp>
      <p:sp>
        <p:nvSpPr>
          <p:cNvPr id="296" name="Updated graph…"/>
          <p:cNvSpPr txBox="1"/>
          <p:nvPr/>
        </p:nvSpPr>
        <p:spPr>
          <a:xfrm>
            <a:off x="7219530" y="8528837"/>
            <a:ext cx="3975695" cy="985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t>Updated graph</a:t>
            </a:r>
          </a:p>
          <a:p>
            <a:pPr algn="l">
              <a:defRPr sz="3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t>(stored in data structure </a:t>
            </a:r>
            <a:r>
              <a:rPr>
                <a:solidFill>
                  <a:srgbClr val="0533CA"/>
                </a:solidFill>
              </a:rPr>
              <a:t>B</a:t>
            </a:r>
            <a:r>
              <a:t>)</a:t>
            </a:r>
          </a:p>
        </p:txBody>
      </p:sp>
      <p:sp>
        <p:nvSpPr>
          <p:cNvPr id="297" name="Updated graph…"/>
          <p:cNvSpPr txBox="1"/>
          <p:nvPr/>
        </p:nvSpPr>
        <p:spPr>
          <a:xfrm>
            <a:off x="13486048" y="8528837"/>
            <a:ext cx="4112412" cy="985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t>Updated graph</a:t>
            </a:r>
          </a:p>
          <a:p>
            <a:pPr algn="l">
              <a:defRPr sz="3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t>(stored in data structure </a:t>
            </a:r>
            <a:r>
              <a:rPr>
                <a:solidFill>
                  <a:srgbClr val="0533CA"/>
                </a:solidFill>
              </a:rPr>
              <a:t>A</a:t>
            </a:r>
            <a:r>
              <a:t>)</a:t>
            </a:r>
          </a:p>
        </p:txBody>
      </p:sp>
      <p:sp>
        <p:nvSpPr>
          <p:cNvPr id="298" name="Line"/>
          <p:cNvSpPr/>
          <p:nvPr/>
        </p:nvSpPr>
        <p:spPr>
          <a:xfrm flipH="1">
            <a:off x="5136838" y="7487476"/>
            <a:ext cx="339997" cy="2851185"/>
          </a:xfrm>
          <a:prstGeom prst="line">
            <a:avLst/>
          </a:prstGeom>
          <a:ln w="50800">
            <a:solidFill>
              <a:schemeClr val="accent5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99" name="Run vertex programs for all scheduled vertices.…"/>
          <p:cNvSpPr txBox="1"/>
          <p:nvPr/>
        </p:nvSpPr>
        <p:spPr>
          <a:xfrm>
            <a:off x="9129014" y="10894448"/>
            <a:ext cx="5072572" cy="1468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2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pPr>
            <a:r>
              <a:t>Run vertex programs for all scheduled vertices.</a:t>
            </a:r>
          </a:p>
          <a:p>
            <a:pPr algn="l">
              <a:defRPr sz="32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pPr>
            <a:r>
              <a:t>(output to copy of graph structure)</a:t>
            </a:r>
          </a:p>
        </p:txBody>
      </p:sp>
      <p:sp>
        <p:nvSpPr>
          <p:cNvPr id="300" name="Line"/>
          <p:cNvSpPr/>
          <p:nvPr/>
        </p:nvSpPr>
        <p:spPr>
          <a:xfrm flipH="1">
            <a:off x="11448300" y="7934197"/>
            <a:ext cx="1093465" cy="2750661"/>
          </a:xfrm>
          <a:prstGeom prst="line">
            <a:avLst/>
          </a:prstGeom>
          <a:ln w="50800">
            <a:solidFill>
              <a:schemeClr val="accent5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01" name="Graph…"/>
          <p:cNvSpPr txBox="1"/>
          <p:nvPr/>
        </p:nvSpPr>
        <p:spPr>
          <a:xfrm>
            <a:off x="971583" y="8528837"/>
            <a:ext cx="4112413" cy="985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t>Graph</a:t>
            </a:r>
          </a:p>
          <a:p>
            <a:pPr algn="l">
              <a:defRPr sz="3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t>(stored in data structure </a:t>
            </a:r>
            <a:r>
              <a:rPr>
                <a:solidFill>
                  <a:srgbClr val="0533CA"/>
                </a:solidFill>
              </a:rPr>
              <a:t>A</a:t>
            </a:r>
            <a:r>
              <a:t>)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ast time: Increasing acceptance of domain-specific programming systems"/>
          <p:cNvSpPr txBox="1">
            <a:spLocks noGrp="1"/>
          </p:cNvSpPr>
          <p:nvPr>
            <p:ph type="title"/>
          </p:nvPr>
        </p:nvSpPr>
        <p:spPr>
          <a:xfrm>
            <a:off x="838200" y="393700"/>
            <a:ext cx="16154400" cy="236327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</a:lvl1pPr>
          </a:lstStyle>
          <a:p>
            <a:r>
              <a:t>Last time: Increasing acceptance of domain-specific programming systems</a:t>
            </a:r>
          </a:p>
        </p:txBody>
      </p:sp>
      <p:sp>
        <p:nvSpPr>
          <p:cNvPr id="38" name="Challenge to programmers: modern computers are parallel, heterogeneous machines…"/>
          <p:cNvSpPr txBox="1">
            <a:spLocks noGrp="1"/>
          </p:cNvSpPr>
          <p:nvPr>
            <p:ph type="body" idx="1"/>
          </p:nvPr>
        </p:nvSpPr>
        <p:spPr>
          <a:xfrm>
            <a:off x="838200" y="3173125"/>
            <a:ext cx="16611600" cy="8650956"/>
          </a:xfrm>
          <a:prstGeom prst="rect">
            <a:avLst/>
          </a:prstGeom>
        </p:spPr>
        <p:txBody>
          <a:bodyPr/>
          <a:lstStyle/>
          <a:p>
            <a:pPr marL="600075" indent="-600075">
              <a:spcBef>
                <a:spcPts val="0"/>
              </a:spcBef>
              <a:defRPr sz="4200"/>
            </a:pPr>
            <a:r>
              <a:rPr dirty="0"/>
              <a:t>Challenge to programmers: modern computers are </a:t>
            </a:r>
            <a:r>
              <a:rPr dirty="0">
                <a:solidFill>
                  <a:srgbClr val="0533CA"/>
                </a:solidFill>
              </a:rPr>
              <a:t>parallel, heterogeneous machines</a:t>
            </a:r>
            <a:endParaRPr lang="en-US" dirty="0">
              <a:solidFill>
                <a:srgbClr val="0533CA"/>
              </a:solidFill>
            </a:endParaRPr>
          </a:p>
          <a:p>
            <a:pPr marL="1235075" lvl="1" indent="-600075">
              <a:spcBef>
                <a:spcPts val="0"/>
              </a:spcBef>
              <a:defRPr sz="4200"/>
            </a:pPr>
            <a:r>
              <a:rPr lang="en-US" sz="3200" dirty="0"/>
              <a:t>(A</a:t>
            </a:r>
            <a:r>
              <a:rPr sz="3200" dirty="0"/>
              <a:t>rchitects striving for high area and power efficiency) </a:t>
            </a:r>
            <a:endParaRPr lang="en-US" sz="3200" dirty="0"/>
          </a:p>
          <a:p>
            <a:pPr marL="600075" indent="-600075">
              <a:spcBef>
                <a:spcPts val="0"/>
              </a:spcBef>
              <a:defRPr sz="4200"/>
            </a:pPr>
            <a:endParaRPr lang="en-US" dirty="0"/>
          </a:p>
          <a:p>
            <a:pPr marL="600075" indent="-600075">
              <a:spcBef>
                <a:spcPts val="0"/>
              </a:spcBef>
              <a:defRPr sz="4200"/>
            </a:pPr>
            <a:r>
              <a:rPr dirty="0"/>
              <a:t>Programming systems trend: </a:t>
            </a:r>
            <a:r>
              <a:rPr dirty="0">
                <a:solidFill>
                  <a:srgbClr val="0533CA"/>
                </a:solidFill>
              </a:rPr>
              <a:t>give up generality</a:t>
            </a:r>
            <a:r>
              <a:rPr dirty="0"/>
              <a:t> in what types of programs can be expressed in exchange for achieving </a:t>
            </a:r>
            <a:r>
              <a:rPr dirty="0">
                <a:solidFill>
                  <a:srgbClr val="0533CA"/>
                </a:solidFill>
              </a:rPr>
              <a:t>high productivity </a:t>
            </a:r>
            <a:r>
              <a:rPr dirty="0"/>
              <a:t>and</a:t>
            </a:r>
            <a:r>
              <a:rPr dirty="0">
                <a:solidFill>
                  <a:srgbClr val="0533CA"/>
                </a:solidFill>
              </a:rPr>
              <a:t> high performance</a:t>
            </a:r>
            <a:endParaRPr lang="en-US" dirty="0">
              <a:solidFill>
                <a:srgbClr val="0533CA"/>
              </a:solidFill>
            </a:endParaRPr>
          </a:p>
          <a:p>
            <a:pPr marL="600075" indent="-600075">
              <a:spcBef>
                <a:spcPts val="0"/>
              </a:spcBef>
              <a:defRPr sz="4200"/>
            </a:pPr>
            <a:endParaRPr dirty="0">
              <a:solidFill>
                <a:srgbClr val="0533CA"/>
              </a:solidFill>
            </a:endParaRPr>
          </a:p>
          <a:p>
            <a:pPr marL="600075" indent="-600075">
              <a:defRPr sz="4200"/>
            </a:pPr>
            <a:r>
              <a:rPr dirty="0">
                <a:solidFill>
                  <a:srgbClr val="B12DBC"/>
                </a:solidFill>
              </a:rPr>
              <a:t>“Performance portability” </a:t>
            </a:r>
            <a:r>
              <a:rPr dirty="0"/>
              <a:t>is a key goal: programs should execute efficiently on a variety of parallel platforms</a:t>
            </a:r>
          </a:p>
          <a:p>
            <a:pPr marL="1346200" lvl="1" indent="-533400">
              <a:defRPr sz="4200"/>
            </a:pPr>
            <a:r>
              <a:rPr sz="3200" dirty="0"/>
              <a:t>Good implementations of same program for different systems required different data structures, algorithms, and approaches to parallelization — not just differences in low-level code generation (</a:t>
            </a:r>
            <a:r>
              <a:rPr lang="en-US" sz="3200" dirty="0"/>
              <a:t>e.g., </a:t>
            </a:r>
            <a:r>
              <a:rPr sz="3200" dirty="0"/>
              <a:t>not</a:t>
            </a:r>
            <a:r>
              <a:rPr lang="en-US" sz="3200" dirty="0"/>
              <a:t> just</a:t>
            </a:r>
            <a:r>
              <a:rPr sz="3200" dirty="0"/>
              <a:t> a matter of generating SSE vs. AVX vs ARM Neon vs. NVIDIA PTX instructions)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raphLab: job scheduling ord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GraphLab: job scheduling order</a:t>
            </a:r>
          </a:p>
        </p:txBody>
      </p:sp>
      <p:sp>
        <p:nvSpPr>
          <p:cNvPr id="304" name="GraphLab implements several work scheduling policies…"/>
          <p:cNvSpPr txBox="1">
            <a:spLocks noGrp="1"/>
          </p:cNvSpPr>
          <p:nvPr>
            <p:ph type="body" idx="1"/>
          </p:nvPr>
        </p:nvSpPr>
        <p:spPr>
          <a:xfrm>
            <a:off x="838200" y="2032815"/>
            <a:ext cx="16154400" cy="996116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</a:pPr>
            <a:r>
              <a:rPr sz="3600" dirty="0" err="1"/>
              <a:t>GraphLab</a:t>
            </a:r>
            <a:r>
              <a:rPr sz="3600" dirty="0"/>
              <a:t> implements several work scheduling policies</a:t>
            </a:r>
          </a:p>
          <a:p>
            <a:pPr marL="1276350" lvl="1" indent="-476250">
              <a:spcBef>
                <a:spcPts val="600"/>
              </a:spcBef>
              <a:defRPr sz="4200"/>
            </a:pPr>
            <a:r>
              <a:rPr sz="3600" dirty="0">
                <a:solidFill>
                  <a:srgbClr val="0533CA"/>
                </a:solidFill>
              </a:rPr>
              <a:t>Synchronous</a:t>
            </a:r>
            <a:r>
              <a:rPr sz="3600" dirty="0"/>
              <a:t>: update all vertices simultaneously (vertex programs observe no updates from programs run on other vertices in same “round”)</a:t>
            </a:r>
          </a:p>
          <a:p>
            <a:pPr marL="1276350" lvl="1" indent="-476250">
              <a:spcBef>
                <a:spcPts val="600"/>
              </a:spcBef>
              <a:defRPr sz="4200"/>
            </a:pPr>
            <a:r>
              <a:rPr sz="3600" dirty="0">
                <a:solidFill>
                  <a:srgbClr val="0533CA"/>
                </a:solidFill>
              </a:rPr>
              <a:t>Round-robin</a:t>
            </a:r>
            <a:r>
              <a:rPr sz="3600" dirty="0"/>
              <a:t>: vertex programs observe most recent updates</a:t>
            </a:r>
          </a:p>
          <a:p>
            <a:pPr marL="1276350" lvl="1" indent="-476250">
              <a:spcBef>
                <a:spcPts val="600"/>
              </a:spcBef>
              <a:defRPr sz="4200"/>
            </a:pPr>
            <a:r>
              <a:rPr sz="3600" dirty="0">
                <a:solidFill>
                  <a:srgbClr val="0533CA"/>
                </a:solidFill>
              </a:rPr>
              <a:t>Graph coloring: </a:t>
            </a:r>
            <a:r>
              <a:rPr sz="3600" dirty="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</a:rPr>
              <a:t>Avoid simultaneous updates by adjacent vertices</a:t>
            </a:r>
          </a:p>
          <a:p>
            <a:pPr marL="1276350" lvl="1" indent="-476250">
              <a:spcBef>
                <a:spcPts val="600"/>
              </a:spcBef>
              <a:defRPr sz="4200"/>
            </a:pPr>
            <a:r>
              <a:rPr sz="3600" dirty="0">
                <a:solidFill>
                  <a:srgbClr val="0533CA"/>
                </a:solidFill>
              </a:rPr>
              <a:t>Dynamic</a:t>
            </a:r>
            <a:r>
              <a:rPr sz="3600" dirty="0"/>
              <a:t>: based on new work created by </a:t>
            </a:r>
            <a:r>
              <a:rPr sz="3600" dirty="0">
                <a:latin typeface="Consolas"/>
                <a:ea typeface="Consolas"/>
                <a:cs typeface="Consolas"/>
                <a:sym typeface="Consolas"/>
              </a:rPr>
              <a:t>signal</a:t>
            </a:r>
            <a:endParaRPr lang="en-US" sz="3600" dirty="0">
              <a:latin typeface="Consolas"/>
              <a:ea typeface="Consolas"/>
              <a:cs typeface="Consolas"/>
              <a:sym typeface="Consolas"/>
            </a:endParaRPr>
          </a:p>
          <a:p>
            <a:pPr marL="1949450" lvl="2" indent="-476250">
              <a:spcBef>
                <a:spcPts val="600"/>
              </a:spcBef>
              <a:defRPr sz="4200"/>
            </a:pPr>
            <a:r>
              <a:rPr sz="3600" dirty="0"/>
              <a:t>Several implementations: </a:t>
            </a:r>
            <a:r>
              <a:rPr sz="3600" dirty="0" err="1"/>
              <a:t>fifo</a:t>
            </a:r>
            <a:r>
              <a:rPr sz="3600" dirty="0"/>
              <a:t>, priority-based,  “splash” ...</a:t>
            </a:r>
          </a:p>
          <a:p>
            <a:pPr marL="657225" indent="-657225">
              <a:spcBef>
                <a:spcPts val="600"/>
              </a:spcBef>
              <a:defRPr sz="4600"/>
            </a:pPr>
            <a:r>
              <a:rPr sz="3600" dirty="0"/>
              <a:t>Application developer has flexibility for choosing consistency guarantee and scheduling policy</a:t>
            </a:r>
          </a:p>
          <a:p>
            <a:pPr marL="1276350" lvl="1" indent="-476250">
              <a:spcBef>
                <a:spcPts val="600"/>
              </a:spcBef>
              <a:defRPr sz="4200"/>
            </a:pPr>
            <a:r>
              <a:rPr sz="3600" u="sng" dirty="0"/>
              <a:t>Implication</a:t>
            </a:r>
            <a:r>
              <a:rPr sz="3600" dirty="0"/>
              <a:t>: </a:t>
            </a:r>
            <a:r>
              <a:rPr sz="3600" dirty="0">
                <a:solidFill>
                  <a:srgbClr val="B12DBC"/>
                </a:solidFill>
              </a:rPr>
              <a:t>choice of schedule impacts program’s correctness/output</a:t>
            </a:r>
          </a:p>
          <a:p>
            <a:pPr marL="1276350" lvl="1" indent="-476250">
              <a:spcBef>
                <a:spcPts val="600"/>
              </a:spcBef>
              <a:defRPr sz="4200"/>
            </a:pPr>
            <a:r>
              <a:rPr sz="3600" dirty="0"/>
              <a:t>Our opinion: this seems like a weird design at first glance, but this is common (and necessary) in the design of efficient graph algorithms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ummary: GraphLab concep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Summary: GraphLab concepts</a:t>
            </a:r>
          </a:p>
        </p:txBody>
      </p:sp>
      <p:sp>
        <p:nvSpPr>
          <p:cNvPr id="309" name="Program state: data on graph vertices and edges + globals…"/>
          <p:cNvSpPr txBox="1">
            <a:spLocks noGrp="1"/>
          </p:cNvSpPr>
          <p:nvPr>
            <p:ph type="body" idx="1"/>
          </p:nvPr>
        </p:nvSpPr>
        <p:spPr>
          <a:xfrm>
            <a:off x="838200" y="2095500"/>
            <a:ext cx="16154400" cy="1066866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400"/>
              </a:spcBef>
            </a:pPr>
            <a:r>
              <a:rPr sz="3600" dirty="0">
                <a:solidFill>
                  <a:srgbClr val="0533CA"/>
                </a:solidFill>
              </a:rPr>
              <a:t>Program state</a:t>
            </a:r>
            <a:r>
              <a:rPr sz="3600" dirty="0"/>
              <a:t>: data on </a:t>
            </a:r>
            <a:r>
              <a:rPr sz="3600" dirty="0">
                <a:solidFill>
                  <a:srgbClr val="B12DBC"/>
                </a:solidFill>
              </a:rPr>
              <a:t>graph vertices and edges</a:t>
            </a:r>
            <a:r>
              <a:rPr sz="3600" dirty="0"/>
              <a:t> + </a:t>
            </a:r>
            <a:r>
              <a:rPr sz="3600" dirty="0" err="1"/>
              <a:t>globals</a:t>
            </a:r>
            <a:endParaRPr sz="3600" dirty="0"/>
          </a:p>
          <a:p>
            <a:r>
              <a:rPr sz="3600" dirty="0">
                <a:solidFill>
                  <a:srgbClr val="0533CA"/>
                </a:solidFill>
              </a:rPr>
              <a:t>Operations</a:t>
            </a:r>
            <a:r>
              <a:rPr sz="3600" dirty="0"/>
              <a:t>: </a:t>
            </a:r>
            <a:r>
              <a:rPr sz="3600" dirty="0">
                <a:solidFill>
                  <a:srgbClr val="B12DBC"/>
                </a:solidFill>
              </a:rPr>
              <a:t>per-vertex update</a:t>
            </a:r>
            <a:r>
              <a:rPr sz="3600" dirty="0"/>
              <a:t> programs and global reduction functions (reductions not discussed today) </a:t>
            </a:r>
          </a:p>
          <a:p>
            <a:pPr marL="1276350" lvl="1" indent="-476250">
              <a:defRPr sz="4200"/>
            </a:pPr>
            <a:r>
              <a:rPr sz="3600" dirty="0"/>
              <a:t>Simple, intuitive description of work (follows mathematical formulation)</a:t>
            </a:r>
          </a:p>
          <a:p>
            <a:pPr marL="1276350" lvl="1" indent="-476250">
              <a:defRPr sz="4200"/>
            </a:pPr>
            <a:r>
              <a:rPr sz="3600" dirty="0"/>
              <a:t>Graph restricts data access in vertex program to local neighborhood</a:t>
            </a:r>
            <a:endParaRPr lang="en-US" sz="3600" dirty="0"/>
          </a:p>
          <a:p>
            <a:pPr marL="1276350" lvl="1" indent="-476250">
              <a:defRPr sz="4200"/>
            </a:pPr>
            <a:r>
              <a:rPr sz="3600" dirty="0"/>
              <a:t>Asynchronous execution model: </a:t>
            </a:r>
            <a:r>
              <a:rPr sz="3600" dirty="0">
                <a:solidFill>
                  <a:srgbClr val="0533CA"/>
                </a:solidFill>
              </a:rPr>
              <a:t>application creates work dynamically</a:t>
            </a:r>
            <a:r>
              <a:rPr sz="3600" dirty="0"/>
              <a:t> by “signaling vertices” (enable lazy execution, work efficiency on real graphs)</a:t>
            </a:r>
          </a:p>
          <a:p>
            <a:r>
              <a:rPr sz="3600" dirty="0">
                <a:solidFill>
                  <a:srgbClr val="0533CA"/>
                </a:solidFill>
              </a:rPr>
              <a:t>Choice of scheduler and consistency implementation</a:t>
            </a:r>
          </a:p>
          <a:p>
            <a:pPr marL="1276350" lvl="1" indent="-476250">
              <a:defRPr sz="4200"/>
            </a:pPr>
            <a:r>
              <a:rPr sz="3600" dirty="0"/>
              <a:t>In this domain, the order in which nodes are processed can be critical property for both performance and quality of result</a:t>
            </a:r>
          </a:p>
          <a:p>
            <a:pPr marL="1276350" lvl="1" indent="-476250">
              <a:defRPr sz="4200"/>
            </a:pPr>
            <a:r>
              <a:rPr sz="3600" dirty="0"/>
              <a:t>Application responsible for choosing right scheduler for its needs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Elements of good domain-specific programming system design"/>
          <p:cNvSpPr txBox="1">
            <a:spLocks noGrp="1"/>
          </p:cNvSpPr>
          <p:nvPr>
            <p:ph type="title"/>
          </p:nvPr>
        </p:nvSpPr>
        <p:spPr>
          <a:xfrm>
            <a:off x="1023033" y="5548802"/>
            <a:ext cx="16241935" cy="2618396"/>
          </a:xfrm>
          <a:prstGeom prst="rect">
            <a:avLst/>
          </a:prstGeom>
        </p:spPr>
        <p:txBody>
          <a:bodyPr/>
          <a:lstStyle>
            <a:lvl1pPr algn="ctr">
              <a:defRPr sz="7800"/>
            </a:lvl1pPr>
          </a:lstStyle>
          <a:p>
            <a:r>
              <a:t>Elements of good domain-specific programming system design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#1: good systems identify the most important cases, and provide most benefit in these situations"/>
          <p:cNvSpPr txBox="1">
            <a:spLocks noGrp="1"/>
          </p:cNvSpPr>
          <p:nvPr>
            <p:ph type="title"/>
          </p:nvPr>
        </p:nvSpPr>
        <p:spPr>
          <a:xfrm>
            <a:off x="838200" y="393700"/>
            <a:ext cx="16776231" cy="223169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7200"/>
            </a:pPr>
            <a:r>
              <a:rPr dirty="0"/>
              <a:t>#1: good systems identify the </a:t>
            </a:r>
            <a:r>
              <a:rPr dirty="0">
                <a:solidFill>
                  <a:srgbClr val="0533CA"/>
                </a:solidFill>
              </a:rPr>
              <a:t>most important cases</a:t>
            </a:r>
            <a:r>
              <a:rPr dirty="0"/>
              <a:t>, and provide most benefit in these situations</a:t>
            </a:r>
          </a:p>
        </p:txBody>
      </p:sp>
      <p:sp>
        <p:nvSpPr>
          <p:cNvPr id="316" name="Structure of code should mimic natural structure of problems in the domain…"/>
          <p:cNvSpPr txBox="1">
            <a:spLocks noGrp="1"/>
          </p:cNvSpPr>
          <p:nvPr>
            <p:ph type="body" idx="1"/>
          </p:nvPr>
        </p:nvSpPr>
        <p:spPr>
          <a:xfrm>
            <a:off x="1066800" y="3442448"/>
            <a:ext cx="16512929" cy="9472704"/>
          </a:xfrm>
          <a:prstGeom prst="rect">
            <a:avLst/>
          </a:prstGeom>
        </p:spPr>
        <p:txBody>
          <a:bodyPr/>
          <a:lstStyle/>
          <a:p>
            <a:pPr marL="600075" indent="-600075">
              <a:spcBef>
                <a:spcPts val="0"/>
              </a:spcBef>
              <a:defRPr sz="4800"/>
            </a:pPr>
            <a:r>
              <a:rPr dirty="0"/>
              <a:t>Structure of code should </a:t>
            </a:r>
            <a:r>
              <a:rPr dirty="0">
                <a:solidFill>
                  <a:srgbClr val="0533CA"/>
                </a:solidFill>
              </a:rPr>
              <a:t>mimic natural structure of problems in the domain</a:t>
            </a:r>
            <a:endParaRPr lang="en-US" dirty="0">
              <a:solidFill>
                <a:srgbClr val="0533CA"/>
              </a:solidFill>
            </a:endParaRPr>
          </a:p>
          <a:p>
            <a:pPr marL="1235075" lvl="1" indent="-600075">
              <a:spcBef>
                <a:spcPts val="0"/>
              </a:spcBef>
              <a:defRPr sz="4800"/>
            </a:pPr>
            <a:r>
              <a:rPr dirty="0"/>
              <a:t>e.g., graph processing algorithms are designed in terms of per-vertex operations</a:t>
            </a:r>
          </a:p>
          <a:p>
            <a:pPr marL="600075" indent="-600075">
              <a:spcBef>
                <a:spcPts val="6400"/>
              </a:spcBef>
              <a:defRPr sz="4800"/>
            </a:pPr>
            <a:r>
              <a:rPr u="sng" dirty="0"/>
              <a:t>Efficient expression</a:t>
            </a:r>
            <a:r>
              <a:rPr dirty="0"/>
              <a:t>: </a:t>
            </a:r>
            <a:r>
              <a:rPr dirty="0">
                <a:solidFill>
                  <a:srgbClr val="0533CA"/>
                </a:solidFill>
              </a:rPr>
              <a:t>common operations are easy and intuitive</a:t>
            </a:r>
            <a:r>
              <a:rPr dirty="0"/>
              <a:t> to express</a:t>
            </a:r>
          </a:p>
          <a:p>
            <a:pPr marL="600075" indent="-600075">
              <a:defRPr sz="4800"/>
            </a:pPr>
            <a:r>
              <a:rPr u="sng" dirty="0"/>
              <a:t>Efficient implementation</a:t>
            </a:r>
            <a:r>
              <a:rPr dirty="0"/>
              <a:t>: the </a:t>
            </a:r>
            <a:r>
              <a:rPr dirty="0">
                <a:solidFill>
                  <a:srgbClr val="0533CA"/>
                </a:solidFill>
              </a:rPr>
              <a:t>most important optimizations</a:t>
            </a:r>
            <a:r>
              <a:rPr dirty="0"/>
              <a:t> in the domain are </a:t>
            </a:r>
            <a:r>
              <a:rPr dirty="0">
                <a:solidFill>
                  <a:srgbClr val="0533CA"/>
                </a:solidFill>
              </a:rPr>
              <a:t>performed by the system</a:t>
            </a:r>
            <a:r>
              <a:rPr dirty="0"/>
              <a:t> for the programmer</a:t>
            </a:r>
          </a:p>
          <a:p>
            <a:pPr marL="1276350" lvl="1" indent="-476250">
              <a:defRPr sz="4200">
                <a:solidFill>
                  <a:schemeClr val="accent5"/>
                </a:solidFill>
              </a:defRPr>
            </a:pPr>
            <a:r>
              <a:rPr u="sng" dirty="0">
                <a:solidFill>
                  <a:srgbClr val="B12DBC"/>
                </a:solidFill>
              </a:rPr>
              <a:t>Our experience</a:t>
            </a:r>
            <a:r>
              <a:rPr dirty="0">
                <a:solidFill>
                  <a:srgbClr val="B12DBC"/>
                </a:solidFill>
              </a:rPr>
              <a:t>: a parallel programming system with “convenient” abstractions that precludes best-known implementation strategies will almost always fail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1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#2: good systems are usually simple systems"/>
          <p:cNvSpPr txBox="1">
            <a:spLocks noGrp="1"/>
          </p:cNvSpPr>
          <p:nvPr>
            <p:ph type="title"/>
          </p:nvPr>
        </p:nvSpPr>
        <p:spPr>
          <a:xfrm>
            <a:off x="838200" y="393700"/>
            <a:ext cx="16776231" cy="1117600"/>
          </a:xfrm>
          <a:prstGeom prst="rect">
            <a:avLst/>
          </a:prstGeom>
        </p:spPr>
        <p:txBody>
          <a:bodyPr/>
          <a:lstStyle/>
          <a:p>
            <a:pPr>
              <a:defRPr sz="7800"/>
            </a:pPr>
            <a:r>
              <a:t>#2: good systems are usually </a:t>
            </a:r>
            <a:r>
              <a:rPr>
                <a:solidFill>
                  <a:srgbClr val="0533CA"/>
                </a:solidFill>
              </a:rPr>
              <a:t>simple</a:t>
            </a:r>
            <a:r>
              <a:t> systems</a:t>
            </a:r>
          </a:p>
        </p:txBody>
      </p:sp>
      <p:sp>
        <p:nvSpPr>
          <p:cNvPr id="319" name="They have a small number of key primitives and operations…"/>
          <p:cNvSpPr txBox="1">
            <a:spLocks noGrp="1"/>
          </p:cNvSpPr>
          <p:nvPr>
            <p:ph type="body" idx="1"/>
          </p:nvPr>
        </p:nvSpPr>
        <p:spPr>
          <a:xfrm>
            <a:off x="1066800" y="2981739"/>
            <a:ext cx="16625502" cy="1037918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5000"/>
            </a:pPr>
            <a:r>
              <a:rPr dirty="0"/>
              <a:t>They have a </a:t>
            </a:r>
            <a:r>
              <a:rPr dirty="0">
                <a:solidFill>
                  <a:srgbClr val="0533CA"/>
                </a:solidFill>
              </a:rPr>
              <a:t>small number of key primitives and operations</a:t>
            </a:r>
          </a:p>
          <a:p>
            <a:pPr marL="1276350" lvl="1" indent="-476250">
              <a:spcBef>
                <a:spcPts val="600"/>
              </a:spcBef>
              <a:defRPr sz="4000"/>
            </a:pPr>
            <a:r>
              <a:rPr sz="3600" dirty="0" err="1"/>
              <a:t>GraphLab</a:t>
            </a:r>
            <a:r>
              <a:rPr sz="3600" dirty="0"/>
              <a:t>: run computation per vertex, trigger new work by signaling </a:t>
            </a:r>
          </a:p>
          <a:p>
            <a:pPr marL="1949450" lvl="2" indent="-476250">
              <a:spcBef>
                <a:spcPts val="600"/>
              </a:spcBef>
              <a:defRPr sz="4000"/>
            </a:pPr>
            <a:r>
              <a:rPr sz="3600" dirty="0"/>
              <a:t>But </a:t>
            </a:r>
            <a:r>
              <a:rPr sz="3600" dirty="0" err="1"/>
              <a:t>GraphLab’s</a:t>
            </a:r>
            <a:r>
              <a:rPr sz="3600" dirty="0"/>
              <a:t> </a:t>
            </a:r>
            <a:r>
              <a:rPr lang="en-US" sz="3600" dirty="0"/>
              <a:t>scheduling </a:t>
            </a:r>
            <a:r>
              <a:rPr sz="3600" dirty="0"/>
              <a:t>design gets messy</a:t>
            </a:r>
            <a:r>
              <a:rPr lang="en-US" sz="3600" dirty="0"/>
              <a:t>…</a:t>
            </a:r>
            <a:endParaRPr sz="3600" dirty="0"/>
          </a:p>
          <a:p>
            <a:pPr marL="1276350" lvl="1" indent="-476250">
              <a:spcBef>
                <a:spcPts val="600"/>
              </a:spcBef>
              <a:defRPr sz="4000"/>
            </a:pPr>
            <a:r>
              <a:rPr sz="3600" dirty="0"/>
              <a:t>Halide: only a few scheduling primitives</a:t>
            </a:r>
            <a:endParaRPr lang="en-US" sz="3600" dirty="0"/>
          </a:p>
          <a:p>
            <a:pPr marL="1276350" lvl="1" indent="-476250">
              <a:spcBef>
                <a:spcPts val="600"/>
              </a:spcBef>
              <a:defRPr sz="4000"/>
            </a:pPr>
            <a:r>
              <a:rPr sz="3600" dirty="0"/>
              <a:t>Hadoop: map + reduce</a:t>
            </a:r>
          </a:p>
          <a:p>
            <a:pPr marL="600075" indent="-600075">
              <a:defRPr sz="5000"/>
            </a:pPr>
            <a:r>
              <a:rPr dirty="0">
                <a:solidFill>
                  <a:srgbClr val="0533CA"/>
                </a:solidFill>
              </a:rPr>
              <a:t>Allows compiler/runtime to focus on optimizing these primitives</a:t>
            </a:r>
            <a:endParaRPr lang="en-US" dirty="0">
              <a:solidFill>
                <a:srgbClr val="0533CA"/>
              </a:solidFill>
            </a:endParaRPr>
          </a:p>
          <a:p>
            <a:pPr marL="1235075" lvl="1" indent="-600075">
              <a:defRPr sz="5000"/>
            </a:pPr>
            <a:r>
              <a:rPr sz="3600" dirty="0"/>
              <a:t>Provide parallel implementations, utilize appropriate hardware</a:t>
            </a:r>
          </a:p>
          <a:p>
            <a:pPr marL="600075" indent="-600075">
              <a:spcBef>
                <a:spcPts val="0"/>
              </a:spcBef>
              <a:defRPr sz="5000"/>
            </a:pPr>
            <a:r>
              <a:rPr dirty="0"/>
              <a:t>Common question that good architects ask: “</a:t>
            </a:r>
            <a:r>
              <a:rPr dirty="0">
                <a:solidFill>
                  <a:srgbClr val="B12DBC"/>
                </a:solidFill>
              </a:rPr>
              <a:t>do we really need that?</a:t>
            </a:r>
            <a:r>
              <a:rPr dirty="0"/>
              <a:t>”</a:t>
            </a:r>
            <a:r>
              <a:rPr lang="en-US" dirty="0"/>
              <a:t> Or can we reuse an existing primitive?</a:t>
            </a:r>
            <a:endParaRPr dirty="0"/>
          </a:p>
          <a:p>
            <a:pPr marL="1276350" lvl="1" indent="-476250">
              <a:defRPr sz="4000"/>
            </a:pPr>
            <a:r>
              <a:rPr sz="3600" dirty="0"/>
              <a:t>For every domain-specific primitive in the system: there better be a strong performance or expressivity justification for its existence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1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#3: good primitives compose"/>
          <p:cNvSpPr txBox="1">
            <a:spLocks noGrp="1"/>
          </p:cNvSpPr>
          <p:nvPr>
            <p:ph type="title"/>
          </p:nvPr>
        </p:nvSpPr>
        <p:spPr>
          <a:xfrm>
            <a:off x="838200" y="393700"/>
            <a:ext cx="16776231" cy="1117600"/>
          </a:xfrm>
          <a:prstGeom prst="rect">
            <a:avLst/>
          </a:prstGeom>
        </p:spPr>
        <p:txBody>
          <a:bodyPr/>
          <a:lstStyle/>
          <a:p>
            <a:pPr>
              <a:defRPr sz="7800"/>
            </a:pPr>
            <a:r>
              <a:t>#3: good primitives </a:t>
            </a:r>
            <a:r>
              <a:rPr>
                <a:solidFill>
                  <a:srgbClr val="0533CA"/>
                </a:solidFill>
              </a:rPr>
              <a:t>compose</a:t>
            </a:r>
          </a:p>
        </p:txBody>
      </p:sp>
      <p:sp>
        <p:nvSpPr>
          <p:cNvPr id="322" name="Composition of primitives allows for wide application scope, even if scope remains limited to a domain…"/>
          <p:cNvSpPr txBox="1">
            <a:spLocks noGrp="1"/>
          </p:cNvSpPr>
          <p:nvPr>
            <p:ph type="body" idx="1"/>
          </p:nvPr>
        </p:nvSpPr>
        <p:spPr>
          <a:xfrm>
            <a:off x="1066800" y="2238666"/>
            <a:ext cx="16543564" cy="1067648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</a:pPr>
            <a:r>
              <a:rPr sz="4200" dirty="0"/>
              <a:t>Composition of primitives allows for wide application scope, even if scope remains limited to a domain</a:t>
            </a:r>
            <a:endParaRPr lang="en-US" sz="4200" dirty="0"/>
          </a:p>
          <a:p>
            <a:pPr lvl="1">
              <a:spcBef>
                <a:spcPts val="600"/>
              </a:spcBef>
            </a:pPr>
            <a:r>
              <a:rPr sz="4200" dirty="0"/>
              <a:t>e.g., frameworks discussed today support a wide variety of graph algorithms</a:t>
            </a:r>
          </a:p>
          <a:p>
            <a:pPr>
              <a:spcBef>
                <a:spcPts val="6400"/>
              </a:spcBef>
            </a:pPr>
            <a:r>
              <a:rPr sz="4200" dirty="0">
                <a:solidFill>
                  <a:srgbClr val="0533CA"/>
                </a:solidFill>
              </a:rPr>
              <a:t>Composition often allows for generalizable optimization</a:t>
            </a:r>
          </a:p>
          <a:p>
            <a:pPr>
              <a:spcBef>
                <a:spcPts val="600"/>
              </a:spcBef>
            </a:pPr>
            <a:r>
              <a:rPr sz="4200" dirty="0"/>
              <a:t>Sign of a </a:t>
            </a:r>
            <a:r>
              <a:rPr sz="4200" dirty="0">
                <a:solidFill>
                  <a:srgbClr val="0533CA"/>
                </a:solidFill>
              </a:rPr>
              <a:t>good design</a:t>
            </a:r>
            <a:r>
              <a:rPr sz="4200" dirty="0"/>
              <a:t>:</a:t>
            </a:r>
            <a:endParaRPr lang="en-US" sz="4200" dirty="0"/>
          </a:p>
          <a:p>
            <a:pPr lvl="1">
              <a:spcBef>
                <a:spcPts val="600"/>
              </a:spcBef>
            </a:pPr>
            <a:r>
              <a:rPr sz="4200" dirty="0">
                <a:solidFill>
                  <a:srgbClr val="B12DBC"/>
                </a:solidFill>
              </a:rPr>
              <a:t>System ultimately is used for applications original designers never anticipated</a:t>
            </a:r>
          </a:p>
          <a:p>
            <a:pPr>
              <a:spcBef>
                <a:spcPts val="600"/>
              </a:spcBef>
            </a:pPr>
            <a:endParaRPr lang="en-US" sz="4200" dirty="0"/>
          </a:p>
          <a:p>
            <a:pPr>
              <a:spcBef>
                <a:spcPts val="600"/>
              </a:spcBef>
            </a:pPr>
            <a:r>
              <a:rPr sz="4200" dirty="0"/>
              <a:t>Sign that a new feature </a:t>
            </a:r>
            <a:r>
              <a:rPr sz="4200" u="sng" dirty="0"/>
              <a:t>should not</a:t>
            </a:r>
            <a:r>
              <a:rPr sz="4200" dirty="0"/>
              <a:t> be added (or added in a better way):</a:t>
            </a:r>
          </a:p>
          <a:p>
            <a:pPr lvl="1">
              <a:spcBef>
                <a:spcPts val="600"/>
              </a:spcBef>
              <a:buFont typeface="Lucida Grande"/>
              <a:defRPr sz="4200"/>
            </a:pPr>
            <a:r>
              <a:rPr sz="4200" dirty="0"/>
              <a:t>The new feature does not compose with all existing features in the system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Optimizing graph computations…"/>
          <p:cNvSpPr txBox="1">
            <a:spLocks noGrp="1"/>
          </p:cNvSpPr>
          <p:nvPr>
            <p:ph type="title"/>
          </p:nvPr>
        </p:nvSpPr>
        <p:spPr>
          <a:xfrm>
            <a:off x="1066800" y="5767906"/>
            <a:ext cx="16154400" cy="2180188"/>
          </a:xfrm>
          <a:prstGeom prst="rect">
            <a:avLst/>
          </a:prstGeom>
        </p:spPr>
        <p:txBody>
          <a:bodyPr/>
          <a:lstStyle/>
          <a:p>
            <a:pPr algn="ctr"/>
            <a:r>
              <a:t>Optimizing graph computations</a:t>
            </a:r>
          </a:p>
          <a:p>
            <a:pPr algn="ctr">
              <a:defRPr sz="5600"/>
            </a:pPr>
            <a:r>
              <a:t>(now we are talking about implementation)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Wait a minute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Wait a minute…</a:t>
            </a:r>
          </a:p>
        </p:txBody>
      </p:sp>
      <p:sp>
        <p:nvSpPr>
          <p:cNvPr id="327" name="So far in this lecture, we’ve discussed issues such as parallelism, synchronization ……"/>
          <p:cNvSpPr txBox="1">
            <a:spLocks noGrp="1"/>
          </p:cNvSpPr>
          <p:nvPr>
            <p:ph type="body" sz="half" idx="1"/>
          </p:nvPr>
        </p:nvSpPr>
        <p:spPr>
          <a:xfrm>
            <a:off x="838200" y="1790700"/>
            <a:ext cx="16331832" cy="3508474"/>
          </a:xfrm>
          <a:prstGeom prst="rect">
            <a:avLst/>
          </a:prstGeom>
        </p:spPr>
        <p:txBody>
          <a:bodyPr/>
          <a:lstStyle/>
          <a:p>
            <a:pPr>
              <a:defRPr sz="4800"/>
            </a:pPr>
            <a:r>
              <a:t>So far in this lecture, we’ve discussed issues such as parallelism, synchronization …</a:t>
            </a:r>
          </a:p>
          <a:p>
            <a:pPr>
              <a:defRPr sz="4800"/>
            </a:pPr>
            <a:r>
              <a:t>But graph processing typically has </a:t>
            </a:r>
            <a:r>
              <a:rPr>
                <a:solidFill>
                  <a:srgbClr val="B12DBC"/>
                </a:solidFill>
              </a:rPr>
              <a:t>low arithmetic intensity</a:t>
            </a:r>
          </a:p>
        </p:txBody>
      </p:sp>
      <p:pic>
        <p:nvPicPr>
          <p:cNvPr id="32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36" y="11610365"/>
            <a:ext cx="8420336" cy="1473925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Or just consider PageRank: ~ 1 multiply-accumulate per iteration of summation loop"/>
          <p:cNvSpPr txBox="1"/>
          <p:nvPr/>
        </p:nvSpPr>
        <p:spPr>
          <a:xfrm>
            <a:off x="1703494" y="10915501"/>
            <a:ext cx="12381055" cy="502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t>Or just consider </a:t>
            </a:r>
            <a:r>
              <a:rPr>
                <a:solidFill>
                  <a:srgbClr val="0533CA"/>
                </a:solidFill>
              </a:rPr>
              <a:t>PageRank</a:t>
            </a:r>
            <a:r>
              <a:t>: </a:t>
            </a:r>
            <a:r>
              <a:rPr>
                <a:solidFill>
                  <a:srgbClr val="B12DBC"/>
                </a:solidFill>
              </a:rPr>
              <a:t>~ 1 multiply-accumulate per iteration</a:t>
            </a:r>
            <a:r>
              <a:t> of summation loop</a:t>
            </a:r>
          </a:p>
        </p:txBody>
      </p:sp>
      <p:pic>
        <p:nvPicPr>
          <p:cNvPr id="330" name="Screen Shot 2016-04-03 at 1.20.15 PM.png" descr="Screen Shot 2016-04-03 at 1.20.15 PM.png"/>
          <p:cNvPicPr>
            <a:picLocks noChangeAspect="1"/>
          </p:cNvPicPr>
          <p:nvPr/>
        </p:nvPicPr>
        <p:blipFill>
          <a:blip r:embed="rId3"/>
          <a:srcRect r="8953"/>
          <a:stretch>
            <a:fillRect/>
          </a:stretch>
        </p:blipFill>
        <p:spPr>
          <a:xfrm>
            <a:off x="7117280" y="5367349"/>
            <a:ext cx="10145823" cy="5156146"/>
          </a:xfrm>
          <a:prstGeom prst="rect">
            <a:avLst/>
          </a:prstGeom>
          <a:ln w="12700">
            <a:miter lim="400000"/>
          </a:ln>
          <a:effectLst>
            <a:outerShdw blurRad="38100" dist="25400" dir="5965182" rotWithShape="0">
              <a:srgbClr val="000000">
                <a:alpha val="50000"/>
              </a:srgbClr>
            </a:outerShdw>
          </a:effectLst>
        </p:spPr>
      </p:pic>
      <p:sp>
        <p:nvSpPr>
          <p:cNvPr id="331" name="VTune profiling results: Memory bandwidth bound!"/>
          <p:cNvSpPr txBox="1"/>
          <p:nvPr/>
        </p:nvSpPr>
        <p:spPr>
          <a:xfrm>
            <a:off x="7117280" y="4831123"/>
            <a:ext cx="10145713" cy="50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VTune profiling results: Memory bandwidth bound!</a:t>
            </a:r>
          </a:p>
        </p:txBody>
      </p:sp>
      <p:sp>
        <p:nvSpPr>
          <p:cNvPr id="332" name="Walking over edges accesses information from “random” graph vertices"/>
          <p:cNvSpPr txBox="1"/>
          <p:nvPr/>
        </p:nvSpPr>
        <p:spPr>
          <a:xfrm>
            <a:off x="1506103" y="5826772"/>
            <a:ext cx="4656328" cy="1468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Walking over edges accesses information from “random” graph vertices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wo ideas to increase the performance of operations on large graphs *"/>
          <p:cNvSpPr txBox="1">
            <a:spLocks noGrp="1"/>
          </p:cNvSpPr>
          <p:nvPr>
            <p:ph type="title"/>
          </p:nvPr>
        </p:nvSpPr>
        <p:spPr>
          <a:xfrm>
            <a:off x="838200" y="393700"/>
            <a:ext cx="16154400" cy="257244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</a:lvl1pPr>
          </a:lstStyle>
          <a:p>
            <a:r>
              <a:t>Two ideas to increase the performance of operations on large graphs * </a:t>
            </a:r>
          </a:p>
        </p:txBody>
      </p:sp>
      <p:sp>
        <p:nvSpPr>
          <p:cNvPr id="335" name="Reorganize graph structure to increase locality…"/>
          <p:cNvSpPr txBox="1">
            <a:spLocks noGrp="1"/>
          </p:cNvSpPr>
          <p:nvPr>
            <p:ph type="body" sz="half" idx="1"/>
          </p:nvPr>
        </p:nvSpPr>
        <p:spPr>
          <a:xfrm>
            <a:off x="838200" y="4010679"/>
            <a:ext cx="16154400" cy="3265094"/>
          </a:xfrm>
          <a:prstGeom prst="rect">
            <a:avLst/>
          </a:prstGeom>
        </p:spPr>
        <p:txBody>
          <a:bodyPr/>
          <a:lstStyle/>
          <a:p>
            <a:pPr marL="957384" indent="-957384">
              <a:spcBef>
                <a:spcPts val="6400"/>
              </a:spcBef>
              <a:buSzPct val="100000"/>
              <a:buFontTx/>
              <a:buAutoNum type="arabicPeriod"/>
            </a:pPr>
            <a:r>
              <a:t>Reorganize graph structure to </a:t>
            </a:r>
            <a:r>
              <a:rPr>
                <a:solidFill>
                  <a:srgbClr val="0533CA"/>
                </a:solidFill>
              </a:rPr>
              <a:t>increase locality</a:t>
            </a:r>
          </a:p>
          <a:p>
            <a:pPr marL="957384" indent="-957384">
              <a:spcBef>
                <a:spcPts val="6400"/>
              </a:spcBef>
              <a:buSzPct val="100000"/>
              <a:buFontTx/>
              <a:buAutoNum type="arabicPeriod"/>
            </a:pPr>
            <a:r>
              <a:rPr>
                <a:solidFill>
                  <a:srgbClr val="0533CA"/>
                </a:solidFill>
              </a:rPr>
              <a:t>Compress</a:t>
            </a:r>
            <a:r>
              <a:t> the graph</a:t>
            </a:r>
          </a:p>
        </p:txBody>
      </p:sp>
      <p:sp>
        <p:nvSpPr>
          <p:cNvPr id="336" name="* Both optimizations might be performed by a framework without application knowledge"/>
          <p:cNvSpPr txBox="1"/>
          <p:nvPr/>
        </p:nvSpPr>
        <p:spPr>
          <a:xfrm>
            <a:off x="787556" y="12887568"/>
            <a:ext cx="1426308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* Both optimizations might be performed by a framework without application knowledge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Line"/>
          <p:cNvSpPr/>
          <p:nvPr/>
        </p:nvSpPr>
        <p:spPr>
          <a:xfrm>
            <a:off x="12945149" y="6337669"/>
            <a:ext cx="2531954" cy="3276558"/>
          </a:xfrm>
          <a:prstGeom prst="line">
            <a:avLst/>
          </a:prstGeom>
          <a:ln w="88900">
            <a:solidFill>
              <a:srgbClr val="A6AA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39" name="Line"/>
          <p:cNvSpPr/>
          <p:nvPr/>
        </p:nvSpPr>
        <p:spPr>
          <a:xfrm flipH="1">
            <a:off x="13988693" y="9989155"/>
            <a:ext cx="1698692" cy="1034285"/>
          </a:xfrm>
          <a:prstGeom prst="line">
            <a:avLst/>
          </a:prstGeom>
          <a:ln w="88900">
            <a:solidFill>
              <a:srgbClr val="A6AA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40" name="Line"/>
          <p:cNvSpPr/>
          <p:nvPr/>
        </p:nvSpPr>
        <p:spPr>
          <a:xfrm>
            <a:off x="12941318" y="6286264"/>
            <a:ext cx="1885133" cy="765985"/>
          </a:xfrm>
          <a:prstGeom prst="line">
            <a:avLst/>
          </a:prstGeom>
          <a:ln w="88900">
            <a:solidFill>
              <a:srgbClr val="A6AA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41" name="Directed graph represen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Directed graph representation</a:t>
            </a:r>
          </a:p>
        </p:txBody>
      </p:sp>
      <p:sp>
        <p:nvSpPr>
          <p:cNvPr id="342" name="1"/>
          <p:cNvSpPr txBox="1"/>
          <p:nvPr/>
        </p:nvSpPr>
        <p:spPr>
          <a:xfrm>
            <a:off x="3461472" y="2514628"/>
            <a:ext cx="337742" cy="50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1</a:t>
            </a:r>
          </a:p>
        </p:txBody>
      </p:sp>
      <p:sp>
        <p:nvSpPr>
          <p:cNvPr id="343" name="2 3"/>
          <p:cNvSpPr txBox="1"/>
          <p:nvPr/>
        </p:nvSpPr>
        <p:spPr>
          <a:xfrm>
            <a:off x="3457693" y="3030842"/>
            <a:ext cx="784623" cy="50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2 3</a:t>
            </a:r>
          </a:p>
        </p:txBody>
      </p:sp>
      <p:sp>
        <p:nvSpPr>
          <p:cNvPr id="344" name="3 5"/>
          <p:cNvSpPr txBox="1"/>
          <p:nvPr/>
        </p:nvSpPr>
        <p:spPr>
          <a:xfrm>
            <a:off x="4351694" y="3030842"/>
            <a:ext cx="784623" cy="50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3 5</a:t>
            </a:r>
          </a:p>
        </p:txBody>
      </p:sp>
      <p:sp>
        <p:nvSpPr>
          <p:cNvPr id="345" name="2"/>
          <p:cNvSpPr txBox="1"/>
          <p:nvPr/>
        </p:nvSpPr>
        <p:spPr>
          <a:xfrm>
            <a:off x="4359350" y="2514628"/>
            <a:ext cx="337742" cy="50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2</a:t>
            </a:r>
          </a:p>
        </p:txBody>
      </p:sp>
      <p:sp>
        <p:nvSpPr>
          <p:cNvPr id="346" name="3"/>
          <p:cNvSpPr txBox="1"/>
          <p:nvPr/>
        </p:nvSpPr>
        <p:spPr>
          <a:xfrm>
            <a:off x="5295328" y="2514628"/>
            <a:ext cx="337741" cy="50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3</a:t>
            </a:r>
          </a:p>
        </p:txBody>
      </p:sp>
      <p:sp>
        <p:nvSpPr>
          <p:cNvPr id="347" name="2 4 5 6"/>
          <p:cNvSpPr txBox="1"/>
          <p:nvPr/>
        </p:nvSpPr>
        <p:spPr>
          <a:xfrm>
            <a:off x="5296496" y="3030842"/>
            <a:ext cx="1901826" cy="50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2 4 5 6 </a:t>
            </a:r>
          </a:p>
        </p:txBody>
      </p:sp>
      <p:sp>
        <p:nvSpPr>
          <p:cNvPr id="348" name="4"/>
          <p:cNvSpPr txBox="1"/>
          <p:nvPr/>
        </p:nvSpPr>
        <p:spPr>
          <a:xfrm>
            <a:off x="7117351" y="2514628"/>
            <a:ext cx="337742" cy="50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4</a:t>
            </a:r>
          </a:p>
        </p:txBody>
      </p:sp>
      <p:sp>
        <p:nvSpPr>
          <p:cNvPr id="349" name="1 2 3 6"/>
          <p:cNvSpPr txBox="1"/>
          <p:nvPr/>
        </p:nvSpPr>
        <p:spPr>
          <a:xfrm>
            <a:off x="8076207" y="3030842"/>
            <a:ext cx="1678386" cy="50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1 2 3 6</a:t>
            </a:r>
          </a:p>
        </p:txBody>
      </p:sp>
      <p:sp>
        <p:nvSpPr>
          <p:cNvPr id="350" name="5"/>
          <p:cNvSpPr txBox="1"/>
          <p:nvPr/>
        </p:nvSpPr>
        <p:spPr>
          <a:xfrm>
            <a:off x="8059143" y="2514628"/>
            <a:ext cx="337742" cy="50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5</a:t>
            </a:r>
          </a:p>
        </p:txBody>
      </p:sp>
      <p:sp>
        <p:nvSpPr>
          <p:cNvPr id="351" name="1 5"/>
          <p:cNvSpPr txBox="1"/>
          <p:nvPr/>
        </p:nvSpPr>
        <p:spPr>
          <a:xfrm>
            <a:off x="7129877" y="3030842"/>
            <a:ext cx="784623" cy="50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1 5</a:t>
            </a:r>
          </a:p>
        </p:txBody>
      </p:sp>
      <p:sp>
        <p:nvSpPr>
          <p:cNvPr id="352" name="Outgoing Edges"/>
          <p:cNvSpPr txBox="1"/>
          <p:nvPr/>
        </p:nvSpPr>
        <p:spPr>
          <a:xfrm>
            <a:off x="958506" y="3015701"/>
            <a:ext cx="232728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Outgoing Edges</a:t>
            </a:r>
          </a:p>
        </p:txBody>
      </p:sp>
      <p:sp>
        <p:nvSpPr>
          <p:cNvPr id="353" name="Vertex Id"/>
          <p:cNvSpPr txBox="1"/>
          <p:nvPr/>
        </p:nvSpPr>
        <p:spPr>
          <a:xfrm>
            <a:off x="958506" y="2497549"/>
            <a:ext cx="232728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Vertex Id</a:t>
            </a:r>
          </a:p>
        </p:txBody>
      </p:sp>
      <p:sp>
        <p:nvSpPr>
          <p:cNvPr id="354" name="6"/>
          <p:cNvSpPr txBox="1"/>
          <p:nvPr/>
        </p:nvSpPr>
        <p:spPr>
          <a:xfrm>
            <a:off x="9811853" y="2506875"/>
            <a:ext cx="337741" cy="50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6</a:t>
            </a:r>
          </a:p>
        </p:txBody>
      </p:sp>
      <p:sp>
        <p:nvSpPr>
          <p:cNvPr id="355" name="2 4"/>
          <p:cNvSpPr txBox="1"/>
          <p:nvPr/>
        </p:nvSpPr>
        <p:spPr>
          <a:xfrm>
            <a:off x="9844558" y="3030842"/>
            <a:ext cx="784623" cy="50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2 4</a:t>
            </a:r>
          </a:p>
        </p:txBody>
      </p:sp>
      <p:sp>
        <p:nvSpPr>
          <p:cNvPr id="356" name="Line"/>
          <p:cNvSpPr/>
          <p:nvPr/>
        </p:nvSpPr>
        <p:spPr>
          <a:xfrm>
            <a:off x="4373730" y="2556291"/>
            <a:ext cx="1" cy="837977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57" name="Line"/>
          <p:cNvSpPr/>
          <p:nvPr/>
        </p:nvSpPr>
        <p:spPr>
          <a:xfrm>
            <a:off x="5309196" y="2556291"/>
            <a:ext cx="1" cy="837977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58" name="Line"/>
          <p:cNvSpPr/>
          <p:nvPr/>
        </p:nvSpPr>
        <p:spPr>
          <a:xfrm>
            <a:off x="7129184" y="2556291"/>
            <a:ext cx="1" cy="837977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59" name="Line"/>
          <p:cNvSpPr/>
          <p:nvPr/>
        </p:nvSpPr>
        <p:spPr>
          <a:xfrm>
            <a:off x="8077350" y="2568991"/>
            <a:ext cx="1" cy="837977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60" name="Line"/>
          <p:cNvSpPr/>
          <p:nvPr/>
        </p:nvSpPr>
        <p:spPr>
          <a:xfrm>
            <a:off x="9824975" y="2581691"/>
            <a:ext cx="1" cy="837977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61" name="Vertex Id"/>
          <p:cNvSpPr txBox="1"/>
          <p:nvPr/>
        </p:nvSpPr>
        <p:spPr>
          <a:xfrm>
            <a:off x="958506" y="3979098"/>
            <a:ext cx="232728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Vertex Id</a:t>
            </a:r>
          </a:p>
        </p:txBody>
      </p:sp>
      <p:sp>
        <p:nvSpPr>
          <p:cNvPr id="362" name="Incoming Edges"/>
          <p:cNvSpPr txBox="1"/>
          <p:nvPr/>
        </p:nvSpPr>
        <p:spPr>
          <a:xfrm>
            <a:off x="958506" y="4504054"/>
            <a:ext cx="232728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Incoming Edges</a:t>
            </a:r>
          </a:p>
        </p:txBody>
      </p:sp>
      <p:sp>
        <p:nvSpPr>
          <p:cNvPr id="363" name="4 5"/>
          <p:cNvSpPr txBox="1"/>
          <p:nvPr/>
        </p:nvSpPr>
        <p:spPr>
          <a:xfrm>
            <a:off x="3432293" y="4462581"/>
            <a:ext cx="784623" cy="50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4 5</a:t>
            </a:r>
          </a:p>
        </p:txBody>
      </p:sp>
      <p:sp>
        <p:nvSpPr>
          <p:cNvPr id="364" name="1"/>
          <p:cNvSpPr txBox="1"/>
          <p:nvPr/>
        </p:nvSpPr>
        <p:spPr>
          <a:xfrm>
            <a:off x="3436072" y="3981904"/>
            <a:ext cx="337742" cy="50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1</a:t>
            </a:r>
          </a:p>
        </p:txBody>
      </p:sp>
      <p:sp>
        <p:nvSpPr>
          <p:cNvPr id="365" name="2"/>
          <p:cNvSpPr txBox="1"/>
          <p:nvPr/>
        </p:nvSpPr>
        <p:spPr>
          <a:xfrm>
            <a:off x="4359350" y="4020004"/>
            <a:ext cx="337742" cy="50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2</a:t>
            </a:r>
          </a:p>
        </p:txBody>
      </p:sp>
      <p:sp>
        <p:nvSpPr>
          <p:cNvPr id="366" name="Line"/>
          <p:cNvSpPr/>
          <p:nvPr/>
        </p:nvSpPr>
        <p:spPr>
          <a:xfrm>
            <a:off x="4373730" y="4061666"/>
            <a:ext cx="1" cy="837977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67" name="1 3 5 6"/>
          <p:cNvSpPr txBox="1"/>
          <p:nvPr/>
        </p:nvSpPr>
        <p:spPr>
          <a:xfrm>
            <a:off x="4373730" y="4462581"/>
            <a:ext cx="1678385" cy="50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1 3 5 6</a:t>
            </a:r>
          </a:p>
        </p:txBody>
      </p:sp>
      <p:sp>
        <p:nvSpPr>
          <p:cNvPr id="368" name="3"/>
          <p:cNvSpPr txBox="1"/>
          <p:nvPr/>
        </p:nvSpPr>
        <p:spPr>
          <a:xfrm>
            <a:off x="6214965" y="4006180"/>
            <a:ext cx="337742" cy="50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3</a:t>
            </a:r>
          </a:p>
        </p:txBody>
      </p:sp>
      <p:sp>
        <p:nvSpPr>
          <p:cNvPr id="369" name="Line"/>
          <p:cNvSpPr/>
          <p:nvPr/>
        </p:nvSpPr>
        <p:spPr>
          <a:xfrm>
            <a:off x="6228833" y="4047842"/>
            <a:ext cx="1" cy="837978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70" name="1 2 5"/>
          <p:cNvSpPr txBox="1"/>
          <p:nvPr/>
        </p:nvSpPr>
        <p:spPr>
          <a:xfrm>
            <a:off x="6238031" y="4462581"/>
            <a:ext cx="1231504" cy="50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1 2 5</a:t>
            </a:r>
          </a:p>
        </p:txBody>
      </p:sp>
      <p:sp>
        <p:nvSpPr>
          <p:cNvPr id="371" name="4"/>
          <p:cNvSpPr txBox="1"/>
          <p:nvPr/>
        </p:nvSpPr>
        <p:spPr>
          <a:xfrm>
            <a:off x="7573850" y="4001611"/>
            <a:ext cx="337741" cy="50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4</a:t>
            </a:r>
          </a:p>
        </p:txBody>
      </p:sp>
      <p:sp>
        <p:nvSpPr>
          <p:cNvPr id="372" name="Line"/>
          <p:cNvSpPr/>
          <p:nvPr/>
        </p:nvSpPr>
        <p:spPr>
          <a:xfrm>
            <a:off x="7585682" y="4043273"/>
            <a:ext cx="1" cy="837978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73" name="3 6"/>
          <p:cNvSpPr txBox="1"/>
          <p:nvPr/>
        </p:nvSpPr>
        <p:spPr>
          <a:xfrm>
            <a:off x="7606793" y="4462581"/>
            <a:ext cx="784622" cy="50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3 6</a:t>
            </a:r>
          </a:p>
        </p:txBody>
      </p:sp>
      <p:sp>
        <p:nvSpPr>
          <p:cNvPr id="374" name="5"/>
          <p:cNvSpPr txBox="1"/>
          <p:nvPr/>
        </p:nvSpPr>
        <p:spPr>
          <a:xfrm>
            <a:off x="8532546" y="4020661"/>
            <a:ext cx="337742" cy="50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5</a:t>
            </a:r>
          </a:p>
        </p:txBody>
      </p:sp>
      <p:sp>
        <p:nvSpPr>
          <p:cNvPr id="375" name="Line"/>
          <p:cNvSpPr/>
          <p:nvPr/>
        </p:nvSpPr>
        <p:spPr>
          <a:xfrm>
            <a:off x="8550753" y="4075023"/>
            <a:ext cx="1" cy="837978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76" name="2 3 4"/>
          <p:cNvSpPr txBox="1"/>
          <p:nvPr/>
        </p:nvSpPr>
        <p:spPr>
          <a:xfrm>
            <a:off x="8547250" y="4462581"/>
            <a:ext cx="1231504" cy="50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2 3 4</a:t>
            </a:r>
          </a:p>
        </p:txBody>
      </p:sp>
      <p:sp>
        <p:nvSpPr>
          <p:cNvPr id="377" name="6"/>
          <p:cNvSpPr txBox="1"/>
          <p:nvPr/>
        </p:nvSpPr>
        <p:spPr>
          <a:xfrm>
            <a:off x="9822657" y="3985035"/>
            <a:ext cx="337742" cy="50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6</a:t>
            </a:r>
          </a:p>
        </p:txBody>
      </p:sp>
      <p:sp>
        <p:nvSpPr>
          <p:cNvPr id="378" name="Line"/>
          <p:cNvSpPr/>
          <p:nvPr/>
        </p:nvSpPr>
        <p:spPr>
          <a:xfrm>
            <a:off x="9835780" y="4059850"/>
            <a:ext cx="1" cy="837977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79" name="3 6"/>
          <p:cNvSpPr txBox="1"/>
          <p:nvPr/>
        </p:nvSpPr>
        <p:spPr>
          <a:xfrm>
            <a:off x="9847571" y="4462581"/>
            <a:ext cx="784623" cy="50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3 6</a:t>
            </a:r>
          </a:p>
        </p:txBody>
      </p:sp>
      <p:sp>
        <p:nvSpPr>
          <p:cNvPr id="380" name="Circle"/>
          <p:cNvSpPr/>
          <p:nvPr/>
        </p:nvSpPr>
        <p:spPr>
          <a:xfrm>
            <a:off x="9965058" y="10119610"/>
            <a:ext cx="966102" cy="966103"/>
          </a:xfrm>
          <a:prstGeom prst="ellipse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81" name="Circle"/>
          <p:cNvSpPr/>
          <p:nvPr/>
        </p:nvSpPr>
        <p:spPr>
          <a:xfrm>
            <a:off x="9500662" y="7106233"/>
            <a:ext cx="966103" cy="966102"/>
          </a:xfrm>
          <a:prstGeom prst="ellipse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82" name="Circle"/>
          <p:cNvSpPr/>
          <p:nvPr/>
        </p:nvSpPr>
        <p:spPr>
          <a:xfrm>
            <a:off x="12456297" y="5762575"/>
            <a:ext cx="966103" cy="966103"/>
          </a:xfrm>
          <a:prstGeom prst="ellipse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83" name="Circle"/>
          <p:cNvSpPr/>
          <p:nvPr/>
        </p:nvSpPr>
        <p:spPr>
          <a:xfrm>
            <a:off x="14784804" y="6748496"/>
            <a:ext cx="966102" cy="966102"/>
          </a:xfrm>
          <a:prstGeom prst="ellipse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84" name="Circle"/>
          <p:cNvSpPr/>
          <p:nvPr/>
        </p:nvSpPr>
        <p:spPr>
          <a:xfrm>
            <a:off x="15309764" y="9437182"/>
            <a:ext cx="966103" cy="966102"/>
          </a:xfrm>
          <a:prstGeom prst="ellipse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85" name="Circle"/>
          <p:cNvSpPr/>
          <p:nvPr/>
        </p:nvSpPr>
        <p:spPr>
          <a:xfrm>
            <a:off x="13098687" y="10749877"/>
            <a:ext cx="966102" cy="966102"/>
          </a:xfrm>
          <a:prstGeom prst="ellipse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86" name="1"/>
          <p:cNvSpPr txBox="1"/>
          <p:nvPr/>
        </p:nvSpPr>
        <p:spPr>
          <a:xfrm>
            <a:off x="12759540" y="5924316"/>
            <a:ext cx="337742" cy="642621"/>
          </a:xfrm>
          <a:prstGeom prst="rect">
            <a:avLst/>
          </a:prstGeom>
          <a:ln w="12700">
            <a:miter lim="400000"/>
          </a:ln>
          <a:effectLst>
            <a:outerShdw blurRad="38100" dist="25400" dir="3258158" rotWithShape="0">
              <a:srgbClr val="000000">
                <a:alpha val="7936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1</a:t>
            </a:r>
          </a:p>
        </p:txBody>
      </p:sp>
      <p:sp>
        <p:nvSpPr>
          <p:cNvPr id="387" name="2"/>
          <p:cNvSpPr txBox="1"/>
          <p:nvPr/>
        </p:nvSpPr>
        <p:spPr>
          <a:xfrm>
            <a:off x="15073583" y="6922937"/>
            <a:ext cx="435071" cy="642620"/>
          </a:xfrm>
          <a:prstGeom prst="rect">
            <a:avLst/>
          </a:prstGeom>
          <a:ln w="12700">
            <a:miter lim="400000"/>
          </a:ln>
          <a:effectLst>
            <a:outerShdw blurRad="38100" dist="25400" dir="3258158" rotWithShape="0">
              <a:srgbClr val="000000">
                <a:alpha val="7936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2</a:t>
            </a:r>
          </a:p>
        </p:txBody>
      </p:sp>
      <p:sp>
        <p:nvSpPr>
          <p:cNvPr id="388" name="3"/>
          <p:cNvSpPr txBox="1"/>
          <p:nvPr/>
        </p:nvSpPr>
        <p:spPr>
          <a:xfrm>
            <a:off x="15575280" y="9624323"/>
            <a:ext cx="435071" cy="642621"/>
          </a:xfrm>
          <a:prstGeom prst="rect">
            <a:avLst/>
          </a:prstGeom>
          <a:ln w="12700">
            <a:miter lim="400000"/>
          </a:ln>
          <a:effectLst>
            <a:outerShdw blurRad="38100" dist="25400" dir="3258158" rotWithShape="0">
              <a:srgbClr val="000000">
                <a:alpha val="7936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3</a:t>
            </a:r>
          </a:p>
        </p:txBody>
      </p:sp>
      <p:sp>
        <p:nvSpPr>
          <p:cNvPr id="389" name="4"/>
          <p:cNvSpPr txBox="1"/>
          <p:nvPr/>
        </p:nvSpPr>
        <p:spPr>
          <a:xfrm>
            <a:off x="13364202" y="10949717"/>
            <a:ext cx="435071" cy="642621"/>
          </a:xfrm>
          <a:prstGeom prst="rect">
            <a:avLst/>
          </a:prstGeom>
          <a:ln w="12700">
            <a:miter lim="400000"/>
          </a:ln>
          <a:effectLst>
            <a:outerShdw blurRad="38100" dist="25400" dir="3258158" rotWithShape="0">
              <a:srgbClr val="000000">
                <a:alpha val="7936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4</a:t>
            </a:r>
          </a:p>
        </p:txBody>
      </p:sp>
      <p:sp>
        <p:nvSpPr>
          <p:cNvPr id="390" name="5"/>
          <p:cNvSpPr txBox="1"/>
          <p:nvPr/>
        </p:nvSpPr>
        <p:spPr>
          <a:xfrm>
            <a:off x="10243273" y="10319451"/>
            <a:ext cx="435072" cy="642621"/>
          </a:xfrm>
          <a:prstGeom prst="rect">
            <a:avLst/>
          </a:prstGeom>
          <a:ln w="12700">
            <a:miter lim="400000"/>
          </a:ln>
          <a:effectLst>
            <a:outerShdw blurRad="38100" dist="25400" dir="3258158" rotWithShape="0">
              <a:srgbClr val="000000">
                <a:alpha val="7936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5</a:t>
            </a:r>
          </a:p>
        </p:txBody>
      </p:sp>
      <p:sp>
        <p:nvSpPr>
          <p:cNvPr id="391" name="6"/>
          <p:cNvSpPr txBox="1"/>
          <p:nvPr/>
        </p:nvSpPr>
        <p:spPr>
          <a:xfrm>
            <a:off x="9753478" y="7280674"/>
            <a:ext cx="435071" cy="642620"/>
          </a:xfrm>
          <a:prstGeom prst="rect">
            <a:avLst/>
          </a:prstGeom>
          <a:ln w="12700">
            <a:miter lim="400000"/>
          </a:ln>
          <a:effectLst>
            <a:outerShdw blurRad="38100" dist="25400" dir="3258158" rotWithShape="0">
              <a:srgbClr val="000000">
                <a:alpha val="7936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6</a:t>
            </a:r>
          </a:p>
        </p:txBody>
      </p:sp>
      <p:sp>
        <p:nvSpPr>
          <p:cNvPr id="392" name="Line"/>
          <p:cNvSpPr/>
          <p:nvPr/>
        </p:nvSpPr>
        <p:spPr>
          <a:xfrm>
            <a:off x="15380978" y="7716299"/>
            <a:ext cx="312724" cy="1719181"/>
          </a:xfrm>
          <a:prstGeom prst="line">
            <a:avLst/>
          </a:prstGeom>
          <a:ln w="88900">
            <a:solidFill>
              <a:srgbClr val="A6AAA9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93" name="Line"/>
          <p:cNvSpPr/>
          <p:nvPr/>
        </p:nvSpPr>
        <p:spPr>
          <a:xfrm flipH="1">
            <a:off x="10840349" y="7476144"/>
            <a:ext cx="4015521" cy="2861899"/>
          </a:xfrm>
          <a:prstGeom prst="line">
            <a:avLst/>
          </a:prstGeom>
          <a:ln w="88900">
            <a:solidFill>
              <a:srgbClr val="A6AAA9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94" name="Line"/>
          <p:cNvSpPr/>
          <p:nvPr/>
        </p:nvSpPr>
        <p:spPr>
          <a:xfrm flipH="1">
            <a:off x="10930680" y="9986814"/>
            <a:ext cx="4370993" cy="617379"/>
          </a:xfrm>
          <a:prstGeom prst="line">
            <a:avLst/>
          </a:prstGeom>
          <a:ln w="88900">
            <a:solidFill>
              <a:srgbClr val="A6AAA9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95" name="Line"/>
          <p:cNvSpPr/>
          <p:nvPr/>
        </p:nvSpPr>
        <p:spPr>
          <a:xfrm flipH="1" flipV="1">
            <a:off x="10437270" y="7819215"/>
            <a:ext cx="4863660" cy="2035341"/>
          </a:xfrm>
          <a:prstGeom prst="line">
            <a:avLst/>
          </a:prstGeom>
          <a:ln w="88900">
            <a:solidFill>
              <a:srgbClr val="A6AA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96" name="Line"/>
          <p:cNvSpPr/>
          <p:nvPr/>
        </p:nvSpPr>
        <p:spPr>
          <a:xfrm flipH="1" flipV="1">
            <a:off x="12998384" y="6741421"/>
            <a:ext cx="568490" cy="4021848"/>
          </a:xfrm>
          <a:prstGeom prst="line">
            <a:avLst/>
          </a:prstGeom>
          <a:ln w="88900">
            <a:solidFill>
              <a:srgbClr val="A6AA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97" name="Line"/>
          <p:cNvSpPr/>
          <p:nvPr/>
        </p:nvSpPr>
        <p:spPr>
          <a:xfrm flipH="1" flipV="1">
            <a:off x="10903749" y="10859159"/>
            <a:ext cx="2210885" cy="379680"/>
          </a:xfrm>
          <a:prstGeom prst="line">
            <a:avLst/>
          </a:prstGeom>
          <a:ln w="88900">
            <a:solidFill>
              <a:srgbClr val="A6AA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98" name="Line"/>
          <p:cNvSpPr/>
          <p:nvPr/>
        </p:nvSpPr>
        <p:spPr>
          <a:xfrm flipV="1">
            <a:off x="10702931" y="6681724"/>
            <a:ext cx="1993427" cy="3511169"/>
          </a:xfrm>
          <a:prstGeom prst="line">
            <a:avLst/>
          </a:prstGeom>
          <a:ln w="88900">
            <a:solidFill>
              <a:srgbClr val="A6AA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99" name="Line"/>
          <p:cNvSpPr/>
          <p:nvPr/>
        </p:nvSpPr>
        <p:spPr>
          <a:xfrm flipH="1" flipV="1">
            <a:off x="10042267" y="8086820"/>
            <a:ext cx="300142" cy="2046891"/>
          </a:xfrm>
          <a:prstGeom prst="line">
            <a:avLst/>
          </a:prstGeom>
          <a:ln w="88900">
            <a:solidFill>
              <a:srgbClr val="A6AA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00" name="Line"/>
          <p:cNvSpPr/>
          <p:nvPr/>
        </p:nvSpPr>
        <p:spPr>
          <a:xfrm flipV="1">
            <a:off x="10470206" y="7306020"/>
            <a:ext cx="4311125" cy="274696"/>
          </a:xfrm>
          <a:prstGeom prst="line">
            <a:avLst/>
          </a:prstGeom>
          <a:ln w="88900">
            <a:solidFill>
              <a:srgbClr val="A6AA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01" name="Line"/>
          <p:cNvSpPr/>
          <p:nvPr/>
        </p:nvSpPr>
        <p:spPr>
          <a:xfrm>
            <a:off x="10281510" y="8010542"/>
            <a:ext cx="2929415" cy="2939593"/>
          </a:xfrm>
          <a:prstGeom prst="line">
            <a:avLst/>
          </a:prstGeom>
          <a:ln w="88900">
            <a:solidFill>
              <a:srgbClr val="A6AA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oday’s topic: analyzing big graph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Today’s topic: analyzing big graphs</a:t>
            </a:r>
          </a:p>
        </p:txBody>
      </p:sp>
      <p:pic>
        <p:nvPicPr>
          <p:cNvPr id="41" name="facebook_social_graph.png" descr="facebook_social_graph.png"/>
          <p:cNvPicPr>
            <a:picLocks noChangeAspect="1"/>
          </p:cNvPicPr>
          <p:nvPr/>
        </p:nvPicPr>
        <p:blipFill>
          <a:blip r:embed="rId3"/>
          <a:srcRect l="2465" t="2197" r="873" b="2643"/>
          <a:stretch>
            <a:fillRect/>
          </a:stretch>
        </p:blipFill>
        <p:spPr>
          <a:xfrm>
            <a:off x="5087820" y="5474902"/>
            <a:ext cx="12012294" cy="7915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572" extrusionOk="0">
                <a:moveTo>
                  <a:pt x="20180" y="1"/>
                </a:moveTo>
                <a:cubicBezTo>
                  <a:pt x="19970" y="-3"/>
                  <a:pt x="19930" y="11"/>
                  <a:pt x="19928" y="86"/>
                </a:cubicBezTo>
                <a:cubicBezTo>
                  <a:pt x="19926" y="135"/>
                  <a:pt x="19923" y="300"/>
                  <a:pt x="19919" y="452"/>
                </a:cubicBezTo>
                <a:cubicBezTo>
                  <a:pt x="19912" y="751"/>
                  <a:pt x="19809" y="1010"/>
                  <a:pt x="19739" y="904"/>
                </a:cubicBezTo>
                <a:cubicBezTo>
                  <a:pt x="19676" y="808"/>
                  <a:pt x="19658" y="842"/>
                  <a:pt x="19661" y="1050"/>
                </a:cubicBezTo>
                <a:lnTo>
                  <a:pt x="19664" y="1252"/>
                </a:lnTo>
                <a:lnTo>
                  <a:pt x="19354" y="1267"/>
                </a:lnTo>
                <a:cubicBezTo>
                  <a:pt x="19184" y="1276"/>
                  <a:pt x="18993" y="1262"/>
                  <a:pt x="18929" y="1237"/>
                </a:cubicBezTo>
                <a:cubicBezTo>
                  <a:pt x="18830" y="1198"/>
                  <a:pt x="18813" y="1169"/>
                  <a:pt x="18816" y="1040"/>
                </a:cubicBezTo>
                <a:cubicBezTo>
                  <a:pt x="18822" y="820"/>
                  <a:pt x="18733" y="714"/>
                  <a:pt x="18545" y="716"/>
                </a:cubicBezTo>
                <a:cubicBezTo>
                  <a:pt x="18374" y="718"/>
                  <a:pt x="18229" y="824"/>
                  <a:pt x="18221" y="956"/>
                </a:cubicBezTo>
                <a:cubicBezTo>
                  <a:pt x="18218" y="1001"/>
                  <a:pt x="18214" y="1066"/>
                  <a:pt x="18211" y="1102"/>
                </a:cubicBezTo>
                <a:cubicBezTo>
                  <a:pt x="18203" y="1242"/>
                  <a:pt x="18124" y="1274"/>
                  <a:pt x="17757" y="1283"/>
                </a:cubicBezTo>
                <a:cubicBezTo>
                  <a:pt x="17547" y="1288"/>
                  <a:pt x="17384" y="1312"/>
                  <a:pt x="17394" y="1337"/>
                </a:cubicBezTo>
                <a:cubicBezTo>
                  <a:pt x="17404" y="1361"/>
                  <a:pt x="17371" y="1423"/>
                  <a:pt x="17321" y="1473"/>
                </a:cubicBezTo>
                <a:cubicBezTo>
                  <a:pt x="17271" y="1523"/>
                  <a:pt x="17238" y="1575"/>
                  <a:pt x="17248" y="1590"/>
                </a:cubicBezTo>
                <a:cubicBezTo>
                  <a:pt x="17258" y="1605"/>
                  <a:pt x="17291" y="1587"/>
                  <a:pt x="17320" y="1550"/>
                </a:cubicBezTo>
                <a:cubicBezTo>
                  <a:pt x="17364" y="1494"/>
                  <a:pt x="17377" y="1498"/>
                  <a:pt x="17396" y="1571"/>
                </a:cubicBezTo>
                <a:cubicBezTo>
                  <a:pt x="17408" y="1620"/>
                  <a:pt x="17409" y="1675"/>
                  <a:pt x="17397" y="1694"/>
                </a:cubicBezTo>
                <a:cubicBezTo>
                  <a:pt x="17385" y="1712"/>
                  <a:pt x="17392" y="1757"/>
                  <a:pt x="17412" y="1794"/>
                </a:cubicBezTo>
                <a:cubicBezTo>
                  <a:pt x="17439" y="1843"/>
                  <a:pt x="17428" y="1884"/>
                  <a:pt x="17371" y="1945"/>
                </a:cubicBezTo>
                <a:cubicBezTo>
                  <a:pt x="17300" y="2020"/>
                  <a:pt x="17299" y="2028"/>
                  <a:pt x="17360" y="2027"/>
                </a:cubicBezTo>
                <a:cubicBezTo>
                  <a:pt x="17557" y="2023"/>
                  <a:pt x="17656" y="2164"/>
                  <a:pt x="17589" y="2352"/>
                </a:cubicBezTo>
                <a:cubicBezTo>
                  <a:pt x="17569" y="2410"/>
                  <a:pt x="17552" y="2505"/>
                  <a:pt x="17552" y="2564"/>
                </a:cubicBezTo>
                <a:cubicBezTo>
                  <a:pt x="17552" y="2624"/>
                  <a:pt x="17519" y="2708"/>
                  <a:pt x="17479" y="2750"/>
                </a:cubicBezTo>
                <a:cubicBezTo>
                  <a:pt x="17439" y="2793"/>
                  <a:pt x="17411" y="2858"/>
                  <a:pt x="17417" y="2896"/>
                </a:cubicBezTo>
                <a:cubicBezTo>
                  <a:pt x="17430" y="2982"/>
                  <a:pt x="17249" y="3048"/>
                  <a:pt x="17126" y="3002"/>
                </a:cubicBezTo>
                <a:cubicBezTo>
                  <a:pt x="17067" y="2981"/>
                  <a:pt x="17036" y="2932"/>
                  <a:pt x="17036" y="2857"/>
                </a:cubicBezTo>
                <a:cubicBezTo>
                  <a:pt x="17034" y="2653"/>
                  <a:pt x="16957" y="2577"/>
                  <a:pt x="16760" y="2583"/>
                </a:cubicBezTo>
                <a:cubicBezTo>
                  <a:pt x="16553" y="2589"/>
                  <a:pt x="16426" y="2701"/>
                  <a:pt x="16491" y="2821"/>
                </a:cubicBezTo>
                <a:cubicBezTo>
                  <a:pt x="16521" y="2876"/>
                  <a:pt x="16508" y="2906"/>
                  <a:pt x="16432" y="2949"/>
                </a:cubicBezTo>
                <a:cubicBezTo>
                  <a:pt x="16332" y="3007"/>
                  <a:pt x="16292" y="2986"/>
                  <a:pt x="16292" y="2877"/>
                </a:cubicBezTo>
                <a:cubicBezTo>
                  <a:pt x="16292" y="2842"/>
                  <a:pt x="16273" y="2814"/>
                  <a:pt x="16249" y="2814"/>
                </a:cubicBezTo>
                <a:cubicBezTo>
                  <a:pt x="16189" y="2814"/>
                  <a:pt x="16101" y="2618"/>
                  <a:pt x="16122" y="2533"/>
                </a:cubicBezTo>
                <a:cubicBezTo>
                  <a:pt x="16132" y="2494"/>
                  <a:pt x="16122" y="2429"/>
                  <a:pt x="16099" y="2387"/>
                </a:cubicBezTo>
                <a:cubicBezTo>
                  <a:pt x="16066" y="2328"/>
                  <a:pt x="16071" y="2297"/>
                  <a:pt x="16121" y="2248"/>
                </a:cubicBezTo>
                <a:cubicBezTo>
                  <a:pt x="16182" y="2190"/>
                  <a:pt x="16182" y="2188"/>
                  <a:pt x="16122" y="2216"/>
                </a:cubicBezTo>
                <a:cubicBezTo>
                  <a:pt x="16019" y="2264"/>
                  <a:pt x="16007" y="2098"/>
                  <a:pt x="16101" y="1941"/>
                </a:cubicBezTo>
                <a:cubicBezTo>
                  <a:pt x="16147" y="1864"/>
                  <a:pt x="16167" y="1816"/>
                  <a:pt x="16145" y="1835"/>
                </a:cubicBezTo>
                <a:cubicBezTo>
                  <a:pt x="16123" y="1855"/>
                  <a:pt x="16085" y="1834"/>
                  <a:pt x="16061" y="1791"/>
                </a:cubicBezTo>
                <a:cubicBezTo>
                  <a:pt x="16029" y="1733"/>
                  <a:pt x="15946" y="1714"/>
                  <a:pt x="15747" y="1718"/>
                </a:cubicBezTo>
                <a:cubicBezTo>
                  <a:pt x="15439" y="1726"/>
                  <a:pt x="15402" y="1742"/>
                  <a:pt x="15460" y="1848"/>
                </a:cubicBezTo>
                <a:cubicBezTo>
                  <a:pt x="15492" y="1907"/>
                  <a:pt x="15489" y="1930"/>
                  <a:pt x="15449" y="1954"/>
                </a:cubicBezTo>
                <a:cubicBezTo>
                  <a:pt x="15419" y="1971"/>
                  <a:pt x="15396" y="2049"/>
                  <a:pt x="15396" y="2127"/>
                </a:cubicBezTo>
                <a:cubicBezTo>
                  <a:pt x="15396" y="2319"/>
                  <a:pt x="15230" y="2516"/>
                  <a:pt x="15067" y="2518"/>
                </a:cubicBezTo>
                <a:cubicBezTo>
                  <a:pt x="14999" y="2518"/>
                  <a:pt x="14925" y="2537"/>
                  <a:pt x="14902" y="2559"/>
                </a:cubicBezTo>
                <a:cubicBezTo>
                  <a:pt x="14841" y="2618"/>
                  <a:pt x="14339" y="2555"/>
                  <a:pt x="14346" y="2489"/>
                </a:cubicBezTo>
                <a:cubicBezTo>
                  <a:pt x="14350" y="2458"/>
                  <a:pt x="14321" y="2429"/>
                  <a:pt x="14283" y="2425"/>
                </a:cubicBezTo>
                <a:cubicBezTo>
                  <a:pt x="14246" y="2420"/>
                  <a:pt x="14168" y="2367"/>
                  <a:pt x="14112" y="2306"/>
                </a:cubicBezTo>
                <a:cubicBezTo>
                  <a:pt x="13995" y="2180"/>
                  <a:pt x="13939" y="2160"/>
                  <a:pt x="13997" y="2266"/>
                </a:cubicBezTo>
                <a:cubicBezTo>
                  <a:pt x="14066" y="2392"/>
                  <a:pt x="13949" y="2572"/>
                  <a:pt x="13796" y="2572"/>
                </a:cubicBezTo>
                <a:cubicBezTo>
                  <a:pt x="13653" y="2572"/>
                  <a:pt x="13654" y="2565"/>
                  <a:pt x="13688" y="3151"/>
                </a:cubicBezTo>
                <a:lnTo>
                  <a:pt x="13698" y="3326"/>
                </a:lnTo>
                <a:lnTo>
                  <a:pt x="13953" y="3326"/>
                </a:lnTo>
                <a:cubicBezTo>
                  <a:pt x="14237" y="3326"/>
                  <a:pt x="14300" y="3384"/>
                  <a:pt x="14271" y="3624"/>
                </a:cubicBezTo>
                <a:cubicBezTo>
                  <a:pt x="14249" y="3812"/>
                  <a:pt x="14278" y="3888"/>
                  <a:pt x="14342" y="3807"/>
                </a:cubicBezTo>
                <a:cubicBezTo>
                  <a:pt x="14381" y="3757"/>
                  <a:pt x="14399" y="3773"/>
                  <a:pt x="14427" y="3885"/>
                </a:cubicBezTo>
                <a:cubicBezTo>
                  <a:pt x="14462" y="4027"/>
                  <a:pt x="14415" y="4346"/>
                  <a:pt x="14368" y="4275"/>
                </a:cubicBezTo>
                <a:cubicBezTo>
                  <a:pt x="14287" y="4152"/>
                  <a:pt x="14210" y="4612"/>
                  <a:pt x="14272" y="4855"/>
                </a:cubicBezTo>
                <a:cubicBezTo>
                  <a:pt x="14301" y="4969"/>
                  <a:pt x="14379" y="4964"/>
                  <a:pt x="14409" y="4847"/>
                </a:cubicBezTo>
                <a:cubicBezTo>
                  <a:pt x="14431" y="4758"/>
                  <a:pt x="14437" y="4758"/>
                  <a:pt x="14483" y="4854"/>
                </a:cubicBezTo>
                <a:cubicBezTo>
                  <a:pt x="14510" y="4910"/>
                  <a:pt x="14524" y="4977"/>
                  <a:pt x="14514" y="5002"/>
                </a:cubicBezTo>
                <a:cubicBezTo>
                  <a:pt x="14503" y="5028"/>
                  <a:pt x="14551" y="5049"/>
                  <a:pt x="14619" y="5049"/>
                </a:cubicBezTo>
                <a:cubicBezTo>
                  <a:pt x="14688" y="5049"/>
                  <a:pt x="14754" y="5023"/>
                  <a:pt x="14767" y="4992"/>
                </a:cubicBezTo>
                <a:cubicBezTo>
                  <a:pt x="14800" y="4909"/>
                  <a:pt x="14898" y="5047"/>
                  <a:pt x="14874" y="5142"/>
                </a:cubicBezTo>
                <a:cubicBezTo>
                  <a:pt x="14863" y="5184"/>
                  <a:pt x="14873" y="5269"/>
                  <a:pt x="14895" y="5331"/>
                </a:cubicBezTo>
                <a:cubicBezTo>
                  <a:pt x="14926" y="5421"/>
                  <a:pt x="14923" y="5456"/>
                  <a:pt x="14880" y="5504"/>
                </a:cubicBezTo>
                <a:cubicBezTo>
                  <a:pt x="14850" y="5537"/>
                  <a:pt x="14817" y="5645"/>
                  <a:pt x="14807" y="5744"/>
                </a:cubicBezTo>
                <a:cubicBezTo>
                  <a:pt x="14797" y="5843"/>
                  <a:pt x="14775" y="5944"/>
                  <a:pt x="14759" y="5967"/>
                </a:cubicBezTo>
                <a:cubicBezTo>
                  <a:pt x="14743" y="5990"/>
                  <a:pt x="14495" y="6026"/>
                  <a:pt x="14207" y="6047"/>
                </a:cubicBezTo>
                <a:cubicBezTo>
                  <a:pt x="13652" y="6088"/>
                  <a:pt x="13568" y="6062"/>
                  <a:pt x="13595" y="5852"/>
                </a:cubicBezTo>
                <a:cubicBezTo>
                  <a:pt x="13604" y="5775"/>
                  <a:pt x="13576" y="5728"/>
                  <a:pt x="13488" y="5672"/>
                </a:cubicBezTo>
                <a:cubicBezTo>
                  <a:pt x="13375" y="5600"/>
                  <a:pt x="13274" y="5418"/>
                  <a:pt x="13313" y="5358"/>
                </a:cubicBezTo>
                <a:cubicBezTo>
                  <a:pt x="13323" y="5343"/>
                  <a:pt x="13270" y="5260"/>
                  <a:pt x="13196" y="5172"/>
                </a:cubicBezTo>
                <a:cubicBezTo>
                  <a:pt x="13100" y="5059"/>
                  <a:pt x="13038" y="5022"/>
                  <a:pt x="12979" y="5045"/>
                </a:cubicBezTo>
                <a:lnTo>
                  <a:pt x="12896" y="5076"/>
                </a:lnTo>
                <a:lnTo>
                  <a:pt x="12987" y="5226"/>
                </a:lnTo>
                <a:cubicBezTo>
                  <a:pt x="13037" y="5309"/>
                  <a:pt x="13074" y="5421"/>
                  <a:pt x="13068" y="5477"/>
                </a:cubicBezTo>
                <a:cubicBezTo>
                  <a:pt x="13052" y="5638"/>
                  <a:pt x="12774" y="6014"/>
                  <a:pt x="12663" y="6027"/>
                </a:cubicBezTo>
                <a:cubicBezTo>
                  <a:pt x="12498" y="6045"/>
                  <a:pt x="12341" y="5868"/>
                  <a:pt x="12440" y="5776"/>
                </a:cubicBezTo>
                <a:cubicBezTo>
                  <a:pt x="12460" y="5757"/>
                  <a:pt x="12476" y="5705"/>
                  <a:pt x="12476" y="5660"/>
                </a:cubicBezTo>
                <a:cubicBezTo>
                  <a:pt x="12476" y="5597"/>
                  <a:pt x="12441" y="5582"/>
                  <a:pt x="12325" y="5594"/>
                </a:cubicBezTo>
                <a:cubicBezTo>
                  <a:pt x="12195" y="5607"/>
                  <a:pt x="12175" y="5595"/>
                  <a:pt x="12181" y="5506"/>
                </a:cubicBezTo>
                <a:cubicBezTo>
                  <a:pt x="12184" y="5450"/>
                  <a:pt x="12155" y="5336"/>
                  <a:pt x="12116" y="5253"/>
                </a:cubicBezTo>
                <a:cubicBezTo>
                  <a:pt x="12077" y="5170"/>
                  <a:pt x="12056" y="5102"/>
                  <a:pt x="12070" y="5102"/>
                </a:cubicBezTo>
                <a:cubicBezTo>
                  <a:pt x="12083" y="5102"/>
                  <a:pt x="12075" y="5066"/>
                  <a:pt x="12050" y="5022"/>
                </a:cubicBezTo>
                <a:cubicBezTo>
                  <a:pt x="12026" y="4977"/>
                  <a:pt x="12019" y="4941"/>
                  <a:pt x="12035" y="4941"/>
                </a:cubicBezTo>
                <a:cubicBezTo>
                  <a:pt x="12050" y="4941"/>
                  <a:pt x="12033" y="4906"/>
                  <a:pt x="11995" y="4864"/>
                </a:cubicBezTo>
                <a:cubicBezTo>
                  <a:pt x="11932" y="4794"/>
                  <a:pt x="11932" y="4783"/>
                  <a:pt x="11985" y="4751"/>
                </a:cubicBezTo>
                <a:cubicBezTo>
                  <a:pt x="12018" y="4732"/>
                  <a:pt x="12074" y="4709"/>
                  <a:pt x="12109" y="4698"/>
                </a:cubicBezTo>
                <a:cubicBezTo>
                  <a:pt x="12145" y="4688"/>
                  <a:pt x="12180" y="4678"/>
                  <a:pt x="12187" y="4676"/>
                </a:cubicBezTo>
                <a:cubicBezTo>
                  <a:pt x="12194" y="4673"/>
                  <a:pt x="12183" y="4640"/>
                  <a:pt x="12162" y="4601"/>
                </a:cubicBezTo>
                <a:cubicBezTo>
                  <a:pt x="12141" y="4562"/>
                  <a:pt x="12132" y="4481"/>
                  <a:pt x="12143" y="4420"/>
                </a:cubicBezTo>
                <a:cubicBezTo>
                  <a:pt x="12155" y="4348"/>
                  <a:pt x="12142" y="4298"/>
                  <a:pt x="12104" y="4275"/>
                </a:cubicBezTo>
                <a:cubicBezTo>
                  <a:pt x="12069" y="4255"/>
                  <a:pt x="12056" y="4214"/>
                  <a:pt x="12071" y="4174"/>
                </a:cubicBezTo>
                <a:cubicBezTo>
                  <a:pt x="12085" y="4137"/>
                  <a:pt x="12084" y="4124"/>
                  <a:pt x="12067" y="4147"/>
                </a:cubicBezTo>
                <a:cubicBezTo>
                  <a:pt x="12031" y="4197"/>
                  <a:pt x="11908" y="4034"/>
                  <a:pt x="11908" y="3936"/>
                </a:cubicBezTo>
                <a:cubicBezTo>
                  <a:pt x="11908" y="3891"/>
                  <a:pt x="11867" y="3863"/>
                  <a:pt x="11801" y="3863"/>
                </a:cubicBezTo>
                <a:cubicBezTo>
                  <a:pt x="11718" y="3863"/>
                  <a:pt x="11695" y="3887"/>
                  <a:pt x="11695" y="3973"/>
                </a:cubicBezTo>
                <a:cubicBezTo>
                  <a:pt x="11695" y="4038"/>
                  <a:pt x="11661" y="4101"/>
                  <a:pt x="11610" y="4131"/>
                </a:cubicBezTo>
                <a:cubicBezTo>
                  <a:pt x="11563" y="4158"/>
                  <a:pt x="11514" y="4205"/>
                  <a:pt x="11502" y="4235"/>
                </a:cubicBezTo>
                <a:cubicBezTo>
                  <a:pt x="11490" y="4266"/>
                  <a:pt x="11454" y="4274"/>
                  <a:pt x="11422" y="4256"/>
                </a:cubicBezTo>
                <a:cubicBezTo>
                  <a:pt x="11375" y="4229"/>
                  <a:pt x="11369" y="4248"/>
                  <a:pt x="11389" y="4364"/>
                </a:cubicBezTo>
                <a:cubicBezTo>
                  <a:pt x="11407" y="4475"/>
                  <a:pt x="11396" y="4518"/>
                  <a:pt x="11335" y="4568"/>
                </a:cubicBezTo>
                <a:cubicBezTo>
                  <a:pt x="11269" y="4621"/>
                  <a:pt x="11248" y="4612"/>
                  <a:pt x="11193" y="4503"/>
                </a:cubicBezTo>
                <a:cubicBezTo>
                  <a:pt x="11158" y="4432"/>
                  <a:pt x="11128" y="4401"/>
                  <a:pt x="11128" y="4432"/>
                </a:cubicBezTo>
                <a:cubicBezTo>
                  <a:pt x="11127" y="4463"/>
                  <a:pt x="11146" y="4518"/>
                  <a:pt x="11170" y="4553"/>
                </a:cubicBezTo>
                <a:cubicBezTo>
                  <a:pt x="11193" y="4589"/>
                  <a:pt x="11199" y="4617"/>
                  <a:pt x="11183" y="4617"/>
                </a:cubicBezTo>
                <a:cubicBezTo>
                  <a:pt x="11167" y="4617"/>
                  <a:pt x="11174" y="4654"/>
                  <a:pt x="11198" y="4698"/>
                </a:cubicBezTo>
                <a:cubicBezTo>
                  <a:pt x="11229" y="4754"/>
                  <a:pt x="11231" y="4800"/>
                  <a:pt x="11206" y="4847"/>
                </a:cubicBezTo>
                <a:cubicBezTo>
                  <a:pt x="11146" y="4957"/>
                  <a:pt x="11192" y="5319"/>
                  <a:pt x="11279" y="5427"/>
                </a:cubicBezTo>
                <a:cubicBezTo>
                  <a:pt x="11357" y="5523"/>
                  <a:pt x="11356" y="5525"/>
                  <a:pt x="11287" y="5565"/>
                </a:cubicBezTo>
                <a:cubicBezTo>
                  <a:pt x="11248" y="5587"/>
                  <a:pt x="11203" y="5638"/>
                  <a:pt x="11188" y="5677"/>
                </a:cubicBezTo>
                <a:cubicBezTo>
                  <a:pt x="11172" y="5717"/>
                  <a:pt x="11137" y="5749"/>
                  <a:pt x="11111" y="5749"/>
                </a:cubicBezTo>
                <a:cubicBezTo>
                  <a:pt x="11085" y="5749"/>
                  <a:pt x="11054" y="5787"/>
                  <a:pt x="11043" y="5833"/>
                </a:cubicBezTo>
                <a:cubicBezTo>
                  <a:pt x="11031" y="5880"/>
                  <a:pt x="11003" y="5900"/>
                  <a:pt x="10980" y="5878"/>
                </a:cubicBezTo>
                <a:cubicBezTo>
                  <a:pt x="10955" y="5855"/>
                  <a:pt x="10948" y="5862"/>
                  <a:pt x="10962" y="5897"/>
                </a:cubicBezTo>
                <a:cubicBezTo>
                  <a:pt x="10975" y="5929"/>
                  <a:pt x="10941" y="5989"/>
                  <a:pt x="10886" y="6031"/>
                </a:cubicBezTo>
                <a:cubicBezTo>
                  <a:pt x="10799" y="6096"/>
                  <a:pt x="10775" y="6096"/>
                  <a:pt x="10708" y="6029"/>
                </a:cubicBezTo>
                <a:cubicBezTo>
                  <a:pt x="10665" y="5986"/>
                  <a:pt x="10630" y="5915"/>
                  <a:pt x="10630" y="5871"/>
                </a:cubicBezTo>
                <a:cubicBezTo>
                  <a:pt x="10630" y="5822"/>
                  <a:pt x="10609" y="5802"/>
                  <a:pt x="10577" y="5821"/>
                </a:cubicBezTo>
                <a:cubicBezTo>
                  <a:pt x="10517" y="5856"/>
                  <a:pt x="10457" y="5715"/>
                  <a:pt x="10472" y="5573"/>
                </a:cubicBezTo>
                <a:cubicBezTo>
                  <a:pt x="10477" y="5522"/>
                  <a:pt x="10467" y="5466"/>
                  <a:pt x="10448" y="5448"/>
                </a:cubicBezTo>
                <a:cubicBezTo>
                  <a:pt x="10428" y="5429"/>
                  <a:pt x="10432" y="5380"/>
                  <a:pt x="10460" y="5326"/>
                </a:cubicBezTo>
                <a:cubicBezTo>
                  <a:pt x="10501" y="5247"/>
                  <a:pt x="10499" y="5245"/>
                  <a:pt x="10447" y="5307"/>
                </a:cubicBezTo>
                <a:cubicBezTo>
                  <a:pt x="10396" y="5368"/>
                  <a:pt x="10381" y="5362"/>
                  <a:pt x="10346" y="5263"/>
                </a:cubicBezTo>
                <a:cubicBezTo>
                  <a:pt x="10324" y="5199"/>
                  <a:pt x="10296" y="5160"/>
                  <a:pt x="10285" y="5178"/>
                </a:cubicBezTo>
                <a:cubicBezTo>
                  <a:pt x="10274" y="5195"/>
                  <a:pt x="10243" y="5182"/>
                  <a:pt x="10216" y="5149"/>
                </a:cubicBezTo>
                <a:cubicBezTo>
                  <a:pt x="10149" y="5065"/>
                  <a:pt x="10045" y="5193"/>
                  <a:pt x="10099" y="5293"/>
                </a:cubicBezTo>
                <a:cubicBezTo>
                  <a:pt x="10127" y="5344"/>
                  <a:pt x="10121" y="5377"/>
                  <a:pt x="10077" y="5414"/>
                </a:cubicBezTo>
                <a:cubicBezTo>
                  <a:pt x="10027" y="5457"/>
                  <a:pt x="10034" y="5465"/>
                  <a:pt x="10117" y="5465"/>
                </a:cubicBezTo>
                <a:cubicBezTo>
                  <a:pt x="10182" y="5465"/>
                  <a:pt x="10247" y="5516"/>
                  <a:pt x="10298" y="5607"/>
                </a:cubicBezTo>
                <a:cubicBezTo>
                  <a:pt x="10342" y="5685"/>
                  <a:pt x="10395" y="5749"/>
                  <a:pt x="10415" y="5749"/>
                </a:cubicBezTo>
                <a:cubicBezTo>
                  <a:pt x="10464" y="5749"/>
                  <a:pt x="10647" y="6172"/>
                  <a:pt x="10618" y="6216"/>
                </a:cubicBezTo>
                <a:cubicBezTo>
                  <a:pt x="10605" y="6235"/>
                  <a:pt x="10613" y="6283"/>
                  <a:pt x="10634" y="6322"/>
                </a:cubicBezTo>
                <a:cubicBezTo>
                  <a:pt x="10663" y="6375"/>
                  <a:pt x="10662" y="6399"/>
                  <a:pt x="10626" y="6417"/>
                </a:cubicBezTo>
                <a:cubicBezTo>
                  <a:pt x="10567" y="6446"/>
                  <a:pt x="10316" y="6502"/>
                  <a:pt x="10230" y="6506"/>
                </a:cubicBezTo>
                <a:cubicBezTo>
                  <a:pt x="10195" y="6507"/>
                  <a:pt x="10177" y="6532"/>
                  <a:pt x="10188" y="6560"/>
                </a:cubicBezTo>
                <a:cubicBezTo>
                  <a:pt x="10218" y="6634"/>
                  <a:pt x="10024" y="6735"/>
                  <a:pt x="9980" y="6668"/>
                </a:cubicBezTo>
                <a:cubicBezTo>
                  <a:pt x="9956" y="6632"/>
                  <a:pt x="9930" y="6642"/>
                  <a:pt x="9903" y="6699"/>
                </a:cubicBezTo>
                <a:cubicBezTo>
                  <a:pt x="9880" y="6747"/>
                  <a:pt x="9831" y="6789"/>
                  <a:pt x="9794" y="6795"/>
                </a:cubicBezTo>
                <a:cubicBezTo>
                  <a:pt x="9756" y="6800"/>
                  <a:pt x="9677" y="6836"/>
                  <a:pt x="9619" y="6876"/>
                </a:cubicBezTo>
                <a:cubicBezTo>
                  <a:pt x="9313" y="7082"/>
                  <a:pt x="9301" y="7087"/>
                  <a:pt x="9257" y="7033"/>
                </a:cubicBezTo>
                <a:cubicBezTo>
                  <a:pt x="9233" y="7002"/>
                  <a:pt x="9196" y="6994"/>
                  <a:pt x="9175" y="7014"/>
                </a:cubicBezTo>
                <a:cubicBezTo>
                  <a:pt x="9153" y="7034"/>
                  <a:pt x="9114" y="7021"/>
                  <a:pt x="9086" y="6986"/>
                </a:cubicBezTo>
                <a:cubicBezTo>
                  <a:pt x="9044" y="6934"/>
                  <a:pt x="9028" y="6946"/>
                  <a:pt x="9001" y="7051"/>
                </a:cubicBezTo>
                <a:cubicBezTo>
                  <a:pt x="8961" y="7213"/>
                  <a:pt x="8872" y="7328"/>
                  <a:pt x="8812" y="7295"/>
                </a:cubicBezTo>
                <a:cubicBezTo>
                  <a:pt x="8787" y="7282"/>
                  <a:pt x="8740" y="7306"/>
                  <a:pt x="8706" y="7351"/>
                </a:cubicBezTo>
                <a:cubicBezTo>
                  <a:pt x="8629" y="7452"/>
                  <a:pt x="8509" y="7399"/>
                  <a:pt x="8569" y="7289"/>
                </a:cubicBezTo>
                <a:cubicBezTo>
                  <a:pt x="8600" y="7232"/>
                  <a:pt x="8596" y="7207"/>
                  <a:pt x="8554" y="7183"/>
                </a:cubicBezTo>
                <a:cubicBezTo>
                  <a:pt x="8524" y="7165"/>
                  <a:pt x="8502" y="7132"/>
                  <a:pt x="8505" y="7109"/>
                </a:cubicBezTo>
                <a:cubicBezTo>
                  <a:pt x="8515" y="7028"/>
                  <a:pt x="8456" y="6718"/>
                  <a:pt x="8430" y="6718"/>
                </a:cubicBezTo>
                <a:cubicBezTo>
                  <a:pt x="8416" y="6718"/>
                  <a:pt x="8378" y="6762"/>
                  <a:pt x="8345" y="6817"/>
                </a:cubicBezTo>
                <a:cubicBezTo>
                  <a:pt x="8289" y="6912"/>
                  <a:pt x="8290" y="6922"/>
                  <a:pt x="8361" y="6994"/>
                </a:cubicBezTo>
                <a:cubicBezTo>
                  <a:pt x="8436" y="7069"/>
                  <a:pt x="8436" y="7070"/>
                  <a:pt x="8367" y="7199"/>
                </a:cubicBezTo>
                <a:cubicBezTo>
                  <a:pt x="8304" y="7317"/>
                  <a:pt x="8288" y="7323"/>
                  <a:pt x="8192" y="7263"/>
                </a:cubicBezTo>
                <a:cubicBezTo>
                  <a:pt x="8134" y="7226"/>
                  <a:pt x="8072" y="7203"/>
                  <a:pt x="8054" y="7211"/>
                </a:cubicBezTo>
                <a:cubicBezTo>
                  <a:pt x="8036" y="7219"/>
                  <a:pt x="7975" y="7161"/>
                  <a:pt x="7918" y="7080"/>
                </a:cubicBezTo>
                <a:cubicBezTo>
                  <a:pt x="7796" y="6905"/>
                  <a:pt x="7757" y="6896"/>
                  <a:pt x="7751" y="7041"/>
                </a:cubicBezTo>
                <a:cubicBezTo>
                  <a:pt x="7748" y="7100"/>
                  <a:pt x="7742" y="7173"/>
                  <a:pt x="7737" y="7202"/>
                </a:cubicBezTo>
                <a:cubicBezTo>
                  <a:pt x="7732" y="7232"/>
                  <a:pt x="7726" y="7294"/>
                  <a:pt x="7724" y="7340"/>
                </a:cubicBezTo>
                <a:cubicBezTo>
                  <a:pt x="7719" y="7422"/>
                  <a:pt x="7511" y="7590"/>
                  <a:pt x="7466" y="7547"/>
                </a:cubicBezTo>
                <a:cubicBezTo>
                  <a:pt x="7453" y="7535"/>
                  <a:pt x="7434" y="7563"/>
                  <a:pt x="7422" y="7609"/>
                </a:cubicBezTo>
                <a:cubicBezTo>
                  <a:pt x="7409" y="7659"/>
                  <a:pt x="7435" y="7741"/>
                  <a:pt x="7486" y="7812"/>
                </a:cubicBezTo>
                <a:cubicBezTo>
                  <a:pt x="7606" y="7981"/>
                  <a:pt x="7628" y="8437"/>
                  <a:pt x="7519" y="8498"/>
                </a:cubicBezTo>
                <a:cubicBezTo>
                  <a:pt x="7479" y="8521"/>
                  <a:pt x="7434" y="8582"/>
                  <a:pt x="7421" y="8633"/>
                </a:cubicBezTo>
                <a:cubicBezTo>
                  <a:pt x="7403" y="8705"/>
                  <a:pt x="7388" y="8713"/>
                  <a:pt x="7356" y="8665"/>
                </a:cubicBezTo>
                <a:cubicBezTo>
                  <a:pt x="7334" y="8630"/>
                  <a:pt x="7277" y="8602"/>
                  <a:pt x="7230" y="8602"/>
                </a:cubicBezTo>
                <a:cubicBezTo>
                  <a:pt x="7156" y="8602"/>
                  <a:pt x="7149" y="8621"/>
                  <a:pt x="7168" y="8756"/>
                </a:cubicBezTo>
                <a:cubicBezTo>
                  <a:pt x="7201" y="8981"/>
                  <a:pt x="7117" y="9061"/>
                  <a:pt x="6866" y="9044"/>
                </a:cubicBezTo>
                <a:cubicBezTo>
                  <a:pt x="6753" y="9037"/>
                  <a:pt x="6651" y="9053"/>
                  <a:pt x="6639" y="9081"/>
                </a:cubicBezTo>
                <a:cubicBezTo>
                  <a:pt x="6627" y="9111"/>
                  <a:pt x="6573" y="9098"/>
                  <a:pt x="6510" y="9050"/>
                </a:cubicBezTo>
                <a:cubicBezTo>
                  <a:pt x="6410" y="8974"/>
                  <a:pt x="6406" y="8960"/>
                  <a:pt x="6457" y="8875"/>
                </a:cubicBezTo>
                <a:cubicBezTo>
                  <a:pt x="6541" y="8734"/>
                  <a:pt x="6524" y="8657"/>
                  <a:pt x="6403" y="8620"/>
                </a:cubicBezTo>
                <a:cubicBezTo>
                  <a:pt x="6343" y="8602"/>
                  <a:pt x="6287" y="8560"/>
                  <a:pt x="6279" y="8527"/>
                </a:cubicBezTo>
                <a:cubicBezTo>
                  <a:pt x="6259" y="8445"/>
                  <a:pt x="6234" y="8126"/>
                  <a:pt x="6231" y="7918"/>
                </a:cubicBezTo>
                <a:lnTo>
                  <a:pt x="6228" y="7748"/>
                </a:lnTo>
                <a:lnTo>
                  <a:pt x="6025" y="7764"/>
                </a:lnTo>
                <a:cubicBezTo>
                  <a:pt x="5756" y="7785"/>
                  <a:pt x="5759" y="7784"/>
                  <a:pt x="5778" y="7862"/>
                </a:cubicBezTo>
                <a:cubicBezTo>
                  <a:pt x="5787" y="7899"/>
                  <a:pt x="5756" y="8005"/>
                  <a:pt x="5711" y="8098"/>
                </a:cubicBezTo>
                <a:cubicBezTo>
                  <a:pt x="5665" y="8191"/>
                  <a:pt x="5638" y="8281"/>
                  <a:pt x="5649" y="8298"/>
                </a:cubicBezTo>
                <a:cubicBezTo>
                  <a:pt x="5661" y="8316"/>
                  <a:pt x="5643" y="8394"/>
                  <a:pt x="5610" y="8471"/>
                </a:cubicBezTo>
                <a:cubicBezTo>
                  <a:pt x="5576" y="8549"/>
                  <a:pt x="5558" y="8625"/>
                  <a:pt x="5568" y="8641"/>
                </a:cubicBezTo>
                <a:cubicBezTo>
                  <a:pt x="5579" y="8657"/>
                  <a:pt x="5570" y="8720"/>
                  <a:pt x="5548" y="8780"/>
                </a:cubicBezTo>
                <a:cubicBezTo>
                  <a:pt x="5511" y="8885"/>
                  <a:pt x="5507" y="8886"/>
                  <a:pt x="5463" y="8796"/>
                </a:cubicBezTo>
                <a:cubicBezTo>
                  <a:pt x="5438" y="8743"/>
                  <a:pt x="5426" y="8666"/>
                  <a:pt x="5436" y="8625"/>
                </a:cubicBezTo>
                <a:cubicBezTo>
                  <a:pt x="5452" y="8561"/>
                  <a:pt x="5432" y="8562"/>
                  <a:pt x="5309" y="8628"/>
                </a:cubicBezTo>
                <a:cubicBezTo>
                  <a:pt x="5193" y="8690"/>
                  <a:pt x="5143" y="8693"/>
                  <a:pt x="5072" y="8644"/>
                </a:cubicBezTo>
                <a:cubicBezTo>
                  <a:pt x="4999" y="8594"/>
                  <a:pt x="4975" y="8597"/>
                  <a:pt x="4949" y="8659"/>
                </a:cubicBezTo>
                <a:cubicBezTo>
                  <a:pt x="4931" y="8702"/>
                  <a:pt x="4923" y="8766"/>
                  <a:pt x="4932" y="8802"/>
                </a:cubicBezTo>
                <a:cubicBezTo>
                  <a:pt x="4941" y="8838"/>
                  <a:pt x="4933" y="8882"/>
                  <a:pt x="4914" y="8899"/>
                </a:cubicBezTo>
                <a:cubicBezTo>
                  <a:pt x="4896" y="8917"/>
                  <a:pt x="4883" y="9022"/>
                  <a:pt x="4886" y="9133"/>
                </a:cubicBezTo>
                <a:cubicBezTo>
                  <a:pt x="4891" y="9316"/>
                  <a:pt x="4901" y="9335"/>
                  <a:pt x="4996" y="9346"/>
                </a:cubicBezTo>
                <a:cubicBezTo>
                  <a:pt x="5123" y="9361"/>
                  <a:pt x="5244" y="9452"/>
                  <a:pt x="5219" y="9514"/>
                </a:cubicBezTo>
                <a:cubicBezTo>
                  <a:pt x="5209" y="9539"/>
                  <a:pt x="5233" y="9572"/>
                  <a:pt x="5274" y="9588"/>
                </a:cubicBezTo>
                <a:cubicBezTo>
                  <a:pt x="5358" y="9622"/>
                  <a:pt x="5355" y="9812"/>
                  <a:pt x="5269" y="9817"/>
                </a:cubicBezTo>
                <a:cubicBezTo>
                  <a:pt x="5240" y="9818"/>
                  <a:pt x="5185" y="9836"/>
                  <a:pt x="5146" y="9856"/>
                </a:cubicBezTo>
                <a:cubicBezTo>
                  <a:pt x="5107" y="9875"/>
                  <a:pt x="5003" y="9895"/>
                  <a:pt x="4915" y="9901"/>
                </a:cubicBezTo>
                <a:cubicBezTo>
                  <a:pt x="4827" y="9907"/>
                  <a:pt x="4736" y="9934"/>
                  <a:pt x="4713" y="9962"/>
                </a:cubicBezTo>
                <a:cubicBezTo>
                  <a:pt x="4689" y="9989"/>
                  <a:pt x="4653" y="9996"/>
                  <a:pt x="4633" y="9977"/>
                </a:cubicBezTo>
                <a:cubicBezTo>
                  <a:pt x="4612" y="9957"/>
                  <a:pt x="4596" y="9987"/>
                  <a:pt x="4596" y="10046"/>
                </a:cubicBezTo>
                <a:cubicBezTo>
                  <a:pt x="4596" y="10247"/>
                  <a:pt x="4455" y="10327"/>
                  <a:pt x="4102" y="10325"/>
                </a:cubicBezTo>
                <a:cubicBezTo>
                  <a:pt x="3999" y="10325"/>
                  <a:pt x="3878" y="10174"/>
                  <a:pt x="3913" y="10089"/>
                </a:cubicBezTo>
                <a:cubicBezTo>
                  <a:pt x="3926" y="10056"/>
                  <a:pt x="3939" y="10005"/>
                  <a:pt x="3940" y="9976"/>
                </a:cubicBezTo>
                <a:cubicBezTo>
                  <a:pt x="3941" y="9946"/>
                  <a:pt x="3954" y="9841"/>
                  <a:pt x="3970" y="9743"/>
                </a:cubicBezTo>
                <a:cubicBezTo>
                  <a:pt x="3992" y="9609"/>
                  <a:pt x="3985" y="9541"/>
                  <a:pt x="3943" y="9469"/>
                </a:cubicBezTo>
                <a:cubicBezTo>
                  <a:pt x="3911" y="9417"/>
                  <a:pt x="3897" y="9358"/>
                  <a:pt x="3910" y="9339"/>
                </a:cubicBezTo>
                <a:cubicBezTo>
                  <a:pt x="3931" y="9306"/>
                  <a:pt x="3831" y="9285"/>
                  <a:pt x="3803" y="9316"/>
                </a:cubicBezTo>
                <a:cubicBezTo>
                  <a:pt x="3772" y="9350"/>
                  <a:pt x="3677" y="9175"/>
                  <a:pt x="3697" y="9121"/>
                </a:cubicBezTo>
                <a:cubicBezTo>
                  <a:pt x="3710" y="9088"/>
                  <a:pt x="3679" y="9117"/>
                  <a:pt x="3628" y="9187"/>
                </a:cubicBezTo>
                <a:cubicBezTo>
                  <a:pt x="3578" y="9257"/>
                  <a:pt x="3519" y="9298"/>
                  <a:pt x="3498" y="9278"/>
                </a:cubicBezTo>
                <a:cubicBezTo>
                  <a:pt x="3477" y="9258"/>
                  <a:pt x="3460" y="9270"/>
                  <a:pt x="3460" y="9304"/>
                </a:cubicBezTo>
                <a:cubicBezTo>
                  <a:pt x="3460" y="9338"/>
                  <a:pt x="3434" y="9450"/>
                  <a:pt x="3402" y="9553"/>
                </a:cubicBezTo>
                <a:cubicBezTo>
                  <a:pt x="3346" y="9732"/>
                  <a:pt x="3346" y="9743"/>
                  <a:pt x="3417" y="9818"/>
                </a:cubicBezTo>
                <a:cubicBezTo>
                  <a:pt x="3466" y="9870"/>
                  <a:pt x="3486" y="9937"/>
                  <a:pt x="3475" y="10021"/>
                </a:cubicBezTo>
                <a:cubicBezTo>
                  <a:pt x="3463" y="10129"/>
                  <a:pt x="3476" y="10148"/>
                  <a:pt x="3565" y="10152"/>
                </a:cubicBezTo>
                <a:cubicBezTo>
                  <a:pt x="3686" y="10157"/>
                  <a:pt x="3859" y="10313"/>
                  <a:pt x="3840" y="10400"/>
                </a:cubicBezTo>
                <a:cubicBezTo>
                  <a:pt x="3824" y="10470"/>
                  <a:pt x="3679" y="10448"/>
                  <a:pt x="3602" y="10363"/>
                </a:cubicBezTo>
                <a:cubicBezTo>
                  <a:pt x="3567" y="10324"/>
                  <a:pt x="3569" y="10337"/>
                  <a:pt x="3608" y="10403"/>
                </a:cubicBezTo>
                <a:cubicBezTo>
                  <a:pt x="3662" y="10492"/>
                  <a:pt x="3663" y="10514"/>
                  <a:pt x="3614" y="10627"/>
                </a:cubicBezTo>
                <a:cubicBezTo>
                  <a:pt x="3573" y="10720"/>
                  <a:pt x="3529" y="10751"/>
                  <a:pt x="3438" y="10746"/>
                </a:cubicBezTo>
                <a:cubicBezTo>
                  <a:pt x="3372" y="10742"/>
                  <a:pt x="3300" y="10706"/>
                  <a:pt x="3278" y="10667"/>
                </a:cubicBezTo>
                <a:cubicBezTo>
                  <a:pt x="3256" y="10626"/>
                  <a:pt x="3205" y="10609"/>
                  <a:pt x="3160" y="10626"/>
                </a:cubicBezTo>
                <a:cubicBezTo>
                  <a:pt x="3101" y="10648"/>
                  <a:pt x="3066" y="10620"/>
                  <a:pt x="3020" y="10514"/>
                </a:cubicBezTo>
                <a:cubicBezTo>
                  <a:pt x="2972" y="10403"/>
                  <a:pt x="2948" y="10386"/>
                  <a:pt x="2910" y="10433"/>
                </a:cubicBezTo>
                <a:cubicBezTo>
                  <a:pt x="2873" y="10480"/>
                  <a:pt x="2852" y="10468"/>
                  <a:pt x="2822" y="10381"/>
                </a:cubicBezTo>
                <a:cubicBezTo>
                  <a:pt x="2800" y="10320"/>
                  <a:pt x="2794" y="10239"/>
                  <a:pt x="2807" y="10203"/>
                </a:cubicBezTo>
                <a:cubicBezTo>
                  <a:pt x="2821" y="10166"/>
                  <a:pt x="2820" y="10155"/>
                  <a:pt x="2805" y="10176"/>
                </a:cubicBezTo>
                <a:cubicBezTo>
                  <a:pt x="2789" y="10197"/>
                  <a:pt x="2743" y="10186"/>
                  <a:pt x="2701" y="10153"/>
                </a:cubicBezTo>
                <a:cubicBezTo>
                  <a:pt x="2634" y="10099"/>
                  <a:pt x="2631" y="10101"/>
                  <a:pt x="2673" y="10179"/>
                </a:cubicBezTo>
                <a:cubicBezTo>
                  <a:pt x="2713" y="10252"/>
                  <a:pt x="2712" y="10286"/>
                  <a:pt x="2665" y="10389"/>
                </a:cubicBezTo>
                <a:cubicBezTo>
                  <a:pt x="2583" y="10566"/>
                  <a:pt x="2594" y="10641"/>
                  <a:pt x="2700" y="10624"/>
                </a:cubicBezTo>
                <a:cubicBezTo>
                  <a:pt x="2819" y="10604"/>
                  <a:pt x="2843" y="10710"/>
                  <a:pt x="2765" y="10912"/>
                </a:cubicBezTo>
                <a:cubicBezTo>
                  <a:pt x="2674" y="11146"/>
                  <a:pt x="2510" y="11318"/>
                  <a:pt x="2451" y="11243"/>
                </a:cubicBezTo>
                <a:cubicBezTo>
                  <a:pt x="2415" y="11198"/>
                  <a:pt x="2399" y="11212"/>
                  <a:pt x="2384" y="11302"/>
                </a:cubicBezTo>
                <a:cubicBezTo>
                  <a:pt x="2369" y="11389"/>
                  <a:pt x="2351" y="11406"/>
                  <a:pt x="2317" y="11364"/>
                </a:cubicBezTo>
                <a:cubicBezTo>
                  <a:pt x="2251" y="11285"/>
                  <a:pt x="2153" y="11299"/>
                  <a:pt x="2130" y="11392"/>
                </a:cubicBezTo>
                <a:cubicBezTo>
                  <a:pt x="2104" y="11494"/>
                  <a:pt x="1899" y="11183"/>
                  <a:pt x="1826" y="10931"/>
                </a:cubicBezTo>
                <a:cubicBezTo>
                  <a:pt x="1797" y="10835"/>
                  <a:pt x="1750" y="10752"/>
                  <a:pt x="1721" y="10748"/>
                </a:cubicBezTo>
                <a:cubicBezTo>
                  <a:pt x="1691" y="10744"/>
                  <a:pt x="1636" y="10738"/>
                  <a:pt x="1597" y="10735"/>
                </a:cubicBezTo>
                <a:cubicBezTo>
                  <a:pt x="1553" y="10732"/>
                  <a:pt x="1527" y="10694"/>
                  <a:pt x="1530" y="10637"/>
                </a:cubicBezTo>
                <a:cubicBezTo>
                  <a:pt x="1534" y="10573"/>
                  <a:pt x="1511" y="10547"/>
                  <a:pt x="1459" y="10555"/>
                </a:cubicBezTo>
                <a:cubicBezTo>
                  <a:pt x="1405" y="10564"/>
                  <a:pt x="1386" y="10541"/>
                  <a:pt x="1393" y="10474"/>
                </a:cubicBezTo>
                <a:cubicBezTo>
                  <a:pt x="1399" y="10423"/>
                  <a:pt x="1382" y="10314"/>
                  <a:pt x="1354" y="10232"/>
                </a:cubicBezTo>
                <a:cubicBezTo>
                  <a:pt x="1327" y="10150"/>
                  <a:pt x="1309" y="10041"/>
                  <a:pt x="1314" y="9989"/>
                </a:cubicBezTo>
                <a:cubicBezTo>
                  <a:pt x="1323" y="9907"/>
                  <a:pt x="1296" y="9895"/>
                  <a:pt x="1120" y="9901"/>
                </a:cubicBezTo>
                <a:lnTo>
                  <a:pt x="915" y="9909"/>
                </a:lnTo>
                <a:lnTo>
                  <a:pt x="909" y="10178"/>
                </a:lnTo>
                <a:cubicBezTo>
                  <a:pt x="899" y="10625"/>
                  <a:pt x="913" y="10653"/>
                  <a:pt x="1154" y="10639"/>
                </a:cubicBezTo>
                <a:cubicBezTo>
                  <a:pt x="1358" y="10627"/>
                  <a:pt x="1366" y="10632"/>
                  <a:pt x="1501" y="10853"/>
                </a:cubicBezTo>
                <a:cubicBezTo>
                  <a:pt x="1577" y="10978"/>
                  <a:pt x="1657" y="11079"/>
                  <a:pt x="1679" y="11079"/>
                </a:cubicBezTo>
                <a:cubicBezTo>
                  <a:pt x="1701" y="11079"/>
                  <a:pt x="1741" y="11143"/>
                  <a:pt x="1768" y="11221"/>
                </a:cubicBezTo>
                <a:cubicBezTo>
                  <a:pt x="1876" y="11534"/>
                  <a:pt x="1604" y="11928"/>
                  <a:pt x="1438" y="11700"/>
                </a:cubicBezTo>
                <a:cubicBezTo>
                  <a:pt x="1399" y="11647"/>
                  <a:pt x="1293" y="11627"/>
                  <a:pt x="1071" y="11633"/>
                </a:cubicBezTo>
                <a:cubicBezTo>
                  <a:pt x="874" y="11637"/>
                  <a:pt x="787" y="11656"/>
                  <a:pt x="834" y="11682"/>
                </a:cubicBezTo>
                <a:cubicBezTo>
                  <a:pt x="923" y="11732"/>
                  <a:pt x="911" y="11851"/>
                  <a:pt x="813" y="11879"/>
                </a:cubicBezTo>
                <a:cubicBezTo>
                  <a:pt x="776" y="11890"/>
                  <a:pt x="709" y="11943"/>
                  <a:pt x="665" y="11995"/>
                </a:cubicBezTo>
                <a:cubicBezTo>
                  <a:pt x="596" y="12078"/>
                  <a:pt x="593" y="12099"/>
                  <a:pt x="639" y="12157"/>
                </a:cubicBezTo>
                <a:cubicBezTo>
                  <a:pt x="685" y="12216"/>
                  <a:pt x="681" y="12241"/>
                  <a:pt x="608" y="12352"/>
                </a:cubicBezTo>
                <a:cubicBezTo>
                  <a:pt x="541" y="12453"/>
                  <a:pt x="483" y="12481"/>
                  <a:pt x="328" y="12486"/>
                </a:cubicBezTo>
                <a:cubicBezTo>
                  <a:pt x="172" y="12492"/>
                  <a:pt x="134" y="12510"/>
                  <a:pt x="137" y="12580"/>
                </a:cubicBezTo>
                <a:cubicBezTo>
                  <a:pt x="139" y="12628"/>
                  <a:pt x="122" y="12661"/>
                  <a:pt x="97" y="12654"/>
                </a:cubicBezTo>
                <a:cubicBezTo>
                  <a:pt x="52" y="12640"/>
                  <a:pt x="45" y="12683"/>
                  <a:pt x="39" y="13017"/>
                </a:cubicBezTo>
                <a:cubicBezTo>
                  <a:pt x="35" y="13205"/>
                  <a:pt x="35" y="13206"/>
                  <a:pt x="212" y="13232"/>
                </a:cubicBezTo>
                <a:cubicBezTo>
                  <a:pt x="401" y="13261"/>
                  <a:pt x="393" y="13242"/>
                  <a:pt x="360" y="13597"/>
                </a:cubicBezTo>
                <a:cubicBezTo>
                  <a:pt x="344" y="13764"/>
                  <a:pt x="328" y="13777"/>
                  <a:pt x="166" y="13781"/>
                </a:cubicBezTo>
                <a:cubicBezTo>
                  <a:pt x="25" y="13784"/>
                  <a:pt x="24" y="13786"/>
                  <a:pt x="38" y="13963"/>
                </a:cubicBezTo>
                <a:cubicBezTo>
                  <a:pt x="46" y="14061"/>
                  <a:pt x="36" y="14157"/>
                  <a:pt x="17" y="14176"/>
                </a:cubicBezTo>
                <a:cubicBezTo>
                  <a:pt x="-7" y="14198"/>
                  <a:pt x="-6" y="14245"/>
                  <a:pt x="19" y="14317"/>
                </a:cubicBezTo>
                <a:cubicBezTo>
                  <a:pt x="41" y="14377"/>
                  <a:pt x="50" y="14459"/>
                  <a:pt x="39" y="14499"/>
                </a:cubicBezTo>
                <a:cubicBezTo>
                  <a:pt x="15" y="14596"/>
                  <a:pt x="107" y="14716"/>
                  <a:pt x="141" y="14632"/>
                </a:cubicBezTo>
                <a:cubicBezTo>
                  <a:pt x="158" y="14590"/>
                  <a:pt x="185" y="14598"/>
                  <a:pt x="228" y="14657"/>
                </a:cubicBezTo>
                <a:cubicBezTo>
                  <a:pt x="284" y="14735"/>
                  <a:pt x="298" y="14734"/>
                  <a:pt x="381" y="14634"/>
                </a:cubicBezTo>
                <a:cubicBezTo>
                  <a:pt x="431" y="14575"/>
                  <a:pt x="489" y="14525"/>
                  <a:pt x="509" y="14525"/>
                </a:cubicBezTo>
                <a:cubicBezTo>
                  <a:pt x="555" y="14525"/>
                  <a:pt x="626" y="14714"/>
                  <a:pt x="597" y="14758"/>
                </a:cubicBezTo>
                <a:cubicBezTo>
                  <a:pt x="580" y="14784"/>
                  <a:pt x="578" y="15065"/>
                  <a:pt x="593" y="15320"/>
                </a:cubicBezTo>
                <a:cubicBezTo>
                  <a:pt x="596" y="15369"/>
                  <a:pt x="688" y="15387"/>
                  <a:pt x="921" y="15387"/>
                </a:cubicBezTo>
                <a:cubicBezTo>
                  <a:pt x="1177" y="15387"/>
                  <a:pt x="1278" y="15364"/>
                  <a:pt x="1398" y="15276"/>
                </a:cubicBezTo>
                <a:lnTo>
                  <a:pt x="1551" y="15163"/>
                </a:lnTo>
                <a:lnTo>
                  <a:pt x="1476" y="15043"/>
                </a:lnTo>
                <a:cubicBezTo>
                  <a:pt x="1385" y="14896"/>
                  <a:pt x="1380" y="14750"/>
                  <a:pt x="1463" y="14702"/>
                </a:cubicBezTo>
                <a:cubicBezTo>
                  <a:pt x="1498" y="14683"/>
                  <a:pt x="1547" y="14621"/>
                  <a:pt x="1573" y="14566"/>
                </a:cubicBezTo>
                <a:cubicBezTo>
                  <a:pt x="1608" y="14492"/>
                  <a:pt x="1633" y="14481"/>
                  <a:pt x="1667" y="14524"/>
                </a:cubicBezTo>
                <a:cubicBezTo>
                  <a:pt x="1700" y="14566"/>
                  <a:pt x="1718" y="14561"/>
                  <a:pt x="1732" y="14504"/>
                </a:cubicBezTo>
                <a:cubicBezTo>
                  <a:pt x="1744" y="14458"/>
                  <a:pt x="1789" y="14433"/>
                  <a:pt x="1843" y="14442"/>
                </a:cubicBezTo>
                <a:cubicBezTo>
                  <a:pt x="1894" y="14450"/>
                  <a:pt x="1944" y="14435"/>
                  <a:pt x="1955" y="14409"/>
                </a:cubicBezTo>
                <a:cubicBezTo>
                  <a:pt x="1965" y="14383"/>
                  <a:pt x="1989" y="14377"/>
                  <a:pt x="2008" y="14394"/>
                </a:cubicBezTo>
                <a:cubicBezTo>
                  <a:pt x="2074" y="14456"/>
                  <a:pt x="2285" y="14471"/>
                  <a:pt x="2308" y="14415"/>
                </a:cubicBezTo>
                <a:cubicBezTo>
                  <a:pt x="2323" y="14378"/>
                  <a:pt x="2345" y="14377"/>
                  <a:pt x="2372" y="14410"/>
                </a:cubicBezTo>
                <a:cubicBezTo>
                  <a:pt x="2443" y="14500"/>
                  <a:pt x="2484" y="14482"/>
                  <a:pt x="2504" y="14353"/>
                </a:cubicBezTo>
                <a:cubicBezTo>
                  <a:pt x="2517" y="14274"/>
                  <a:pt x="2546" y="14235"/>
                  <a:pt x="2584" y="14245"/>
                </a:cubicBezTo>
                <a:cubicBezTo>
                  <a:pt x="2619" y="14254"/>
                  <a:pt x="2641" y="14231"/>
                  <a:pt x="2636" y="14191"/>
                </a:cubicBezTo>
                <a:cubicBezTo>
                  <a:pt x="2629" y="14145"/>
                  <a:pt x="2660" y="14125"/>
                  <a:pt x="2723" y="14131"/>
                </a:cubicBezTo>
                <a:cubicBezTo>
                  <a:pt x="2777" y="14137"/>
                  <a:pt x="2823" y="14119"/>
                  <a:pt x="2826" y="14091"/>
                </a:cubicBezTo>
                <a:cubicBezTo>
                  <a:pt x="2828" y="14064"/>
                  <a:pt x="2832" y="14010"/>
                  <a:pt x="2834" y="13973"/>
                </a:cubicBezTo>
                <a:cubicBezTo>
                  <a:pt x="2841" y="13875"/>
                  <a:pt x="3111" y="13853"/>
                  <a:pt x="3157" y="13947"/>
                </a:cubicBezTo>
                <a:cubicBezTo>
                  <a:pt x="3177" y="13989"/>
                  <a:pt x="3218" y="14036"/>
                  <a:pt x="3247" y="14050"/>
                </a:cubicBezTo>
                <a:cubicBezTo>
                  <a:pt x="3277" y="14065"/>
                  <a:pt x="3304" y="14148"/>
                  <a:pt x="3309" y="14234"/>
                </a:cubicBezTo>
                <a:cubicBezTo>
                  <a:pt x="3323" y="14502"/>
                  <a:pt x="3328" y="14525"/>
                  <a:pt x="3378" y="14525"/>
                </a:cubicBezTo>
                <a:cubicBezTo>
                  <a:pt x="3404" y="14525"/>
                  <a:pt x="3441" y="14584"/>
                  <a:pt x="3459" y="14657"/>
                </a:cubicBezTo>
                <a:cubicBezTo>
                  <a:pt x="3488" y="14773"/>
                  <a:pt x="3511" y="14787"/>
                  <a:pt x="3642" y="14772"/>
                </a:cubicBezTo>
                <a:cubicBezTo>
                  <a:pt x="3738" y="14761"/>
                  <a:pt x="3809" y="14718"/>
                  <a:pt x="3841" y="14654"/>
                </a:cubicBezTo>
                <a:cubicBezTo>
                  <a:pt x="3867" y="14598"/>
                  <a:pt x="3908" y="14552"/>
                  <a:pt x="3932" y="14552"/>
                </a:cubicBezTo>
                <a:cubicBezTo>
                  <a:pt x="3955" y="14552"/>
                  <a:pt x="3975" y="14503"/>
                  <a:pt x="3975" y="14444"/>
                </a:cubicBezTo>
                <a:cubicBezTo>
                  <a:pt x="3976" y="14352"/>
                  <a:pt x="4000" y="14337"/>
                  <a:pt x="4135" y="14337"/>
                </a:cubicBezTo>
                <a:cubicBezTo>
                  <a:pt x="4223" y="14337"/>
                  <a:pt x="4321" y="14369"/>
                  <a:pt x="4354" y="14409"/>
                </a:cubicBezTo>
                <a:cubicBezTo>
                  <a:pt x="4389" y="14452"/>
                  <a:pt x="4434" y="14463"/>
                  <a:pt x="4461" y="14437"/>
                </a:cubicBezTo>
                <a:cubicBezTo>
                  <a:pt x="4541" y="14362"/>
                  <a:pt x="4589" y="14371"/>
                  <a:pt x="4650" y="14472"/>
                </a:cubicBezTo>
                <a:cubicBezTo>
                  <a:pt x="4704" y="14563"/>
                  <a:pt x="4703" y="14580"/>
                  <a:pt x="4650" y="14705"/>
                </a:cubicBezTo>
                <a:cubicBezTo>
                  <a:pt x="4617" y="14779"/>
                  <a:pt x="4607" y="14852"/>
                  <a:pt x="4625" y="14869"/>
                </a:cubicBezTo>
                <a:cubicBezTo>
                  <a:pt x="4686" y="14926"/>
                  <a:pt x="4646" y="15275"/>
                  <a:pt x="4553" y="15491"/>
                </a:cubicBezTo>
                <a:cubicBezTo>
                  <a:pt x="4502" y="15609"/>
                  <a:pt x="4467" y="15751"/>
                  <a:pt x="4477" y="15805"/>
                </a:cubicBezTo>
                <a:cubicBezTo>
                  <a:pt x="4486" y="15862"/>
                  <a:pt x="4458" y="15961"/>
                  <a:pt x="4407" y="16044"/>
                </a:cubicBezTo>
                <a:cubicBezTo>
                  <a:pt x="4329" y="16171"/>
                  <a:pt x="4290" y="16319"/>
                  <a:pt x="4263" y="16583"/>
                </a:cubicBezTo>
                <a:cubicBezTo>
                  <a:pt x="4250" y="16712"/>
                  <a:pt x="4212" y="16760"/>
                  <a:pt x="4122" y="16760"/>
                </a:cubicBezTo>
                <a:cubicBezTo>
                  <a:pt x="4078" y="16760"/>
                  <a:pt x="4045" y="16795"/>
                  <a:pt x="4044" y="16841"/>
                </a:cubicBezTo>
                <a:cubicBezTo>
                  <a:pt x="4041" y="16968"/>
                  <a:pt x="3957" y="17170"/>
                  <a:pt x="3920" y="17136"/>
                </a:cubicBezTo>
                <a:cubicBezTo>
                  <a:pt x="3902" y="17119"/>
                  <a:pt x="3851" y="17135"/>
                  <a:pt x="3807" y="17172"/>
                </a:cubicBezTo>
                <a:cubicBezTo>
                  <a:pt x="3763" y="17209"/>
                  <a:pt x="3688" y="17232"/>
                  <a:pt x="3642" y="17224"/>
                </a:cubicBezTo>
                <a:cubicBezTo>
                  <a:pt x="3585" y="17213"/>
                  <a:pt x="3564" y="17231"/>
                  <a:pt x="3575" y="17280"/>
                </a:cubicBezTo>
                <a:cubicBezTo>
                  <a:pt x="3584" y="17320"/>
                  <a:pt x="3618" y="17345"/>
                  <a:pt x="3651" y="17336"/>
                </a:cubicBezTo>
                <a:cubicBezTo>
                  <a:pt x="3726" y="17316"/>
                  <a:pt x="3744" y="17390"/>
                  <a:pt x="3758" y="17785"/>
                </a:cubicBezTo>
                <a:cubicBezTo>
                  <a:pt x="3770" y="18130"/>
                  <a:pt x="3731" y="18319"/>
                  <a:pt x="3657" y="18276"/>
                </a:cubicBezTo>
                <a:cubicBezTo>
                  <a:pt x="3597" y="18242"/>
                  <a:pt x="3531" y="18340"/>
                  <a:pt x="3554" y="18430"/>
                </a:cubicBezTo>
                <a:cubicBezTo>
                  <a:pt x="3563" y="18468"/>
                  <a:pt x="3555" y="18515"/>
                  <a:pt x="3535" y="18534"/>
                </a:cubicBezTo>
                <a:cubicBezTo>
                  <a:pt x="3515" y="18552"/>
                  <a:pt x="3508" y="18603"/>
                  <a:pt x="3519" y="18647"/>
                </a:cubicBezTo>
                <a:cubicBezTo>
                  <a:pt x="3553" y="18782"/>
                  <a:pt x="3441" y="18982"/>
                  <a:pt x="3340" y="18965"/>
                </a:cubicBezTo>
                <a:cubicBezTo>
                  <a:pt x="3237" y="18948"/>
                  <a:pt x="3188" y="19019"/>
                  <a:pt x="3170" y="19210"/>
                </a:cubicBezTo>
                <a:cubicBezTo>
                  <a:pt x="3160" y="19326"/>
                  <a:pt x="3136" y="19349"/>
                  <a:pt x="2998" y="19372"/>
                </a:cubicBezTo>
                <a:cubicBezTo>
                  <a:pt x="2886" y="19391"/>
                  <a:pt x="2839" y="19422"/>
                  <a:pt x="2841" y="19479"/>
                </a:cubicBezTo>
                <a:cubicBezTo>
                  <a:pt x="2842" y="19523"/>
                  <a:pt x="2830" y="19586"/>
                  <a:pt x="2814" y="19620"/>
                </a:cubicBezTo>
                <a:cubicBezTo>
                  <a:pt x="2776" y="19697"/>
                  <a:pt x="2805" y="20033"/>
                  <a:pt x="2860" y="20167"/>
                </a:cubicBezTo>
                <a:cubicBezTo>
                  <a:pt x="2905" y="20276"/>
                  <a:pt x="3081" y="20284"/>
                  <a:pt x="3230" y="20183"/>
                </a:cubicBezTo>
                <a:cubicBezTo>
                  <a:pt x="3269" y="20157"/>
                  <a:pt x="3328" y="20122"/>
                  <a:pt x="3362" y="20105"/>
                </a:cubicBezTo>
                <a:cubicBezTo>
                  <a:pt x="3432" y="20071"/>
                  <a:pt x="3452" y="19727"/>
                  <a:pt x="3387" y="19666"/>
                </a:cubicBezTo>
                <a:cubicBezTo>
                  <a:pt x="3361" y="19642"/>
                  <a:pt x="3362" y="19610"/>
                  <a:pt x="3389" y="19561"/>
                </a:cubicBezTo>
                <a:cubicBezTo>
                  <a:pt x="3410" y="19522"/>
                  <a:pt x="3423" y="19403"/>
                  <a:pt x="3418" y="19296"/>
                </a:cubicBezTo>
                <a:cubicBezTo>
                  <a:pt x="3409" y="19077"/>
                  <a:pt x="3453" y="18984"/>
                  <a:pt x="3573" y="18972"/>
                </a:cubicBezTo>
                <a:cubicBezTo>
                  <a:pt x="3626" y="18966"/>
                  <a:pt x="3651" y="18936"/>
                  <a:pt x="3642" y="18885"/>
                </a:cubicBezTo>
                <a:cubicBezTo>
                  <a:pt x="3595" y="18599"/>
                  <a:pt x="3637" y="18403"/>
                  <a:pt x="3747" y="18403"/>
                </a:cubicBezTo>
                <a:cubicBezTo>
                  <a:pt x="3787" y="18403"/>
                  <a:pt x="3809" y="18377"/>
                  <a:pt x="3797" y="18348"/>
                </a:cubicBezTo>
                <a:cubicBezTo>
                  <a:pt x="3785" y="18318"/>
                  <a:pt x="3800" y="18279"/>
                  <a:pt x="3831" y="18261"/>
                </a:cubicBezTo>
                <a:cubicBezTo>
                  <a:pt x="3862" y="18243"/>
                  <a:pt x="3883" y="18192"/>
                  <a:pt x="3878" y="18147"/>
                </a:cubicBezTo>
                <a:cubicBezTo>
                  <a:pt x="3872" y="18103"/>
                  <a:pt x="3893" y="18049"/>
                  <a:pt x="3922" y="18027"/>
                </a:cubicBezTo>
                <a:cubicBezTo>
                  <a:pt x="3951" y="18006"/>
                  <a:pt x="4013" y="17958"/>
                  <a:pt x="4059" y="17921"/>
                </a:cubicBezTo>
                <a:cubicBezTo>
                  <a:pt x="4119" y="17874"/>
                  <a:pt x="4154" y="17871"/>
                  <a:pt x="4181" y="17913"/>
                </a:cubicBezTo>
                <a:cubicBezTo>
                  <a:pt x="4231" y="17987"/>
                  <a:pt x="4312" y="17989"/>
                  <a:pt x="4312" y="17915"/>
                </a:cubicBezTo>
                <a:cubicBezTo>
                  <a:pt x="4312" y="17884"/>
                  <a:pt x="4297" y="17872"/>
                  <a:pt x="4279" y="17889"/>
                </a:cubicBezTo>
                <a:cubicBezTo>
                  <a:pt x="4224" y="17941"/>
                  <a:pt x="4200" y="17819"/>
                  <a:pt x="4242" y="17700"/>
                </a:cubicBezTo>
                <a:cubicBezTo>
                  <a:pt x="4265" y="17634"/>
                  <a:pt x="4303" y="17598"/>
                  <a:pt x="4333" y="17615"/>
                </a:cubicBezTo>
                <a:cubicBezTo>
                  <a:pt x="4361" y="17632"/>
                  <a:pt x="4425" y="17622"/>
                  <a:pt x="4476" y="17593"/>
                </a:cubicBezTo>
                <a:cubicBezTo>
                  <a:pt x="4552" y="17549"/>
                  <a:pt x="4564" y="17515"/>
                  <a:pt x="4546" y="17404"/>
                </a:cubicBezTo>
                <a:cubicBezTo>
                  <a:pt x="4518" y="17238"/>
                  <a:pt x="4579" y="17050"/>
                  <a:pt x="4648" y="17090"/>
                </a:cubicBezTo>
                <a:cubicBezTo>
                  <a:pt x="4681" y="17109"/>
                  <a:pt x="4723" y="17044"/>
                  <a:pt x="4772" y="16899"/>
                </a:cubicBezTo>
                <a:cubicBezTo>
                  <a:pt x="4812" y="16778"/>
                  <a:pt x="4867" y="16680"/>
                  <a:pt x="4894" y="16680"/>
                </a:cubicBezTo>
                <a:cubicBezTo>
                  <a:pt x="4920" y="16680"/>
                  <a:pt x="4962" y="16643"/>
                  <a:pt x="4986" y="16599"/>
                </a:cubicBezTo>
                <a:cubicBezTo>
                  <a:pt x="5011" y="16554"/>
                  <a:pt x="5045" y="16533"/>
                  <a:pt x="5063" y="16550"/>
                </a:cubicBezTo>
                <a:cubicBezTo>
                  <a:pt x="5081" y="16567"/>
                  <a:pt x="5119" y="16552"/>
                  <a:pt x="5148" y="16516"/>
                </a:cubicBezTo>
                <a:cubicBezTo>
                  <a:pt x="5213" y="16434"/>
                  <a:pt x="5311" y="16489"/>
                  <a:pt x="5284" y="16593"/>
                </a:cubicBezTo>
                <a:cubicBezTo>
                  <a:pt x="5258" y="16698"/>
                  <a:pt x="5506" y="16511"/>
                  <a:pt x="5570" y="16378"/>
                </a:cubicBezTo>
                <a:cubicBezTo>
                  <a:pt x="5595" y="16327"/>
                  <a:pt x="5632" y="16301"/>
                  <a:pt x="5652" y="16321"/>
                </a:cubicBezTo>
                <a:cubicBezTo>
                  <a:pt x="5696" y="16362"/>
                  <a:pt x="5671" y="16547"/>
                  <a:pt x="5597" y="16720"/>
                </a:cubicBezTo>
                <a:cubicBezTo>
                  <a:pt x="5562" y="16803"/>
                  <a:pt x="5557" y="16862"/>
                  <a:pt x="5582" y="16908"/>
                </a:cubicBezTo>
                <a:cubicBezTo>
                  <a:pt x="5603" y="16948"/>
                  <a:pt x="5605" y="17023"/>
                  <a:pt x="5587" y="17096"/>
                </a:cubicBezTo>
                <a:cubicBezTo>
                  <a:pt x="5558" y="17213"/>
                  <a:pt x="5497" y="17241"/>
                  <a:pt x="5321" y="17220"/>
                </a:cubicBezTo>
                <a:cubicBezTo>
                  <a:pt x="5216" y="17208"/>
                  <a:pt x="5164" y="17327"/>
                  <a:pt x="5145" y="17628"/>
                </a:cubicBezTo>
                <a:cubicBezTo>
                  <a:pt x="5126" y="17933"/>
                  <a:pt x="5148" y="17998"/>
                  <a:pt x="5270" y="17998"/>
                </a:cubicBezTo>
                <a:cubicBezTo>
                  <a:pt x="5319" y="17998"/>
                  <a:pt x="5356" y="18023"/>
                  <a:pt x="5353" y="18054"/>
                </a:cubicBezTo>
                <a:cubicBezTo>
                  <a:pt x="5344" y="18131"/>
                  <a:pt x="5690" y="18112"/>
                  <a:pt x="5741" y="18033"/>
                </a:cubicBezTo>
                <a:cubicBezTo>
                  <a:pt x="5764" y="17999"/>
                  <a:pt x="5770" y="17971"/>
                  <a:pt x="5756" y="17971"/>
                </a:cubicBezTo>
                <a:cubicBezTo>
                  <a:pt x="5741" y="17971"/>
                  <a:pt x="5746" y="17923"/>
                  <a:pt x="5767" y="17864"/>
                </a:cubicBezTo>
                <a:cubicBezTo>
                  <a:pt x="5788" y="17805"/>
                  <a:pt x="5827" y="17756"/>
                  <a:pt x="5853" y="17756"/>
                </a:cubicBezTo>
                <a:cubicBezTo>
                  <a:pt x="5880" y="17756"/>
                  <a:pt x="5912" y="17716"/>
                  <a:pt x="5924" y="17667"/>
                </a:cubicBezTo>
                <a:cubicBezTo>
                  <a:pt x="5936" y="17619"/>
                  <a:pt x="5957" y="17594"/>
                  <a:pt x="5969" y="17613"/>
                </a:cubicBezTo>
                <a:cubicBezTo>
                  <a:pt x="5981" y="17632"/>
                  <a:pt x="6013" y="17620"/>
                  <a:pt x="6040" y="17586"/>
                </a:cubicBezTo>
                <a:cubicBezTo>
                  <a:pt x="6073" y="17545"/>
                  <a:pt x="6282" y="17526"/>
                  <a:pt x="6673" y="17530"/>
                </a:cubicBezTo>
                <a:cubicBezTo>
                  <a:pt x="7017" y="17533"/>
                  <a:pt x="7265" y="17514"/>
                  <a:pt x="7277" y="17483"/>
                </a:cubicBezTo>
                <a:cubicBezTo>
                  <a:pt x="7289" y="17454"/>
                  <a:pt x="7313" y="17446"/>
                  <a:pt x="7332" y="17463"/>
                </a:cubicBezTo>
                <a:cubicBezTo>
                  <a:pt x="7366" y="17495"/>
                  <a:pt x="7374" y="17412"/>
                  <a:pt x="7379" y="16975"/>
                </a:cubicBezTo>
                <a:lnTo>
                  <a:pt x="7382" y="16706"/>
                </a:lnTo>
                <a:lnTo>
                  <a:pt x="7654" y="16690"/>
                </a:lnTo>
                <a:cubicBezTo>
                  <a:pt x="7966" y="16673"/>
                  <a:pt x="7983" y="16640"/>
                  <a:pt x="7935" y="16179"/>
                </a:cubicBezTo>
                <a:cubicBezTo>
                  <a:pt x="7920" y="16037"/>
                  <a:pt x="7917" y="15913"/>
                  <a:pt x="7929" y="15903"/>
                </a:cubicBezTo>
                <a:cubicBezTo>
                  <a:pt x="7941" y="15893"/>
                  <a:pt x="8042" y="15868"/>
                  <a:pt x="8154" y="15848"/>
                </a:cubicBezTo>
                <a:cubicBezTo>
                  <a:pt x="8266" y="15827"/>
                  <a:pt x="8367" y="15786"/>
                  <a:pt x="8379" y="15757"/>
                </a:cubicBezTo>
                <a:cubicBezTo>
                  <a:pt x="8392" y="15724"/>
                  <a:pt x="8419" y="15728"/>
                  <a:pt x="8450" y="15768"/>
                </a:cubicBezTo>
                <a:cubicBezTo>
                  <a:pt x="8478" y="15803"/>
                  <a:pt x="8502" y="15810"/>
                  <a:pt x="8503" y="15784"/>
                </a:cubicBezTo>
                <a:cubicBezTo>
                  <a:pt x="8520" y="15434"/>
                  <a:pt x="8507" y="15146"/>
                  <a:pt x="8474" y="15157"/>
                </a:cubicBezTo>
                <a:cubicBezTo>
                  <a:pt x="8336" y="15200"/>
                  <a:pt x="7989" y="14795"/>
                  <a:pt x="8065" y="14680"/>
                </a:cubicBezTo>
                <a:cubicBezTo>
                  <a:pt x="8094" y="14636"/>
                  <a:pt x="8094" y="14594"/>
                  <a:pt x="8064" y="14522"/>
                </a:cubicBezTo>
                <a:cubicBezTo>
                  <a:pt x="8033" y="14445"/>
                  <a:pt x="8037" y="14402"/>
                  <a:pt x="8081" y="14326"/>
                </a:cubicBezTo>
                <a:cubicBezTo>
                  <a:pt x="8112" y="14273"/>
                  <a:pt x="8132" y="14187"/>
                  <a:pt x="8127" y="14136"/>
                </a:cubicBezTo>
                <a:cubicBezTo>
                  <a:pt x="8121" y="14084"/>
                  <a:pt x="8131" y="14027"/>
                  <a:pt x="8149" y="14010"/>
                </a:cubicBezTo>
                <a:cubicBezTo>
                  <a:pt x="8167" y="13993"/>
                  <a:pt x="8175" y="13962"/>
                  <a:pt x="8166" y="13941"/>
                </a:cubicBezTo>
                <a:cubicBezTo>
                  <a:pt x="8134" y="13862"/>
                  <a:pt x="8274" y="13664"/>
                  <a:pt x="8370" y="13652"/>
                </a:cubicBezTo>
                <a:cubicBezTo>
                  <a:pt x="8455" y="13641"/>
                  <a:pt x="8593" y="13502"/>
                  <a:pt x="8518" y="13502"/>
                </a:cubicBezTo>
                <a:cubicBezTo>
                  <a:pt x="8503" y="13502"/>
                  <a:pt x="8512" y="13466"/>
                  <a:pt x="8536" y="13422"/>
                </a:cubicBezTo>
                <a:cubicBezTo>
                  <a:pt x="8560" y="13378"/>
                  <a:pt x="8595" y="13356"/>
                  <a:pt x="8614" y="13373"/>
                </a:cubicBezTo>
                <a:cubicBezTo>
                  <a:pt x="8632" y="13391"/>
                  <a:pt x="8667" y="13365"/>
                  <a:pt x="8691" y="13316"/>
                </a:cubicBezTo>
                <a:cubicBezTo>
                  <a:pt x="8724" y="13247"/>
                  <a:pt x="8779" y="13231"/>
                  <a:pt x="8927" y="13243"/>
                </a:cubicBezTo>
                <a:lnTo>
                  <a:pt x="9120" y="13260"/>
                </a:lnTo>
                <a:lnTo>
                  <a:pt x="9122" y="13449"/>
                </a:lnTo>
                <a:cubicBezTo>
                  <a:pt x="9124" y="13629"/>
                  <a:pt x="9131" y="13637"/>
                  <a:pt x="9256" y="13640"/>
                </a:cubicBezTo>
                <a:cubicBezTo>
                  <a:pt x="9328" y="13642"/>
                  <a:pt x="9397" y="13659"/>
                  <a:pt x="9409" y="13677"/>
                </a:cubicBezTo>
                <a:cubicBezTo>
                  <a:pt x="9420" y="13695"/>
                  <a:pt x="9452" y="13698"/>
                  <a:pt x="9478" y="13682"/>
                </a:cubicBezTo>
                <a:cubicBezTo>
                  <a:pt x="9526" y="13654"/>
                  <a:pt x="9622" y="13864"/>
                  <a:pt x="9586" y="13919"/>
                </a:cubicBezTo>
                <a:cubicBezTo>
                  <a:pt x="9575" y="13936"/>
                  <a:pt x="9583" y="13981"/>
                  <a:pt x="9604" y="14020"/>
                </a:cubicBezTo>
                <a:cubicBezTo>
                  <a:pt x="9643" y="14091"/>
                  <a:pt x="9616" y="14223"/>
                  <a:pt x="9572" y="14181"/>
                </a:cubicBezTo>
                <a:cubicBezTo>
                  <a:pt x="9559" y="14169"/>
                  <a:pt x="9546" y="14231"/>
                  <a:pt x="9544" y="14318"/>
                </a:cubicBezTo>
                <a:cubicBezTo>
                  <a:pt x="9541" y="14430"/>
                  <a:pt x="9554" y="14469"/>
                  <a:pt x="9587" y="14449"/>
                </a:cubicBezTo>
                <a:cubicBezTo>
                  <a:pt x="9649" y="14413"/>
                  <a:pt x="9683" y="14503"/>
                  <a:pt x="9707" y="14767"/>
                </a:cubicBezTo>
                <a:cubicBezTo>
                  <a:pt x="9725" y="14957"/>
                  <a:pt x="9737" y="14981"/>
                  <a:pt x="9813" y="14969"/>
                </a:cubicBezTo>
                <a:cubicBezTo>
                  <a:pt x="9860" y="14960"/>
                  <a:pt x="9925" y="14917"/>
                  <a:pt x="9958" y="14872"/>
                </a:cubicBezTo>
                <a:cubicBezTo>
                  <a:pt x="10007" y="14804"/>
                  <a:pt x="10023" y="14803"/>
                  <a:pt x="10057" y="14866"/>
                </a:cubicBezTo>
                <a:cubicBezTo>
                  <a:pt x="10080" y="14906"/>
                  <a:pt x="10148" y="14942"/>
                  <a:pt x="10209" y="14945"/>
                </a:cubicBezTo>
                <a:cubicBezTo>
                  <a:pt x="10349" y="14951"/>
                  <a:pt x="10409" y="15031"/>
                  <a:pt x="10351" y="15136"/>
                </a:cubicBezTo>
                <a:cubicBezTo>
                  <a:pt x="10318" y="15196"/>
                  <a:pt x="10320" y="15219"/>
                  <a:pt x="10362" y="15243"/>
                </a:cubicBezTo>
                <a:cubicBezTo>
                  <a:pt x="10391" y="15260"/>
                  <a:pt x="10425" y="15250"/>
                  <a:pt x="10437" y="15221"/>
                </a:cubicBezTo>
                <a:cubicBezTo>
                  <a:pt x="10449" y="15191"/>
                  <a:pt x="10491" y="15183"/>
                  <a:pt x="10531" y="15202"/>
                </a:cubicBezTo>
                <a:cubicBezTo>
                  <a:pt x="10577" y="15224"/>
                  <a:pt x="10595" y="15217"/>
                  <a:pt x="10581" y="15181"/>
                </a:cubicBezTo>
                <a:cubicBezTo>
                  <a:pt x="10568" y="15149"/>
                  <a:pt x="10613" y="15084"/>
                  <a:pt x="10681" y="15036"/>
                </a:cubicBezTo>
                <a:cubicBezTo>
                  <a:pt x="10784" y="14961"/>
                  <a:pt x="10806" y="14914"/>
                  <a:pt x="10815" y="14749"/>
                </a:cubicBezTo>
                <a:lnTo>
                  <a:pt x="10825" y="14552"/>
                </a:lnTo>
                <a:lnTo>
                  <a:pt x="11074" y="14535"/>
                </a:lnTo>
                <a:cubicBezTo>
                  <a:pt x="11302" y="14518"/>
                  <a:pt x="11329" y="14502"/>
                  <a:pt x="11409" y="14352"/>
                </a:cubicBezTo>
                <a:cubicBezTo>
                  <a:pt x="11493" y="14191"/>
                  <a:pt x="11494" y="14187"/>
                  <a:pt x="11426" y="14111"/>
                </a:cubicBezTo>
                <a:cubicBezTo>
                  <a:pt x="11389" y="14068"/>
                  <a:pt x="11362" y="14008"/>
                  <a:pt x="11368" y="13978"/>
                </a:cubicBezTo>
                <a:cubicBezTo>
                  <a:pt x="11373" y="13947"/>
                  <a:pt x="11368" y="13875"/>
                  <a:pt x="11356" y="13817"/>
                </a:cubicBezTo>
                <a:cubicBezTo>
                  <a:pt x="11338" y="13733"/>
                  <a:pt x="11313" y="13718"/>
                  <a:pt x="11234" y="13744"/>
                </a:cubicBezTo>
                <a:cubicBezTo>
                  <a:pt x="11175" y="13764"/>
                  <a:pt x="11123" y="13753"/>
                  <a:pt x="11109" y="13718"/>
                </a:cubicBezTo>
                <a:cubicBezTo>
                  <a:pt x="11074" y="13633"/>
                  <a:pt x="11250" y="13252"/>
                  <a:pt x="11328" y="13243"/>
                </a:cubicBezTo>
                <a:cubicBezTo>
                  <a:pt x="11554" y="13217"/>
                  <a:pt x="11965" y="13244"/>
                  <a:pt x="11993" y="13287"/>
                </a:cubicBezTo>
                <a:cubicBezTo>
                  <a:pt x="12014" y="13319"/>
                  <a:pt x="12044" y="13318"/>
                  <a:pt x="12072" y="13282"/>
                </a:cubicBezTo>
                <a:cubicBezTo>
                  <a:pt x="12104" y="13241"/>
                  <a:pt x="12126" y="13254"/>
                  <a:pt x="12153" y="13330"/>
                </a:cubicBezTo>
                <a:cubicBezTo>
                  <a:pt x="12173" y="13387"/>
                  <a:pt x="12178" y="13453"/>
                  <a:pt x="12164" y="13477"/>
                </a:cubicBezTo>
                <a:cubicBezTo>
                  <a:pt x="12150" y="13500"/>
                  <a:pt x="12159" y="13502"/>
                  <a:pt x="12184" y="13480"/>
                </a:cubicBezTo>
                <a:cubicBezTo>
                  <a:pt x="12211" y="13457"/>
                  <a:pt x="12238" y="13480"/>
                  <a:pt x="12252" y="13540"/>
                </a:cubicBezTo>
                <a:cubicBezTo>
                  <a:pt x="12265" y="13593"/>
                  <a:pt x="12297" y="13658"/>
                  <a:pt x="12325" y="13682"/>
                </a:cubicBezTo>
                <a:cubicBezTo>
                  <a:pt x="12366" y="13720"/>
                  <a:pt x="12365" y="13743"/>
                  <a:pt x="12316" y="13826"/>
                </a:cubicBezTo>
                <a:cubicBezTo>
                  <a:pt x="12259" y="13921"/>
                  <a:pt x="12262" y="13926"/>
                  <a:pt x="12362" y="13921"/>
                </a:cubicBezTo>
                <a:cubicBezTo>
                  <a:pt x="12455" y="13917"/>
                  <a:pt x="12466" y="13900"/>
                  <a:pt x="12459" y="13766"/>
                </a:cubicBezTo>
                <a:cubicBezTo>
                  <a:pt x="12455" y="13682"/>
                  <a:pt x="12432" y="13578"/>
                  <a:pt x="12409" y="13535"/>
                </a:cubicBezTo>
                <a:cubicBezTo>
                  <a:pt x="12357" y="13441"/>
                  <a:pt x="12408" y="13379"/>
                  <a:pt x="12497" y="13430"/>
                </a:cubicBezTo>
                <a:cubicBezTo>
                  <a:pt x="12539" y="13455"/>
                  <a:pt x="12550" y="13446"/>
                  <a:pt x="12533" y="13403"/>
                </a:cubicBezTo>
                <a:cubicBezTo>
                  <a:pt x="12517" y="13365"/>
                  <a:pt x="12544" y="13316"/>
                  <a:pt x="12599" y="13278"/>
                </a:cubicBezTo>
                <a:cubicBezTo>
                  <a:pt x="12706" y="13204"/>
                  <a:pt x="12888" y="13297"/>
                  <a:pt x="12845" y="13403"/>
                </a:cubicBezTo>
                <a:cubicBezTo>
                  <a:pt x="12827" y="13446"/>
                  <a:pt x="12839" y="13455"/>
                  <a:pt x="12880" y="13432"/>
                </a:cubicBezTo>
                <a:cubicBezTo>
                  <a:pt x="12916" y="13410"/>
                  <a:pt x="12948" y="13426"/>
                  <a:pt x="12959" y="13473"/>
                </a:cubicBezTo>
                <a:cubicBezTo>
                  <a:pt x="12974" y="13532"/>
                  <a:pt x="13000" y="13538"/>
                  <a:pt x="13071" y="13497"/>
                </a:cubicBezTo>
                <a:cubicBezTo>
                  <a:pt x="13121" y="13468"/>
                  <a:pt x="13195" y="13451"/>
                  <a:pt x="13235" y="13460"/>
                </a:cubicBezTo>
                <a:cubicBezTo>
                  <a:pt x="13289" y="13471"/>
                  <a:pt x="13309" y="13446"/>
                  <a:pt x="13309" y="13369"/>
                </a:cubicBezTo>
                <a:cubicBezTo>
                  <a:pt x="13310" y="13304"/>
                  <a:pt x="13338" y="13255"/>
                  <a:pt x="13381" y="13244"/>
                </a:cubicBezTo>
                <a:cubicBezTo>
                  <a:pt x="13522" y="13210"/>
                  <a:pt x="13647" y="13111"/>
                  <a:pt x="13647" y="13035"/>
                </a:cubicBezTo>
                <a:cubicBezTo>
                  <a:pt x="13647" y="12982"/>
                  <a:pt x="13625" y="12967"/>
                  <a:pt x="13580" y="12989"/>
                </a:cubicBezTo>
                <a:cubicBezTo>
                  <a:pt x="13542" y="13007"/>
                  <a:pt x="13501" y="12998"/>
                  <a:pt x="13489" y="12967"/>
                </a:cubicBezTo>
                <a:cubicBezTo>
                  <a:pt x="13461" y="12897"/>
                  <a:pt x="13535" y="12682"/>
                  <a:pt x="13575" y="12720"/>
                </a:cubicBezTo>
                <a:cubicBezTo>
                  <a:pt x="13591" y="12735"/>
                  <a:pt x="13614" y="12712"/>
                  <a:pt x="13625" y="12668"/>
                </a:cubicBezTo>
                <a:cubicBezTo>
                  <a:pt x="13649" y="12571"/>
                  <a:pt x="13727" y="12609"/>
                  <a:pt x="13893" y="12798"/>
                </a:cubicBezTo>
                <a:cubicBezTo>
                  <a:pt x="14004" y="12924"/>
                  <a:pt x="14009" y="12926"/>
                  <a:pt x="13965" y="12819"/>
                </a:cubicBezTo>
                <a:cubicBezTo>
                  <a:pt x="13939" y="12755"/>
                  <a:pt x="13880" y="12676"/>
                  <a:pt x="13834" y="12644"/>
                </a:cubicBezTo>
                <a:cubicBezTo>
                  <a:pt x="13744" y="12582"/>
                  <a:pt x="13755" y="12483"/>
                  <a:pt x="13853" y="12474"/>
                </a:cubicBezTo>
                <a:cubicBezTo>
                  <a:pt x="13888" y="12471"/>
                  <a:pt x="13877" y="12453"/>
                  <a:pt x="13825" y="12431"/>
                </a:cubicBezTo>
                <a:cubicBezTo>
                  <a:pt x="13735" y="12393"/>
                  <a:pt x="13699" y="12237"/>
                  <a:pt x="13781" y="12237"/>
                </a:cubicBezTo>
                <a:cubicBezTo>
                  <a:pt x="13805" y="12237"/>
                  <a:pt x="13827" y="12213"/>
                  <a:pt x="13829" y="12183"/>
                </a:cubicBezTo>
                <a:cubicBezTo>
                  <a:pt x="13839" y="12019"/>
                  <a:pt x="13905" y="11941"/>
                  <a:pt x="14035" y="11941"/>
                </a:cubicBezTo>
                <a:cubicBezTo>
                  <a:pt x="14199" y="11941"/>
                  <a:pt x="14206" y="11913"/>
                  <a:pt x="14196" y="11321"/>
                </a:cubicBezTo>
                <a:cubicBezTo>
                  <a:pt x="14191" y="10961"/>
                  <a:pt x="14200" y="10877"/>
                  <a:pt x="14255" y="10810"/>
                </a:cubicBezTo>
                <a:cubicBezTo>
                  <a:pt x="14313" y="10737"/>
                  <a:pt x="14315" y="10708"/>
                  <a:pt x="14274" y="10528"/>
                </a:cubicBezTo>
                <a:cubicBezTo>
                  <a:pt x="14249" y="10418"/>
                  <a:pt x="14218" y="10311"/>
                  <a:pt x="14204" y="10290"/>
                </a:cubicBezTo>
                <a:cubicBezTo>
                  <a:pt x="14191" y="10270"/>
                  <a:pt x="14180" y="10200"/>
                  <a:pt x="14180" y="10135"/>
                </a:cubicBezTo>
                <a:cubicBezTo>
                  <a:pt x="14180" y="9982"/>
                  <a:pt x="14096" y="9876"/>
                  <a:pt x="14009" y="9918"/>
                </a:cubicBezTo>
                <a:cubicBezTo>
                  <a:pt x="13936" y="9953"/>
                  <a:pt x="13854" y="9812"/>
                  <a:pt x="13816" y="9584"/>
                </a:cubicBezTo>
                <a:cubicBezTo>
                  <a:pt x="13791" y="9432"/>
                  <a:pt x="13899" y="9329"/>
                  <a:pt x="14062" y="9349"/>
                </a:cubicBezTo>
                <a:cubicBezTo>
                  <a:pt x="14170" y="9363"/>
                  <a:pt x="14176" y="9353"/>
                  <a:pt x="14186" y="9158"/>
                </a:cubicBezTo>
                <a:lnTo>
                  <a:pt x="14198" y="8952"/>
                </a:lnTo>
                <a:lnTo>
                  <a:pt x="14604" y="8937"/>
                </a:lnTo>
                <a:cubicBezTo>
                  <a:pt x="14827" y="8929"/>
                  <a:pt x="15029" y="8897"/>
                  <a:pt x="15053" y="8867"/>
                </a:cubicBezTo>
                <a:cubicBezTo>
                  <a:pt x="15082" y="8830"/>
                  <a:pt x="15104" y="8831"/>
                  <a:pt x="15119" y="8869"/>
                </a:cubicBezTo>
                <a:cubicBezTo>
                  <a:pt x="15132" y="8900"/>
                  <a:pt x="15183" y="8925"/>
                  <a:pt x="15233" y="8925"/>
                </a:cubicBezTo>
                <a:cubicBezTo>
                  <a:pt x="15313" y="8925"/>
                  <a:pt x="15319" y="8915"/>
                  <a:pt x="15277" y="8838"/>
                </a:cubicBezTo>
                <a:cubicBezTo>
                  <a:pt x="15250" y="8790"/>
                  <a:pt x="15228" y="8629"/>
                  <a:pt x="15227" y="8481"/>
                </a:cubicBezTo>
                <a:cubicBezTo>
                  <a:pt x="15225" y="8222"/>
                  <a:pt x="15220" y="8209"/>
                  <a:pt x="15101" y="8151"/>
                </a:cubicBezTo>
                <a:cubicBezTo>
                  <a:pt x="14821" y="8014"/>
                  <a:pt x="15011" y="7967"/>
                  <a:pt x="15972" y="7938"/>
                </a:cubicBezTo>
                <a:cubicBezTo>
                  <a:pt x="16252" y="7929"/>
                  <a:pt x="16256" y="7930"/>
                  <a:pt x="16256" y="8063"/>
                </a:cubicBezTo>
                <a:cubicBezTo>
                  <a:pt x="16257" y="8162"/>
                  <a:pt x="16276" y="8199"/>
                  <a:pt x="16328" y="8199"/>
                </a:cubicBezTo>
                <a:cubicBezTo>
                  <a:pt x="16368" y="8199"/>
                  <a:pt x="16438" y="8251"/>
                  <a:pt x="16484" y="8316"/>
                </a:cubicBezTo>
                <a:cubicBezTo>
                  <a:pt x="16530" y="8382"/>
                  <a:pt x="16614" y="8451"/>
                  <a:pt x="16671" y="8470"/>
                </a:cubicBezTo>
                <a:cubicBezTo>
                  <a:pt x="16729" y="8489"/>
                  <a:pt x="16784" y="8539"/>
                  <a:pt x="16795" y="8580"/>
                </a:cubicBezTo>
                <a:cubicBezTo>
                  <a:pt x="16805" y="8622"/>
                  <a:pt x="16828" y="8642"/>
                  <a:pt x="16846" y="8626"/>
                </a:cubicBezTo>
                <a:cubicBezTo>
                  <a:pt x="16884" y="8590"/>
                  <a:pt x="16949" y="8822"/>
                  <a:pt x="16921" y="8894"/>
                </a:cubicBezTo>
                <a:cubicBezTo>
                  <a:pt x="16910" y="8921"/>
                  <a:pt x="16926" y="8929"/>
                  <a:pt x="16956" y="8911"/>
                </a:cubicBezTo>
                <a:cubicBezTo>
                  <a:pt x="17052" y="8855"/>
                  <a:pt x="17091" y="8990"/>
                  <a:pt x="17091" y="9385"/>
                </a:cubicBezTo>
                <a:lnTo>
                  <a:pt x="17091" y="9769"/>
                </a:lnTo>
                <a:lnTo>
                  <a:pt x="17235" y="9778"/>
                </a:lnTo>
                <a:cubicBezTo>
                  <a:pt x="17315" y="9782"/>
                  <a:pt x="17408" y="9764"/>
                  <a:pt x="17443" y="9736"/>
                </a:cubicBezTo>
                <a:cubicBezTo>
                  <a:pt x="17485" y="9701"/>
                  <a:pt x="17519" y="9705"/>
                  <a:pt x="17548" y="9747"/>
                </a:cubicBezTo>
                <a:cubicBezTo>
                  <a:pt x="17580" y="9796"/>
                  <a:pt x="17586" y="9781"/>
                  <a:pt x="17575" y="9678"/>
                </a:cubicBezTo>
                <a:cubicBezTo>
                  <a:pt x="17568" y="9605"/>
                  <a:pt x="17579" y="9496"/>
                  <a:pt x="17600" y="9437"/>
                </a:cubicBezTo>
                <a:cubicBezTo>
                  <a:pt x="17622" y="9378"/>
                  <a:pt x="17643" y="9304"/>
                  <a:pt x="17645" y="9275"/>
                </a:cubicBezTo>
                <a:cubicBezTo>
                  <a:pt x="17648" y="9245"/>
                  <a:pt x="17654" y="9203"/>
                  <a:pt x="17659" y="9181"/>
                </a:cubicBezTo>
                <a:cubicBezTo>
                  <a:pt x="17664" y="9158"/>
                  <a:pt x="17669" y="9112"/>
                  <a:pt x="17672" y="9078"/>
                </a:cubicBezTo>
                <a:cubicBezTo>
                  <a:pt x="17679" y="8970"/>
                  <a:pt x="17866" y="8905"/>
                  <a:pt x="17931" y="8987"/>
                </a:cubicBezTo>
                <a:cubicBezTo>
                  <a:pt x="17993" y="9064"/>
                  <a:pt x="18270" y="9096"/>
                  <a:pt x="18240" y="9023"/>
                </a:cubicBezTo>
                <a:cubicBezTo>
                  <a:pt x="18203" y="8931"/>
                  <a:pt x="18267" y="8865"/>
                  <a:pt x="18325" y="8936"/>
                </a:cubicBezTo>
                <a:cubicBezTo>
                  <a:pt x="18371" y="8993"/>
                  <a:pt x="18377" y="8993"/>
                  <a:pt x="18354" y="8936"/>
                </a:cubicBezTo>
                <a:cubicBezTo>
                  <a:pt x="18339" y="8898"/>
                  <a:pt x="18345" y="8832"/>
                  <a:pt x="18368" y="8790"/>
                </a:cubicBezTo>
                <a:cubicBezTo>
                  <a:pt x="18391" y="8748"/>
                  <a:pt x="18401" y="8692"/>
                  <a:pt x="18390" y="8665"/>
                </a:cubicBezTo>
                <a:cubicBezTo>
                  <a:pt x="18355" y="8580"/>
                  <a:pt x="18466" y="8484"/>
                  <a:pt x="18607" y="8475"/>
                </a:cubicBezTo>
                <a:cubicBezTo>
                  <a:pt x="18739" y="8467"/>
                  <a:pt x="18741" y="8464"/>
                  <a:pt x="18730" y="8271"/>
                </a:cubicBezTo>
                <a:cubicBezTo>
                  <a:pt x="18724" y="8163"/>
                  <a:pt x="18733" y="8062"/>
                  <a:pt x="18751" y="8045"/>
                </a:cubicBezTo>
                <a:cubicBezTo>
                  <a:pt x="18781" y="8017"/>
                  <a:pt x="19217" y="8095"/>
                  <a:pt x="19322" y="8148"/>
                </a:cubicBezTo>
                <a:cubicBezTo>
                  <a:pt x="19362" y="8168"/>
                  <a:pt x="19362" y="8191"/>
                  <a:pt x="19320" y="8287"/>
                </a:cubicBezTo>
                <a:cubicBezTo>
                  <a:pt x="19276" y="8389"/>
                  <a:pt x="19278" y="8416"/>
                  <a:pt x="19342" y="8524"/>
                </a:cubicBezTo>
                <a:cubicBezTo>
                  <a:pt x="19405" y="8631"/>
                  <a:pt x="19417" y="8636"/>
                  <a:pt x="19453" y="8562"/>
                </a:cubicBezTo>
                <a:cubicBezTo>
                  <a:pt x="19491" y="8482"/>
                  <a:pt x="19594" y="8513"/>
                  <a:pt x="19561" y="8594"/>
                </a:cubicBezTo>
                <a:cubicBezTo>
                  <a:pt x="19552" y="8616"/>
                  <a:pt x="19615" y="8634"/>
                  <a:pt x="19701" y="8633"/>
                </a:cubicBezTo>
                <a:cubicBezTo>
                  <a:pt x="19795" y="8633"/>
                  <a:pt x="19864" y="8604"/>
                  <a:pt x="19875" y="8563"/>
                </a:cubicBezTo>
                <a:cubicBezTo>
                  <a:pt x="19885" y="8525"/>
                  <a:pt x="19931" y="8495"/>
                  <a:pt x="19978" y="8495"/>
                </a:cubicBezTo>
                <a:cubicBezTo>
                  <a:pt x="20025" y="8495"/>
                  <a:pt x="20083" y="8458"/>
                  <a:pt x="20108" y="8413"/>
                </a:cubicBezTo>
                <a:cubicBezTo>
                  <a:pt x="20145" y="8344"/>
                  <a:pt x="20139" y="8305"/>
                  <a:pt x="20068" y="8183"/>
                </a:cubicBezTo>
                <a:cubicBezTo>
                  <a:pt x="20021" y="8103"/>
                  <a:pt x="19964" y="8018"/>
                  <a:pt x="19939" y="7994"/>
                </a:cubicBezTo>
                <a:cubicBezTo>
                  <a:pt x="19915" y="7970"/>
                  <a:pt x="19895" y="7904"/>
                  <a:pt x="19895" y="7846"/>
                </a:cubicBezTo>
                <a:cubicBezTo>
                  <a:pt x="19895" y="7788"/>
                  <a:pt x="19871" y="7741"/>
                  <a:pt x="19843" y="7741"/>
                </a:cubicBezTo>
                <a:cubicBezTo>
                  <a:pt x="19789" y="7741"/>
                  <a:pt x="19695" y="7535"/>
                  <a:pt x="19711" y="7452"/>
                </a:cubicBezTo>
                <a:cubicBezTo>
                  <a:pt x="19716" y="7427"/>
                  <a:pt x="19697" y="7351"/>
                  <a:pt x="19668" y="7286"/>
                </a:cubicBezTo>
                <a:cubicBezTo>
                  <a:pt x="19640" y="7220"/>
                  <a:pt x="19611" y="7084"/>
                  <a:pt x="19605" y="6983"/>
                </a:cubicBezTo>
                <a:cubicBezTo>
                  <a:pt x="19594" y="6811"/>
                  <a:pt x="19600" y="6798"/>
                  <a:pt x="19700" y="6794"/>
                </a:cubicBezTo>
                <a:cubicBezTo>
                  <a:pt x="19758" y="6791"/>
                  <a:pt x="19873" y="6771"/>
                  <a:pt x="19954" y="6749"/>
                </a:cubicBezTo>
                <a:cubicBezTo>
                  <a:pt x="20159" y="6695"/>
                  <a:pt x="20262" y="6781"/>
                  <a:pt x="20232" y="6985"/>
                </a:cubicBezTo>
                <a:cubicBezTo>
                  <a:pt x="20208" y="7150"/>
                  <a:pt x="20263" y="7257"/>
                  <a:pt x="20299" y="7115"/>
                </a:cubicBezTo>
                <a:cubicBezTo>
                  <a:pt x="20317" y="7045"/>
                  <a:pt x="20331" y="7041"/>
                  <a:pt x="20374" y="7095"/>
                </a:cubicBezTo>
                <a:cubicBezTo>
                  <a:pt x="20415" y="7146"/>
                  <a:pt x="20439" y="7147"/>
                  <a:pt x="20477" y="7099"/>
                </a:cubicBezTo>
                <a:cubicBezTo>
                  <a:pt x="20517" y="7049"/>
                  <a:pt x="20535" y="7054"/>
                  <a:pt x="20562" y="7126"/>
                </a:cubicBezTo>
                <a:cubicBezTo>
                  <a:pt x="20580" y="7175"/>
                  <a:pt x="20625" y="7219"/>
                  <a:pt x="20661" y="7223"/>
                </a:cubicBezTo>
                <a:cubicBezTo>
                  <a:pt x="20742" y="7231"/>
                  <a:pt x="20892" y="7419"/>
                  <a:pt x="20867" y="7481"/>
                </a:cubicBezTo>
                <a:cubicBezTo>
                  <a:pt x="20857" y="7506"/>
                  <a:pt x="20811" y="7526"/>
                  <a:pt x="20764" y="7526"/>
                </a:cubicBezTo>
                <a:cubicBezTo>
                  <a:pt x="20718" y="7526"/>
                  <a:pt x="20670" y="7549"/>
                  <a:pt x="20658" y="7579"/>
                </a:cubicBezTo>
                <a:cubicBezTo>
                  <a:pt x="20645" y="7611"/>
                  <a:pt x="20685" y="7633"/>
                  <a:pt x="20758" y="7633"/>
                </a:cubicBezTo>
                <a:cubicBezTo>
                  <a:pt x="20825" y="7633"/>
                  <a:pt x="20899" y="7670"/>
                  <a:pt x="20924" y="7714"/>
                </a:cubicBezTo>
                <a:cubicBezTo>
                  <a:pt x="20948" y="7758"/>
                  <a:pt x="20954" y="7796"/>
                  <a:pt x="20937" y="7798"/>
                </a:cubicBezTo>
                <a:cubicBezTo>
                  <a:pt x="20920" y="7800"/>
                  <a:pt x="20938" y="7821"/>
                  <a:pt x="20977" y="7844"/>
                </a:cubicBezTo>
                <a:cubicBezTo>
                  <a:pt x="21016" y="7867"/>
                  <a:pt x="21049" y="7920"/>
                  <a:pt x="21049" y="7962"/>
                </a:cubicBezTo>
                <a:cubicBezTo>
                  <a:pt x="21049" y="8063"/>
                  <a:pt x="21526" y="8101"/>
                  <a:pt x="21566" y="8003"/>
                </a:cubicBezTo>
                <a:cubicBezTo>
                  <a:pt x="21593" y="7937"/>
                  <a:pt x="21580" y="7371"/>
                  <a:pt x="21551" y="7327"/>
                </a:cubicBezTo>
                <a:cubicBezTo>
                  <a:pt x="21542" y="7314"/>
                  <a:pt x="21500" y="7300"/>
                  <a:pt x="21457" y="7295"/>
                </a:cubicBezTo>
                <a:cubicBezTo>
                  <a:pt x="21383" y="7287"/>
                  <a:pt x="21233" y="7070"/>
                  <a:pt x="21199" y="6921"/>
                </a:cubicBezTo>
                <a:cubicBezTo>
                  <a:pt x="21187" y="6869"/>
                  <a:pt x="21165" y="6877"/>
                  <a:pt x="21110" y="6950"/>
                </a:cubicBezTo>
                <a:cubicBezTo>
                  <a:pt x="21050" y="7031"/>
                  <a:pt x="21022" y="7037"/>
                  <a:pt x="20960" y="6987"/>
                </a:cubicBezTo>
                <a:cubicBezTo>
                  <a:pt x="20884" y="6925"/>
                  <a:pt x="20880" y="6787"/>
                  <a:pt x="20955" y="6812"/>
                </a:cubicBezTo>
                <a:cubicBezTo>
                  <a:pt x="21000" y="6827"/>
                  <a:pt x="21002" y="6789"/>
                  <a:pt x="20966" y="6651"/>
                </a:cubicBezTo>
                <a:cubicBezTo>
                  <a:pt x="20944" y="6566"/>
                  <a:pt x="20932" y="6565"/>
                  <a:pt x="20840" y="6638"/>
                </a:cubicBezTo>
                <a:cubicBezTo>
                  <a:pt x="20733" y="6722"/>
                  <a:pt x="20676" y="6704"/>
                  <a:pt x="20676" y="6586"/>
                </a:cubicBezTo>
                <a:cubicBezTo>
                  <a:pt x="20676" y="6502"/>
                  <a:pt x="20827" y="6340"/>
                  <a:pt x="20905" y="6340"/>
                </a:cubicBezTo>
                <a:cubicBezTo>
                  <a:pt x="20935" y="6340"/>
                  <a:pt x="20959" y="6317"/>
                  <a:pt x="20959" y="6287"/>
                </a:cubicBezTo>
                <a:cubicBezTo>
                  <a:pt x="20959" y="6258"/>
                  <a:pt x="20944" y="6233"/>
                  <a:pt x="20926" y="6233"/>
                </a:cubicBezTo>
                <a:cubicBezTo>
                  <a:pt x="20907" y="6233"/>
                  <a:pt x="20848" y="6171"/>
                  <a:pt x="20795" y="6096"/>
                </a:cubicBezTo>
                <a:cubicBezTo>
                  <a:pt x="20721" y="5992"/>
                  <a:pt x="20697" y="5907"/>
                  <a:pt x="20696" y="5741"/>
                </a:cubicBezTo>
                <a:cubicBezTo>
                  <a:pt x="20693" y="5487"/>
                  <a:pt x="20716" y="5455"/>
                  <a:pt x="20890" y="5471"/>
                </a:cubicBezTo>
                <a:lnTo>
                  <a:pt x="21019" y="5483"/>
                </a:lnTo>
                <a:lnTo>
                  <a:pt x="21016" y="5117"/>
                </a:lnTo>
                <a:lnTo>
                  <a:pt x="21013" y="4752"/>
                </a:lnTo>
                <a:lnTo>
                  <a:pt x="20746" y="4736"/>
                </a:lnTo>
                <a:cubicBezTo>
                  <a:pt x="20600" y="4727"/>
                  <a:pt x="20466" y="4697"/>
                  <a:pt x="20448" y="4670"/>
                </a:cubicBezTo>
                <a:cubicBezTo>
                  <a:pt x="20430" y="4643"/>
                  <a:pt x="20418" y="4438"/>
                  <a:pt x="20420" y="4214"/>
                </a:cubicBezTo>
                <a:cubicBezTo>
                  <a:pt x="20423" y="3989"/>
                  <a:pt x="20411" y="3818"/>
                  <a:pt x="20394" y="3834"/>
                </a:cubicBezTo>
                <a:cubicBezTo>
                  <a:pt x="20377" y="3850"/>
                  <a:pt x="20328" y="3820"/>
                  <a:pt x="20284" y="3766"/>
                </a:cubicBezTo>
                <a:cubicBezTo>
                  <a:pt x="20222" y="3689"/>
                  <a:pt x="20211" y="3642"/>
                  <a:pt x="20234" y="3538"/>
                </a:cubicBezTo>
                <a:cubicBezTo>
                  <a:pt x="20274" y="3360"/>
                  <a:pt x="20276" y="3349"/>
                  <a:pt x="20281" y="3162"/>
                </a:cubicBezTo>
                <a:cubicBezTo>
                  <a:pt x="20284" y="3039"/>
                  <a:pt x="20308" y="2985"/>
                  <a:pt x="20383" y="2939"/>
                </a:cubicBezTo>
                <a:cubicBezTo>
                  <a:pt x="20436" y="2905"/>
                  <a:pt x="20507" y="2883"/>
                  <a:pt x="20539" y="2889"/>
                </a:cubicBezTo>
                <a:cubicBezTo>
                  <a:pt x="20572" y="2895"/>
                  <a:pt x="20609" y="2874"/>
                  <a:pt x="20621" y="2842"/>
                </a:cubicBezTo>
                <a:cubicBezTo>
                  <a:pt x="20634" y="2811"/>
                  <a:pt x="20657" y="2797"/>
                  <a:pt x="20672" y="2811"/>
                </a:cubicBezTo>
                <a:cubicBezTo>
                  <a:pt x="20687" y="2825"/>
                  <a:pt x="20703" y="2682"/>
                  <a:pt x="20707" y="2492"/>
                </a:cubicBezTo>
                <a:lnTo>
                  <a:pt x="20715" y="2147"/>
                </a:lnTo>
                <a:lnTo>
                  <a:pt x="20608" y="2193"/>
                </a:lnTo>
                <a:cubicBezTo>
                  <a:pt x="20519" y="2232"/>
                  <a:pt x="20486" y="2217"/>
                  <a:pt x="20408" y="2107"/>
                </a:cubicBezTo>
                <a:cubicBezTo>
                  <a:pt x="20336" y="2005"/>
                  <a:pt x="20323" y="1958"/>
                  <a:pt x="20353" y="1902"/>
                </a:cubicBezTo>
                <a:cubicBezTo>
                  <a:pt x="20383" y="1847"/>
                  <a:pt x="20380" y="1822"/>
                  <a:pt x="20337" y="1797"/>
                </a:cubicBezTo>
                <a:cubicBezTo>
                  <a:pt x="20306" y="1779"/>
                  <a:pt x="20290" y="1742"/>
                  <a:pt x="20301" y="1714"/>
                </a:cubicBezTo>
                <a:cubicBezTo>
                  <a:pt x="20313" y="1686"/>
                  <a:pt x="20304" y="1648"/>
                  <a:pt x="20283" y="1628"/>
                </a:cubicBezTo>
                <a:cubicBezTo>
                  <a:pt x="20257" y="1604"/>
                  <a:pt x="20271" y="1547"/>
                  <a:pt x="20322" y="1465"/>
                </a:cubicBezTo>
                <a:cubicBezTo>
                  <a:pt x="20416" y="1314"/>
                  <a:pt x="20439" y="1017"/>
                  <a:pt x="20367" y="893"/>
                </a:cubicBezTo>
                <a:cubicBezTo>
                  <a:pt x="20320" y="813"/>
                  <a:pt x="20322" y="796"/>
                  <a:pt x="20388" y="743"/>
                </a:cubicBezTo>
                <a:cubicBezTo>
                  <a:pt x="20465" y="681"/>
                  <a:pt x="20491" y="451"/>
                  <a:pt x="20428" y="392"/>
                </a:cubicBezTo>
                <a:cubicBezTo>
                  <a:pt x="20406" y="372"/>
                  <a:pt x="20407" y="310"/>
                  <a:pt x="20429" y="223"/>
                </a:cubicBezTo>
                <a:cubicBezTo>
                  <a:pt x="20448" y="147"/>
                  <a:pt x="20456" y="67"/>
                  <a:pt x="20447" y="45"/>
                </a:cubicBezTo>
                <a:cubicBezTo>
                  <a:pt x="20438" y="23"/>
                  <a:pt x="20318" y="3"/>
                  <a:pt x="20180" y="1"/>
                </a:cubicBezTo>
                <a:close/>
                <a:moveTo>
                  <a:pt x="15058" y="2174"/>
                </a:moveTo>
                <a:cubicBezTo>
                  <a:pt x="15049" y="2178"/>
                  <a:pt x="15046" y="2186"/>
                  <a:pt x="15051" y="2200"/>
                </a:cubicBezTo>
                <a:cubicBezTo>
                  <a:pt x="15062" y="2227"/>
                  <a:pt x="15095" y="2248"/>
                  <a:pt x="15123" y="2248"/>
                </a:cubicBezTo>
                <a:cubicBezTo>
                  <a:pt x="15196" y="2248"/>
                  <a:pt x="15186" y="2212"/>
                  <a:pt x="15103" y="2179"/>
                </a:cubicBezTo>
                <a:cubicBezTo>
                  <a:pt x="15083" y="2172"/>
                  <a:pt x="15068" y="2170"/>
                  <a:pt x="15058" y="2174"/>
                </a:cubicBezTo>
                <a:close/>
                <a:moveTo>
                  <a:pt x="11053" y="2572"/>
                </a:moveTo>
                <a:cubicBezTo>
                  <a:pt x="10816" y="2572"/>
                  <a:pt x="10777" y="2584"/>
                  <a:pt x="10795" y="2655"/>
                </a:cubicBezTo>
                <a:cubicBezTo>
                  <a:pt x="10808" y="2703"/>
                  <a:pt x="10782" y="2794"/>
                  <a:pt x="10735" y="2870"/>
                </a:cubicBezTo>
                <a:cubicBezTo>
                  <a:pt x="10668" y="2978"/>
                  <a:pt x="10619" y="3002"/>
                  <a:pt x="10468" y="3002"/>
                </a:cubicBezTo>
                <a:cubicBezTo>
                  <a:pt x="10330" y="3002"/>
                  <a:pt x="10277" y="3025"/>
                  <a:pt x="10261" y="3090"/>
                </a:cubicBezTo>
                <a:cubicBezTo>
                  <a:pt x="10234" y="3194"/>
                  <a:pt x="10338" y="3334"/>
                  <a:pt x="10421" y="3305"/>
                </a:cubicBezTo>
                <a:cubicBezTo>
                  <a:pt x="10513" y="3273"/>
                  <a:pt x="10590" y="3368"/>
                  <a:pt x="10569" y="3487"/>
                </a:cubicBezTo>
                <a:cubicBezTo>
                  <a:pt x="10553" y="3582"/>
                  <a:pt x="10568" y="3594"/>
                  <a:pt x="10696" y="3594"/>
                </a:cubicBezTo>
                <a:cubicBezTo>
                  <a:pt x="10803" y="3594"/>
                  <a:pt x="10850" y="3622"/>
                  <a:pt x="10878" y="3700"/>
                </a:cubicBezTo>
                <a:cubicBezTo>
                  <a:pt x="10923" y="3828"/>
                  <a:pt x="11009" y="3791"/>
                  <a:pt x="11041" y="3630"/>
                </a:cubicBezTo>
                <a:cubicBezTo>
                  <a:pt x="11077" y="3452"/>
                  <a:pt x="11165" y="3326"/>
                  <a:pt x="11253" y="3326"/>
                </a:cubicBezTo>
                <a:cubicBezTo>
                  <a:pt x="11317" y="3326"/>
                  <a:pt x="11335" y="3289"/>
                  <a:pt x="11347" y="3139"/>
                </a:cubicBezTo>
                <a:cubicBezTo>
                  <a:pt x="11358" y="2990"/>
                  <a:pt x="11348" y="2950"/>
                  <a:pt x="11296" y="2937"/>
                </a:cubicBezTo>
                <a:cubicBezTo>
                  <a:pt x="11210" y="2917"/>
                  <a:pt x="11212" y="2818"/>
                  <a:pt x="11299" y="2797"/>
                </a:cubicBezTo>
                <a:cubicBezTo>
                  <a:pt x="11348" y="2785"/>
                  <a:pt x="11363" y="2750"/>
                  <a:pt x="11350" y="2676"/>
                </a:cubicBezTo>
                <a:cubicBezTo>
                  <a:pt x="11334" y="2583"/>
                  <a:pt x="11300" y="2572"/>
                  <a:pt x="11053" y="2572"/>
                </a:cubicBezTo>
                <a:close/>
                <a:moveTo>
                  <a:pt x="12990" y="3720"/>
                </a:moveTo>
                <a:cubicBezTo>
                  <a:pt x="12885" y="3713"/>
                  <a:pt x="12831" y="3734"/>
                  <a:pt x="12817" y="3787"/>
                </a:cubicBezTo>
                <a:cubicBezTo>
                  <a:pt x="12806" y="3832"/>
                  <a:pt x="12749" y="3863"/>
                  <a:pt x="12676" y="3863"/>
                </a:cubicBezTo>
                <a:cubicBezTo>
                  <a:pt x="12582" y="3863"/>
                  <a:pt x="12551" y="3890"/>
                  <a:pt x="12535" y="3981"/>
                </a:cubicBezTo>
                <a:cubicBezTo>
                  <a:pt x="12508" y="4141"/>
                  <a:pt x="12534" y="4187"/>
                  <a:pt x="12651" y="4187"/>
                </a:cubicBezTo>
                <a:cubicBezTo>
                  <a:pt x="12766" y="4187"/>
                  <a:pt x="12854" y="4318"/>
                  <a:pt x="12837" y="4464"/>
                </a:cubicBezTo>
                <a:cubicBezTo>
                  <a:pt x="12830" y="4530"/>
                  <a:pt x="12843" y="4553"/>
                  <a:pt x="12877" y="4534"/>
                </a:cubicBezTo>
                <a:cubicBezTo>
                  <a:pt x="12904" y="4518"/>
                  <a:pt x="12947" y="4543"/>
                  <a:pt x="12972" y="4589"/>
                </a:cubicBezTo>
                <a:cubicBezTo>
                  <a:pt x="13007" y="4653"/>
                  <a:pt x="13030" y="4658"/>
                  <a:pt x="13066" y="4612"/>
                </a:cubicBezTo>
                <a:cubicBezTo>
                  <a:pt x="13093" y="4579"/>
                  <a:pt x="13106" y="4532"/>
                  <a:pt x="13096" y="4508"/>
                </a:cubicBezTo>
                <a:cubicBezTo>
                  <a:pt x="13058" y="4413"/>
                  <a:pt x="13164" y="4391"/>
                  <a:pt x="13209" y="4485"/>
                </a:cubicBezTo>
                <a:cubicBezTo>
                  <a:pt x="13244" y="4558"/>
                  <a:pt x="13268" y="4569"/>
                  <a:pt x="13297" y="4525"/>
                </a:cubicBezTo>
                <a:cubicBezTo>
                  <a:pt x="13319" y="4491"/>
                  <a:pt x="13324" y="4435"/>
                  <a:pt x="13307" y="4393"/>
                </a:cubicBezTo>
                <a:cubicBezTo>
                  <a:pt x="13261" y="4284"/>
                  <a:pt x="13257" y="4170"/>
                  <a:pt x="13296" y="4099"/>
                </a:cubicBezTo>
                <a:cubicBezTo>
                  <a:pt x="13320" y="4055"/>
                  <a:pt x="13302" y="3989"/>
                  <a:pt x="13237" y="3883"/>
                </a:cubicBezTo>
                <a:cubicBezTo>
                  <a:pt x="13165" y="3765"/>
                  <a:pt x="13108" y="3727"/>
                  <a:pt x="12990" y="3720"/>
                </a:cubicBezTo>
                <a:close/>
                <a:moveTo>
                  <a:pt x="11083" y="3864"/>
                </a:moveTo>
                <a:cubicBezTo>
                  <a:pt x="11041" y="3863"/>
                  <a:pt x="11052" y="4124"/>
                  <a:pt x="11099" y="4238"/>
                </a:cubicBezTo>
                <a:cubicBezTo>
                  <a:pt x="11123" y="4295"/>
                  <a:pt x="11155" y="4328"/>
                  <a:pt x="11173" y="4312"/>
                </a:cubicBezTo>
                <a:cubicBezTo>
                  <a:pt x="11190" y="4296"/>
                  <a:pt x="11188" y="4258"/>
                  <a:pt x="11168" y="4227"/>
                </a:cubicBezTo>
                <a:cubicBezTo>
                  <a:pt x="11142" y="4188"/>
                  <a:pt x="11142" y="4138"/>
                  <a:pt x="11168" y="4065"/>
                </a:cubicBezTo>
                <a:cubicBezTo>
                  <a:pt x="11204" y="3962"/>
                  <a:pt x="11163" y="3867"/>
                  <a:pt x="11083" y="3864"/>
                </a:cubicBezTo>
                <a:close/>
                <a:moveTo>
                  <a:pt x="9777" y="3884"/>
                </a:moveTo>
                <a:cubicBezTo>
                  <a:pt x="9735" y="3900"/>
                  <a:pt x="9705" y="3955"/>
                  <a:pt x="9719" y="4038"/>
                </a:cubicBezTo>
                <a:cubicBezTo>
                  <a:pt x="9730" y="4098"/>
                  <a:pt x="9714" y="4203"/>
                  <a:pt x="9684" y="4272"/>
                </a:cubicBezTo>
                <a:cubicBezTo>
                  <a:pt x="9637" y="4383"/>
                  <a:pt x="9636" y="4417"/>
                  <a:pt x="9681" y="4553"/>
                </a:cubicBezTo>
                <a:cubicBezTo>
                  <a:pt x="9709" y="4639"/>
                  <a:pt x="9729" y="4767"/>
                  <a:pt x="9725" y="4838"/>
                </a:cubicBezTo>
                <a:cubicBezTo>
                  <a:pt x="9721" y="4909"/>
                  <a:pt x="9735" y="4983"/>
                  <a:pt x="9755" y="5003"/>
                </a:cubicBezTo>
                <a:cubicBezTo>
                  <a:pt x="9821" y="5068"/>
                  <a:pt x="9915" y="5028"/>
                  <a:pt x="9933" y="4929"/>
                </a:cubicBezTo>
                <a:cubicBezTo>
                  <a:pt x="9947" y="4847"/>
                  <a:pt x="9965" y="4841"/>
                  <a:pt x="10047" y="4889"/>
                </a:cubicBezTo>
                <a:cubicBezTo>
                  <a:pt x="10172" y="4961"/>
                  <a:pt x="10198" y="4916"/>
                  <a:pt x="10205" y="4617"/>
                </a:cubicBezTo>
                <a:cubicBezTo>
                  <a:pt x="10218" y="4100"/>
                  <a:pt x="10204" y="3884"/>
                  <a:pt x="10166" y="3985"/>
                </a:cubicBezTo>
                <a:cubicBezTo>
                  <a:pt x="10116" y="4114"/>
                  <a:pt x="9971" y="4103"/>
                  <a:pt x="9908" y="3966"/>
                </a:cubicBezTo>
                <a:cubicBezTo>
                  <a:pt x="9873" y="3891"/>
                  <a:pt x="9819" y="3868"/>
                  <a:pt x="9777" y="3884"/>
                </a:cubicBezTo>
                <a:close/>
                <a:moveTo>
                  <a:pt x="8343" y="4725"/>
                </a:moveTo>
                <a:cubicBezTo>
                  <a:pt x="8256" y="4725"/>
                  <a:pt x="8175" y="4752"/>
                  <a:pt x="8161" y="4784"/>
                </a:cubicBezTo>
                <a:cubicBezTo>
                  <a:pt x="8144" y="4826"/>
                  <a:pt x="8127" y="4826"/>
                  <a:pt x="8099" y="4784"/>
                </a:cubicBezTo>
                <a:cubicBezTo>
                  <a:pt x="8033" y="4684"/>
                  <a:pt x="8012" y="4717"/>
                  <a:pt x="7990" y="4954"/>
                </a:cubicBezTo>
                <a:cubicBezTo>
                  <a:pt x="7947" y="5404"/>
                  <a:pt x="7950" y="5451"/>
                  <a:pt x="8030" y="5573"/>
                </a:cubicBezTo>
                <a:cubicBezTo>
                  <a:pt x="8074" y="5640"/>
                  <a:pt x="8122" y="5700"/>
                  <a:pt x="8137" y="5708"/>
                </a:cubicBezTo>
                <a:cubicBezTo>
                  <a:pt x="8151" y="5715"/>
                  <a:pt x="8159" y="5768"/>
                  <a:pt x="8154" y="5823"/>
                </a:cubicBezTo>
                <a:cubicBezTo>
                  <a:pt x="8147" y="5902"/>
                  <a:pt x="8155" y="5911"/>
                  <a:pt x="8192" y="5864"/>
                </a:cubicBezTo>
                <a:cubicBezTo>
                  <a:pt x="8250" y="5791"/>
                  <a:pt x="8323" y="5883"/>
                  <a:pt x="8323" y="6029"/>
                </a:cubicBezTo>
                <a:cubicBezTo>
                  <a:pt x="8323" y="6168"/>
                  <a:pt x="8383" y="6148"/>
                  <a:pt x="8453" y="5986"/>
                </a:cubicBezTo>
                <a:cubicBezTo>
                  <a:pt x="8502" y="5873"/>
                  <a:pt x="8505" y="5825"/>
                  <a:pt x="8471" y="5742"/>
                </a:cubicBezTo>
                <a:cubicBezTo>
                  <a:pt x="8437" y="5660"/>
                  <a:pt x="8439" y="5615"/>
                  <a:pt x="8481" y="5518"/>
                </a:cubicBezTo>
                <a:cubicBezTo>
                  <a:pt x="8510" y="5452"/>
                  <a:pt x="8528" y="5324"/>
                  <a:pt x="8521" y="5236"/>
                </a:cubicBezTo>
                <a:cubicBezTo>
                  <a:pt x="8514" y="5147"/>
                  <a:pt x="8507" y="4997"/>
                  <a:pt x="8504" y="4901"/>
                </a:cubicBezTo>
                <a:cubicBezTo>
                  <a:pt x="8500" y="4730"/>
                  <a:pt x="8496" y="4725"/>
                  <a:pt x="8343" y="4725"/>
                </a:cubicBezTo>
                <a:close/>
                <a:moveTo>
                  <a:pt x="7200" y="5503"/>
                </a:moveTo>
                <a:cubicBezTo>
                  <a:pt x="7167" y="5504"/>
                  <a:pt x="7142" y="5514"/>
                  <a:pt x="7133" y="5537"/>
                </a:cubicBezTo>
                <a:cubicBezTo>
                  <a:pt x="7121" y="5564"/>
                  <a:pt x="7057" y="5586"/>
                  <a:pt x="6990" y="5586"/>
                </a:cubicBezTo>
                <a:cubicBezTo>
                  <a:pt x="6897" y="5586"/>
                  <a:pt x="6868" y="5610"/>
                  <a:pt x="6867" y="5682"/>
                </a:cubicBezTo>
                <a:cubicBezTo>
                  <a:pt x="6867" y="5733"/>
                  <a:pt x="6857" y="5903"/>
                  <a:pt x="6845" y="6058"/>
                </a:cubicBezTo>
                <a:lnTo>
                  <a:pt x="6822" y="6340"/>
                </a:lnTo>
                <a:lnTo>
                  <a:pt x="7107" y="6340"/>
                </a:lnTo>
                <a:cubicBezTo>
                  <a:pt x="7313" y="6340"/>
                  <a:pt x="7403" y="6363"/>
                  <a:pt x="7434" y="6419"/>
                </a:cubicBezTo>
                <a:cubicBezTo>
                  <a:pt x="7458" y="6462"/>
                  <a:pt x="7467" y="6521"/>
                  <a:pt x="7456" y="6550"/>
                </a:cubicBezTo>
                <a:cubicBezTo>
                  <a:pt x="7444" y="6579"/>
                  <a:pt x="7451" y="6618"/>
                  <a:pt x="7471" y="6637"/>
                </a:cubicBezTo>
                <a:cubicBezTo>
                  <a:pt x="7491" y="6656"/>
                  <a:pt x="7500" y="6692"/>
                  <a:pt x="7489" y="6718"/>
                </a:cubicBezTo>
                <a:cubicBezTo>
                  <a:pt x="7479" y="6743"/>
                  <a:pt x="7519" y="6763"/>
                  <a:pt x="7579" y="6760"/>
                </a:cubicBezTo>
                <a:cubicBezTo>
                  <a:pt x="7639" y="6757"/>
                  <a:pt x="7706" y="6784"/>
                  <a:pt x="7729" y="6819"/>
                </a:cubicBezTo>
                <a:cubicBezTo>
                  <a:pt x="7798" y="6924"/>
                  <a:pt x="7867" y="6741"/>
                  <a:pt x="7818" y="6580"/>
                </a:cubicBezTo>
                <a:cubicBezTo>
                  <a:pt x="7798" y="6511"/>
                  <a:pt x="7765" y="6459"/>
                  <a:pt x="7746" y="6465"/>
                </a:cubicBezTo>
                <a:cubicBezTo>
                  <a:pt x="7728" y="6471"/>
                  <a:pt x="7694" y="6427"/>
                  <a:pt x="7672" y="6368"/>
                </a:cubicBezTo>
                <a:cubicBezTo>
                  <a:pt x="7649" y="6310"/>
                  <a:pt x="7607" y="6233"/>
                  <a:pt x="7577" y="6198"/>
                </a:cubicBezTo>
                <a:cubicBezTo>
                  <a:pt x="7531" y="6141"/>
                  <a:pt x="7532" y="6129"/>
                  <a:pt x="7587" y="6097"/>
                </a:cubicBezTo>
                <a:cubicBezTo>
                  <a:pt x="7698" y="6032"/>
                  <a:pt x="7652" y="5693"/>
                  <a:pt x="7535" y="5712"/>
                </a:cubicBezTo>
                <a:cubicBezTo>
                  <a:pt x="7502" y="5717"/>
                  <a:pt x="7474" y="5697"/>
                  <a:pt x="7471" y="5668"/>
                </a:cubicBezTo>
                <a:cubicBezTo>
                  <a:pt x="7465" y="5586"/>
                  <a:pt x="7298" y="5502"/>
                  <a:pt x="7200" y="5503"/>
                </a:cubicBezTo>
                <a:close/>
                <a:moveTo>
                  <a:pt x="8332" y="6245"/>
                </a:moveTo>
                <a:cubicBezTo>
                  <a:pt x="8325" y="6240"/>
                  <a:pt x="8325" y="6244"/>
                  <a:pt x="8332" y="6257"/>
                </a:cubicBezTo>
                <a:cubicBezTo>
                  <a:pt x="8346" y="6283"/>
                  <a:pt x="8343" y="6332"/>
                  <a:pt x="8324" y="6366"/>
                </a:cubicBezTo>
                <a:cubicBezTo>
                  <a:pt x="8301" y="6408"/>
                  <a:pt x="8308" y="6468"/>
                  <a:pt x="8344" y="6546"/>
                </a:cubicBezTo>
                <a:cubicBezTo>
                  <a:pt x="8410" y="6688"/>
                  <a:pt x="8482" y="6707"/>
                  <a:pt x="8435" y="6570"/>
                </a:cubicBezTo>
                <a:cubicBezTo>
                  <a:pt x="8418" y="6518"/>
                  <a:pt x="8410" y="6449"/>
                  <a:pt x="8417" y="6416"/>
                </a:cubicBezTo>
                <a:cubicBezTo>
                  <a:pt x="8425" y="6383"/>
                  <a:pt x="8403" y="6323"/>
                  <a:pt x="8368" y="6283"/>
                </a:cubicBezTo>
                <a:cubicBezTo>
                  <a:pt x="8351" y="6263"/>
                  <a:pt x="8339" y="6250"/>
                  <a:pt x="8332" y="6245"/>
                </a:cubicBezTo>
                <a:close/>
                <a:moveTo>
                  <a:pt x="1590" y="7760"/>
                </a:moveTo>
                <a:cubicBezTo>
                  <a:pt x="1583" y="7765"/>
                  <a:pt x="1579" y="7776"/>
                  <a:pt x="1579" y="7792"/>
                </a:cubicBezTo>
                <a:cubicBezTo>
                  <a:pt x="1579" y="7823"/>
                  <a:pt x="1595" y="7848"/>
                  <a:pt x="1615" y="7848"/>
                </a:cubicBezTo>
                <a:cubicBezTo>
                  <a:pt x="1634" y="7848"/>
                  <a:pt x="1649" y="7837"/>
                  <a:pt x="1649" y="7824"/>
                </a:cubicBezTo>
                <a:cubicBezTo>
                  <a:pt x="1649" y="7811"/>
                  <a:pt x="1634" y="7786"/>
                  <a:pt x="1615" y="7768"/>
                </a:cubicBezTo>
                <a:cubicBezTo>
                  <a:pt x="1605" y="7759"/>
                  <a:pt x="1596" y="7756"/>
                  <a:pt x="1590" y="7760"/>
                </a:cubicBezTo>
                <a:close/>
                <a:moveTo>
                  <a:pt x="2085" y="7987"/>
                </a:moveTo>
                <a:cubicBezTo>
                  <a:pt x="2074" y="7984"/>
                  <a:pt x="2051" y="7993"/>
                  <a:pt x="2013" y="8015"/>
                </a:cubicBezTo>
                <a:cubicBezTo>
                  <a:pt x="1961" y="8045"/>
                  <a:pt x="1878" y="8052"/>
                  <a:pt x="1828" y="8031"/>
                </a:cubicBezTo>
                <a:cubicBezTo>
                  <a:pt x="1691" y="7972"/>
                  <a:pt x="1672" y="7976"/>
                  <a:pt x="1604" y="8080"/>
                </a:cubicBezTo>
                <a:cubicBezTo>
                  <a:pt x="1569" y="8132"/>
                  <a:pt x="1527" y="8163"/>
                  <a:pt x="1510" y="8147"/>
                </a:cubicBezTo>
                <a:cubicBezTo>
                  <a:pt x="1475" y="8114"/>
                  <a:pt x="1481" y="8256"/>
                  <a:pt x="1516" y="8310"/>
                </a:cubicBezTo>
                <a:cubicBezTo>
                  <a:pt x="1528" y="8329"/>
                  <a:pt x="1530" y="8378"/>
                  <a:pt x="1520" y="8419"/>
                </a:cubicBezTo>
                <a:cubicBezTo>
                  <a:pt x="1509" y="8462"/>
                  <a:pt x="1522" y="8495"/>
                  <a:pt x="1550" y="8495"/>
                </a:cubicBezTo>
                <a:cubicBezTo>
                  <a:pt x="1601" y="8495"/>
                  <a:pt x="1756" y="8772"/>
                  <a:pt x="1756" y="8863"/>
                </a:cubicBezTo>
                <a:cubicBezTo>
                  <a:pt x="1756" y="8890"/>
                  <a:pt x="1796" y="8911"/>
                  <a:pt x="1844" y="8911"/>
                </a:cubicBezTo>
                <a:cubicBezTo>
                  <a:pt x="1981" y="8911"/>
                  <a:pt x="2198" y="9085"/>
                  <a:pt x="2151" y="9157"/>
                </a:cubicBezTo>
                <a:cubicBezTo>
                  <a:pt x="2093" y="9245"/>
                  <a:pt x="2103" y="9302"/>
                  <a:pt x="2176" y="9302"/>
                </a:cubicBezTo>
                <a:cubicBezTo>
                  <a:pt x="2253" y="9302"/>
                  <a:pt x="2453" y="9661"/>
                  <a:pt x="2486" y="9858"/>
                </a:cubicBezTo>
                <a:cubicBezTo>
                  <a:pt x="2498" y="9934"/>
                  <a:pt x="2535" y="10007"/>
                  <a:pt x="2567" y="10020"/>
                </a:cubicBezTo>
                <a:cubicBezTo>
                  <a:pt x="2599" y="10033"/>
                  <a:pt x="2630" y="10047"/>
                  <a:pt x="2636" y="10050"/>
                </a:cubicBezTo>
                <a:cubicBezTo>
                  <a:pt x="2650" y="10060"/>
                  <a:pt x="2531" y="9777"/>
                  <a:pt x="2458" y="9631"/>
                </a:cubicBezTo>
                <a:cubicBezTo>
                  <a:pt x="2423" y="9559"/>
                  <a:pt x="2402" y="9461"/>
                  <a:pt x="2412" y="9413"/>
                </a:cubicBezTo>
                <a:cubicBezTo>
                  <a:pt x="2425" y="9353"/>
                  <a:pt x="2399" y="9307"/>
                  <a:pt x="2329" y="9267"/>
                </a:cubicBezTo>
                <a:cubicBezTo>
                  <a:pt x="2248" y="9221"/>
                  <a:pt x="2227" y="9178"/>
                  <a:pt x="2230" y="9054"/>
                </a:cubicBezTo>
                <a:cubicBezTo>
                  <a:pt x="2232" y="8968"/>
                  <a:pt x="2216" y="8903"/>
                  <a:pt x="2194" y="8909"/>
                </a:cubicBezTo>
                <a:cubicBezTo>
                  <a:pt x="2173" y="8915"/>
                  <a:pt x="2127" y="8874"/>
                  <a:pt x="2093" y="8816"/>
                </a:cubicBezTo>
                <a:cubicBezTo>
                  <a:pt x="2026" y="8704"/>
                  <a:pt x="2025" y="8706"/>
                  <a:pt x="2204" y="8628"/>
                </a:cubicBezTo>
                <a:cubicBezTo>
                  <a:pt x="2252" y="8607"/>
                  <a:pt x="2266" y="8063"/>
                  <a:pt x="2219" y="8063"/>
                </a:cubicBezTo>
                <a:cubicBezTo>
                  <a:pt x="2201" y="8063"/>
                  <a:pt x="2177" y="8088"/>
                  <a:pt x="2164" y="8119"/>
                </a:cubicBezTo>
                <a:cubicBezTo>
                  <a:pt x="2133" y="8196"/>
                  <a:pt x="2067" y="8122"/>
                  <a:pt x="2089" y="8034"/>
                </a:cubicBezTo>
                <a:cubicBezTo>
                  <a:pt x="2097" y="8005"/>
                  <a:pt x="2097" y="7989"/>
                  <a:pt x="2085" y="7987"/>
                </a:cubicBezTo>
                <a:close/>
                <a:moveTo>
                  <a:pt x="14112" y="12903"/>
                </a:moveTo>
                <a:cubicBezTo>
                  <a:pt x="14105" y="12909"/>
                  <a:pt x="14100" y="12923"/>
                  <a:pt x="14094" y="12943"/>
                </a:cubicBezTo>
                <a:cubicBezTo>
                  <a:pt x="14078" y="13009"/>
                  <a:pt x="14114" y="13103"/>
                  <a:pt x="14217" y="13263"/>
                </a:cubicBezTo>
                <a:cubicBezTo>
                  <a:pt x="14310" y="13407"/>
                  <a:pt x="14349" y="13503"/>
                  <a:pt x="14324" y="13527"/>
                </a:cubicBezTo>
                <a:cubicBezTo>
                  <a:pt x="14302" y="13547"/>
                  <a:pt x="14288" y="13592"/>
                  <a:pt x="14292" y="13627"/>
                </a:cubicBezTo>
                <a:cubicBezTo>
                  <a:pt x="14296" y="13662"/>
                  <a:pt x="14288" y="13748"/>
                  <a:pt x="14272" y="13818"/>
                </a:cubicBezTo>
                <a:cubicBezTo>
                  <a:pt x="14255" y="13894"/>
                  <a:pt x="14259" y="13967"/>
                  <a:pt x="14282" y="14003"/>
                </a:cubicBezTo>
                <a:cubicBezTo>
                  <a:pt x="14310" y="14045"/>
                  <a:pt x="14305" y="14088"/>
                  <a:pt x="14263" y="14158"/>
                </a:cubicBezTo>
                <a:cubicBezTo>
                  <a:pt x="14231" y="14212"/>
                  <a:pt x="14222" y="14256"/>
                  <a:pt x="14244" y="14256"/>
                </a:cubicBezTo>
                <a:cubicBezTo>
                  <a:pt x="14265" y="14256"/>
                  <a:pt x="14291" y="14234"/>
                  <a:pt x="14302" y="14207"/>
                </a:cubicBezTo>
                <a:cubicBezTo>
                  <a:pt x="14313" y="14179"/>
                  <a:pt x="14370" y="14193"/>
                  <a:pt x="14432" y="14239"/>
                </a:cubicBezTo>
                <a:cubicBezTo>
                  <a:pt x="14510" y="14299"/>
                  <a:pt x="14530" y="14339"/>
                  <a:pt x="14502" y="14381"/>
                </a:cubicBezTo>
                <a:cubicBezTo>
                  <a:pt x="14481" y="14413"/>
                  <a:pt x="14464" y="14457"/>
                  <a:pt x="14464" y="14480"/>
                </a:cubicBezTo>
                <a:cubicBezTo>
                  <a:pt x="14464" y="14544"/>
                  <a:pt x="15167" y="14528"/>
                  <a:pt x="15264" y="14461"/>
                </a:cubicBezTo>
                <a:cubicBezTo>
                  <a:pt x="15352" y="14400"/>
                  <a:pt x="15378" y="14289"/>
                  <a:pt x="15318" y="14232"/>
                </a:cubicBezTo>
                <a:cubicBezTo>
                  <a:pt x="15298" y="14213"/>
                  <a:pt x="15298" y="14133"/>
                  <a:pt x="15318" y="14026"/>
                </a:cubicBezTo>
                <a:cubicBezTo>
                  <a:pt x="15336" y="13931"/>
                  <a:pt x="15351" y="13836"/>
                  <a:pt x="15351" y="13817"/>
                </a:cubicBezTo>
                <a:cubicBezTo>
                  <a:pt x="15351" y="13797"/>
                  <a:pt x="15251" y="13769"/>
                  <a:pt x="15129" y="13754"/>
                </a:cubicBezTo>
                <a:cubicBezTo>
                  <a:pt x="14830" y="13718"/>
                  <a:pt x="14666" y="13665"/>
                  <a:pt x="14624" y="13591"/>
                </a:cubicBezTo>
                <a:cubicBezTo>
                  <a:pt x="14604" y="13557"/>
                  <a:pt x="14564" y="13522"/>
                  <a:pt x="14534" y="13514"/>
                </a:cubicBezTo>
                <a:cubicBezTo>
                  <a:pt x="14505" y="13505"/>
                  <a:pt x="14458" y="13446"/>
                  <a:pt x="14429" y="13383"/>
                </a:cubicBezTo>
                <a:cubicBezTo>
                  <a:pt x="14400" y="13320"/>
                  <a:pt x="14318" y="13175"/>
                  <a:pt x="14247" y="13059"/>
                </a:cubicBezTo>
                <a:cubicBezTo>
                  <a:pt x="14165" y="12925"/>
                  <a:pt x="14132" y="12882"/>
                  <a:pt x="14112" y="12903"/>
                </a:cubicBezTo>
                <a:close/>
                <a:moveTo>
                  <a:pt x="12451" y="14025"/>
                </a:moveTo>
                <a:cubicBezTo>
                  <a:pt x="12438" y="14021"/>
                  <a:pt x="12422" y="14036"/>
                  <a:pt x="12393" y="14068"/>
                </a:cubicBezTo>
                <a:cubicBezTo>
                  <a:pt x="12332" y="14136"/>
                  <a:pt x="12334" y="14146"/>
                  <a:pt x="12437" y="14227"/>
                </a:cubicBezTo>
                <a:cubicBezTo>
                  <a:pt x="12549" y="14314"/>
                  <a:pt x="12554" y="14330"/>
                  <a:pt x="12556" y="14594"/>
                </a:cubicBezTo>
                <a:cubicBezTo>
                  <a:pt x="12556" y="14677"/>
                  <a:pt x="12565" y="14732"/>
                  <a:pt x="12574" y="14718"/>
                </a:cubicBezTo>
                <a:cubicBezTo>
                  <a:pt x="12584" y="14703"/>
                  <a:pt x="12621" y="14714"/>
                  <a:pt x="12656" y="14742"/>
                </a:cubicBezTo>
                <a:cubicBezTo>
                  <a:pt x="12700" y="14778"/>
                  <a:pt x="12716" y="14842"/>
                  <a:pt x="12708" y="14943"/>
                </a:cubicBezTo>
                <a:cubicBezTo>
                  <a:pt x="12693" y="15143"/>
                  <a:pt x="12695" y="15139"/>
                  <a:pt x="12639" y="15068"/>
                </a:cubicBezTo>
                <a:cubicBezTo>
                  <a:pt x="12601" y="15020"/>
                  <a:pt x="12586" y="15021"/>
                  <a:pt x="12574" y="15075"/>
                </a:cubicBezTo>
                <a:cubicBezTo>
                  <a:pt x="12536" y="15238"/>
                  <a:pt x="12589" y="15279"/>
                  <a:pt x="12693" y="15168"/>
                </a:cubicBezTo>
                <a:lnTo>
                  <a:pt x="12796" y="15056"/>
                </a:lnTo>
                <a:lnTo>
                  <a:pt x="12827" y="15181"/>
                </a:lnTo>
                <a:cubicBezTo>
                  <a:pt x="12844" y="15249"/>
                  <a:pt x="12850" y="15327"/>
                  <a:pt x="12840" y="15352"/>
                </a:cubicBezTo>
                <a:cubicBezTo>
                  <a:pt x="12830" y="15378"/>
                  <a:pt x="12843" y="15419"/>
                  <a:pt x="12870" y="15443"/>
                </a:cubicBezTo>
                <a:cubicBezTo>
                  <a:pt x="12897" y="15469"/>
                  <a:pt x="12936" y="15464"/>
                  <a:pt x="12962" y="15433"/>
                </a:cubicBezTo>
                <a:cubicBezTo>
                  <a:pt x="13014" y="15366"/>
                  <a:pt x="12935" y="15148"/>
                  <a:pt x="12826" y="15059"/>
                </a:cubicBezTo>
                <a:cubicBezTo>
                  <a:pt x="12790" y="15030"/>
                  <a:pt x="12760" y="14970"/>
                  <a:pt x="12760" y="14925"/>
                </a:cubicBezTo>
                <a:cubicBezTo>
                  <a:pt x="12760" y="14881"/>
                  <a:pt x="12734" y="14784"/>
                  <a:pt x="12702" y="14710"/>
                </a:cubicBezTo>
                <a:cubicBezTo>
                  <a:pt x="12648" y="14585"/>
                  <a:pt x="12649" y="14569"/>
                  <a:pt x="12711" y="14462"/>
                </a:cubicBezTo>
                <a:cubicBezTo>
                  <a:pt x="12777" y="14349"/>
                  <a:pt x="12777" y="14349"/>
                  <a:pt x="12700" y="14410"/>
                </a:cubicBezTo>
                <a:cubicBezTo>
                  <a:pt x="12614" y="14479"/>
                  <a:pt x="12570" y="14423"/>
                  <a:pt x="12604" y="14288"/>
                </a:cubicBezTo>
                <a:cubicBezTo>
                  <a:pt x="12618" y="14231"/>
                  <a:pt x="12606" y="14203"/>
                  <a:pt x="12567" y="14203"/>
                </a:cubicBezTo>
                <a:cubicBezTo>
                  <a:pt x="12535" y="14203"/>
                  <a:pt x="12498" y="14156"/>
                  <a:pt x="12484" y="14099"/>
                </a:cubicBezTo>
                <a:cubicBezTo>
                  <a:pt x="12473" y="14054"/>
                  <a:pt x="12464" y="14030"/>
                  <a:pt x="12451" y="14025"/>
                </a:cubicBezTo>
                <a:close/>
                <a:moveTo>
                  <a:pt x="9773" y="15203"/>
                </a:moveTo>
                <a:cubicBezTo>
                  <a:pt x="9753" y="15222"/>
                  <a:pt x="9756" y="15266"/>
                  <a:pt x="9781" y="15312"/>
                </a:cubicBezTo>
                <a:cubicBezTo>
                  <a:pt x="9833" y="15407"/>
                  <a:pt x="9859" y="15380"/>
                  <a:pt x="9829" y="15261"/>
                </a:cubicBezTo>
                <a:cubicBezTo>
                  <a:pt x="9816" y="15212"/>
                  <a:pt x="9791" y="15186"/>
                  <a:pt x="9773" y="15203"/>
                </a:cubicBezTo>
                <a:close/>
                <a:moveTo>
                  <a:pt x="9869" y="15513"/>
                </a:moveTo>
                <a:cubicBezTo>
                  <a:pt x="9858" y="15499"/>
                  <a:pt x="9849" y="15539"/>
                  <a:pt x="9849" y="15638"/>
                </a:cubicBezTo>
                <a:cubicBezTo>
                  <a:pt x="9849" y="15727"/>
                  <a:pt x="9860" y="15816"/>
                  <a:pt x="9873" y="15836"/>
                </a:cubicBezTo>
                <a:cubicBezTo>
                  <a:pt x="9917" y="15902"/>
                  <a:pt x="9924" y="15872"/>
                  <a:pt x="9907" y="15705"/>
                </a:cubicBezTo>
                <a:cubicBezTo>
                  <a:pt x="9895" y="15592"/>
                  <a:pt x="9881" y="15526"/>
                  <a:pt x="9869" y="15513"/>
                </a:cubicBezTo>
                <a:close/>
                <a:moveTo>
                  <a:pt x="13009" y="15602"/>
                </a:moveTo>
                <a:cubicBezTo>
                  <a:pt x="12989" y="15602"/>
                  <a:pt x="12973" y="15627"/>
                  <a:pt x="12973" y="15656"/>
                </a:cubicBezTo>
                <a:cubicBezTo>
                  <a:pt x="12973" y="15686"/>
                  <a:pt x="12989" y="15709"/>
                  <a:pt x="13009" y="15709"/>
                </a:cubicBezTo>
                <a:cubicBezTo>
                  <a:pt x="13028" y="15709"/>
                  <a:pt x="13044" y="15686"/>
                  <a:pt x="13044" y="15656"/>
                </a:cubicBezTo>
                <a:cubicBezTo>
                  <a:pt x="13044" y="15627"/>
                  <a:pt x="13028" y="15602"/>
                  <a:pt x="13009" y="15602"/>
                </a:cubicBezTo>
                <a:close/>
                <a:moveTo>
                  <a:pt x="13009" y="15774"/>
                </a:moveTo>
                <a:cubicBezTo>
                  <a:pt x="12995" y="15771"/>
                  <a:pt x="12982" y="15782"/>
                  <a:pt x="12965" y="15808"/>
                </a:cubicBezTo>
                <a:cubicBezTo>
                  <a:pt x="12932" y="15859"/>
                  <a:pt x="12952" y="15909"/>
                  <a:pt x="13056" y="16039"/>
                </a:cubicBezTo>
                <a:cubicBezTo>
                  <a:pt x="13162" y="16172"/>
                  <a:pt x="13180" y="16220"/>
                  <a:pt x="13148" y="16281"/>
                </a:cubicBezTo>
                <a:cubicBezTo>
                  <a:pt x="13125" y="16322"/>
                  <a:pt x="13117" y="16356"/>
                  <a:pt x="13130" y="16356"/>
                </a:cubicBezTo>
                <a:cubicBezTo>
                  <a:pt x="13144" y="16356"/>
                  <a:pt x="13122" y="16426"/>
                  <a:pt x="13082" y="16512"/>
                </a:cubicBezTo>
                <a:cubicBezTo>
                  <a:pt x="13020" y="16644"/>
                  <a:pt x="13017" y="16673"/>
                  <a:pt x="13062" y="16699"/>
                </a:cubicBezTo>
                <a:cubicBezTo>
                  <a:pt x="13091" y="16716"/>
                  <a:pt x="13115" y="16791"/>
                  <a:pt x="13115" y="16866"/>
                </a:cubicBezTo>
                <a:cubicBezTo>
                  <a:pt x="13115" y="16992"/>
                  <a:pt x="13145" y="17026"/>
                  <a:pt x="13242" y="17008"/>
                </a:cubicBezTo>
                <a:cubicBezTo>
                  <a:pt x="13321" y="16995"/>
                  <a:pt x="13396" y="17202"/>
                  <a:pt x="13417" y="17489"/>
                </a:cubicBezTo>
                <a:cubicBezTo>
                  <a:pt x="13445" y="17869"/>
                  <a:pt x="13461" y="18046"/>
                  <a:pt x="13471" y="18079"/>
                </a:cubicBezTo>
                <a:cubicBezTo>
                  <a:pt x="13475" y="18094"/>
                  <a:pt x="13476" y="18126"/>
                  <a:pt x="13473" y="18152"/>
                </a:cubicBezTo>
                <a:cubicBezTo>
                  <a:pt x="13470" y="18177"/>
                  <a:pt x="13488" y="18235"/>
                  <a:pt x="13512" y="18279"/>
                </a:cubicBezTo>
                <a:cubicBezTo>
                  <a:pt x="13548" y="18345"/>
                  <a:pt x="13544" y="18373"/>
                  <a:pt x="13493" y="18430"/>
                </a:cubicBezTo>
                <a:cubicBezTo>
                  <a:pt x="13452" y="18475"/>
                  <a:pt x="13444" y="18513"/>
                  <a:pt x="13468" y="18536"/>
                </a:cubicBezTo>
                <a:cubicBezTo>
                  <a:pt x="13489" y="18555"/>
                  <a:pt x="13499" y="18590"/>
                  <a:pt x="13489" y="18614"/>
                </a:cubicBezTo>
                <a:cubicBezTo>
                  <a:pt x="13480" y="18637"/>
                  <a:pt x="13502" y="18698"/>
                  <a:pt x="13538" y="18749"/>
                </a:cubicBezTo>
                <a:cubicBezTo>
                  <a:pt x="13606" y="18842"/>
                  <a:pt x="13613" y="18916"/>
                  <a:pt x="13566" y="19031"/>
                </a:cubicBezTo>
                <a:cubicBezTo>
                  <a:pt x="13552" y="19066"/>
                  <a:pt x="13556" y="19110"/>
                  <a:pt x="13576" y="19128"/>
                </a:cubicBezTo>
                <a:cubicBezTo>
                  <a:pt x="13601" y="19151"/>
                  <a:pt x="13600" y="19197"/>
                  <a:pt x="13574" y="19270"/>
                </a:cubicBezTo>
                <a:cubicBezTo>
                  <a:pt x="13545" y="19353"/>
                  <a:pt x="13525" y="19365"/>
                  <a:pt x="13488" y="19319"/>
                </a:cubicBezTo>
                <a:cubicBezTo>
                  <a:pt x="13426" y="19241"/>
                  <a:pt x="13398" y="19311"/>
                  <a:pt x="13392" y="19563"/>
                </a:cubicBezTo>
                <a:cubicBezTo>
                  <a:pt x="13389" y="19698"/>
                  <a:pt x="13406" y="19777"/>
                  <a:pt x="13447" y="19812"/>
                </a:cubicBezTo>
                <a:cubicBezTo>
                  <a:pt x="13482" y="19841"/>
                  <a:pt x="13496" y="19890"/>
                  <a:pt x="13481" y="19927"/>
                </a:cubicBezTo>
                <a:cubicBezTo>
                  <a:pt x="13422" y="20068"/>
                  <a:pt x="13440" y="20132"/>
                  <a:pt x="13535" y="20117"/>
                </a:cubicBezTo>
                <a:cubicBezTo>
                  <a:pt x="13587" y="20109"/>
                  <a:pt x="13648" y="20082"/>
                  <a:pt x="13671" y="20058"/>
                </a:cubicBezTo>
                <a:cubicBezTo>
                  <a:pt x="13694" y="20032"/>
                  <a:pt x="13722" y="20036"/>
                  <a:pt x="13735" y="20068"/>
                </a:cubicBezTo>
                <a:cubicBezTo>
                  <a:pt x="13748" y="20099"/>
                  <a:pt x="13796" y="20126"/>
                  <a:pt x="13843" y="20126"/>
                </a:cubicBezTo>
                <a:cubicBezTo>
                  <a:pt x="13889" y="20126"/>
                  <a:pt x="13941" y="20158"/>
                  <a:pt x="13956" y="20197"/>
                </a:cubicBezTo>
                <a:cubicBezTo>
                  <a:pt x="13972" y="20236"/>
                  <a:pt x="14011" y="20283"/>
                  <a:pt x="14044" y="20301"/>
                </a:cubicBezTo>
                <a:cubicBezTo>
                  <a:pt x="14085" y="20324"/>
                  <a:pt x="14097" y="20371"/>
                  <a:pt x="14082" y="20455"/>
                </a:cubicBezTo>
                <a:cubicBezTo>
                  <a:pt x="14065" y="20553"/>
                  <a:pt x="14073" y="20568"/>
                  <a:pt x="14125" y="20538"/>
                </a:cubicBezTo>
                <a:cubicBezTo>
                  <a:pt x="14194" y="20498"/>
                  <a:pt x="14298" y="20593"/>
                  <a:pt x="14267" y="20668"/>
                </a:cubicBezTo>
                <a:cubicBezTo>
                  <a:pt x="14257" y="20693"/>
                  <a:pt x="14301" y="20734"/>
                  <a:pt x="14365" y="20760"/>
                </a:cubicBezTo>
                <a:cubicBezTo>
                  <a:pt x="14490" y="20809"/>
                  <a:pt x="14527" y="20960"/>
                  <a:pt x="14414" y="20960"/>
                </a:cubicBezTo>
                <a:cubicBezTo>
                  <a:pt x="14365" y="20960"/>
                  <a:pt x="14345" y="21000"/>
                  <a:pt x="14342" y="21104"/>
                </a:cubicBezTo>
                <a:cubicBezTo>
                  <a:pt x="14340" y="21183"/>
                  <a:pt x="14351" y="21235"/>
                  <a:pt x="14368" y="21219"/>
                </a:cubicBezTo>
                <a:cubicBezTo>
                  <a:pt x="14406" y="21183"/>
                  <a:pt x="14538" y="21364"/>
                  <a:pt x="14515" y="21422"/>
                </a:cubicBezTo>
                <a:cubicBezTo>
                  <a:pt x="14505" y="21445"/>
                  <a:pt x="14535" y="21455"/>
                  <a:pt x="14581" y="21442"/>
                </a:cubicBezTo>
                <a:cubicBezTo>
                  <a:pt x="14627" y="21429"/>
                  <a:pt x="14695" y="21454"/>
                  <a:pt x="14733" y="21497"/>
                </a:cubicBezTo>
                <a:cubicBezTo>
                  <a:pt x="14819" y="21597"/>
                  <a:pt x="14836" y="21597"/>
                  <a:pt x="14890" y="21498"/>
                </a:cubicBezTo>
                <a:cubicBezTo>
                  <a:pt x="14914" y="21454"/>
                  <a:pt x="14977" y="21417"/>
                  <a:pt x="15029" y="21417"/>
                </a:cubicBezTo>
                <a:cubicBezTo>
                  <a:pt x="15245" y="21417"/>
                  <a:pt x="15436" y="21144"/>
                  <a:pt x="15300" y="21029"/>
                </a:cubicBezTo>
                <a:cubicBezTo>
                  <a:pt x="15256" y="20991"/>
                  <a:pt x="15251" y="20961"/>
                  <a:pt x="15280" y="20907"/>
                </a:cubicBezTo>
                <a:cubicBezTo>
                  <a:pt x="15308" y="20856"/>
                  <a:pt x="15308" y="20824"/>
                  <a:pt x="15281" y="20800"/>
                </a:cubicBezTo>
                <a:cubicBezTo>
                  <a:pt x="15260" y="20780"/>
                  <a:pt x="15252" y="20744"/>
                  <a:pt x="15262" y="20720"/>
                </a:cubicBezTo>
                <a:cubicBezTo>
                  <a:pt x="15283" y="20667"/>
                  <a:pt x="15041" y="20685"/>
                  <a:pt x="14952" y="20743"/>
                </a:cubicBezTo>
                <a:cubicBezTo>
                  <a:pt x="14855" y="20806"/>
                  <a:pt x="14760" y="20409"/>
                  <a:pt x="14731" y="19821"/>
                </a:cubicBezTo>
                <a:cubicBezTo>
                  <a:pt x="14705" y="19280"/>
                  <a:pt x="14721" y="19228"/>
                  <a:pt x="14899" y="19256"/>
                </a:cubicBezTo>
                <a:cubicBezTo>
                  <a:pt x="14967" y="19267"/>
                  <a:pt x="14996" y="19247"/>
                  <a:pt x="14996" y="19190"/>
                </a:cubicBezTo>
                <a:cubicBezTo>
                  <a:pt x="14996" y="19145"/>
                  <a:pt x="15029" y="19074"/>
                  <a:pt x="15068" y="19031"/>
                </a:cubicBezTo>
                <a:cubicBezTo>
                  <a:pt x="15132" y="18964"/>
                  <a:pt x="15134" y="18950"/>
                  <a:pt x="15084" y="18921"/>
                </a:cubicBezTo>
                <a:cubicBezTo>
                  <a:pt x="15003" y="18873"/>
                  <a:pt x="15027" y="18588"/>
                  <a:pt x="15111" y="18598"/>
                </a:cubicBezTo>
                <a:cubicBezTo>
                  <a:pt x="15145" y="18603"/>
                  <a:pt x="15174" y="18584"/>
                  <a:pt x="15174" y="18557"/>
                </a:cubicBezTo>
                <a:cubicBezTo>
                  <a:pt x="15174" y="18531"/>
                  <a:pt x="15024" y="18510"/>
                  <a:pt x="14841" y="18510"/>
                </a:cubicBezTo>
                <a:cubicBezTo>
                  <a:pt x="14588" y="18510"/>
                  <a:pt x="14497" y="18490"/>
                  <a:pt x="14464" y="18429"/>
                </a:cubicBezTo>
                <a:cubicBezTo>
                  <a:pt x="14440" y="18384"/>
                  <a:pt x="14433" y="18347"/>
                  <a:pt x="14450" y="18346"/>
                </a:cubicBezTo>
                <a:cubicBezTo>
                  <a:pt x="14467" y="18346"/>
                  <a:pt x="14454" y="18320"/>
                  <a:pt x="14420" y="18290"/>
                </a:cubicBezTo>
                <a:cubicBezTo>
                  <a:pt x="14385" y="18260"/>
                  <a:pt x="14358" y="18200"/>
                  <a:pt x="14358" y="18157"/>
                </a:cubicBezTo>
                <a:cubicBezTo>
                  <a:pt x="14358" y="18114"/>
                  <a:pt x="14332" y="18079"/>
                  <a:pt x="14301" y="18079"/>
                </a:cubicBezTo>
                <a:cubicBezTo>
                  <a:pt x="14208" y="18079"/>
                  <a:pt x="14039" y="17869"/>
                  <a:pt x="14061" y="17782"/>
                </a:cubicBezTo>
                <a:cubicBezTo>
                  <a:pt x="14073" y="17733"/>
                  <a:pt x="14049" y="17686"/>
                  <a:pt x="13997" y="17655"/>
                </a:cubicBezTo>
                <a:cubicBezTo>
                  <a:pt x="13864" y="17578"/>
                  <a:pt x="13771" y="17396"/>
                  <a:pt x="13820" y="17307"/>
                </a:cubicBezTo>
                <a:cubicBezTo>
                  <a:pt x="13853" y="17247"/>
                  <a:pt x="13845" y="17237"/>
                  <a:pt x="13779" y="17256"/>
                </a:cubicBezTo>
                <a:cubicBezTo>
                  <a:pt x="13665" y="17289"/>
                  <a:pt x="13601" y="17153"/>
                  <a:pt x="13595" y="16867"/>
                </a:cubicBezTo>
                <a:cubicBezTo>
                  <a:pt x="13593" y="16736"/>
                  <a:pt x="13579" y="16611"/>
                  <a:pt x="13565" y="16591"/>
                </a:cubicBezTo>
                <a:cubicBezTo>
                  <a:pt x="13552" y="16571"/>
                  <a:pt x="13560" y="16521"/>
                  <a:pt x="13582" y="16481"/>
                </a:cubicBezTo>
                <a:cubicBezTo>
                  <a:pt x="13622" y="16408"/>
                  <a:pt x="13601" y="16336"/>
                  <a:pt x="13538" y="16323"/>
                </a:cubicBezTo>
                <a:cubicBezTo>
                  <a:pt x="13520" y="16319"/>
                  <a:pt x="13497" y="16310"/>
                  <a:pt x="13488" y="16302"/>
                </a:cubicBezTo>
                <a:cubicBezTo>
                  <a:pt x="13478" y="16295"/>
                  <a:pt x="13452" y="16285"/>
                  <a:pt x="13430" y="16282"/>
                </a:cubicBezTo>
                <a:cubicBezTo>
                  <a:pt x="13408" y="16278"/>
                  <a:pt x="13364" y="16203"/>
                  <a:pt x="13332" y="16114"/>
                </a:cubicBezTo>
                <a:cubicBezTo>
                  <a:pt x="13297" y="16014"/>
                  <a:pt x="13241" y="15945"/>
                  <a:pt x="13186" y="15934"/>
                </a:cubicBezTo>
                <a:cubicBezTo>
                  <a:pt x="13137" y="15925"/>
                  <a:pt x="13077" y="15879"/>
                  <a:pt x="13053" y="15831"/>
                </a:cubicBezTo>
                <a:cubicBezTo>
                  <a:pt x="13035" y="15796"/>
                  <a:pt x="13022" y="15778"/>
                  <a:pt x="13009" y="15774"/>
                </a:cubicBezTo>
                <a:close/>
                <a:moveTo>
                  <a:pt x="9975" y="15960"/>
                </a:moveTo>
                <a:cubicBezTo>
                  <a:pt x="9924" y="15930"/>
                  <a:pt x="9916" y="16087"/>
                  <a:pt x="9965" y="16181"/>
                </a:cubicBezTo>
                <a:cubicBezTo>
                  <a:pt x="10013" y="16273"/>
                  <a:pt x="10018" y="16268"/>
                  <a:pt x="10018" y="16117"/>
                </a:cubicBezTo>
                <a:cubicBezTo>
                  <a:pt x="10018" y="16045"/>
                  <a:pt x="9999" y="15974"/>
                  <a:pt x="9975" y="15960"/>
                </a:cubicBezTo>
                <a:close/>
                <a:moveTo>
                  <a:pt x="10076" y="16369"/>
                </a:moveTo>
                <a:cubicBezTo>
                  <a:pt x="10004" y="16378"/>
                  <a:pt x="9989" y="16406"/>
                  <a:pt x="9997" y="16516"/>
                </a:cubicBezTo>
                <a:cubicBezTo>
                  <a:pt x="10010" y="16709"/>
                  <a:pt x="9967" y="16787"/>
                  <a:pt x="9849" y="16787"/>
                </a:cubicBezTo>
                <a:cubicBezTo>
                  <a:pt x="9727" y="16787"/>
                  <a:pt x="9688" y="16857"/>
                  <a:pt x="9761" y="16948"/>
                </a:cubicBezTo>
                <a:cubicBezTo>
                  <a:pt x="9790" y="16984"/>
                  <a:pt x="9803" y="17039"/>
                  <a:pt x="9790" y="17070"/>
                </a:cubicBezTo>
                <a:cubicBezTo>
                  <a:pt x="9777" y="17101"/>
                  <a:pt x="9784" y="17111"/>
                  <a:pt x="9806" y="17091"/>
                </a:cubicBezTo>
                <a:cubicBezTo>
                  <a:pt x="9846" y="17053"/>
                  <a:pt x="9964" y="17263"/>
                  <a:pt x="9938" y="17326"/>
                </a:cubicBezTo>
                <a:cubicBezTo>
                  <a:pt x="9929" y="17347"/>
                  <a:pt x="9960" y="17393"/>
                  <a:pt x="10006" y="17430"/>
                </a:cubicBezTo>
                <a:cubicBezTo>
                  <a:pt x="10069" y="17482"/>
                  <a:pt x="10107" y="17483"/>
                  <a:pt x="10165" y="17436"/>
                </a:cubicBezTo>
                <a:cubicBezTo>
                  <a:pt x="10227" y="17386"/>
                  <a:pt x="10245" y="17390"/>
                  <a:pt x="10262" y="17457"/>
                </a:cubicBezTo>
                <a:cubicBezTo>
                  <a:pt x="10286" y="17551"/>
                  <a:pt x="10332" y="17565"/>
                  <a:pt x="10363" y="17489"/>
                </a:cubicBezTo>
                <a:cubicBezTo>
                  <a:pt x="10375" y="17460"/>
                  <a:pt x="10404" y="17449"/>
                  <a:pt x="10427" y="17463"/>
                </a:cubicBezTo>
                <a:cubicBezTo>
                  <a:pt x="10458" y="17480"/>
                  <a:pt x="10473" y="17397"/>
                  <a:pt x="10479" y="17189"/>
                </a:cubicBezTo>
                <a:cubicBezTo>
                  <a:pt x="10487" y="16946"/>
                  <a:pt x="10476" y="16884"/>
                  <a:pt x="10426" y="16857"/>
                </a:cubicBezTo>
                <a:cubicBezTo>
                  <a:pt x="10306" y="16792"/>
                  <a:pt x="10271" y="16724"/>
                  <a:pt x="10315" y="16644"/>
                </a:cubicBezTo>
                <a:cubicBezTo>
                  <a:pt x="10348" y="16584"/>
                  <a:pt x="10339" y="16573"/>
                  <a:pt x="10271" y="16584"/>
                </a:cubicBezTo>
                <a:cubicBezTo>
                  <a:pt x="10207" y="16595"/>
                  <a:pt x="10184" y="16569"/>
                  <a:pt x="10175" y="16478"/>
                </a:cubicBezTo>
                <a:cubicBezTo>
                  <a:pt x="10166" y="16387"/>
                  <a:pt x="10143" y="16361"/>
                  <a:pt x="10076" y="16369"/>
                </a:cubicBezTo>
                <a:close/>
                <a:moveTo>
                  <a:pt x="4038" y="16539"/>
                </a:moveTo>
                <a:cubicBezTo>
                  <a:pt x="4029" y="16553"/>
                  <a:pt x="4032" y="16590"/>
                  <a:pt x="4044" y="16621"/>
                </a:cubicBezTo>
                <a:cubicBezTo>
                  <a:pt x="4079" y="16707"/>
                  <a:pt x="4100" y="16691"/>
                  <a:pt x="4076" y="16596"/>
                </a:cubicBezTo>
                <a:cubicBezTo>
                  <a:pt x="4064" y="16551"/>
                  <a:pt x="4047" y="16525"/>
                  <a:pt x="4038" y="16539"/>
                </a:cubicBezTo>
                <a:close/>
                <a:moveTo>
                  <a:pt x="15290" y="18530"/>
                </a:moveTo>
                <a:cubicBezTo>
                  <a:pt x="15286" y="18536"/>
                  <a:pt x="15284" y="18555"/>
                  <a:pt x="15283" y="18587"/>
                </a:cubicBezTo>
                <a:cubicBezTo>
                  <a:pt x="15282" y="18643"/>
                  <a:pt x="15290" y="18675"/>
                  <a:pt x="15302" y="18657"/>
                </a:cubicBezTo>
                <a:cubicBezTo>
                  <a:pt x="15313" y="18639"/>
                  <a:pt x="15315" y="18593"/>
                  <a:pt x="15304" y="18554"/>
                </a:cubicBezTo>
                <a:cubicBezTo>
                  <a:pt x="15299" y="18533"/>
                  <a:pt x="15294" y="18525"/>
                  <a:pt x="15290" y="18530"/>
                </a:cubicBezTo>
                <a:close/>
                <a:moveTo>
                  <a:pt x="15288" y="19018"/>
                </a:moveTo>
                <a:cubicBezTo>
                  <a:pt x="15278" y="19022"/>
                  <a:pt x="15269" y="19032"/>
                  <a:pt x="15262" y="19047"/>
                </a:cubicBezTo>
                <a:cubicBezTo>
                  <a:pt x="15250" y="19077"/>
                  <a:pt x="15265" y="19103"/>
                  <a:pt x="15296" y="19103"/>
                </a:cubicBezTo>
                <a:cubicBezTo>
                  <a:pt x="15358" y="19103"/>
                  <a:pt x="15367" y="19070"/>
                  <a:pt x="15318" y="19024"/>
                </a:cubicBezTo>
                <a:cubicBezTo>
                  <a:pt x="15309" y="19015"/>
                  <a:pt x="15298" y="19014"/>
                  <a:pt x="15288" y="19018"/>
                </a:cubicBezTo>
                <a:close/>
                <a:moveTo>
                  <a:pt x="13247" y="19372"/>
                </a:moveTo>
                <a:cubicBezTo>
                  <a:pt x="13153" y="19372"/>
                  <a:pt x="13079" y="19433"/>
                  <a:pt x="13079" y="19511"/>
                </a:cubicBezTo>
                <a:cubicBezTo>
                  <a:pt x="13079" y="19612"/>
                  <a:pt x="13105" y="19606"/>
                  <a:pt x="13212" y="19479"/>
                </a:cubicBezTo>
                <a:cubicBezTo>
                  <a:pt x="13274" y="19404"/>
                  <a:pt x="13285" y="19372"/>
                  <a:pt x="13247" y="19372"/>
                </a:cubicBezTo>
                <a:close/>
                <a:moveTo>
                  <a:pt x="13153" y="19671"/>
                </a:moveTo>
                <a:cubicBezTo>
                  <a:pt x="13125" y="19672"/>
                  <a:pt x="13115" y="19697"/>
                  <a:pt x="13115" y="19756"/>
                </a:cubicBezTo>
                <a:cubicBezTo>
                  <a:pt x="13115" y="19844"/>
                  <a:pt x="13126" y="19851"/>
                  <a:pt x="13186" y="19802"/>
                </a:cubicBezTo>
                <a:cubicBezTo>
                  <a:pt x="13225" y="19771"/>
                  <a:pt x="13257" y="19736"/>
                  <a:pt x="13257" y="19726"/>
                </a:cubicBezTo>
                <a:cubicBezTo>
                  <a:pt x="13257" y="19715"/>
                  <a:pt x="13225" y="19695"/>
                  <a:pt x="13186" y="19679"/>
                </a:cubicBezTo>
                <a:cubicBezTo>
                  <a:pt x="13173" y="19674"/>
                  <a:pt x="13162" y="19671"/>
                  <a:pt x="13153" y="19671"/>
                </a:cubicBezTo>
                <a:close/>
                <a:moveTo>
                  <a:pt x="3076" y="20397"/>
                </a:moveTo>
                <a:cubicBezTo>
                  <a:pt x="3058" y="20399"/>
                  <a:pt x="3032" y="20416"/>
                  <a:pt x="2999" y="20447"/>
                </a:cubicBezTo>
                <a:cubicBezTo>
                  <a:pt x="2958" y="20487"/>
                  <a:pt x="2963" y="20495"/>
                  <a:pt x="3026" y="20488"/>
                </a:cubicBezTo>
                <a:cubicBezTo>
                  <a:pt x="3069" y="20483"/>
                  <a:pt x="3105" y="20461"/>
                  <a:pt x="3105" y="20437"/>
                </a:cubicBezTo>
                <a:cubicBezTo>
                  <a:pt x="3105" y="20409"/>
                  <a:pt x="3095" y="20396"/>
                  <a:pt x="3076" y="2039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2" name="Many modern applications:…"/>
          <p:cNvSpPr txBox="1">
            <a:spLocks noGrp="1"/>
          </p:cNvSpPr>
          <p:nvPr>
            <p:ph type="body" sz="half" idx="1"/>
          </p:nvPr>
        </p:nvSpPr>
        <p:spPr>
          <a:xfrm>
            <a:off x="838200" y="2032000"/>
            <a:ext cx="12940833" cy="525143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5200"/>
            </a:pPr>
            <a:r>
              <a:rPr dirty="0"/>
              <a:t>Many modern applications:</a:t>
            </a:r>
            <a:endParaRPr lang="en-US" dirty="0"/>
          </a:p>
          <a:p>
            <a:pPr lvl="1">
              <a:spcBef>
                <a:spcPts val="600"/>
              </a:spcBef>
              <a:defRPr sz="5200"/>
            </a:pPr>
            <a:r>
              <a:rPr sz="3600" dirty="0"/>
              <a:t>Web search results, recommender systems, influence determination, advertising, anomaly detection, etc.</a:t>
            </a:r>
          </a:p>
          <a:p>
            <a:pPr>
              <a:spcBef>
                <a:spcPts val="600"/>
              </a:spcBef>
              <a:defRPr sz="5200"/>
            </a:pPr>
            <a:r>
              <a:rPr dirty="0"/>
              <a:t>Public dataset examples:</a:t>
            </a:r>
          </a:p>
          <a:p>
            <a:pPr marL="0" indent="0">
              <a:buSzTx/>
              <a:buNone/>
              <a:defRPr sz="4200"/>
            </a:pPr>
            <a:r>
              <a:rPr dirty="0"/>
              <a:t>Twitter social graph, Wikipedia term occurrences, IMDB actors, Netflix, Amazon communities, G+</a:t>
            </a:r>
          </a:p>
        </p:txBody>
      </p:sp>
      <p:sp>
        <p:nvSpPr>
          <p:cNvPr id="43" name="Good source of public graphs:…"/>
          <p:cNvSpPr txBox="1"/>
          <p:nvPr/>
        </p:nvSpPr>
        <p:spPr>
          <a:xfrm>
            <a:off x="333292" y="12340999"/>
            <a:ext cx="4896821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 dirty="0"/>
              <a:t>Good source of public graphs:</a:t>
            </a:r>
          </a:p>
          <a:p>
            <a:pPr algn="l">
              <a:defRPr sz="3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 u="sng" dirty="0">
                <a:hlinkClick r:id="rId4"/>
              </a:rPr>
              <a:t>https://snap.stanford.edu/data/</a:t>
            </a:r>
          </a:p>
          <a:p>
            <a:pPr algn="l">
              <a:defRPr sz="3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 dirty="0"/>
              <a:t>(Jure </a:t>
            </a:r>
            <a:r>
              <a:rPr sz="2400" dirty="0" err="1"/>
              <a:t>Leskovec</a:t>
            </a:r>
            <a:r>
              <a:rPr sz="2400" dirty="0"/>
              <a:t>, CMU PhD, 2008)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Memory footprint challenge of large graphs"/>
          <p:cNvSpPr txBox="1">
            <a:spLocks noGrp="1"/>
          </p:cNvSpPr>
          <p:nvPr>
            <p:ph type="title"/>
          </p:nvPr>
        </p:nvSpPr>
        <p:spPr>
          <a:xfrm>
            <a:off x="838200" y="393700"/>
            <a:ext cx="16865898" cy="1117600"/>
          </a:xfrm>
          <a:prstGeom prst="rect">
            <a:avLst/>
          </a:prstGeom>
        </p:spPr>
        <p:txBody>
          <a:bodyPr/>
          <a:lstStyle/>
          <a:p>
            <a:r>
              <a:t>Memory footprint challenge of large graphs</a:t>
            </a:r>
          </a:p>
        </p:txBody>
      </p:sp>
      <p:sp>
        <p:nvSpPr>
          <p:cNvPr id="404" name="Challenge: cannot fit all edges in memory for large graphs (graph vertices may fit)…"/>
          <p:cNvSpPr txBox="1">
            <a:spLocks noGrp="1"/>
          </p:cNvSpPr>
          <p:nvPr>
            <p:ph type="body" idx="1"/>
          </p:nvPr>
        </p:nvSpPr>
        <p:spPr>
          <a:xfrm>
            <a:off x="927100" y="1891603"/>
            <a:ext cx="16492622" cy="1100066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</a:pPr>
            <a:r>
              <a:rPr sz="3600" u="sng" dirty="0"/>
              <a:t>Challenge</a:t>
            </a:r>
            <a:r>
              <a:rPr sz="3600" dirty="0"/>
              <a:t>: </a:t>
            </a:r>
            <a:r>
              <a:rPr sz="3600" dirty="0">
                <a:solidFill>
                  <a:srgbClr val="0533CA"/>
                </a:solidFill>
              </a:rPr>
              <a:t>cannot fit all edges in memory for large graphs</a:t>
            </a:r>
            <a:r>
              <a:rPr sz="3600" dirty="0"/>
              <a:t> (</a:t>
            </a:r>
            <a:r>
              <a:rPr lang="en-US" sz="3600" dirty="0"/>
              <a:t>but </a:t>
            </a:r>
            <a:r>
              <a:rPr sz="3600" dirty="0"/>
              <a:t>graph vertices may fit)</a:t>
            </a:r>
          </a:p>
          <a:p>
            <a:pPr lvl="1">
              <a:spcBef>
                <a:spcPts val="600"/>
              </a:spcBef>
              <a:defRPr sz="4000"/>
            </a:pPr>
            <a:r>
              <a:rPr sz="3600" dirty="0"/>
              <a:t>From example graph representation:</a:t>
            </a:r>
          </a:p>
          <a:p>
            <a:pPr lvl="2">
              <a:spcBef>
                <a:spcPts val="600"/>
              </a:spcBef>
              <a:defRPr sz="4000"/>
            </a:pPr>
            <a:r>
              <a:rPr sz="3600" dirty="0"/>
              <a:t>Each edge represented twice in graph structure (as incoming/outgoing edge)</a:t>
            </a:r>
          </a:p>
          <a:p>
            <a:pPr lvl="2">
              <a:spcBef>
                <a:spcPts val="600"/>
              </a:spcBef>
              <a:defRPr sz="4000"/>
            </a:pPr>
            <a:r>
              <a:rPr sz="3600" dirty="0"/>
              <a:t>8 bytes per edge to represent adjacency</a:t>
            </a:r>
          </a:p>
          <a:p>
            <a:pPr lvl="1">
              <a:spcBef>
                <a:spcPts val="600"/>
              </a:spcBef>
              <a:defRPr sz="4000"/>
            </a:pPr>
            <a:r>
              <a:rPr sz="3600" dirty="0"/>
              <a:t>May also need to store per-edge values (e.g., 4 bytes for a per-edge weight)</a:t>
            </a:r>
          </a:p>
          <a:p>
            <a:pPr lvl="1">
              <a:spcBef>
                <a:spcPts val="600"/>
              </a:spcBef>
              <a:defRPr sz="4000"/>
            </a:pPr>
            <a:r>
              <a:rPr sz="3600" dirty="0">
                <a:solidFill>
                  <a:srgbClr val="0533CA"/>
                </a:solidFill>
              </a:rPr>
              <a:t>1 billion edges</a:t>
            </a:r>
            <a:r>
              <a:rPr sz="3600" dirty="0"/>
              <a:t> (modest): </a:t>
            </a:r>
            <a:r>
              <a:rPr sz="3600" dirty="0">
                <a:solidFill>
                  <a:srgbClr val="B12DBC"/>
                </a:solidFill>
              </a:rPr>
              <a:t>~12 GB</a:t>
            </a:r>
            <a:r>
              <a:rPr sz="3600" dirty="0"/>
              <a:t> of memory for edge information</a:t>
            </a:r>
            <a:endParaRPr lang="en-US" sz="3600" dirty="0"/>
          </a:p>
          <a:p>
            <a:pPr lvl="1">
              <a:spcBef>
                <a:spcPts val="600"/>
              </a:spcBef>
              <a:defRPr sz="4000"/>
            </a:pPr>
            <a:r>
              <a:rPr sz="3600" dirty="0"/>
              <a:t>Algorithm may need multiple copies of per-edge structures (current, </a:t>
            </a:r>
            <a:r>
              <a:rPr sz="3600" dirty="0" err="1"/>
              <a:t>prev</a:t>
            </a:r>
            <a:r>
              <a:rPr sz="3600" dirty="0"/>
              <a:t> data, etc.)</a:t>
            </a:r>
          </a:p>
          <a:p>
            <a:pPr>
              <a:spcBef>
                <a:spcPts val="600"/>
              </a:spcBef>
            </a:pPr>
            <a:r>
              <a:rPr sz="3600" dirty="0"/>
              <a:t>Could employ cluster of machines to store graph in memory</a:t>
            </a:r>
            <a:endParaRPr lang="en-US" sz="3600" dirty="0"/>
          </a:p>
          <a:p>
            <a:pPr lvl="1">
              <a:spcBef>
                <a:spcPts val="600"/>
              </a:spcBef>
            </a:pPr>
            <a:r>
              <a:rPr sz="3600" dirty="0"/>
              <a:t>Rather than store graph on disk</a:t>
            </a:r>
          </a:p>
          <a:p>
            <a:pPr>
              <a:spcBef>
                <a:spcPts val="600"/>
              </a:spcBef>
            </a:pPr>
            <a:r>
              <a:rPr sz="3600" dirty="0"/>
              <a:t>Would prefer to process large graphs on a single machine</a:t>
            </a:r>
          </a:p>
          <a:p>
            <a:pPr lvl="1">
              <a:spcBef>
                <a:spcPts val="600"/>
              </a:spcBef>
              <a:defRPr sz="4200"/>
            </a:pPr>
            <a:r>
              <a:rPr sz="3600" dirty="0"/>
              <a:t>Managing clusters of machines is difficult</a:t>
            </a:r>
            <a:endParaRPr lang="en-US" sz="3600" dirty="0"/>
          </a:p>
          <a:p>
            <a:pPr lvl="1">
              <a:spcBef>
                <a:spcPts val="600"/>
              </a:spcBef>
              <a:defRPr sz="4200"/>
            </a:pPr>
            <a:r>
              <a:rPr sz="3600" dirty="0"/>
              <a:t>Partitioning graphs is expensive (also needs a lot of memory) and difficult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“Streaming” graph comput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“Streaming” graph computations</a:t>
            </a:r>
          </a:p>
        </p:txBody>
      </p:sp>
      <p:sp>
        <p:nvSpPr>
          <p:cNvPr id="409" name="Graph operations make “random” accesses to graph data (edges adjacent to vertex v may distributed arbitrarily throughout storage)…"/>
          <p:cNvSpPr txBox="1">
            <a:spLocks noGrp="1"/>
          </p:cNvSpPr>
          <p:nvPr>
            <p:ph type="body" sz="quarter" idx="1"/>
          </p:nvPr>
        </p:nvSpPr>
        <p:spPr>
          <a:xfrm>
            <a:off x="838200" y="2038436"/>
            <a:ext cx="16755249" cy="234232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5200"/>
            </a:pPr>
            <a:r>
              <a:rPr sz="4200" dirty="0"/>
              <a:t>Graph operations make “</a:t>
            </a:r>
            <a:r>
              <a:rPr sz="4200" dirty="0">
                <a:solidFill>
                  <a:srgbClr val="0533CA"/>
                </a:solidFill>
              </a:rPr>
              <a:t>random</a:t>
            </a:r>
            <a:r>
              <a:rPr sz="4200" dirty="0"/>
              <a:t>” accesses to graph data (edges adjacent to vertex </a:t>
            </a:r>
            <a:r>
              <a:rPr sz="4200" i="1" dirty="0"/>
              <a:t>v</a:t>
            </a:r>
            <a:r>
              <a:rPr sz="4200" dirty="0"/>
              <a:t> may distributed arbitrarily throughout storage)</a:t>
            </a:r>
            <a:endParaRPr lang="en-US" sz="4200" dirty="0"/>
          </a:p>
          <a:p>
            <a:pPr lvl="1">
              <a:spcBef>
                <a:spcPts val="600"/>
              </a:spcBef>
              <a:defRPr sz="5200"/>
            </a:pPr>
            <a:r>
              <a:rPr sz="3600" dirty="0"/>
              <a:t>Single pass over graph’s edges might make billions of fine-grained accesses to disk</a:t>
            </a:r>
          </a:p>
        </p:txBody>
      </p:sp>
      <p:sp>
        <p:nvSpPr>
          <p:cNvPr id="410" name="By fast storage, in this context I mean DRAM.  However, techniques for streaming from disk into memory would also apply to streaming from memory into a processor’s cache"/>
          <p:cNvSpPr txBox="1"/>
          <p:nvPr/>
        </p:nvSpPr>
        <p:spPr>
          <a:xfrm>
            <a:off x="392325" y="12594065"/>
            <a:ext cx="14263085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>
              <a:buSzPct val="100000"/>
              <a:buChar char="*"/>
              <a:defRPr sz="3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By fast storage, in this context I mean DRAM.  However, techniques for streaming from disk into memory would also apply to streaming from memory into a processor’s cache</a:t>
            </a:r>
          </a:p>
        </p:txBody>
      </p:sp>
      <p:sp>
        <p:nvSpPr>
          <p:cNvPr id="411" name="Streaming data access pattern…"/>
          <p:cNvSpPr txBox="1"/>
          <p:nvPr/>
        </p:nvSpPr>
        <p:spPr>
          <a:xfrm>
            <a:off x="882167" y="5310916"/>
            <a:ext cx="11839913" cy="5411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812800" indent="-812800" algn="l">
              <a:spcBef>
                <a:spcPts val="600"/>
              </a:spcBef>
              <a:buSzPct val="120000"/>
              <a:buFont typeface="Lucida Grande"/>
              <a:buChar char="▪"/>
              <a:defRPr sz="5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4200" dirty="0">
                <a:solidFill>
                  <a:srgbClr val="0533CA"/>
                </a:solidFill>
              </a:rPr>
              <a:t>Streaming data access pattern</a:t>
            </a:r>
          </a:p>
          <a:p>
            <a:pPr marL="1333500" lvl="1" indent="-533400" algn="l">
              <a:spcBef>
                <a:spcPts val="600"/>
              </a:spcBef>
              <a:buSzPct val="130000"/>
              <a:buChar char="-"/>
              <a:defRPr sz="3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3600" dirty="0">
                <a:solidFill>
                  <a:srgbClr val="B12DBC"/>
                </a:solidFill>
              </a:rPr>
              <a:t>Make large, predictable data accesses to slow storage</a:t>
            </a:r>
            <a:r>
              <a:rPr sz="3600" dirty="0"/>
              <a:t> (achieve high bandwidth data transfer)</a:t>
            </a:r>
          </a:p>
          <a:p>
            <a:pPr marL="1333500" lvl="1" indent="-533400" algn="l">
              <a:spcBef>
                <a:spcPts val="600"/>
              </a:spcBef>
              <a:buSzPct val="130000"/>
              <a:buChar char="-"/>
              <a:defRPr sz="3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3600" dirty="0"/>
              <a:t>Load data from slow storage into fast storage*, then reuse it as much as possible before discarding it (achieve high arithmetic intensity)</a:t>
            </a:r>
          </a:p>
          <a:p>
            <a:pPr marL="1333500" lvl="1" indent="-533400" algn="l">
              <a:spcBef>
                <a:spcPts val="600"/>
              </a:spcBef>
              <a:buSzPct val="130000"/>
              <a:buChar char="-"/>
              <a:defRPr sz="3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pPr>
            <a:r>
              <a:rPr sz="3600" dirty="0">
                <a:solidFill>
                  <a:srgbClr val="B12DBC"/>
                </a:solidFill>
              </a:rPr>
              <a:t>Can we restructure graph data structure so that data access requires only a small number of efficient bulk loads/stores from slow storage?</a:t>
            </a:r>
          </a:p>
        </p:txBody>
      </p:sp>
      <p:sp>
        <p:nvSpPr>
          <p:cNvPr id="412" name="Rectangle"/>
          <p:cNvSpPr/>
          <p:nvPr/>
        </p:nvSpPr>
        <p:spPr>
          <a:xfrm>
            <a:off x="14352654" y="5344707"/>
            <a:ext cx="1554245" cy="796318"/>
          </a:xfrm>
          <a:prstGeom prst="rect">
            <a:avLst/>
          </a:prstGeom>
          <a:solidFill>
            <a:srgbClr val="DCDEE0"/>
          </a:solidFill>
          <a:ln w="25400">
            <a:solidFill>
              <a:srgbClr val="53585F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413" name="Rectangle"/>
          <p:cNvSpPr/>
          <p:nvPr/>
        </p:nvSpPr>
        <p:spPr>
          <a:xfrm>
            <a:off x="13754946" y="7014931"/>
            <a:ext cx="2749661" cy="1443544"/>
          </a:xfrm>
          <a:prstGeom prst="rect">
            <a:avLst/>
          </a:prstGeom>
          <a:solidFill>
            <a:srgbClr val="DCDEE0"/>
          </a:solidFill>
          <a:ln w="25400">
            <a:solidFill>
              <a:srgbClr val="53585F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414" name="Rectangle"/>
          <p:cNvSpPr/>
          <p:nvPr/>
        </p:nvSpPr>
        <p:spPr>
          <a:xfrm>
            <a:off x="12920567" y="9383180"/>
            <a:ext cx="4418417" cy="2013291"/>
          </a:xfrm>
          <a:prstGeom prst="rect">
            <a:avLst/>
          </a:prstGeom>
          <a:solidFill>
            <a:srgbClr val="DCDEE0"/>
          </a:solidFill>
          <a:ln w="25400">
            <a:solidFill>
              <a:srgbClr val="53585F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415" name="Line"/>
          <p:cNvSpPr/>
          <p:nvPr/>
        </p:nvSpPr>
        <p:spPr>
          <a:xfrm>
            <a:off x="15129775" y="6168174"/>
            <a:ext cx="1" cy="86362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416" name="Line"/>
          <p:cNvSpPr/>
          <p:nvPr/>
        </p:nvSpPr>
        <p:spPr>
          <a:xfrm>
            <a:off x="15129775" y="8489015"/>
            <a:ext cx="1" cy="86362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417" name="Processor"/>
          <p:cNvSpPr txBox="1"/>
          <p:nvPr/>
        </p:nvSpPr>
        <p:spPr>
          <a:xfrm>
            <a:off x="14406474" y="5537681"/>
            <a:ext cx="1472004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Processor</a:t>
            </a:r>
          </a:p>
        </p:txBody>
      </p:sp>
      <p:sp>
        <p:nvSpPr>
          <p:cNvPr id="418" name="Fast storage…"/>
          <p:cNvSpPr txBox="1"/>
          <p:nvPr/>
        </p:nvSpPr>
        <p:spPr>
          <a:xfrm>
            <a:off x="13780346" y="7285297"/>
            <a:ext cx="2775061" cy="902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000"/>
              <a:t>Fast storage</a:t>
            </a:r>
          </a:p>
          <a:p>
            <a:pPr>
              <a:defRPr sz="24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1600"/>
              <a:t>(low latency, high BW, low capacity)</a:t>
            </a:r>
          </a:p>
        </p:txBody>
      </p:sp>
      <p:sp>
        <p:nvSpPr>
          <p:cNvPr id="419" name="Slow storage…"/>
          <p:cNvSpPr txBox="1"/>
          <p:nvPr/>
        </p:nvSpPr>
        <p:spPr>
          <a:xfrm>
            <a:off x="13780346" y="9728818"/>
            <a:ext cx="2775061" cy="902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000"/>
              <a:t>Slow storage</a:t>
            </a:r>
          </a:p>
          <a:p>
            <a:pPr>
              <a:defRPr sz="24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1600"/>
              <a:t>(high latency, low BW, high capacity)</a:t>
            </a:r>
          </a:p>
        </p:txBody>
      </p:sp>
      <p:sp>
        <p:nvSpPr>
          <p:cNvPr id="420" name="Disk, SSD, etc."/>
          <p:cNvSpPr txBox="1"/>
          <p:nvPr/>
        </p:nvSpPr>
        <p:spPr>
          <a:xfrm>
            <a:off x="13780346" y="10935973"/>
            <a:ext cx="277506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Disk, SSD, etc.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Line"/>
          <p:cNvSpPr/>
          <p:nvPr/>
        </p:nvSpPr>
        <p:spPr>
          <a:xfrm flipH="1">
            <a:off x="11911440" y="8593597"/>
            <a:ext cx="4370992" cy="617379"/>
          </a:xfrm>
          <a:prstGeom prst="line">
            <a:avLst/>
          </a:prstGeom>
          <a:ln w="88900">
            <a:solidFill>
              <a:srgbClr val="A6AAA9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23" name="Line"/>
          <p:cNvSpPr/>
          <p:nvPr/>
        </p:nvSpPr>
        <p:spPr>
          <a:xfrm flipH="1" flipV="1">
            <a:off x="11418030" y="6425999"/>
            <a:ext cx="4863659" cy="2035341"/>
          </a:xfrm>
          <a:prstGeom prst="line">
            <a:avLst/>
          </a:prstGeom>
          <a:ln w="88900">
            <a:solidFill>
              <a:srgbClr val="A6AA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24" name="Line"/>
          <p:cNvSpPr/>
          <p:nvPr/>
        </p:nvSpPr>
        <p:spPr>
          <a:xfrm>
            <a:off x="11262269" y="6617325"/>
            <a:ext cx="2929415" cy="2939593"/>
          </a:xfrm>
          <a:prstGeom prst="line">
            <a:avLst/>
          </a:prstGeom>
          <a:ln w="88900">
            <a:solidFill>
              <a:srgbClr val="A6AA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25" name="Rectangle"/>
          <p:cNvSpPr/>
          <p:nvPr/>
        </p:nvSpPr>
        <p:spPr>
          <a:xfrm>
            <a:off x="6889316" y="6000835"/>
            <a:ext cx="2444693" cy="473015"/>
          </a:xfrm>
          <a:prstGeom prst="rect">
            <a:avLst/>
          </a:prstGeom>
          <a:solidFill>
            <a:srgbClr val="FEC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26" name="Rectangle"/>
          <p:cNvSpPr/>
          <p:nvPr/>
        </p:nvSpPr>
        <p:spPr>
          <a:xfrm>
            <a:off x="4244739" y="5989397"/>
            <a:ext cx="2444693" cy="972695"/>
          </a:xfrm>
          <a:prstGeom prst="rect">
            <a:avLst/>
          </a:prstGeom>
          <a:solidFill>
            <a:srgbClr val="FEC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27" name="Rectangle"/>
          <p:cNvSpPr/>
          <p:nvPr/>
        </p:nvSpPr>
        <p:spPr>
          <a:xfrm>
            <a:off x="1570489" y="5965478"/>
            <a:ext cx="2470904" cy="3232748"/>
          </a:xfrm>
          <a:prstGeom prst="rect">
            <a:avLst/>
          </a:prstGeom>
          <a:solidFill>
            <a:srgbClr val="FEC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28" name="Line"/>
          <p:cNvSpPr/>
          <p:nvPr/>
        </p:nvSpPr>
        <p:spPr>
          <a:xfrm flipH="1" flipV="1">
            <a:off x="13979144" y="5348204"/>
            <a:ext cx="504218" cy="4031970"/>
          </a:xfrm>
          <a:prstGeom prst="line">
            <a:avLst/>
          </a:prstGeom>
          <a:ln w="88900">
            <a:solidFill>
              <a:srgbClr val="FDC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29" name="Sharded graph represen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Sharded graph representation</a:t>
            </a:r>
          </a:p>
        </p:txBody>
      </p:sp>
      <p:sp>
        <p:nvSpPr>
          <p:cNvPr id="430" name="Partition graph vertices into intervals (sized so that subgraph for interval fits in memory)…"/>
          <p:cNvSpPr txBox="1">
            <a:spLocks noGrp="1"/>
          </p:cNvSpPr>
          <p:nvPr>
            <p:ph type="body" sz="quarter" idx="1"/>
          </p:nvPr>
        </p:nvSpPr>
        <p:spPr>
          <a:xfrm>
            <a:off x="838200" y="1953049"/>
            <a:ext cx="16974682" cy="2102705"/>
          </a:xfrm>
          <a:prstGeom prst="rect">
            <a:avLst/>
          </a:prstGeom>
        </p:spPr>
        <p:txBody>
          <a:bodyPr/>
          <a:lstStyle/>
          <a:p>
            <a:pPr marL="589642" indent="-589642">
              <a:spcBef>
                <a:spcPts val="600"/>
              </a:spcBef>
              <a:buFontTx/>
              <a:buChar char="-"/>
              <a:defRPr sz="4000"/>
            </a:pPr>
            <a:r>
              <a:rPr sz="3600" dirty="0">
                <a:solidFill>
                  <a:srgbClr val="0533CA"/>
                </a:solidFill>
              </a:rPr>
              <a:t>Partition</a:t>
            </a:r>
            <a:r>
              <a:rPr sz="3600" dirty="0"/>
              <a:t> graph vertices into intervals (sized so that subgraph for interval fits in memory)</a:t>
            </a:r>
          </a:p>
          <a:p>
            <a:pPr marL="589642" indent="-589642">
              <a:spcBef>
                <a:spcPts val="600"/>
              </a:spcBef>
              <a:buFontTx/>
              <a:buChar char="-"/>
              <a:defRPr sz="4000"/>
            </a:pPr>
            <a:r>
              <a:rPr sz="3600" dirty="0"/>
              <a:t>Vertices and (only) </a:t>
            </a:r>
            <a:r>
              <a:rPr sz="3600" u="sng" dirty="0"/>
              <a:t>incoming edges</a:t>
            </a:r>
            <a:r>
              <a:rPr sz="3600" dirty="0"/>
              <a:t> to these vertices are stored together in a shard</a:t>
            </a:r>
          </a:p>
          <a:p>
            <a:pPr marL="589642" indent="-589642">
              <a:spcBef>
                <a:spcPts val="600"/>
              </a:spcBef>
              <a:buFontTx/>
              <a:buChar char="-"/>
              <a:defRPr sz="4000"/>
            </a:pPr>
            <a:r>
              <a:rPr sz="3600" dirty="0">
                <a:solidFill>
                  <a:srgbClr val="0533CA"/>
                </a:solidFill>
              </a:rPr>
              <a:t>Sort</a:t>
            </a:r>
            <a:r>
              <a:rPr sz="3600" dirty="0"/>
              <a:t> edges in a shard by source vertex id</a:t>
            </a:r>
          </a:p>
        </p:txBody>
      </p:sp>
      <p:sp>
        <p:nvSpPr>
          <p:cNvPr id="431" name="Notice: to construct subgraph containing vertices in shard 1 and their incoming and outgoing edges, only need to load contiguous information from other P-1 shards…"/>
          <p:cNvSpPr txBox="1"/>
          <p:nvPr/>
        </p:nvSpPr>
        <p:spPr>
          <a:xfrm>
            <a:off x="1565903" y="11321859"/>
            <a:ext cx="14097284" cy="202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3000"/>
              </a:spcBef>
              <a:defRPr sz="36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pPr>
            <a:r>
              <a:t>Notice: to construct subgraph containing vertices in shard 1 and their incoming and outgoing edges, only need to load contiguous information from other P-1 shards</a:t>
            </a:r>
          </a:p>
          <a:p>
            <a:pPr algn="l">
              <a:defRPr sz="36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pPr>
            <a:r>
              <a:t>Writes to updated outgoing edges require P-1 bulk writes </a:t>
            </a:r>
          </a:p>
        </p:txBody>
      </p:sp>
      <p:sp>
        <p:nvSpPr>
          <p:cNvPr id="432" name="Yellow = data required to process subgraph containing vertices in shard 1"/>
          <p:cNvSpPr txBox="1"/>
          <p:nvPr/>
        </p:nvSpPr>
        <p:spPr>
          <a:xfrm>
            <a:off x="1557527" y="9481741"/>
            <a:ext cx="5951906" cy="89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Yellow = data required to process subgraph containing vertices in shard 1</a:t>
            </a:r>
          </a:p>
        </p:txBody>
      </p:sp>
      <p:sp>
        <p:nvSpPr>
          <p:cNvPr id="433" name="GraphChi:  Large-scale graph computation on just a PC…"/>
          <p:cNvSpPr txBox="1"/>
          <p:nvPr/>
        </p:nvSpPr>
        <p:spPr>
          <a:xfrm>
            <a:off x="12423914" y="211328"/>
            <a:ext cx="5534244" cy="125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r">
              <a:lnSpc>
                <a:spcPct val="90000"/>
              </a:lnSpc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dirty="0" err="1"/>
              <a:t>GraphChi</a:t>
            </a:r>
            <a:r>
              <a:rPr dirty="0"/>
              <a:t>:  Large-scale graph computation on just a PC</a:t>
            </a:r>
          </a:p>
          <a:p>
            <a:pPr algn="r">
              <a:lnSpc>
                <a:spcPct val="90000"/>
              </a:lnSpc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dirty="0"/>
              <a:t>[</a:t>
            </a:r>
            <a:r>
              <a:rPr dirty="0" err="1"/>
              <a:t>Kryola</a:t>
            </a:r>
            <a:r>
              <a:rPr dirty="0"/>
              <a:t> et al. 2013]</a:t>
            </a:r>
          </a:p>
        </p:txBody>
      </p:sp>
      <p:sp>
        <p:nvSpPr>
          <p:cNvPr id="434" name="Shard 1:…"/>
          <p:cNvSpPr txBox="1"/>
          <p:nvPr/>
        </p:nvSpPr>
        <p:spPr>
          <a:xfrm>
            <a:off x="1824024" y="4908327"/>
            <a:ext cx="2176890" cy="624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70000"/>
              </a:lnSpc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/>
              <a:t>Shard 1:</a:t>
            </a:r>
          </a:p>
          <a:p>
            <a:pPr>
              <a:lnSpc>
                <a:spcPct val="70000"/>
              </a:lnSpc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/>
              <a:t>vertices (1-2)</a:t>
            </a:r>
          </a:p>
        </p:txBody>
      </p:sp>
      <p:sp>
        <p:nvSpPr>
          <p:cNvPr id="435" name="Shard 2:…"/>
          <p:cNvSpPr txBox="1"/>
          <p:nvPr/>
        </p:nvSpPr>
        <p:spPr>
          <a:xfrm>
            <a:off x="4433695" y="4908327"/>
            <a:ext cx="2176890" cy="624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70000"/>
              </a:lnSpc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/>
              <a:t>Shard 2:</a:t>
            </a:r>
          </a:p>
          <a:p>
            <a:pPr>
              <a:lnSpc>
                <a:spcPct val="70000"/>
              </a:lnSpc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/>
              <a:t>vertices (3-4)</a:t>
            </a:r>
          </a:p>
        </p:txBody>
      </p:sp>
      <p:sp>
        <p:nvSpPr>
          <p:cNvPr id="436" name="Shard 3:…"/>
          <p:cNvSpPr txBox="1"/>
          <p:nvPr/>
        </p:nvSpPr>
        <p:spPr>
          <a:xfrm>
            <a:off x="7043366" y="4908327"/>
            <a:ext cx="2176890" cy="624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70000"/>
              </a:lnSpc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/>
              <a:t>Shard 3:</a:t>
            </a:r>
          </a:p>
          <a:p>
            <a:pPr>
              <a:lnSpc>
                <a:spcPct val="70000"/>
              </a:lnSpc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/>
              <a:t>vertices (5-6)</a:t>
            </a:r>
          </a:p>
        </p:txBody>
      </p:sp>
      <p:sp>
        <p:nvSpPr>
          <p:cNvPr id="437" name="Line"/>
          <p:cNvSpPr/>
          <p:nvPr/>
        </p:nvSpPr>
        <p:spPr>
          <a:xfrm>
            <a:off x="13925909" y="4944453"/>
            <a:ext cx="2531953" cy="3276557"/>
          </a:xfrm>
          <a:prstGeom prst="line">
            <a:avLst/>
          </a:prstGeom>
          <a:ln w="88900">
            <a:solidFill>
              <a:srgbClr val="FDC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38" name="Line"/>
          <p:cNvSpPr/>
          <p:nvPr/>
        </p:nvSpPr>
        <p:spPr>
          <a:xfrm flipH="1">
            <a:off x="14969454" y="8595938"/>
            <a:ext cx="1698691" cy="1034286"/>
          </a:xfrm>
          <a:prstGeom prst="line">
            <a:avLst/>
          </a:prstGeom>
          <a:ln w="88900">
            <a:solidFill>
              <a:srgbClr val="A6AA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39" name="Line"/>
          <p:cNvSpPr/>
          <p:nvPr/>
        </p:nvSpPr>
        <p:spPr>
          <a:xfrm>
            <a:off x="13922079" y="4893047"/>
            <a:ext cx="1885133" cy="765985"/>
          </a:xfrm>
          <a:prstGeom prst="line">
            <a:avLst/>
          </a:prstGeom>
          <a:ln w="88900">
            <a:solidFill>
              <a:srgbClr val="FDC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40" name="Circle"/>
          <p:cNvSpPr/>
          <p:nvPr/>
        </p:nvSpPr>
        <p:spPr>
          <a:xfrm>
            <a:off x="10945817" y="8726394"/>
            <a:ext cx="966103" cy="966102"/>
          </a:xfrm>
          <a:prstGeom prst="ellipse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41" name="Circle"/>
          <p:cNvSpPr/>
          <p:nvPr/>
        </p:nvSpPr>
        <p:spPr>
          <a:xfrm>
            <a:off x="10481422" y="5713017"/>
            <a:ext cx="966102" cy="966102"/>
          </a:xfrm>
          <a:prstGeom prst="ellipse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42" name="Circle"/>
          <p:cNvSpPr/>
          <p:nvPr/>
        </p:nvSpPr>
        <p:spPr>
          <a:xfrm>
            <a:off x="13437057" y="4369359"/>
            <a:ext cx="966102" cy="966102"/>
          </a:xfrm>
          <a:prstGeom prst="ellipse">
            <a:avLst/>
          </a:prstGeom>
          <a:solidFill>
            <a:srgbClr val="FDC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43" name="Circle"/>
          <p:cNvSpPr/>
          <p:nvPr/>
        </p:nvSpPr>
        <p:spPr>
          <a:xfrm>
            <a:off x="15765564" y="5355280"/>
            <a:ext cx="966103" cy="966102"/>
          </a:xfrm>
          <a:prstGeom prst="ellipse">
            <a:avLst/>
          </a:prstGeom>
          <a:solidFill>
            <a:srgbClr val="FDC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44" name="Circle"/>
          <p:cNvSpPr/>
          <p:nvPr/>
        </p:nvSpPr>
        <p:spPr>
          <a:xfrm>
            <a:off x="16290525" y="8043965"/>
            <a:ext cx="966102" cy="966102"/>
          </a:xfrm>
          <a:prstGeom prst="ellipse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45" name="Circle"/>
          <p:cNvSpPr/>
          <p:nvPr/>
        </p:nvSpPr>
        <p:spPr>
          <a:xfrm>
            <a:off x="14079447" y="9356660"/>
            <a:ext cx="966102" cy="966102"/>
          </a:xfrm>
          <a:prstGeom prst="ellipse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46" name="1"/>
          <p:cNvSpPr txBox="1"/>
          <p:nvPr/>
        </p:nvSpPr>
        <p:spPr>
          <a:xfrm>
            <a:off x="13740300" y="4531100"/>
            <a:ext cx="337742" cy="642621"/>
          </a:xfrm>
          <a:prstGeom prst="rect">
            <a:avLst/>
          </a:prstGeom>
          <a:ln w="12700">
            <a:miter lim="400000"/>
          </a:ln>
          <a:effectLst>
            <a:outerShdw blurRad="38100" dist="25400" dir="3258158" rotWithShape="0">
              <a:srgbClr val="000000">
                <a:alpha val="7936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1</a:t>
            </a:r>
          </a:p>
        </p:txBody>
      </p:sp>
      <p:sp>
        <p:nvSpPr>
          <p:cNvPr id="447" name="2"/>
          <p:cNvSpPr txBox="1"/>
          <p:nvPr/>
        </p:nvSpPr>
        <p:spPr>
          <a:xfrm>
            <a:off x="16054344" y="5529720"/>
            <a:ext cx="435071" cy="642621"/>
          </a:xfrm>
          <a:prstGeom prst="rect">
            <a:avLst/>
          </a:prstGeom>
          <a:ln w="12700">
            <a:miter lim="400000"/>
          </a:ln>
          <a:effectLst>
            <a:outerShdw blurRad="38100" dist="25400" dir="3258158" rotWithShape="0">
              <a:srgbClr val="000000">
                <a:alpha val="7936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2</a:t>
            </a:r>
          </a:p>
        </p:txBody>
      </p:sp>
      <p:sp>
        <p:nvSpPr>
          <p:cNvPr id="448" name="3"/>
          <p:cNvSpPr txBox="1"/>
          <p:nvPr/>
        </p:nvSpPr>
        <p:spPr>
          <a:xfrm>
            <a:off x="16556040" y="8231106"/>
            <a:ext cx="435071" cy="642621"/>
          </a:xfrm>
          <a:prstGeom prst="rect">
            <a:avLst/>
          </a:prstGeom>
          <a:ln w="12700">
            <a:miter lim="400000"/>
          </a:ln>
          <a:effectLst>
            <a:outerShdw blurRad="38100" dist="25400" dir="3258158" rotWithShape="0">
              <a:srgbClr val="000000">
                <a:alpha val="7936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3</a:t>
            </a:r>
          </a:p>
        </p:txBody>
      </p:sp>
      <p:sp>
        <p:nvSpPr>
          <p:cNvPr id="449" name="4"/>
          <p:cNvSpPr txBox="1"/>
          <p:nvPr/>
        </p:nvSpPr>
        <p:spPr>
          <a:xfrm>
            <a:off x="14344963" y="9556501"/>
            <a:ext cx="435071" cy="642620"/>
          </a:xfrm>
          <a:prstGeom prst="rect">
            <a:avLst/>
          </a:prstGeom>
          <a:ln w="12700">
            <a:miter lim="400000"/>
          </a:ln>
          <a:effectLst>
            <a:outerShdw blurRad="38100" dist="25400" dir="3258158" rotWithShape="0">
              <a:srgbClr val="000000">
                <a:alpha val="7936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4</a:t>
            </a:r>
          </a:p>
        </p:txBody>
      </p:sp>
      <p:sp>
        <p:nvSpPr>
          <p:cNvPr id="450" name="5"/>
          <p:cNvSpPr txBox="1"/>
          <p:nvPr/>
        </p:nvSpPr>
        <p:spPr>
          <a:xfrm>
            <a:off x="11224033" y="8926234"/>
            <a:ext cx="435071" cy="642621"/>
          </a:xfrm>
          <a:prstGeom prst="rect">
            <a:avLst/>
          </a:prstGeom>
          <a:ln w="12700">
            <a:miter lim="400000"/>
          </a:ln>
          <a:effectLst>
            <a:outerShdw blurRad="38100" dist="25400" dir="3258158" rotWithShape="0">
              <a:srgbClr val="000000">
                <a:alpha val="7936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5</a:t>
            </a:r>
          </a:p>
        </p:txBody>
      </p:sp>
      <p:sp>
        <p:nvSpPr>
          <p:cNvPr id="451" name="6"/>
          <p:cNvSpPr txBox="1"/>
          <p:nvPr/>
        </p:nvSpPr>
        <p:spPr>
          <a:xfrm>
            <a:off x="10734237" y="5887458"/>
            <a:ext cx="435071" cy="642620"/>
          </a:xfrm>
          <a:prstGeom prst="rect">
            <a:avLst/>
          </a:prstGeom>
          <a:ln w="12700">
            <a:miter lim="400000"/>
          </a:ln>
          <a:effectLst>
            <a:outerShdw blurRad="38100" dist="25400" dir="3258158" rotWithShape="0">
              <a:srgbClr val="000000">
                <a:alpha val="7936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6</a:t>
            </a:r>
          </a:p>
        </p:txBody>
      </p:sp>
      <p:sp>
        <p:nvSpPr>
          <p:cNvPr id="452" name="Line"/>
          <p:cNvSpPr/>
          <p:nvPr/>
        </p:nvSpPr>
        <p:spPr>
          <a:xfrm>
            <a:off x="16361738" y="6323083"/>
            <a:ext cx="312724" cy="1719181"/>
          </a:xfrm>
          <a:prstGeom prst="line">
            <a:avLst/>
          </a:prstGeom>
          <a:ln w="88900">
            <a:solidFill>
              <a:srgbClr val="FDC6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53" name="Line"/>
          <p:cNvSpPr/>
          <p:nvPr/>
        </p:nvSpPr>
        <p:spPr>
          <a:xfrm flipH="1">
            <a:off x="11821108" y="6082928"/>
            <a:ext cx="4015521" cy="2861899"/>
          </a:xfrm>
          <a:prstGeom prst="line">
            <a:avLst/>
          </a:prstGeom>
          <a:ln w="88900">
            <a:solidFill>
              <a:srgbClr val="FDC6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54" name="Line"/>
          <p:cNvSpPr/>
          <p:nvPr/>
        </p:nvSpPr>
        <p:spPr>
          <a:xfrm flipH="1" flipV="1">
            <a:off x="11884508" y="9465943"/>
            <a:ext cx="2210885" cy="379679"/>
          </a:xfrm>
          <a:prstGeom prst="line">
            <a:avLst/>
          </a:prstGeom>
          <a:ln w="88900">
            <a:solidFill>
              <a:srgbClr val="A6AA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55" name="Line"/>
          <p:cNvSpPr/>
          <p:nvPr/>
        </p:nvSpPr>
        <p:spPr>
          <a:xfrm flipV="1">
            <a:off x="11683690" y="5288508"/>
            <a:ext cx="1993428" cy="3511169"/>
          </a:xfrm>
          <a:prstGeom prst="line">
            <a:avLst/>
          </a:prstGeom>
          <a:ln w="88900">
            <a:solidFill>
              <a:srgbClr val="FDC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56" name="Line"/>
          <p:cNvSpPr/>
          <p:nvPr/>
        </p:nvSpPr>
        <p:spPr>
          <a:xfrm flipH="1" flipV="1">
            <a:off x="11023027" y="6693603"/>
            <a:ext cx="300141" cy="2046892"/>
          </a:xfrm>
          <a:prstGeom prst="line">
            <a:avLst/>
          </a:prstGeom>
          <a:ln w="88900">
            <a:solidFill>
              <a:srgbClr val="A6AA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57" name="Line"/>
          <p:cNvSpPr/>
          <p:nvPr/>
        </p:nvSpPr>
        <p:spPr>
          <a:xfrm flipV="1">
            <a:off x="11450966" y="5912804"/>
            <a:ext cx="4311124" cy="274696"/>
          </a:xfrm>
          <a:prstGeom prst="line">
            <a:avLst/>
          </a:prstGeom>
          <a:ln w="88900">
            <a:solidFill>
              <a:srgbClr val="FDC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58" name="src"/>
          <p:cNvSpPr txBox="1"/>
          <p:nvPr/>
        </p:nvSpPr>
        <p:spPr>
          <a:xfrm>
            <a:off x="1830724" y="5533900"/>
            <a:ext cx="447498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src</a:t>
            </a:r>
          </a:p>
        </p:txBody>
      </p:sp>
      <p:sp>
        <p:nvSpPr>
          <p:cNvPr id="459" name="dst"/>
          <p:cNvSpPr txBox="1"/>
          <p:nvPr/>
        </p:nvSpPr>
        <p:spPr>
          <a:xfrm>
            <a:off x="2502833" y="5533900"/>
            <a:ext cx="499060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dst</a:t>
            </a:r>
          </a:p>
        </p:txBody>
      </p:sp>
      <p:sp>
        <p:nvSpPr>
          <p:cNvPr id="460" name="value"/>
          <p:cNvSpPr txBox="1"/>
          <p:nvPr/>
        </p:nvSpPr>
        <p:spPr>
          <a:xfrm>
            <a:off x="3152407" y="5533900"/>
            <a:ext cx="791008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value</a:t>
            </a:r>
          </a:p>
        </p:txBody>
      </p:sp>
      <p:sp>
        <p:nvSpPr>
          <p:cNvPr id="461" name="Rectangle"/>
          <p:cNvSpPr/>
          <p:nvPr/>
        </p:nvSpPr>
        <p:spPr>
          <a:xfrm>
            <a:off x="1565542" y="5561068"/>
            <a:ext cx="2480798" cy="3611759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62" name="Rectangle"/>
          <p:cNvSpPr/>
          <p:nvPr/>
        </p:nvSpPr>
        <p:spPr>
          <a:xfrm>
            <a:off x="4226687" y="5559300"/>
            <a:ext cx="2480798" cy="3087369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63" name="Rectangle"/>
          <p:cNvSpPr/>
          <p:nvPr/>
        </p:nvSpPr>
        <p:spPr>
          <a:xfrm>
            <a:off x="6878711" y="5561068"/>
            <a:ext cx="2480798" cy="3083833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64" name="src"/>
          <p:cNvSpPr txBox="1"/>
          <p:nvPr/>
        </p:nvSpPr>
        <p:spPr>
          <a:xfrm>
            <a:off x="4465794" y="5536768"/>
            <a:ext cx="447499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src</a:t>
            </a:r>
          </a:p>
        </p:txBody>
      </p:sp>
      <p:sp>
        <p:nvSpPr>
          <p:cNvPr id="465" name="dst"/>
          <p:cNvSpPr txBox="1"/>
          <p:nvPr/>
        </p:nvSpPr>
        <p:spPr>
          <a:xfrm>
            <a:off x="5137903" y="5536768"/>
            <a:ext cx="499061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dst</a:t>
            </a:r>
          </a:p>
        </p:txBody>
      </p:sp>
      <p:sp>
        <p:nvSpPr>
          <p:cNvPr id="466" name="value"/>
          <p:cNvSpPr txBox="1"/>
          <p:nvPr/>
        </p:nvSpPr>
        <p:spPr>
          <a:xfrm>
            <a:off x="5787478" y="5536768"/>
            <a:ext cx="791008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value</a:t>
            </a:r>
          </a:p>
        </p:txBody>
      </p:sp>
      <p:sp>
        <p:nvSpPr>
          <p:cNvPr id="467" name="src"/>
          <p:cNvSpPr txBox="1"/>
          <p:nvPr/>
        </p:nvSpPr>
        <p:spPr>
          <a:xfrm>
            <a:off x="7100865" y="5533900"/>
            <a:ext cx="447498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src</a:t>
            </a:r>
          </a:p>
        </p:txBody>
      </p:sp>
      <p:sp>
        <p:nvSpPr>
          <p:cNvPr id="468" name="dst"/>
          <p:cNvSpPr txBox="1"/>
          <p:nvPr/>
        </p:nvSpPr>
        <p:spPr>
          <a:xfrm>
            <a:off x="7772974" y="5533900"/>
            <a:ext cx="499060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dst</a:t>
            </a:r>
          </a:p>
        </p:txBody>
      </p:sp>
      <p:sp>
        <p:nvSpPr>
          <p:cNvPr id="469" name="value"/>
          <p:cNvSpPr txBox="1"/>
          <p:nvPr/>
        </p:nvSpPr>
        <p:spPr>
          <a:xfrm>
            <a:off x="8422549" y="5533900"/>
            <a:ext cx="791007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value</a:t>
            </a:r>
          </a:p>
        </p:txBody>
      </p:sp>
      <p:sp>
        <p:nvSpPr>
          <p:cNvPr id="470" name="Line"/>
          <p:cNvSpPr/>
          <p:nvPr/>
        </p:nvSpPr>
        <p:spPr>
          <a:xfrm flipV="1">
            <a:off x="1570290" y="5989570"/>
            <a:ext cx="2459590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71" name="Line"/>
          <p:cNvSpPr/>
          <p:nvPr/>
        </p:nvSpPr>
        <p:spPr>
          <a:xfrm flipV="1">
            <a:off x="4224501" y="5996023"/>
            <a:ext cx="2459589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72" name="Line"/>
          <p:cNvSpPr/>
          <p:nvPr/>
        </p:nvSpPr>
        <p:spPr>
          <a:xfrm flipV="1">
            <a:off x="6889316" y="5990878"/>
            <a:ext cx="2459590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73" name="1   2  0.3"/>
          <p:cNvSpPr txBox="1"/>
          <p:nvPr/>
        </p:nvSpPr>
        <p:spPr>
          <a:xfrm>
            <a:off x="1882463" y="6052335"/>
            <a:ext cx="2060013" cy="426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1   2  0.3   </a:t>
            </a:r>
          </a:p>
        </p:txBody>
      </p:sp>
      <p:sp>
        <p:nvSpPr>
          <p:cNvPr id="474" name="3   2  0.2"/>
          <p:cNvSpPr txBox="1"/>
          <p:nvPr/>
        </p:nvSpPr>
        <p:spPr>
          <a:xfrm>
            <a:off x="1882463" y="6547360"/>
            <a:ext cx="2060013" cy="426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3   2  0.2   </a:t>
            </a:r>
          </a:p>
        </p:txBody>
      </p:sp>
      <p:sp>
        <p:nvSpPr>
          <p:cNvPr id="475" name="4   1  0.8"/>
          <p:cNvSpPr txBox="1"/>
          <p:nvPr/>
        </p:nvSpPr>
        <p:spPr>
          <a:xfrm>
            <a:off x="1882463" y="7067784"/>
            <a:ext cx="2060013" cy="426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4   1  0.8  </a:t>
            </a:r>
          </a:p>
        </p:txBody>
      </p:sp>
      <p:sp>
        <p:nvSpPr>
          <p:cNvPr id="476" name="5   1  0.25…"/>
          <p:cNvSpPr txBox="1"/>
          <p:nvPr/>
        </p:nvSpPr>
        <p:spPr>
          <a:xfrm>
            <a:off x="1882463" y="7609624"/>
            <a:ext cx="2189888" cy="807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600" b="1">
                <a:latin typeface="Consolas"/>
                <a:ea typeface="Consolas"/>
                <a:cs typeface="Consolas"/>
                <a:sym typeface="Consolas"/>
              </a:defRPr>
            </a:pPr>
            <a:r>
              <a:t>5   1  0.25</a:t>
            </a:r>
          </a:p>
          <a:p>
            <a:pPr algn="l">
              <a:defRPr sz="2600" b="1">
                <a:latin typeface="Consolas"/>
                <a:ea typeface="Consolas"/>
                <a:cs typeface="Consolas"/>
                <a:sym typeface="Consolas"/>
              </a:defRPr>
            </a:pPr>
            <a:r>
              <a:t>5   2  0.6  </a:t>
            </a:r>
          </a:p>
        </p:txBody>
      </p:sp>
      <p:sp>
        <p:nvSpPr>
          <p:cNvPr id="477" name="6   2  0.1"/>
          <p:cNvSpPr txBox="1"/>
          <p:nvPr/>
        </p:nvSpPr>
        <p:spPr>
          <a:xfrm>
            <a:off x="1882463" y="8596805"/>
            <a:ext cx="2060013" cy="426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6   2  0.1 </a:t>
            </a:r>
          </a:p>
        </p:txBody>
      </p:sp>
      <p:sp>
        <p:nvSpPr>
          <p:cNvPr id="478" name="1   3  0.4"/>
          <p:cNvSpPr txBox="1"/>
          <p:nvPr/>
        </p:nvSpPr>
        <p:spPr>
          <a:xfrm>
            <a:off x="4504834" y="6056544"/>
            <a:ext cx="2060013" cy="426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1   3  0.4   </a:t>
            </a:r>
          </a:p>
        </p:txBody>
      </p:sp>
      <p:sp>
        <p:nvSpPr>
          <p:cNvPr id="479" name="2   3  0.9"/>
          <p:cNvSpPr txBox="1"/>
          <p:nvPr/>
        </p:nvSpPr>
        <p:spPr>
          <a:xfrm>
            <a:off x="4504834" y="6546213"/>
            <a:ext cx="2176890" cy="426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2   3  0.9   </a:t>
            </a:r>
          </a:p>
        </p:txBody>
      </p:sp>
      <p:sp>
        <p:nvSpPr>
          <p:cNvPr id="480" name="3   4  0.15"/>
          <p:cNvSpPr txBox="1"/>
          <p:nvPr/>
        </p:nvSpPr>
        <p:spPr>
          <a:xfrm>
            <a:off x="4504834" y="7056425"/>
            <a:ext cx="2176890" cy="426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3   4  0.15   </a:t>
            </a:r>
          </a:p>
        </p:txBody>
      </p:sp>
      <p:sp>
        <p:nvSpPr>
          <p:cNvPr id="481" name="5   3  0.2"/>
          <p:cNvSpPr txBox="1"/>
          <p:nvPr/>
        </p:nvSpPr>
        <p:spPr>
          <a:xfrm>
            <a:off x="4504834" y="7602777"/>
            <a:ext cx="2176890" cy="426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5   3  0.2   </a:t>
            </a:r>
          </a:p>
        </p:txBody>
      </p:sp>
      <p:sp>
        <p:nvSpPr>
          <p:cNvPr id="482" name="6   4  0.9"/>
          <p:cNvSpPr txBox="1"/>
          <p:nvPr/>
        </p:nvSpPr>
        <p:spPr>
          <a:xfrm>
            <a:off x="4504834" y="8109533"/>
            <a:ext cx="2176890" cy="426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6   4  0.9   </a:t>
            </a:r>
          </a:p>
        </p:txBody>
      </p:sp>
      <p:sp>
        <p:nvSpPr>
          <p:cNvPr id="483" name="2   5  0.6"/>
          <p:cNvSpPr txBox="1"/>
          <p:nvPr/>
        </p:nvSpPr>
        <p:spPr>
          <a:xfrm>
            <a:off x="7167545" y="6024257"/>
            <a:ext cx="2060013" cy="426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2   5  0.6   </a:t>
            </a:r>
          </a:p>
        </p:txBody>
      </p:sp>
      <p:sp>
        <p:nvSpPr>
          <p:cNvPr id="484" name="3   5  0.9…"/>
          <p:cNvSpPr txBox="1"/>
          <p:nvPr/>
        </p:nvSpPr>
        <p:spPr>
          <a:xfrm>
            <a:off x="7159017" y="6558506"/>
            <a:ext cx="2189888" cy="8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600" b="1">
                <a:latin typeface="Consolas"/>
                <a:ea typeface="Consolas"/>
                <a:cs typeface="Consolas"/>
                <a:sym typeface="Consolas"/>
              </a:defRPr>
            </a:pPr>
            <a:r>
              <a:t>3   5  0.9</a:t>
            </a:r>
          </a:p>
          <a:p>
            <a:pPr algn="l">
              <a:defRPr sz="2600" b="1">
                <a:latin typeface="Consolas"/>
                <a:ea typeface="Consolas"/>
                <a:cs typeface="Consolas"/>
                <a:sym typeface="Consolas"/>
              </a:defRPr>
            </a:pPr>
            <a:r>
              <a:t>3   6  0.85  </a:t>
            </a:r>
          </a:p>
        </p:txBody>
      </p:sp>
      <p:sp>
        <p:nvSpPr>
          <p:cNvPr id="485" name="4   5  0.3"/>
          <p:cNvSpPr txBox="1"/>
          <p:nvPr/>
        </p:nvSpPr>
        <p:spPr>
          <a:xfrm>
            <a:off x="7160243" y="7444524"/>
            <a:ext cx="2060013" cy="426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4   5  0.3   </a:t>
            </a:r>
          </a:p>
        </p:txBody>
      </p:sp>
      <p:sp>
        <p:nvSpPr>
          <p:cNvPr id="486" name="5   6  0.2"/>
          <p:cNvSpPr txBox="1"/>
          <p:nvPr/>
        </p:nvSpPr>
        <p:spPr>
          <a:xfrm>
            <a:off x="7153543" y="7965715"/>
            <a:ext cx="2060013" cy="426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5   6  0.2  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Line"/>
          <p:cNvSpPr/>
          <p:nvPr/>
        </p:nvSpPr>
        <p:spPr>
          <a:xfrm flipV="1">
            <a:off x="11450966" y="5912804"/>
            <a:ext cx="4311124" cy="274696"/>
          </a:xfrm>
          <a:prstGeom prst="line">
            <a:avLst/>
          </a:prstGeom>
          <a:ln w="88900">
            <a:solidFill>
              <a:srgbClr val="A6AA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91" name="Line"/>
          <p:cNvSpPr/>
          <p:nvPr/>
        </p:nvSpPr>
        <p:spPr>
          <a:xfrm flipH="1">
            <a:off x="11821108" y="6082928"/>
            <a:ext cx="4015521" cy="2861899"/>
          </a:xfrm>
          <a:prstGeom prst="line">
            <a:avLst/>
          </a:prstGeom>
          <a:ln w="88900">
            <a:solidFill>
              <a:srgbClr val="A6AAA9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92" name="Line"/>
          <p:cNvSpPr/>
          <p:nvPr/>
        </p:nvSpPr>
        <p:spPr>
          <a:xfrm flipV="1">
            <a:off x="11683690" y="5288508"/>
            <a:ext cx="1993428" cy="3511169"/>
          </a:xfrm>
          <a:prstGeom prst="line">
            <a:avLst/>
          </a:prstGeom>
          <a:ln w="88900">
            <a:solidFill>
              <a:srgbClr val="A6AA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93" name="Sharded graph represen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Sharded graph representation</a:t>
            </a:r>
          </a:p>
        </p:txBody>
      </p:sp>
      <p:sp>
        <p:nvSpPr>
          <p:cNvPr id="494" name="Partition graph vertices into intervals (sized so that subgraph for interval fits in memory)…"/>
          <p:cNvSpPr txBox="1">
            <a:spLocks noGrp="1"/>
          </p:cNvSpPr>
          <p:nvPr>
            <p:ph type="body" sz="quarter" idx="1"/>
          </p:nvPr>
        </p:nvSpPr>
        <p:spPr>
          <a:xfrm>
            <a:off x="838200" y="1953049"/>
            <a:ext cx="16974682" cy="2333562"/>
          </a:xfrm>
          <a:prstGeom prst="rect">
            <a:avLst/>
          </a:prstGeom>
        </p:spPr>
        <p:txBody>
          <a:bodyPr/>
          <a:lstStyle/>
          <a:p>
            <a:pPr marL="589642" indent="-589642">
              <a:spcBef>
                <a:spcPts val="600"/>
              </a:spcBef>
              <a:buFontTx/>
              <a:buChar char="-"/>
              <a:defRPr sz="4000"/>
            </a:pPr>
            <a:r>
              <a:rPr sz="3600" dirty="0">
                <a:solidFill>
                  <a:srgbClr val="0533CA"/>
                </a:solidFill>
              </a:rPr>
              <a:t>Partition</a:t>
            </a:r>
            <a:r>
              <a:rPr sz="3600" dirty="0"/>
              <a:t> graph vertices into intervals (sized so that subgraph for interval fits in memory)</a:t>
            </a:r>
          </a:p>
          <a:p>
            <a:pPr marL="589642" indent="-589642">
              <a:spcBef>
                <a:spcPts val="600"/>
              </a:spcBef>
              <a:buFontTx/>
              <a:buChar char="-"/>
              <a:defRPr sz="4000"/>
            </a:pPr>
            <a:r>
              <a:rPr sz="3600" dirty="0"/>
              <a:t>Store vertices and only </a:t>
            </a:r>
            <a:r>
              <a:rPr sz="3600" u="sng" dirty="0"/>
              <a:t>incoming edges</a:t>
            </a:r>
            <a:r>
              <a:rPr sz="3600" dirty="0"/>
              <a:t> to these vertices are stored together in a shard</a:t>
            </a:r>
          </a:p>
          <a:p>
            <a:pPr marL="589642" indent="-589642">
              <a:spcBef>
                <a:spcPts val="600"/>
              </a:spcBef>
              <a:buFontTx/>
              <a:buChar char="-"/>
              <a:defRPr sz="4000"/>
            </a:pPr>
            <a:r>
              <a:rPr sz="3600" dirty="0">
                <a:solidFill>
                  <a:srgbClr val="0533CA"/>
                </a:solidFill>
              </a:rPr>
              <a:t>Sort</a:t>
            </a:r>
            <a:r>
              <a:rPr sz="3600" dirty="0"/>
              <a:t> edges in a shard by source vertex id</a:t>
            </a:r>
          </a:p>
        </p:txBody>
      </p:sp>
      <p:sp>
        <p:nvSpPr>
          <p:cNvPr id="495" name="Line"/>
          <p:cNvSpPr/>
          <p:nvPr/>
        </p:nvSpPr>
        <p:spPr>
          <a:xfrm>
            <a:off x="13925909" y="4944453"/>
            <a:ext cx="2531953" cy="3276557"/>
          </a:xfrm>
          <a:prstGeom prst="line">
            <a:avLst/>
          </a:prstGeom>
          <a:ln w="88900">
            <a:solidFill>
              <a:srgbClr val="FDC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96" name="Line"/>
          <p:cNvSpPr/>
          <p:nvPr/>
        </p:nvSpPr>
        <p:spPr>
          <a:xfrm flipH="1">
            <a:off x="14969454" y="8595938"/>
            <a:ext cx="1698691" cy="1034286"/>
          </a:xfrm>
          <a:prstGeom prst="line">
            <a:avLst/>
          </a:prstGeom>
          <a:ln w="88900">
            <a:solidFill>
              <a:srgbClr val="FDC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97" name="Line"/>
          <p:cNvSpPr/>
          <p:nvPr/>
        </p:nvSpPr>
        <p:spPr>
          <a:xfrm>
            <a:off x="13922079" y="4893047"/>
            <a:ext cx="1885133" cy="765985"/>
          </a:xfrm>
          <a:prstGeom prst="line">
            <a:avLst/>
          </a:prstGeom>
          <a:ln w="88900">
            <a:solidFill>
              <a:srgbClr val="A6AA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98" name="Circle"/>
          <p:cNvSpPr/>
          <p:nvPr/>
        </p:nvSpPr>
        <p:spPr>
          <a:xfrm>
            <a:off x="10945817" y="8726394"/>
            <a:ext cx="966103" cy="966102"/>
          </a:xfrm>
          <a:prstGeom prst="ellipse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99" name="Circle"/>
          <p:cNvSpPr/>
          <p:nvPr/>
        </p:nvSpPr>
        <p:spPr>
          <a:xfrm>
            <a:off x="10481422" y="5713017"/>
            <a:ext cx="966102" cy="966102"/>
          </a:xfrm>
          <a:prstGeom prst="ellipse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00" name="Circle"/>
          <p:cNvSpPr/>
          <p:nvPr/>
        </p:nvSpPr>
        <p:spPr>
          <a:xfrm>
            <a:off x="13437057" y="4369359"/>
            <a:ext cx="966102" cy="966102"/>
          </a:xfrm>
          <a:prstGeom prst="ellipse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01" name="Circle"/>
          <p:cNvSpPr/>
          <p:nvPr/>
        </p:nvSpPr>
        <p:spPr>
          <a:xfrm>
            <a:off x="15765564" y="5355280"/>
            <a:ext cx="966103" cy="966102"/>
          </a:xfrm>
          <a:prstGeom prst="ellipse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02" name="Circle"/>
          <p:cNvSpPr/>
          <p:nvPr/>
        </p:nvSpPr>
        <p:spPr>
          <a:xfrm>
            <a:off x="16290525" y="8043965"/>
            <a:ext cx="966102" cy="966102"/>
          </a:xfrm>
          <a:prstGeom prst="ellipse">
            <a:avLst/>
          </a:prstGeom>
          <a:solidFill>
            <a:srgbClr val="FDC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03" name="Circle"/>
          <p:cNvSpPr/>
          <p:nvPr/>
        </p:nvSpPr>
        <p:spPr>
          <a:xfrm>
            <a:off x="14079447" y="9356660"/>
            <a:ext cx="966102" cy="966102"/>
          </a:xfrm>
          <a:prstGeom prst="ellipse">
            <a:avLst/>
          </a:prstGeom>
          <a:solidFill>
            <a:srgbClr val="FDC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04" name="1"/>
          <p:cNvSpPr txBox="1"/>
          <p:nvPr/>
        </p:nvSpPr>
        <p:spPr>
          <a:xfrm>
            <a:off x="13740300" y="4531100"/>
            <a:ext cx="337742" cy="642621"/>
          </a:xfrm>
          <a:prstGeom prst="rect">
            <a:avLst/>
          </a:prstGeom>
          <a:ln w="12700">
            <a:miter lim="400000"/>
          </a:ln>
          <a:effectLst>
            <a:outerShdw blurRad="38100" dist="25400" dir="3258158" rotWithShape="0">
              <a:srgbClr val="000000">
                <a:alpha val="7936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1</a:t>
            </a:r>
          </a:p>
        </p:txBody>
      </p:sp>
      <p:sp>
        <p:nvSpPr>
          <p:cNvPr id="505" name="2"/>
          <p:cNvSpPr txBox="1"/>
          <p:nvPr/>
        </p:nvSpPr>
        <p:spPr>
          <a:xfrm>
            <a:off x="16054344" y="5529720"/>
            <a:ext cx="435071" cy="642621"/>
          </a:xfrm>
          <a:prstGeom prst="rect">
            <a:avLst/>
          </a:prstGeom>
          <a:ln w="12700">
            <a:miter lim="400000"/>
          </a:ln>
          <a:effectLst>
            <a:outerShdw blurRad="38100" dist="25400" dir="3258158" rotWithShape="0">
              <a:srgbClr val="000000">
                <a:alpha val="7936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2</a:t>
            </a:r>
          </a:p>
        </p:txBody>
      </p:sp>
      <p:sp>
        <p:nvSpPr>
          <p:cNvPr id="506" name="3"/>
          <p:cNvSpPr txBox="1"/>
          <p:nvPr/>
        </p:nvSpPr>
        <p:spPr>
          <a:xfrm>
            <a:off x="16556040" y="8231106"/>
            <a:ext cx="435071" cy="642621"/>
          </a:xfrm>
          <a:prstGeom prst="rect">
            <a:avLst/>
          </a:prstGeom>
          <a:ln w="12700">
            <a:miter lim="400000"/>
          </a:ln>
          <a:effectLst>
            <a:outerShdw blurRad="38100" dist="25400" dir="3258158" rotWithShape="0">
              <a:srgbClr val="000000">
                <a:alpha val="7936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3</a:t>
            </a:r>
          </a:p>
        </p:txBody>
      </p:sp>
      <p:sp>
        <p:nvSpPr>
          <p:cNvPr id="507" name="4"/>
          <p:cNvSpPr txBox="1"/>
          <p:nvPr/>
        </p:nvSpPr>
        <p:spPr>
          <a:xfrm>
            <a:off x="14344963" y="9556501"/>
            <a:ext cx="435071" cy="642620"/>
          </a:xfrm>
          <a:prstGeom prst="rect">
            <a:avLst/>
          </a:prstGeom>
          <a:ln w="12700">
            <a:miter lim="400000"/>
          </a:ln>
          <a:effectLst>
            <a:outerShdw blurRad="38100" dist="25400" dir="3258158" rotWithShape="0">
              <a:srgbClr val="000000">
                <a:alpha val="7936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4</a:t>
            </a:r>
          </a:p>
        </p:txBody>
      </p:sp>
      <p:sp>
        <p:nvSpPr>
          <p:cNvPr id="508" name="5"/>
          <p:cNvSpPr txBox="1"/>
          <p:nvPr/>
        </p:nvSpPr>
        <p:spPr>
          <a:xfrm>
            <a:off x="11224033" y="8926234"/>
            <a:ext cx="435071" cy="642621"/>
          </a:xfrm>
          <a:prstGeom prst="rect">
            <a:avLst/>
          </a:prstGeom>
          <a:ln w="12700">
            <a:miter lim="400000"/>
          </a:ln>
          <a:effectLst>
            <a:outerShdw blurRad="38100" dist="25400" dir="3258158" rotWithShape="0">
              <a:srgbClr val="000000">
                <a:alpha val="7936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5</a:t>
            </a:r>
          </a:p>
        </p:txBody>
      </p:sp>
      <p:sp>
        <p:nvSpPr>
          <p:cNvPr id="509" name="6"/>
          <p:cNvSpPr txBox="1"/>
          <p:nvPr/>
        </p:nvSpPr>
        <p:spPr>
          <a:xfrm>
            <a:off x="10734237" y="5887458"/>
            <a:ext cx="435071" cy="642620"/>
          </a:xfrm>
          <a:prstGeom prst="rect">
            <a:avLst/>
          </a:prstGeom>
          <a:ln w="12700">
            <a:miter lim="400000"/>
          </a:ln>
          <a:effectLst>
            <a:outerShdw blurRad="38100" dist="25400" dir="3258158" rotWithShape="0">
              <a:srgbClr val="000000">
                <a:alpha val="7936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6</a:t>
            </a:r>
          </a:p>
        </p:txBody>
      </p:sp>
      <p:sp>
        <p:nvSpPr>
          <p:cNvPr id="510" name="Line"/>
          <p:cNvSpPr/>
          <p:nvPr/>
        </p:nvSpPr>
        <p:spPr>
          <a:xfrm>
            <a:off x="16361738" y="6323083"/>
            <a:ext cx="312724" cy="1719181"/>
          </a:xfrm>
          <a:prstGeom prst="line">
            <a:avLst/>
          </a:prstGeom>
          <a:ln w="88900">
            <a:solidFill>
              <a:srgbClr val="FDC6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11" name="Line"/>
          <p:cNvSpPr/>
          <p:nvPr/>
        </p:nvSpPr>
        <p:spPr>
          <a:xfrm flipH="1">
            <a:off x="11911440" y="8593597"/>
            <a:ext cx="4370992" cy="617379"/>
          </a:xfrm>
          <a:prstGeom prst="line">
            <a:avLst/>
          </a:prstGeom>
          <a:ln w="88900">
            <a:solidFill>
              <a:srgbClr val="FDC6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12" name="Line"/>
          <p:cNvSpPr/>
          <p:nvPr/>
        </p:nvSpPr>
        <p:spPr>
          <a:xfrm flipH="1" flipV="1">
            <a:off x="11418030" y="6425999"/>
            <a:ext cx="4863659" cy="2035341"/>
          </a:xfrm>
          <a:prstGeom prst="line">
            <a:avLst/>
          </a:prstGeom>
          <a:ln w="88900">
            <a:solidFill>
              <a:srgbClr val="FDC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13" name="Line"/>
          <p:cNvSpPr/>
          <p:nvPr/>
        </p:nvSpPr>
        <p:spPr>
          <a:xfrm flipH="1" flipV="1">
            <a:off x="13979145" y="5348204"/>
            <a:ext cx="568489" cy="4021849"/>
          </a:xfrm>
          <a:prstGeom prst="line">
            <a:avLst/>
          </a:prstGeom>
          <a:ln w="88900">
            <a:solidFill>
              <a:srgbClr val="FDC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14" name="Line"/>
          <p:cNvSpPr/>
          <p:nvPr/>
        </p:nvSpPr>
        <p:spPr>
          <a:xfrm flipH="1" flipV="1">
            <a:off x="11884508" y="9465943"/>
            <a:ext cx="2210885" cy="379679"/>
          </a:xfrm>
          <a:prstGeom prst="line">
            <a:avLst/>
          </a:prstGeom>
          <a:ln w="88900">
            <a:solidFill>
              <a:srgbClr val="FDC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15" name="Line"/>
          <p:cNvSpPr/>
          <p:nvPr/>
        </p:nvSpPr>
        <p:spPr>
          <a:xfrm flipH="1" flipV="1">
            <a:off x="11023027" y="6693603"/>
            <a:ext cx="300141" cy="2046892"/>
          </a:xfrm>
          <a:prstGeom prst="line">
            <a:avLst/>
          </a:prstGeom>
          <a:ln w="88900">
            <a:solidFill>
              <a:srgbClr val="A6AA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16" name="Line"/>
          <p:cNvSpPr/>
          <p:nvPr/>
        </p:nvSpPr>
        <p:spPr>
          <a:xfrm>
            <a:off x="11262269" y="6617325"/>
            <a:ext cx="2929415" cy="2939593"/>
          </a:xfrm>
          <a:prstGeom prst="line">
            <a:avLst/>
          </a:prstGeom>
          <a:ln w="88900">
            <a:solidFill>
              <a:srgbClr val="FDC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17" name="GraphChi:  Large-scale graph computation on just a PC…"/>
          <p:cNvSpPr txBox="1"/>
          <p:nvPr/>
        </p:nvSpPr>
        <p:spPr>
          <a:xfrm>
            <a:off x="12841358" y="205206"/>
            <a:ext cx="5116800" cy="1265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r">
              <a:lnSpc>
                <a:spcPct val="90000"/>
              </a:lnSpc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dirty="0" err="1"/>
              <a:t>GraphChi</a:t>
            </a:r>
            <a:r>
              <a:rPr dirty="0"/>
              <a:t>:  Large-scale graph computation on just a PC</a:t>
            </a:r>
          </a:p>
          <a:p>
            <a:pPr algn="r">
              <a:lnSpc>
                <a:spcPct val="90000"/>
              </a:lnSpc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dirty="0"/>
              <a:t>[</a:t>
            </a:r>
            <a:r>
              <a:rPr dirty="0" err="1"/>
              <a:t>Kryola</a:t>
            </a:r>
            <a:r>
              <a:rPr dirty="0"/>
              <a:t> et al. 2013]</a:t>
            </a:r>
          </a:p>
        </p:txBody>
      </p:sp>
      <p:sp>
        <p:nvSpPr>
          <p:cNvPr id="518" name="Rectangle"/>
          <p:cNvSpPr/>
          <p:nvPr/>
        </p:nvSpPr>
        <p:spPr>
          <a:xfrm>
            <a:off x="6863180" y="6457825"/>
            <a:ext cx="2485656" cy="1449698"/>
          </a:xfrm>
          <a:prstGeom prst="rect">
            <a:avLst/>
          </a:prstGeom>
          <a:solidFill>
            <a:srgbClr val="FEC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19" name="Rectangle"/>
          <p:cNvSpPr/>
          <p:nvPr/>
        </p:nvSpPr>
        <p:spPr>
          <a:xfrm>
            <a:off x="4244739" y="5989397"/>
            <a:ext cx="2444693" cy="2649513"/>
          </a:xfrm>
          <a:prstGeom prst="rect">
            <a:avLst/>
          </a:prstGeom>
          <a:solidFill>
            <a:srgbClr val="FEC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20" name="Rectangle"/>
          <p:cNvSpPr/>
          <p:nvPr/>
        </p:nvSpPr>
        <p:spPr>
          <a:xfrm>
            <a:off x="1570489" y="6450427"/>
            <a:ext cx="2470904" cy="1117601"/>
          </a:xfrm>
          <a:prstGeom prst="rect">
            <a:avLst/>
          </a:prstGeom>
          <a:solidFill>
            <a:srgbClr val="FEC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21" name="Yellow = data required to process subgraph containing vertices in shard 2"/>
          <p:cNvSpPr txBox="1"/>
          <p:nvPr/>
        </p:nvSpPr>
        <p:spPr>
          <a:xfrm>
            <a:off x="1557527" y="9481741"/>
            <a:ext cx="5951906" cy="89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Yellow = data required to process subgraph containing vertices in shard 2</a:t>
            </a:r>
          </a:p>
        </p:txBody>
      </p:sp>
      <p:sp>
        <p:nvSpPr>
          <p:cNvPr id="522" name="Shard 1:…"/>
          <p:cNvSpPr txBox="1"/>
          <p:nvPr/>
        </p:nvSpPr>
        <p:spPr>
          <a:xfrm>
            <a:off x="1824024" y="4928205"/>
            <a:ext cx="2176890" cy="624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70000"/>
              </a:lnSpc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/>
              <a:t>Shard 1:</a:t>
            </a:r>
          </a:p>
          <a:p>
            <a:pPr>
              <a:lnSpc>
                <a:spcPct val="70000"/>
              </a:lnSpc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/>
              <a:t>vertices (1-2)</a:t>
            </a:r>
          </a:p>
        </p:txBody>
      </p:sp>
      <p:sp>
        <p:nvSpPr>
          <p:cNvPr id="523" name="Shard 2:…"/>
          <p:cNvSpPr txBox="1"/>
          <p:nvPr/>
        </p:nvSpPr>
        <p:spPr>
          <a:xfrm>
            <a:off x="4433695" y="4928205"/>
            <a:ext cx="2176890" cy="624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70000"/>
              </a:lnSpc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/>
              <a:t>Shard 2:</a:t>
            </a:r>
          </a:p>
          <a:p>
            <a:pPr>
              <a:lnSpc>
                <a:spcPct val="70000"/>
              </a:lnSpc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/>
              <a:t>vertices (3-4)</a:t>
            </a:r>
          </a:p>
        </p:txBody>
      </p:sp>
      <p:sp>
        <p:nvSpPr>
          <p:cNvPr id="524" name="Shard 3:…"/>
          <p:cNvSpPr txBox="1"/>
          <p:nvPr/>
        </p:nvSpPr>
        <p:spPr>
          <a:xfrm>
            <a:off x="7043366" y="4928205"/>
            <a:ext cx="2176890" cy="624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70000"/>
              </a:lnSpc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/>
              <a:t>Shard 3:</a:t>
            </a:r>
          </a:p>
          <a:p>
            <a:pPr>
              <a:lnSpc>
                <a:spcPct val="70000"/>
              </a:lnSpc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/>
              <a:t>vertices (5-6)</a:t>
            </a:r>
          </a:p>
        </p:txBody>
      </p:sp>
      <p:sp>
        <p:nvSpPr>
          <p:cNvPr id="525" name="src"/>
          <p:cNvSpPr txBox="1"/>
          <p:nvPr/>
        </p:nvSpPr>
        <p:spPr>
          <a:xfrm>
            <a:off x="1830724" y="5533900"/>
            <a:ext cx="447498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src</a:t>
            </a:r>
          </a:p>
        </p:txBody>
      </p:sp>
      <p:sp>
        <p:nvSpPr>
          <p:cNvPr id="526" name="dst"/>
          <p:cNvSpPr txBox="1"/>
          <p:nvPr/>
        </p:nvSpPr>
        <p:spPr>
          <a:xfrm>
            <a:off x="2502833" y="5533900"/>
            <a:ext cx="499060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dst</a:t>
            </a:r>
          </a:p>
        </p:txBody>
      </p:sp>
      <p:sp>
        <p:nvSpPr>
          <p:cNvPr id="527" name="value"/>
          <p:cNvSpPr txBox="1"/>
          <p:nvPr/>
        </p:nvSpPr>
        <p:spPr>
          <a:xfrm>
            <a:off x="3152407" y="5533900"/>
            <a:ext cx="791008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value</a:t>
            </a:r>
          </a:p>
        </p:txBody>
      </p:sp>
      <p:sp>
        <p:nvSpPr>
          <p:cNvPr id="528" name="Rectangle"/>
          <p:cNvSpPr/>
          <p:nvPr/>
        </p:nvSpPr>
        <p:spPr>
          <a:xfrm>
            <a:off x="1565542" y="5561068"/>
            <a:ext cx="2480798" cy="3611759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29" name="Rectangle"/>
          <p:cNvSpPr/>
          <p:nvPr/>
        </p:nvSpPr>
        <p:spPr>
          <a:xfrm>
            <a:off x="4226687" y="5559300"/>
            <a:ext cx="2480798" cy="3087369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30" name="Rectangle"/>
          <p:cNvSpPr/>
          <p:nvPr/>
        </p:nvSpPr>
        <p:spPr>
          <a:xfrm>
            <a:off x="6878711" y="5561068"/>
            <a:ext cx="2480798" cy="3083833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31" name="src"/>
          <p:cNvSpPr txBox="1"/>
          <p:nvPr/>
        </p:nvSpPr>
        <p:spPr>
          <a:xfrm>
            <a:off x="4465794" y="5536768"/>
            <a:ext cx="447499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src</a:t>
            </a:r>
          </a:p>
        </p:txBody>
      </p:sp>
      <p:sp>
        <p:nvSpPr>
          <p:cNvPr id="532" name="dst"/>
          <p:cNvSpPr txBox="1"/>
          <p:nvPr/>
        </p:nvSpPr>
        <p:spPr>
          <a:xfrm>
            <a:off x="5137903" y="5536768"/>
            <a:ext cx="499061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dst</a:t>
            </a:r>
          </a:p>
        </p:txBody>
      </p:sp>
      <p:sp>
        <p:nvSpPr>
          <p:cNvPr id="533" name="value"/>
          <p:cNvSpPr txBox="1"/>
          <p:nvPr/>
        </p:nvSpPr>
        <p:spPr>
          <a:xfrm>
            <a:off x="5787478" y="5536768"/>
            <a:ext cx="791008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value</a:t>
            </a:r>
          </a:p>
        </p:txBody>
      </p:sp>
      <p:sp>
        <p:nvSpPr>
          <p:cNvPr id="534" name="src"/>
          <p:cNvSpPr txBox="1"/>
          <p:nvPr/>
        </p:nvSpPr>
        <p:spPr>
          <a:xfrm>
            <a:off x="7100865" y="5533900"/>
            <a:ext cx="447498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src</a:t>
            </a:r>
          </a:p>
        </p:txBody>
      </p:sp>
      <p:sp>
        <p:nvSpPr>
          <p:cNvPr id="535" name="dst"/>
          <p:cNvSpPr txBox="1"/>
          <p:nvPr/>
        </p:nvSpPr>
        <p:spPr>
          <a:xfrm>
            <a:off x="7772974" y="5533900"/>
            <a:ext cx="499060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dst</a:t>
            </a:r>
          </a:p>
        </p:txBody>
      </p:sp>
      <p:sp>
        <p:nvSpPr>
          <p:cNvPr id="536" name="value"/>
          <p:cNvSpPr txBox="1"/>
          <p:nvPr/>
        </p:nvSpPr>
        <p:spPr>
          <a:xfrm>
            <a:off x="8422549" y="5533900"/>
            <a:ext cx="791007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value</a:t>
            </a:r>
          </a:p>
        </p:txBody>
      </p:sp>
      <p:sp>
        <p:nvSpPr>
          <p:cNvPr id="537" name="Line"/>
          <p:cNvSpPr/>
          <p:nvPr/>
        </p:nvSpPr>
        <p:spPr>
          <a:xfrm flipV="1">
            <a:off x="1570290" y="5989570"/>
            <a:ext cx="2459590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38" name="Line"/>
          <p:cNvSpPr/>
          <p:nvPr/>
        </p:nvSpPr>
        <p:spPr>
          <a:xfrm flipV="1">
            <a:off x="4224501" y="5996023"/>
            <a:ext cx="2459589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39" name="Line"/>
          <p:cNvSpPr/>
          <p:nvPr/>
        </p:nvSpPr>
        <p:spPr>
          <a:xfrm flipV="1">
            <a:off x="6889316" y="5990878"/>
            <a:ext cx="2459590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40" name="1   2  0.3"/>
          <p:cNvSpPr txBox="1"/>
          <p:nvPr/>
        </p:nvSpPr>
        <p:spPr>
          <a:xfrm>
            <a:off x="1882463" y="6052335"/>
            <a:ext cx="2060013" cy="426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1   2  0.3   </a:t>
            </a:r>
          </a:p>
        </p:txBody>
      </p:sp>
      <p:sp>
        <p:nvSpPr>
          <p:cNvPr id="541" name="3   2  0.2"/>
          <p:cNvSpPr txBox="1"/>
          <p:nvPr/>
        </p:nvSpPr>
        <p:spPr>
          <a:xfrm>
            <a:off x="1882463" y="6547360"/>
            <a:ext cx="2060013" cy="426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3   2  0.2   </a:t>
            </a:r>
          </a:p>
        </p:txBody>
      </p:sp>
      <p:sp>
        <p:nvSpPr>
          <p:cNvPr id="542" name="4   1  0.8"/>
          <p:cNvSpPr txBox="1"/>
          <p:nvPr/>
        </p:nvSpPr>
        <p:spPr>
          <a:xfrm>
            <a:off x="1882463" y="7067784"/>
            <a:ext cx="2060013" cy="426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4   1  0.8  </a:t>
            </a:r>
          </a:p>
        </p:txBody>
      </p:sp>
      <p:sp>
        <p:nvSpPr>
          <p:cNvPr id="543" name="5   1  0.25…"/>
          <p:cNvSpPr txBox="1"/>
          <p:nvPr/>
        </p:nvSpPr>
        <p:spPr>
          <a:xfrm>
            <a:off x="1882463" y="7609624"/>
            <a:ext cx="2189888" cy="807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600" b="1">
                <a:latin typeface="Consolas"/>
                <a:ea typeface="Consolas"/>
                <a:cs typeface="Consolas"/>
                <a:sym typeface="Consolas"/>
              </a:defRPr>
            </a:pPr>
            <a:r>
              <a:t>5   1  0.25</a:t>
            </a:r>
          </a:p>
          <a:p>
            <a:pPr algn="l">
              <a:defRPr sz="2600" b="1">
                <a:latin typeface="Consolas"/>
                <a:ea typeface="Consolas"/>
                <a:cs typeface="Consolas"/>
                <a:sym typeface="Consolas"/>
              </a:defRPr>
            </a:pPr>
            <a:r>
              <a:t>5   2  0.6  </a:t>
            </a:r>
          </a:p>
        </p:txBody>
      </p:sp>
      <p:sp>
        <p:nvSpPr>
          <p:cNvPr id="544" name="6   2  0.1"/>
          <p:cNvSpPr txBox="1"/>
          <p:nvPr/>
        </p:nvSpPr>
        <p:spPr>
          <a:xfrm>
            <a:off x="1882463" y="8596805"/>
            <a:ext cx="2060013" cy="426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6   2  0.1 </a:t>
            </a:r>
          </a:p>
        </p:txBody>
      </p:sp>
      <p:sp>
        <p:nvSpPr>
          <p:cNvPr id="545" name="1   3  0.4"/>
          <p:cNvSpPr txBox="1"/>
          <p:nvPr/>
        </p:nvSpPr>
        <p:spPr>
          <a:xfrm>
            <a:off x="4504834" y="6056544"/>
            <a:ext cx="2060013" cy="426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1   3  0.4   </a:t>
            </a:r>
          </a:p>
        </p:txBody>
      </p:sp>
      <p:sp>
        <p:nvSpPr>
          <p:cNvPr id="546" name="2   3  0.9"/>
          <p:cNvSpPr txBox="1"/>
          <p:nvPr/>
        </p:nvSpPr>
        <p:spPr>
          <a:xfrm>
            <a:off x="4504834" y="6546213"/>
            <a:ext cx="2176890" cy="426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2   3  0.9   </a:t>
            </a:r>
          </a:p>
        </p:txBody>
      </p:sp>
      <p:sp>
        <p:nvSpPr>
          <p:cNvPr id="547" name="3   4  0.15"/>
          <p:cNvSpPr txBox="1"/>
          <p:nvPr/>
        </p:nvSpPr>
        <p:spPr>
          <a:xfrm>
            <a:off x="4504834" y="7056425"/>
            <a:ext cx="2176890" cy="426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3   4  0.15   </a:t>
            </a:r>
          </a:p>
        </p:txBody>
      </p:sp>
      <p:sp>
        <p:nvSpPr>
          <p:cNvPr id="548" name="5   3  0.2"/>
          <p:cNvSpPr txBox="1"/>
          <p:nvPr/>
        </p:nvSpPr>
        <p:spPr>
          <a:xfrm>
            <a:off x="4504834" y="7602777"/>
            <a:ext cx="2176890" cy="426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5   3  0.2   </a:t>
            </a:r>
          </a:p>
        </p:txBody>
      </p:sp>
      <p:sp>
        <p:nvSpPr>
          <p:cNvPr id="549" name="6   4  0.9"/>
          <p:cNvSpPr txBox="1"/>
          <p:nvPr/>
        </p:nvSpPr>
        <p:spPr>
          <a:xfrm>
            <a:off x="4504834" y="8109533"/>
            <a:ext cx="2176890" cy="426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6   4  0.9   </a:t>
            </a:r>
          </a:p>
        </p:txBody>
      </p:sp>
      <p:sp>
        <p:nvSpPr>
          <p:cNvPr id="550" name="2   5  0.6"/>
          <p:cNvSpPr txBox="1"/>
          <p:nvPr/>
        </p:nvSpPr>
        <p:spPr>
          <a:xfrm>
            <a:off x="7167545" y="6024257"/>
            <a:ext cx="2060013" cy="426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2   5  0.6   </a:t>
            </a:r>
          </a:p>
        </p:txBody>
      </p:sp>
      <p:sp>
        <p:nvSpPr>
          <p:cNvPr id="551" name="3   5  0.9…"/>
          <p:cNvSpPr txBox="1"/>
          <p:nvPr/>
        </p:nvSpPr>
        <p:spPr>
          <a:xfrm>
            <a:off x="7159017" y="6558506"/>
            <a:ext cx="2189888" cy="8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600" b="1">
                <a:latin typeface="Consolas"/>
                <a:ea typeface="Consolas"/>
                <a:cs typeface="Consolas"/>
                <a:sym typeface="Consolas"/>
              </a:defRPr>
            </a:pPr>
            <a:r>
              <a:t>3   5  0.9</a:t>
            </a:r>
          </a:p>
          <a:p>
            <a:pPr algn="l">
              <a:defRPr sz="2600" b="1">
                <a:latin typeface="Consolas"/>
                <a:ea typeface="Consolas"/>
                <a:cs typeface="Consolas"/>
                <a:sym typeface="Consolas"/>
              </a:defRPr>
            </a:pPr>
            <a:r>
              <a:t>3   6  0.85  </a:t>
            </a:r>
          </a:p>
        </p:txBody>
      </p:sp>
      <p:sp>
        <p:nvSpPr>
          <p:cNvPr id="552" name="4   5  0.3"/>
          <p:cNvSpPr txBox="1"/>
          <p:nvPr/>
        </p:nvSpPr>
        <p:spPr>
          <a:xfrm>
            <a:off x="7160243" y="7444524"/>
            <a:ext cx="2060013" cy="426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4   5  0.3   </a:t>
            </a:r>
          </a:p>
        </p:txBody>
      </p:sp>
      <p:sp>
        <p:nvSpPr>
          <p:cNvPr id="553" name="5   6  0.2"/>
          <p:cNvSpPr txBox="1"/>
          <p:nvPr/>
        </p:nvSpPr>
        <p:spPr>
          <a:xfrm>
            <a:off x="7153543" y="7965715"/>
            <a:ext cx="2060013" cy="426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5   6  0.2  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Line"/>
          <p:cNvSpPr/>
          <p:nvPr/>
        </p:nvSpPr>
        <p:spPr>
          <a:xfrm>
            <a:off x="13925909" y="4944453"/>
            <a:ext cx="2531953" cy="3276557"/>
          </a:xfrm>
          <a:prstGeom prst="line">
            <a:avLst/>
          </a:prstGeom>
          <a:ln w="88900">
            <a:solidFill>
              <a:srgbClr val="A6AA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58" name="Line"/>
          <p:cNvSpPr/>
          <p:nvPr/>
        </p:nvSpPr>
        <p:spPr>
          <a:xfrm flipH="1" flipV="1">
            <a:off x="13979145" y="5348204"/>
            <a:ext cx="568489" cy="4021849"/>
          </a:xfrm>
          <a:prstGeom prst="line">
            <a:avLst/>
          </a:prstGeom>
          <a:ln w="88900">
            <a:solidFill>
              <a:srgbClr val="A6AA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59" name="Sharded graph represen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Sharded graph representation</a:t>
            </a:r>
          </a:p>
        </p:txBody>
      </p:sp>
      <p:sp>
        <p:nvSpPr>
          <p:cNvPr id="560" name="Partition graph vertices into intervals (sized so that subgraph for interval fits in memory)…"/>
          <p:cNvSpPr txBox="1">
            <a:spLocks noGrp="1"/>
          </p:cNvSpPr>
          <p:nvPr>
            <p:ph type="body" sz="quarter" idx="1"/>
          </p:nvPr>
        </p:nvSpPr>
        <p:spPr>
          <a:xfrm>
            <a:off x="838200" y="1953049"/>
            <a:ext cx="16974682" cy="2333562"/>
          </a:xfrm>
          <a:prstGeom prst="rect">
            <a:avLst/>
          </a:prstGeom>
        </p:spPr>
        <p:txBody>
          <a:bodyPr/>
          <a:lstStyle/>
          <a:p>
            <a:pPr marL="589642" indent="-589642">
              <a:spcBef>
                <a:spcPts val="600"/>
              </a:spcBef>
              <a:buFontTx/>
              <a:buChar char="-"/>
              <a:defRPr sz="4000"/>
            </a:pPr>
            <a:r>
              <a:rPr sz="3600" dirty="0">
                <a:solidFill>
                  <a:srgbClr val="0533CA"/>
                </a:solidFill>
              </a:rPr>
              <a:t>Partition</a:t>
            </a:r>
            <a:r>
              <a:rPr sz="3600" dirty="0"/>
              <a:t> graph vertices into intervals (sized so that subgraph for interval fits in memory)</a:t>
            </a:r>
          </a:p>
          <a:p>
            <a:pPr marL="589642" indent="-589642">
              <a:spcBef>
                <a:spcPts val="600"/>
              </a:spcBef>
              <a:buFontTx/>
              <a:buChar char="-"/>
              <a:defRPr sz="4000"/>
            </a:pPr>
            <a:r>
              <a:rPr sz="3600" dirty="0"/>
              <a:t>Store vertices and only </a:t>
            </a:r>
            <a:r>
              <a:rPr sz="3600" u="sng" dirty="0"/>
              <a:t>incoming edges</a:t>
            </a:r>
            <a:r>
              <a:rPr sz="3600" dirty="0"/>
              <a:t> to these vertices are stored together in a shard</a:t>
            </a:r>
          </a:p>
          <a:p>
            <a:pPr marL="589642" indent="-589642">
              <a:spcBef>
                <a:spcPts val="600"/>
              </a:spcBef>
              <a:buFontTx/>
              <a:buChar char="-"/>
              <a:defRPr sz="4000"/>
            </a:pPr>
            <a:r>
              <a:rPr sz="3600" dirty="0">
                <a:solidFill>
                  <a:srgbClr val="0533CA"/>
                </a:solidFill>
              </a:rPr>
              <a:t>Sort</a:t>
            </a:r>
            <a:r>
              <a:rPr sz="3600" dirty="0"/>
              <a:t> edges in a shard by source vertex id</a:t>
            </a:r>
          </a:p>
        </p:txBody>
      </p:sp>
      <p:sp>
        <p:nvSpPr>
          <p:cNvPr id="561" name="Line"/>
          <p:cNvSpPr/>
          <p:nvPr/>
        </p:nvSpPr>
        <p:spPr>
          <a:xfrm flipH="1">
            <a:off x="14969454" y="8595938"/>
            <a:ext cx="1698691" cy="1034286"/>
          </a:xfrm>
          <a:prstGeom prst="line">
            <a:avLst/>
          </a:prstGeom>
          <a:ln w="88900">
            <a:solidFill>
              <a:srgbClr val="A6AA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62" name="Line"/>
          <p:cNvSpPr/>
          <p:nvPr/>
        </p:nvSpPr>
        <p:spPr>
          <a:xfrm>
            <a:off x="13922079" y="4893047"/>
            <a:ext cx="1885133" cy="765985"/>
          </a:xfrm>
          <a:prstGeom prst="line">
            <a:avLst/>
          </a:prstGeom>
          <a:ln w="88900">
            <a:solidFill>
              <a:srgbClr val="A6AA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63" name="Circle"/>
          <p:cNvSpPr/>
          <p:nvPr/>
        </p:nvSpPr>
        <p:spPr>
          <a:xfrm>
            <a:off x="10945817" y="8726394"/>
            <a:ext cx="966103" cy="966102"/>
          </a:xfrm>
          <a:prstGeom prst="ellipse">
            <a:avLst/>
          </a:prstGeom>
          <a:solidFill>
            <a:srgbClr val="FDC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64" name="Circle"/>
          <p:cNvSpPr/>
          <p:nvPr/>
        </p:nvSpPr>
        <p:spPr>
          <a:xfrm>
            <a:off x="10481422" y="5713017"/>
            <a:ext cx="966102" cy="966102"/>
          </a:xfrm>
          <a:prstGeom prst="ellipse">
            <a:avLst/>
          </a:prstGeom>
          <a:solidFill>
            <a:srgbClr val="FDC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65" name="Circle"/>
          <p:cNvSpPr/>
          <p:nvPr/>
        </p:nvSpPr>
        <p:spPr>
          <a:xfrm>
            <a:off x="13437057" y="4369359"/>
            <a:ext cx="966102" cy="966102"/>
          </a:xfrm>
          <a:prstGeom prst="ellipse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66" name="Circle"/>
          <p:cNvSpPr/>
          <p:nvPr/>
        </p:nvSpPr>
        <p:spPr>
          <a:xfrm>
            <a:off x="15765564" y="5355280"/>
            <a:ext cx="966103" cy="966102"/>
          </a:xfrm>
          <a:prstGeom prst="ellipse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67" name="Circle"/>
          <p:cNvSpPr/>
          <p:nvPr/>
        </p:nvSpPr>
        <p:spPr>
          <a:xfrm>
            <a:off x="16290525" y="8043965"/>
            <a:ext cx="966102" cy="966102"/>
          </a:xfrm>
          <a:prstGeom prst="ellipse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68" name="Circle"/>
          <p:cNvSpPr/>
          <p:nvPr/>
        </p:nvSpPr>
        <p:spPr>
          <a:xfrm>
            <a:off x="14079447" y="9356660"/>
            <a:ext cx="966102" cy="966102"/>
          </a:xfrm>
          <a:prstGeom prst="ellipse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69" name="1"/>
          <p:cNvSpPr txBox="1"/>
          <p:nvPr/>
        </p:nvSpPr>
        <p:spPr>
          <a:xfrm>
            <a:off x="13740300" y="4531100"/>
            <a:ext cx="337742" cy="642621"/>
          </a:xfrm>
          <a:prstGeom prst="rect">
            <a:avLst/>
          </a:prstGeom>
          <a:ln w="12700">
            <a:miter lim="400000"/>
          </a:ln>
          <a:effectLst>
            <a:outerShdw blurRad="38100" dist="25400" dir="3258158" rotWithShape="0">
              <a:srgbClr val="000000">
                <a:alpha val="7936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1</a:t>
            </a:r>
          </a:p>
        </p:txBody>
      </p:sp>
      <p:sp>
        <p:nvSpPr>
          <p:cNvPr id="570" name="2"/>
          <p:cNvSpPr txBox="1"/>
          <p:nvPr/>
        </p:nvSpPr>
        <p:spPr>
          <a:xfrm>
            <a:off x="16054344" y="5529720"/>
            <a:ext cx="435071" cy="642621"/>
          </a:xfrm>
          <a:prstGeom prst="rect">
            <a:avLst/>
          </a:prstGeom>
          <a:ln w="12700">
            <a:miter lim="400000"/>
          </a:ln>
          <a:effectLst>
            <a:outerShdw blurRad="38100" dist="25400" dir="3258158" rotWithShape="0">
              <a:srgbClr val="000000">
                <a:alpha val="7936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2</a:t>
            </a:r>
          </a:p>
        </p:txBody>
      </p:sp>
      <p:sp>
        <p:nvSpPr>
          <p:cNvPr id="571" name="3"/>
          <p:cNvSpPr txBox="1"/>
          <p:nvPr/>
        </p:nvSpPr>
        <p:spPr>
          <a:xfrm>
            <a:off x="16556040" y="8231106"/>
            <a:ext cx="435071" cy="642621"/>
          </a:xfrm>
          <a:prstGeom prst="rect">
            <a:avLst/>
          </a:prstGeom>
          <a:ln w="12700">
            <a:miter lim="400000"/>
          </a:ln>
          <a:effectLst>
            <a:outerShdw blurRad="38100" dist="25400" dir="3258158" rotWithShape="0">
              <a:srgbClr val="000000">
                <a:alpha val="7936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3</a:t>
            </a:r>
          </a:p>
        </p:txBody>
      </p:sp>
      <p:sp>
        <p:nvSpPr>
          <p:cNvPr id="572" name="4"/>
          <p:cNvSpPr txBox="1"/>
          <p:nvPr/>
        </p:nvSpPr>
        <p:spPr>
          <a:xfrm>
            <a:off x="14344963" y="9556501"/>
            <a:ext cx="435071" cy="642620"/>
          </a:xfrm>
          <a:prstGeom prst="rect">
            <a:avLst/>
          </a:prstGeom>
          <a:ln w="12700">
            <a:miter lim="400000"/>
          </a:ln>
          <a:effectLst>
            <a:outerShdw blurRad="38100" dist="25400" dir="3258158" rotWithShape="0">
              <a:srgbClr val="000000">
                <a:alpha val="7936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4</a:t>
            </a:r>
          </a:p>
        </p:txBody>
      </p:sp>
      <p:sp>
        <p:nvSpPr>
          <p:cNvPr id="573" name="5"/>
          <p:cNvSpPr txBox="1"/>
          <p:nvPr/>
        </p:nvSpPr>
        <p:spPr>
          <a:xfrm>
            <a:off x="11224033" y="8926234"/>
            <a:ext cx="435071" cy="642621"/>
          </a:xfrm>
          <a:prstGeom prst="rect">
            <a:avLst/>
          </a:prstGeom>
          <a:ln w="12700">
            <a:miter lim="400000"/>
          </a:ln>
          <a:effectLst>
            <a:outerShdw blurRad="38100" dist="25400" dir="3258158" rotWithShape="0">
              <a:srgbClr val="000000">
                <a:alpha val="7936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5</a:t>
            </a:r>
          </a:p>
        </p:txBody>
      </p:sp>
      <p:sp>
        <p:nvSpPr>
          <p:cNvPr id="574" name="6"/>
          <p:cNvSpPr txBox="1"/>
          <p:nvPr/>
        </p:nvSpPr>
        <p:spPr>
          <a:xfrm>
            <a:off x="10734237" y="5887458"/>
            <a:ext cx="435071" cy="642620"/>
          </a:xfrm>
          <a:prstGeom prst="rect">
            <a:avLst/>
          </a:prstGeom>
          <a:ln w="12700">
            <a:miter lim="400000"/>
          </a:ln>
          <a:effectLst>
            <a:outerShdw blurRad="38100" dist="25400" dir="3258158" rotWithShape="0">
              <a:srgbClr val="000000">
                <a:alpha val="7936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6</a:t>
            </a:r>
          </a:p>
        </p:txBody>
      </p:sp>
      <p:sp>
        <p:nvSpPr>
          <p:cNvPr id="575" name="Line"/>
          <p:cNvSpPr/>
          <p:nvPr/>
        </p:nvSpPr>
        <p:spPr>
          <a:xfrm>
            <a:off x="16361738" y="6323083"/>
            <a:ext cx="312724" cy="1719181"/>
          </a:xfrm>
          <a:prstGeom prst="line">
            <a:avLst/>
          </a:prstGeom>
          <a:ln w="88900">
            <a:solidFill>
              <a:srgbClr val="A6AAA9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76" name="Line"/>
          <p:cNvSpPr/>
          <p:nvPr/>
        </p:nvSpPr>
        <p:spPr>
          <a:xfrm flipH="1">
            <a:off x="11821108" y="6082928"/>
            <a:ext cx="4015521" cy="2861899"/>
          </a:xfrm>
          <a:prstGeom prst="line">
            <a:avLst/>
          </a:prstGeom>
          <a:ln w="88900">
            <a:solidFill>
              <a:srgbClr val="FEC6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77" name="Line"/>
          <p:cNvSpPr/>
          <p:nvPr/>
        </p:nvSpPr>
        <p:spPr>
          <a:xfrm flipH="1">
            <a:off x="11911440" y="8593597"/>
            <a:ext cx="4370992" cy="617379"/>
          </a:xfrm>
          <a:prstGeom prst="line">
            <a:avLst/>
          </a:prstGeom>
          <a:ln w="88900">
            <a:solidFill>
              <a:srgbClr val="FDC6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78" name="Line"/>
          <p:cNvSpPr/>
          <p:nvPr/>
        </p:nvSpPr>
        <p:spPr>
          <a:xfrm flipH="1" flipV="1">
            <a:off x="11418030" y="6425999"/>
            <a:ext cx="4863659" cy="2035341"/>
          </a:xfrm>
          <a:prstGeom prst="line">
            <a:avLst/>
          </a:prstGeom>
          <a:ln w="88900">
            <a:solidFill>
              <a:srgbClr val="FEC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79" name="Line"/>
          <p:cNvSpPr/>
          <p:nvPr/>
        </p:nvSpPr>
        <p:spPr>
          <a:xfrm flipH="1" flipV="1">
            <a:off x="11884508" y="9465943"/>
            <a:ext cx="2210885" cy="379679"/>
          </a:xfrm>
          <a:prstGeom prst="line">
            <a:avLst/>
          </a:prstGeom>
          <a:ln w="88900">
            <a:solidFill>
              <a:srgbClr val="FDC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80" name="Line"/>
          <p:cNvSpPr/>
          <p:nvPr/>
        </p:nvSpPr>
        <p:spPr>
          <a:xfrm flipV="1">
            <a:off x="11683690" y="5288508"/>
            <a:ext cx="1993428" cy="3511169"/>
          </a:xfrm>
          <a:prstGeom prst="line">
            <a:avLst/>
          </a:prstGeom>
          <a:ln w="88900">
            <a:solidFill>
              <a:srgbClr val="FEC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81" name="Line"/>
          <p:cNvSpPr/>
          <p:nvPr/>
        </p:nvSpPr>
        <p:spPr>
          <a:xfrm flipH="1" flipV="1">
            <a:off x="11023027" y="6693603"/>
            <a:ext cx="300141" cy="2046892"/>
          </a:xfrm>
          <a:prstGeom prst="line">
            <a:avLst/>
          </a:prstGeom>
          <a:ln w="88900">
            <a:solidFill>
              <a:srgbClr val="FEC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82" name="Line"/>
          <p:cNvSpPr/>
          <p:nvPr/>
        </p:nvSpPr>
        <p:spPr>
          <a:xfrm flipV="1">
            <a:off x="11450966" y="5912804"/>
            <a:ext cx="4311124" cy="274696"/>
          </a:xfrm>
          <a:prstGeom prst="line">
            <a:avLst/>
          </a:prstGeom>
          <a:ln w="88900">
            <a:solidFill>
              <a:srgbClr val="FEC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83" name="Line"/>
          <p:cNvSpPr/>
          <p:nvPr/>
        </p:nvSpPr>
        <p:spPr>
          <a:xfrm>
            <a:off x="11262269" y="6617325"/>
            <a:ext cx="2929415" cy="2939593"/>
          </a:xfrm>
          <a:prstGeom prst="line">
            <a:avLst/>
          </a:prstGeom>
          <a:ln w="88900">
            <a:solidFill>
              <a:srgbClr val="FEC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84" name="Observe: due to sort of incoming edges, iterating over all intervals results in contiguous sliding window over the shards"/>
          <p:cNvSpPr txBox="1"/>
          <p:nvPr/>
        </p:nvSpPr>
        <p:spPr>
          <a:xfrm>
            <a:off x="1588968" y="11375252"/>
            <a:ext cx="12907885" cy="1102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36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Observe: due to sort of incoming edges, iterating over all intervals results in contiguous sliding window over the shards </a:t>
            </a:r>
          </a:p>
        </p:txBody>
      </p:sp>
      <p:sp>
        <p:nvSpPr>
          <p:cNvPr id="585" name="GraphChi:  Large-scale graph computation on just a PC…"/>
          <p:cNvSpPr txBox="1"/>
          <p:nvPr/>
        </p:nvSpPr>
        <p:spPr>
          <a:xfrm>
            <a:off x="12920870" y="211328"/>
            <a:ext cx="5037287" cy="125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r">
              <a:lnSpc>
                <a:spcPct val="90000"/>
              </a:lnSpc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t>GraphChi:  Large-scale graph computation on just a PC</a:t>
            </a:r>
          </a:p>
          <a:p>
            <a:pPr algn="r">
              <a:lnSpc>
                <a:spcPct val="90000"/>
              </a:lnSpc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t>[Kryola et al. 2013]</a:t>
            </a:r>
          </a:p>
        </p:txBody>
      </p:sp>
      <p:sp>
        <p:nvSpPr>
          <p:cNvPr id="586" name="Shard 1:…"/>
          <p:cNvSpPr txBox="1"/>
          <p:nvPr/>
        </p:nvSpPr>
        <p:spPr>
          <a:xfrm>
            <a:off x="1824024" y="4928205"/>
            <a:ext cx="2176890" cy="624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70000"/>
              </a:lnSpc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/>
              <a:t>Shard 1:</a:t>
            </a:r>
          </a:p>
          <a:p>
            <a:pPr>
              <a:lnSpc>
                <a:spcPct val="70000"/>
              </a:lnSpc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/>
              <a:t>vertices (1-2)</a:t>
            </a:r>
          </a:p>
        </p:txBody>
      </p:sp>
      <p:sp>
        <p:nvSpPr>
          <p:cNvPr id="587" name="Shard 2:…"/>
          <p:cNvSpPr txBox="1"/>
          <p:nvPr/>
        </p:nvSpPr>
        <p:spPr>
          <a:xfrm>
            <a:off x="4433695" y="4928205"/>
            <a:ext cx="2176890" cy="624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70000"/>
              </a:lnSpc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/>
              <a:t>Shard 2:</a:t>
            </a:r>
          </a:p>
          <a:p>
            <a:pPr>
              <a:lnSpc>
                <a:spcPct val="70000"/>
              </a:lnSpc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/>
              <a:t>vertices (3-4)</a:t>
            </a:r>
          </a:p>
        </p:txBody>
      </p:sp>
      <p:sp>
        <p:nvSpPr>
          <p:cNvPr id="588" name="Shard 3:…"/>
          <p:cNvSpPr txBox="1"/>
          <p:nvPr/>
        </p:nvSpPr>
        <p:spPr>
          <a:xfrm>
            <a:off x="7043366" y="4928205"/>
            <a:ext cx="2176890" cy="624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70000"/>
              </a:lnSpc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/>
              <a:t>Shard 3:</a:t>
            </a:r>
          </a:p>
          <a:p>
            <a:pPr>
              <a:lnSpc>
                <a:spcPct val="70000"/>
              </a:lnSpc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/>
              <a:t>vertices (5-6)</a:t>
            </a:r>
          </a:p>
        </p:txBody>
      </p:sp>
      <p:sp>
        <p:nvSpPr>
          <p:cNvPr id="589" name="Rectangle"/>
          <p:cNvSpPr/>
          <p:nvPr/>
        </p:nvSpPr>
        <p:spPr>
          <a:xfrm>
            <a:off x="6863180" y="6016660"/>
            <a:ext cx="2485656" cy="2649513"/>
          </a:xfrm>
          <a:prstGeom prst="rect">
            <a:avLst/>
          </a:prstGeom>
          <a:solidFill>
            <a:srgbClr val="FEC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90" name="Rectangle"/>
          <p:cNvSpPr/>
          <p:nvPr/>
        </p:nvSpPr>
        <p:spPr>
          <a:xfrm>
            <a:off x="4244739" y="7513877"/>
            <a:ext cx="2444693" cy="1125033"/>
          </a:xfrm>
          <a:prstGeom prst="rect">
            <a:avLst/>
          </a:prstGeom>
          <a:solidFill>
            <a:srgbClr val="FEC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91" name="Rectangle"/>
          <p:cNvSpPr/>
          <p:nvPr/>
        </p:nvSpPr>
        <p:spPr>
          <a:xfrm>
            <a:off x="1570489" y="7513877"/>
            <a:ext cx="2470904" cy="1667421"/>
          </a:xfrm>
          <a:prstGeom prst="rect">
            <a:avLst/>
          </a:prstGeom>
          <a:solidFill>
            <a:srgbClr val="FEC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92" name="Yellow = data required to process subgraph containing vertices in shard 3"/>
          <p:cNvSpPr txBox="1"/>
          <p:nvPr/>
        </p:nvSpPr>
        <p:spPr>
          <a:xfrm>
            <a:off x="1557527" y="9481741"/>
            <a:ext cx="5951906" cy="89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Yellow = data required to process subgraph containing vertices in shard 3</a:t>
            </a:r>
          </a:p>
        </p:txBody>
      </p:sp>
      <p:sp>
        <p:nvSpPr>
          <p:cNvPr id="593" name="Shard 1:…"/>
          <p:cNvSpPr txBox="1"/>
          <p:nvPr/>
        </p:nvSpPr>
        <p:spPr>
          <a:xfrm>
            <a:off x="1824024" y="4928205"/>
            <a:ext cx="2176890" cy="624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70000"/>
              </a:lnSpc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/>
              <a:t>Shard 1:</a:t>
            </a:r>
          </a:p>
          <a:p>
            <a:pPr>
              <a:lnSpc>
                <a:spcPct val="70000"/>
              </a:lnSpc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/>
              <a:t>vertices (1-2)</a:t>
            </a:r>
          </a:p>
        </p:txBody>
      </p:sp>
      <p:sp>
        <p:nvSpPr>
          <p:cNvPr id="594" name="Shard 2:…"/>
          <p:cNvSpPr txBox="1"/>
          <p:nvPr/>
        </p:nvSpPr>
        <p:spPr>
          <a:xfrm>
            <a:off x="4433695" y="4928205"/>
            <a:ext cx="2176890" cy="624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70000"/>
              </a:lnSpc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/>
              <a:t>Shard 2:</a:t>
            </a:r>
          </a:p>
          <a:p>
            <a:pPr>
              <a:lnSpc>
                <a:spcPct val="70000"/>
              </a:lnSpc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/>
              <a:t>vertices (3-4)</a:t>
            </a:r>
          </a:p>
        </p:txBody>
      </p:sp>
      <p:sp>
        <p:nvSpPr>
          <p:cNvPr id="595" name="Shard 3:…"/>
          <p:cNvSpPr txBox="1"/>
          <p:nvPr/>
        </p:nvSpPr>
        <p:spPr>
          <a:xfrm>
            <a:off x="7043366" y="4928205"/>
            <a:ext cx="2176890" cy="624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70000"/>
              </a:lnSpc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/>
              <a:t>Shard 3:</a:t>
            </a:r>
          </a:p>
          <a:p>
            <a:pPr>
              <a:lnSpc>
                <a:spcPct val="70000"/>
              </a:lnSpc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/>
              <a:t>vertices (5-6)</a:t>
            </a:r>
          </a:p>
        </p:txBody>
      </p:sp>
      <p:sp>
        <p:nvSpPr>
          <p:cNvPr id="596" name="src"/>
          <p:cNvSpPr txBox="1"/>
          <p:nvPr/>
        </p:nvSpPr>
        <p:spPr>
          <a:xfrm>
            <a:off x="1830724" y="5533900"/>
            <a:ext cx="447498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src</a:t>
            </a:r>
          </a:p>
        </p:txBody>
      </p:sp>
      <p:sp>
        <p:nvSpPr>
          <p:cNvPr id="597" name="dst"/>
          <p:cNvSpPr txBox="1"/>
          <p:nvPr/>
        </p:nvSpPr>
        <p:spPr>
          <a:xfrm>
            <a:off x="2502833" y="5533900"/>
            <a:ext cx="499060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dst</a:t>
            </a:r>
          </a:p>
        </p:txBody>
      </p:sp>
      <p:sp>
        <p:nvSpPr>
          <p:cNvPr id="598" name="value"/>
          <p:cNvSpPr txBox="1"/>
          <p:nvPr/>
        </p:nvSpPr>
        <p:spPr>
          <a:xfrm>
            <a:off x="3152407" y="5533900"/>
            <a:ext cx="791008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value</a:t>
            </a:r>
          </a:p>
        </p:txBody>
      </p:sp>
      <p:sp>
        <p:nvSpPr>
          <p:cNvPr id="599" name="Rectangle"/>
          <p:cNvSpPr/>
          <p:nvPr/>
        </p:nvSpPr>
        <p:spPr>
          <a:xfrm>
            <a:off x="1565542" y="5561068"/>
            <a:ext cx="2480798" cy="3611759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00" name="Rectangle"/>
          <p:cNvSpPr/>
          <p:nvPr/>
        </p:nvSpPr>
        <p:spPr>
          <a:xfrm>
            <a:off x="4226687" y="5559300"/>
            <a:ext cx="2480798" cy="3087369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01" name="Rectangle"/>
          <p:cNvSpPr/>
          <p:nvPr/>
        </p:nvSpPr>
        <p:spPr>
          <a:xfrm>
            <a:off x="6878711" y="5561068"/>
            <a:ext cx="2480798" cy="3083833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02" name="src"/>
          <p:cNvSpPr txBox="1"/>
          <p:nvPr/>
        </p:nvSpPr>
        <p:spPr>
          <a:xfrm>
            <a:off x="4465794" y="5536768"/>
            <a:ext cx="447499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src</a:t>
            </a:r>
          </a:p>
        </p:txBody>
      </p:sp>
      <p:sp>
        <p:nvSpPr>
          <p:cNvPr id="603" name="dst"/>
          <p:cNvSpPr txBox="1"/>
          <p:nvPr/>
        </p:nvSpPr>
        <p:spPr>
          <a:xfrm>
            <a:off x="5137903" y="5536768"/>
            <a:ext cx="499061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dst</a:t>
            </a:r>
          </a:p>
        </p:txBody>
      </p:sp>
      <p:sp>
        <p:nvSpPr>
          <p:cNvPr id="604" name="value"/>
          <p:cNvSpPr txBox="1"/>
          <p:nvPr/>
        </p:nvSpPr>
        <p:spPr>
          <a:xfrm>
            <a:off x="5787478" y="5536768"/>
            <a:ext cx="791008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value</a:t>
            </a:r>
          </a:p>
        </p:txBody>
      </p:sp>
      <p:sp>
        <p:nvSpPr>
          <p:cNvPr id="605" name="src"/>
          <p:cNvSpPr txBox="1"/>
          <p:nvPr/>
        </p:nvSpPr>
        <p:spPr>
          <a:xfrm>
            <a:off x="7100865" y="5533900"/>
            <a:ext cx="447498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src</a:t>
            </a:r>
          </a:p>
        </p:txBody>
      </p:sp>
      <p:sp>
        <p:nvSpPr>
          <p:cNvPr id="606" name="dst"/>
          <p:cNvSpPr txBox="1"/>
          <p:nvPr/>
        </p:nvSpPr>
        <p:spPr>
          <a:xfrm>
            <a:off x="7772974" y="5533900"/>
            <a:ext cx="499060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dst</a:t>
            </a:r>
          </a:p>
        </p:txBody>
      </p:sp>
      <p:sp>
        <p:nvSpPr>
          <p:cNvPr id="607" name="value"/>
          <p:cNvSpPr txBox="1"/>
          <p:nvPr/>
        </p:nvSpPr>
        <p:spPr>
          <a:xfrm>
            <a:off x="8422549" y="5533900"/>
            <a:ext cx="791007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value</a:t>
            </a:r>
          </a:p>
        </p:txBody>
      </p:sp>
      <p:sp>
        <p:nvSpPr>
          <p:cNvPr id="608" name="Line"/>
          <p:cNvSpPr/>
          <p:nvPr/>
        </p:nvSpPr>
        <p:spPr>
          <a:xfrm flipV="1">
            <a:off x="1570290" y="5989570"/>
            <a:ext cx="2459590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09" name="Line"/>
          <p:cNvSpPr/>
          <p:nvPr/>
        </p:nvSpPr>
        <p:spPr>
          <a:xfrm flipV="1">
            <a:off x="4224501" y="5996023"/>
            <a:ext cx="2459589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10" name="Line"/>
          <p:cNvSpPr/>
          <p:nvPr/>
        </p:nvSpPr>
        <p:spPr>
          <a:xfrm flipV="1">
            <a:off x="6889316" y="5990878"/>
            <a:ext cx="2459590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11" name="1   2  0.3"/>
          <p:cNvSpPr txBox="1"/>
          <p:nvPr/>
        </p:nvSpPr>
        <p:spPr>
          <a:xfrm>
            <a:off x="1882463" y="6052335"/>
            <a:ext cx="2060013" cy="426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1   2  0.3   </a:t>
            </a:r>
          </a:p>
        </p:txBody>
      </p:sp>
      <p:sp>
        <p:nvSpPr>
          <p:cNvPr id="612" name="3   2  0.2"/>
          <p:cNvSpPr txBox="1"/>
          <p:nvPr/>
        </p:nvSpPr>
        <p:spPr>
          <a:xfrm>
            <a:off x="1882463" y="6547360"/>
            <a:ext cx="2060013" cy="426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3   2  0.2   </a:t>
            </a:r>
          </a:p>
        </p:txBody>
      </p:sp>
      <p:sp>
        <p:nvSpPr>
          <p:cNvPr id="613" name="4   1  0.8"/>
          <p:cNvSpPr txBox="1"/>
          <p:nvPr/>
        </p:nvSpPr>
        <p:spPr>
          <a:xfrm>
            <a:off x="1882463" y="7067784"/>
            <a:ext cx="2060013" cy="426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4   1  0.8  </a:t>
            </a:r>
          </a:p>
        </p:txBody>
      </p:sp>
      <p:sp>
        <p:nvSpPr>
          <p:cNvPr id="614" name="5   1  0.25…"/>
          <p:cNvSpPr txBox="1"/>
          <p:nvPr/>
        </p:nvSpPr>
        <p:spPr>
          <a:xfrm>
            <a:off x="1882463" y="7609624"/>
            <a:ext cx="2189888" cy="807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600" b="1">
                <a:latin typeface="Consolas"/>
                <a:ea typeface="Consolas"/>
                <a:cs typeface="Consolas"/>
                <a:sym typeface="Consolas"/>
              </a:defRPr>
            </a:pPr>
            <a:r>
              <a:t>5   1  0.25</a:t>
            </a:r>
          </a:p>
          <a:p>
            <a:pPr algn="l">
              <a:defRPr sz="2600" b="1">
                <a:latin typeface="Consolas"/>
                <a:ea typeface="Consolas"/>
                <a:cs typeface="Consolas"/>
                <a:sym typeface="Consolas"/>
              </a:defRPr>
            </a:pPr>
            <a:r>
              <a:t>5   2  0.6  </a:t>
            </a:r>
          </a:p>
        </p:txBody>
      </p:sp>
      <p:sp>
        <p:nvSpPr>
          <p:cNvPr id="615" name="6   2  0.1"/>
          <p:cNvSpPr txBox="1"/>
          <p:nvPr/>
        </p:nvSpPr>
        <p:spPr>
          <a:xfrm>
            <a:off x="1882463" y="8596805"/>
            <a:ext cx="2060013" cy="426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6   2  0.1 </a:t>
            </a:r>
          </a:p>
        </p:txBody>
      </p:sp>
      <p:sp>
        <p:nvSpPr>
          <p:cNvPr id="616" name="1   3  0.4"/>
          <p:cNvSpPr txBox="1"/>
          <p:nvPr/>
        </p:nvSpPr>
        <p:spPr>
          <a:xfrm>
            <a:off x="4504834" y="6056544"/>
            <a:ext cx="2060013" cy="426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1   3  0.4   </a:t>
            </a:r>
          </a:p>
        </p:txBody>
      </p:sp>
      <p:sp>
        <p:nvSpPr>
          <p:cNvPr id="617" name="2   3  0.9"/>
          <p:cNvSpPr txBox="1"/>
          <p:nvPr/>
        </p:nvSpPr>
        <p:spPr>
          <a:xfrm>
            <a:off x="4504834" y="6546213"/>
            <a:ext cx="2176890" cy="426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2   3  0.9   </a:t>
            </a:r>
          </a:p>
        </p:txBody>
      </p:sp>
      <p:sp>
        <p:nvSpPr>
          <p:cNvPr id="618" name="3   4  0.15"/>
          <p:cNvSpPr txBox="1"/>
          <p:nvPr/>
        </p:nvSpPr>
        <p:spPr>
          <a:xfrm>
            <a:off x="4504834" y="7056425"/>
            <a:ext cx="2176890" cy="426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3   4  0.15   </a:t>
            </a:r>
          </a:p>
        </p:txBody>
      </p:sp>
      <p:sp>
        <p:nvSpPr>
          <p:cNvPr id="619" name="5   3  0.2"/>
          <p:cNvSpPr txBox="1"/>
          <p:nvPr/>
        </p:nvSpPr>
        <p:spPr>
          <a:xfrm>
            <a:off x="4504834" y="7602777"/>
            <a:ext cx="2176890" cy="426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5   3  0.2   </a:t>
            </a:r>
          </a:p>
        </p:txBody>
      </p:sp>
      <p:sp>
        <p:nvSpPr>
          <p:cNvPr id="620" name="6   4  0.9"/>
          <p:cNvSpPr txBox="1"/>
          <p:nvPr/>
        </p:nvSpPr>
        <p:spPr>
          <a:xfrm>
            <a:off x="4504834" y="8109533"/>
            <a:ext cx="2176890" cy="426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6   4  0.9   </a:t>
            </a:r>
          </a:p>
        </p:txBody>
      </p:sp>
      <p:sp>
        <p:nvSpPr>
          <p:cNvPr id="621" name="2   5  0.6"/>
          <p:cNvSpPr txBox="1"/>
          <p:nvPr/>
        </p:nvSpPr>
        <p:spPr>
          <a:xfrm>
            <a:off x="7167545" y="6024257"/>
            <a:ext cx="2060013" cy="426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2   5  0.6   </a:t>
            </a:r>
          </a:p>
        </p:txBody>
      </p:sp>
      <p:sp>
        <p:nvSpPr>
          <p:cNvPr id="622" name="3   5  0.9…"/>
          <p:cNvSpPr txBox="1"/>
          <p:nvPr/>
        </p:nvSpPr>
        <p:spPr>
          <a:xfrm>
            <a:off x="7159017" y="6558506"/>
            <a:ext cx="2189888" cy="80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600" b="1">
                <a:latin typeface="Consolas"/>
                <a:ea typeface="Consolas"/>
                <a:cs typeface="Consolas"/>
                <a:sym typeface="Consolas"/>
              </a:defRPr>
            </a:pPr>
            <a:r>
              <a:t>3   5  0.9</a:t>
            </a:r>
          </a:p>
          <a:p>
            <a:pPr algn="l">
              <a:defRPr sz="2600" b="1">
                <a:latin typeface="Consolas"/>
                <a:ea typeface="Consolas"/>
                <a:cs typeface="Consolas"/>
                <a:sym typeface="Consolas"/>
              </a:defRPr>
            </a:pPr>
            <a:r>
              <a:t>3   6  0.85  </a:t>
            </a:r>
          </a:p>
        </p:txBody>
      </p:sp>
      <p:sp>
        <p:nvSpPr>
          <p:cNvPr id="623" name="4   5  0.3"/>
          <p:cNvSpPr txBox="1"/>
          <p:nvPr/>
        </p:nvSpPr>
        <p:spPr>
          <a:xfrm>
            <a:off x="7160243" y="7444524"/>
            <a:ext cx="2060013" cy="426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4   5  0.3   </a:t>
            </a:r>
          </a:p>
        </p:txBody>
      </p:sp>
      <p:sp>
        <p:nvSpPr>
          <p:cNvPr id="624" name="5   6  0.2"/>
          <p:cNvSpPr txBox="1"/>
          <p:nvPr/>
        </p:nvSpPr>
        <p:spPr>
          <a:xfrm>
            <a:off x="7153543" y="7965715"/>
            <a:ext cx="2060013" cy="426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5   6  0.2  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utting it all together: looping over all graph edges"/>
          <p:cNvSpPr txBox="1">
            <a:spLocks noGrp="1"/>
          </p:cNvSpPr>
          <p:nvPr>
            <p:ph type="title"/>
          </p:nvPr>
        </p:nvSpPr>
        <p:spPr>
          <a:xfrm>
            <a:off x="825500" y="393700"/>
            <a:ext cx="16154400" cy="2643062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</a:lvl1pPr>
          </a:lstStyle>
          <a:p>
            <a:r>
              <a:t>Putting it all together: looping over all graph edges</a:t>
            </a:r>
          </a:p>
        </p:txBody>
      </p:sp>
      <p:sp>
        <p:nvSpPr>
          <p:cNvPr id="629" name="For each partition i of vertices:…"/>
          <p:cNvSpPr txBox="1">
            <a:spLocks noGrp="1"/>
          </p:cNvSpPr>
          <p:nvPr>
            <p:ph type="body" sz="half" idx="1"/>
          </p:nvPr>
        </p:nvSpPr>
        <p:spPr>
          <a:xfrm>
            <a:off x="876300" y="3540085"/>
            <a:ext cx="16154400" cy="570260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3700">
                <a:latin typeface="Consolas"/>
                <a:ea typeface="Consolas"/>
                <a:cs typeface="Consolas"/>
                <a:sym typeface="Consolas"/>
              </a:defRPr>
            </a:pPr>
            <a:r>
              <a:t>For each </a:t>
            </a:r>
            <a:r>
              <a:rPr>
                <a:solidFill>
                  <a:srgbClr val="0533CA"/>
                </a:solidFill>
              </a:rPr>
              <a:t>partition </a:t>
            </a:r>
            <a:r>
              <a:rPr i="1">
                <a:solidFill>
                  <a:srgbClr val="0533CA"/>
                </a:solidFill>
              </a:rPr>
              <a:t>i</a:t>
            </a:r>
            <a:r>
              <a:t> of vertices:</a:t>
            </a:r>
          </a:p>
          <a:p>
            <a:pPr marL="1041400" lvl="1">
              <a:defRPr sz="3700">
                <a:latin typeface="Consolas"/>
                <a:ea typeface="Consolas"/>
                <a:cs typeface="Consolas"/>
                <a:sym typeface="Consolas"/>
              </a:defRPr>
            </a:pPr>
            <a:r>
              <a:t>Load shard </a:t>
            </a:r>
            <a:r>
              <a:rPr i="1"/>
              <a:t>i </a:t>
            </a:r>
            <a:r>
              <a:t> (contains all incoming edges)</a:t>
            </a:r>
          </a:p>
          <a:p>
            <a:pPr marL="1041400" lvl="1">
              <a:defRPr sz="3700">
                <a:latin typeface="Consolas"/>
                <a:ea typeface="Consolas"/>
                <a:cs typeface="Consolas"/>
                <a:sym typeface="Consolas"/>
              </a:defRPr>
            </a:pPr>
            <a:r>
              <a:t>For each other shard </a:t>
            </a:r>
            <a:r>
              <a:rPr i="1"/>
              <a:t>s</a:t>
            </a:r>
          </a:p>
          <a:p>
            <a:pPr marL="1613807" lvl="2" indent="-521607">
              <a:defRPr sz="3700">
                <a:latin typeface="Consolas"/>
                <a:ea typeface="Consolas"/>
                <a:cs typeface="Consolas"/>
                <a:sym typeface="Consolas"/>
              </a:defRPr>
            </a:pPr>
            <a:r>
              <a:t>Load section of </a:t>
            </a:r>
            <a:r>
              <a:rPr i="1"/>
              <a:t>s</a:t>
            </a:r>
            <a:r>
              <a:t> containing data for edges leaving </a:t>
            </a:r>
            <a:r>
              <a:rPr i="1"/>
              <a:t>i</a:t>
            </a:r>
            <a:r>
              <a:t> and entering </a:t>
            </a:r>
            <a:r>
              <a:rPr i="1"/>
              <a:t>s</a:t>
            </a:r>
          </a:p>
          <a:p>
            <a:pPr marL="1041400" lvl="1">
              <a:defRPr sz="3700">
                <a:latin typeface="Consolas"/>
                <a:ea typeface="Consolas"/>
                <a:cs typeface="Consolas"/>
                <a:sym typeface="Consolas"/>
              </a:defRPr>
            </a:pPr>
            <a:r>
              <a:t>Construct subgraph in memory</a:t>
            </a:r>
          </a:p>
          <a:p>
            <a:pPr marL="1041400" lvl="1">
              <a:defRPr sz="3700"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solidFill>
                  <a:srgbClr val="0533CA"/>
                </a:solidFill>
              </a:rPr>
              <a:t>Do processing on subgraph</a:t>
            </a:r>
          </a:p>
        </p:txBody>
      </p:sp>
      <p:sp>
        <p:nvSpPr>
          <p:cNvPr id="630" name="Note: a good implementation could hide disk I/O by prefetching data for next iteration of loop"/>
          <p:cNvSpPr txBox="1"/>
          <p:nvPr/>
        </p:nvSpPr>
        <p:spPr>
          <a:xfrm>
            <a:off x="1229544" y="10808341"/>
            <a:ext cx="14263085" cy="52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3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Note: a good implementation could hide disk I/O by prefetching data for next iteration of loop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ageRank in GraphCh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PageRank in GraphChi</a:t>
            </a:r>
          </a:p>
        </p:txBody>
      </p:sp>
      <p:sp>
        <p:nvSpPr>
          <p:cNvPr id="633" name="GraphChi is a system that implements the out-of-core sliding window approach"/>
          <p:cNvSpPr txBox="1">
            <a:spLocks noGrp="1"/>
          </p:cNvSpPr>
          <p:nvPr>
            <p:ph type="body" sz="quarter" idx="1"/>
          </p:nvPr>
        </p:nvSpPr>
        <p:spPr>
          <a:xfrm>
            <a:off x="838200" y="1981200"/>
            <a:ext cx="17026633" cy="173355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4600"/>
            </a:pPr>
            <a:r>
              <a:rPr>
                <a:solidFill>
                  <a:srgbClr val="0533CA"/>
                </a:solidFill>
              </a:rPr>
              <a:t>GraphChi</a:t>
            </a:r>
            <a:r>
              <a:t> is a system that implements the </a:t>
            </a:r>
            <a:r>
              <a:rPr>
                <a:solidFill>
                  <a:srgbClr val="0533CA"/>
                </a:solidFill>
              </a:rPr>
              <a:t>out-of-core sliding window approach</a:t>
            </a:r>
          </a:p>
        </p:txBody>
      </p:sp>
      <p:pic>
        <p:nvPicPr>
          <p:cNvPr id="634" name="Image" descr="Image"/>
          <p:cNvPicPr>
            <a:picLocks noChangeAspect="1"/>
          </p:cNvPicPr>
          <p:nvPr/>
        </p:nvPicPr>
        <p:blipFill>
          <a:blip r:embed="rId3"/>
          <a:srcRect r="23349" b="5298"/>
          <a:stretch>
            <a:fillRect/>
          </a:stretch>
        </p:blipFill>
        <p:spPr>
          <a:xfrm>
            <a:off x="1554719" y="4078087"/>
            <a:ext cx="8136697" cy="4571455"/>
          </a:xfrm>
          <a:prstGeom prst="rect">
            <a:avLst/>
          </a:prstGeom>
          <a:ln w="12700">
            <a:miter lim="400000"/>
          </a:ln>
        </p:spPr>
      </p:pic>
      <p:sp>
        <p:nvSpPr>
          <p:cNvPr id="635" name="PageRank in GraphChi:"/>
          <p:cNvSpPr txBox="1"/>
          <p:nvPr/>
        </p:nvSpPr>
        <p:spPr>
          <a:xfrm>
            <a:off x="948849" y="3342633"/>
            <a:ext cx="8788614" cy="64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PageRank in GraphChi:</a:t>
            </a:r>
          </a:p>
        </p:txBody>
      </p:sp>
      <p:sp>
        <p:nvSpPr>
          <p:cNvPr id="636" name="Take per-vertex rank and distribute to all outbound edges (memory inefficient: replicates per-vertex rank to all edges)"/>
          <p:cNvSpPr txBox="1"/>
          <p:nvPr/>
        </p:nvSpPr>
        <p:spPr>
          <a:xfrm>
            <a:off x="8097743" y="7843183"/>
            <a:ext cx="8788614" cy="985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2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Take per-vertex rank and distribute to all outbound edges (memory inefficient: replicates per-vertex rank to all edges)</a:t>
            </a:r>
          </a:p>
        </p:txBody>
      </p:sp>
      <p:sp>
        <p:nvSpPr>
          <p:cNvPr id="637" name="Line"/>
          <p:cNvSpPr/>
          <p:nvPr/>
        </p:nvSpPr>
        <p:spPr>
          <a:xfrm>
            <a:off x="5812531" y="7920760"/>
            <a:ext cx="2138584" cy="195164"/>
          </a:xfrm>
          <a:prstGeom prst="line">
            <a:avLst/>
          </a:prstGeom>
          <a:ln w="50800">
            <a:solidFill>
              <a:schemeClr val="accent5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63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662" y="10160326"/>
            <a:ext cx="9620821" cy="2314500"/>
          </a:xfrm>
          <a:prstGeom prst="rect">
            <a:avLst/>
          </a:prstGeom>
          <a:ln w="12700">
            <a:miter lim="400000"/>
          </a:ln>
        </p:spPr>
      </p:pic>
      <p:sp>
        <p:nvSpPr>
          <p:cNvPr id="639" name="Alternative model: assume vertex data can be kept in memory and redefine neighborRank() function"/>
          <p:cNvSpPr txBox="1"/>
          <p:nvPr/>
        </p:nvSpPr>
        <p:spPr>
          <a:xfrm>
            <a:off x="1605798" y="9233871"/>
            <a:ext cx="14619203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800" dirty="0"/>
              <a:t>Alternative model: assume vertex data can be kept in memory and redefine </a:t>
            </a:r>
            <a:r>
              <a:rPr sz="2800" dirty="0" err="1"/>
              <a:t>neighborRank</a:t>
            </a:r>
            <a:r>
              <a:rPr sz="2800" dirty="0"/>
              <a:t>() function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Performance on a Mac mini (8 GB RAM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Performance on a Mac mini (8 GB RAM)</a:t>
            </a:r>
          </a:p>
        </p:txBody>
      </p:sp>
      <p:sp>
        <p:nvSpPr>
          <p:cNvPr id="644" name="Throughput (edges/sec) remains stable as graph size is increased…"/>
          <p:cNvSpPr txBox="1">
            <a:spLocks noGrp="1"/>
          </p:cNvSpPr>
          <p:nvPr>
            <p:ph type="body" sz="quarter" idx="1"/>
          </p:nvPr>
        </p:nvSpPr>
        <p:spPr>
          <a:xfrm>
            <a:off x="1140176" y="8084542"/>
            <a:ext cx="16154401" cy="20500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FontTx/>
              <a:buNone/>
            </a:lvl1pPr>
            <a:lvl2pPr marL="476250" indent="-476250">
              <a:spcBef>
                <a:spcPts val="600"/>
              </a:spcBef>
              <a:defRPr sz="4200"/>
            </a:lvl2pPr>
          </a:lstStyle>
          <a:p>
            <a:r>
              <a:rPr dirty="0"/>
              <a:t>Throughput (edges/sec) remains stable as graph size is increased</a:t>
            </a:r>
          </a:p>
          <a:p>
            <a:pPr lvl="1"/>
            <a:r>
              <a:rPr sz="3600" dirty="0"/>
              <a:t>Desirable property: throughput largely invariant of dataset size</a:t>
            </a:r>
          </a:p>
        </p:txBody>
      </p:sp>
      <p:pic>
        <p:nvPicPr>
          <p:cNvPr id="64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76" y="2094251"/>
            <a:ext cx="16667537" cy="5093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raph compress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Graph compression</a:t>
            </a:r>
          </a:p>
        </p:txBody>
      </p:sp>
      <p:sp>
        <p:nvSpPr>
          <p:cNvPr id="650" name="Recall: graph operations are often BW-bound…"/>
          <p:cNvSpPr txBox="1">
            <a:spLocks noGrp="1"/>
          </p:cNvSpPr>
          <p:nvPr>
            <p:ph type="body" idx="1"/>
          </p:nvPr>
        </p:nvSpPr>
        <p:spPr>
          <a:xfrm>
            <a:off x="838200" y="2095500"/>
            <a:ext cx="16813123" cy="689176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400"/>
              </a:spcBef>
            </a:pPr>
            <a:r>
              <a:rPr u="sng"/>
              <a:t>Recall</a:t>
            </a:r>
            <a:r>
              <a:t>: graph operations are often BW-bound</a:t>
            </a:r>
          </a:p>
          <a:p>
            <a:pPr>
              <a:spcBef>
                <a:spcPts val="6400"/>
              </a:spcBef>
            </a:pPr>
            <a:r>
              <a:rPr u="sng"/>
              <a:t>Implication</a:t>
            </a:r>
            <a:r>
              <a:t>: using CPU instructions to reduce BW requirements can benefit overall performance (the processor is waiting on memory anyway!)</a:t>
            </a:r>
          </a:p>
          <a:p>
            <a:pPr>
              <a:spcBef>
                <a:spcPts val="6400"/>
              </a:spcBef>
            </a:pPr>
            <a:r>
              <a:rPr u="sng"/>
              <a:t>Idea</a:t>
            </a:r>
            <a:r>
              <a:t>: </a:t>
            </a:r>
            <a:r>
              <a:rPr>
                <a:solidFill>
                  <a:srgbClr val="0533CA"/>
                </a:solidFill>
              </a:rPr>
              <a:t>store graph compressed </a:t>
            </a:r>
            <a:r>
              <a:t>in memory, </a:t>
            </a:r>
            <a:r>
              <a:rPr>
                <a:solidFill>
                  <a:srgbClr val="B12DBC"/>
                </a:solidFill>
              </a:rPr>
              <a:t>decompress on-the-fly </a:t>
            </a:r>
            <a:r>
              <a:t>when operation wants to read data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Compressing an edge li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Compressing an edge list</a:t>
            </a:r>
          </a:p>
        </p:txBody>
      </p:sp>
      <p:sp>
        <p:nvSpPr>
          <p:cNvPr id="653" name="1001 10 5 30 6 1025 200000 1010 1024 100000 1030 275000"/>
          <p:cNvSpPr txBox="1"/>
          <p:nvPr/>
        </p:nvSpPr>
        <p:spPr>
          <a:xfrm>
            <a:off x="3457693" y="2217899"/>
            <a:ext cx="12403535" cy="50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1001 10 5 30 6 1025 200000 1010 1024 100000 1030 275000</a:t>
            </a:r>
          </a:p>
        </p:txBody>
      </p:sp>
      <p:sp>
        <p:nvSpPr>
          <p:cNvPr id="654" name="Outgoing Edges"/>
          <p:cNvSpPr txBox="1"/>
          <p:nvPr/>
        </p:nvSpPr>
        <p:spPr>
          <a:xfrm>
            <a:off x="958506" y="2202758"/>
            <a:ext cx="232728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 b="1">
                <a:latin typeface="+mn-lt"/>
                <a:ea typeface="+mn-ea"/>
                <a:cs typeface="+mn-cs"/>
                <a:sym typeface="Myriad Pro Condensed"/>
              </a:defRPr>
            </a:pPr>
            <a:r>
              <a:t>Outgoing Edges</a:t>
            </a:r>
          </a:p>
        </p:txBody>
      </p:sp>
      <p:sp>
        <p:nvSpPr>
          <p:cNvPr id="655" name="Vertex Id"/>
          <p:cNvSpPr txBox="1"/>
          <p:nvPr/>
        </p:nvSpPr>
        <p:spPr>
          <a:xfrm>
            <a:off x="958506" y="1684606"/>
            <a:ext cx="232728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 b="1">
                <a:latin typeface="+mn-lt"/>
                <a:ea typeface="+mn-ea"/>
                <a:cs typeface="+mn-cs"/>
                <a:sym typeface="Myriad Pro Condensed"/>
              </a:defRPr>
            </a:pPr>
            <a:r>
              <a:t>Vertex Id</a:t>
            </a:r>
          </a:p>
        </p:txBody>
      </p:sp>
      <p:sp>
        <p:nvSpPr>
          <p:cNvPr id="656" name="Sort edges for each vertex…"/>
          <p:cNvSpPr txBox="1">
            <a:spLocks noGrp="1"/>
          </p:cNvSpPr>
          <p:nvPr>
            <p:ph type="body" sz="half" idx="1"/>
          </p:nvPr>
        </p:nvSpPr>
        <p:spPr>
          <a:xfrm>
            <a:off x="988458" y="3248379"/>
            <a:ext cx="14118420" cy="6473400"/>
          </a:xfrm>
          <a:prstGeom prst="rect">
            <a:avLst/>
          </a:prstGeom>
        </p:spPr>
        <p:txBody>
          <a:bodyPr/>
          <a:lstStyle/>
          <a:p>
            <a:pPr marL="718038" indent="-718038">
              <a:spcBef>
                <a:spcPts val="5600"/>
              </a:spcBef>
              <a:buSzPct val="100000"/>
              <a:buFontTx/>
              <a:buAutoNum type="arabicPeriod"/>
              <a:defRPr sz="4200"/>
            </a:pPr>
            <a:r>
              <a:rPr sz="3600" dirty="0">
                <a:solidFill>
                  <a:srgbClr val="0533CA"/>
                </a:solidFill>
              </a:rPr>
              <a:t>Sort edges</a:t>
            </a:r>
            <a:r>
              <a:rPr sz="3600" dirty="0"/>
              <a:t> for each vertex</a:t>
            </a:r>
            <a:endParaRPr lang="en-US" sz="3600" dirty="0"/>
          </a:p>
          <a:p>
            <a:pPr marL="718038" indent="-718038">
              <a:spcBef>
                <a:spcPts val="5600"/>
              </a:spcBef>
              <a:buSzPct val="100000"/>
              <a:buFontTx/>
              <a:buAutoNum type="arabicPeriod"/>
              <a:defRPr sz="4200"/>
            </a:pPr>
            <a:r>
              <a:rPr sz="3600" dirty="0"/>
              <a:t>Compute </a:t>
            </a:r>
            <a:r>
              <a:rPr sz="3600" dirty="0">
                <a:solidFill>
                  <a:srgbClr val="0533CA"/>
                </a:solidFill>
              </a:rPr>
              <a:t>differences</a:t>
            </a:r>
            <a:br>
              <a:rPr lang="en-US" sz="3600" dirty="0">
                <a:solidFill>
                  <a:srgbClr val="0533CA"/>
                </a:solidFill>
              </a:rPr>
            </a:br>
            <a:br>
              <a:rPr lang="en-US" sz="3600" dirty="0">
                <a:solidFill>
                  <a:srgbClr val="0533CA"/>
                </a:solidFill>
              </a:rPr>
            </a:br>
            <a:endParaRPr sz="3600" dirty="0">
              <a:solidFill>
                <a:srgbClr val="0533CA"/>
              </a:solidFill>
            </a:endParaRPr>
          </a:p>
          <a:p>
            <a:pPr marL="718038" indent="-718038">
              <a:spcBef>
                <a:spcPts val="5600"/>
              </a:spcBef>
              <a:buSzPct val="100000"/>
              <a:buFontTx/>
              <a:buAutoNum type="arabicPeriod"/>
              <a:defRPr sz="4200"/>
            </a:pPr>
            <a:r>
              <a:rPr sz="3600" dirty="0">
                <a:solidFill>
                  <a:srgbClr val="0533CA"/>
                </a:solidFill>
              </a:rPr>
              <a:t>Group into sections</a:t>
            </a:r>
            <a:r>
              <a:rPr sz="3600" dirty="0"/>
              <a:t> requiring same number of bytes</a:t>
            </a:r>
            <a:br>
              <a:rPr lang="en-US" sz="3600" dirty="0"/>
            </a:br>
            <a:br>
              <a:rPr lang="en-US" sz="3600" dirty="0"/>
            </a:br>
            <a:endParaRPr sz="3600" dirty="0"/>
          </a:p>
          <a:p>
            <a:pPr marL="718038" indent="-718038">
              <a:spcBef>
                <a:spcPts val="5600"/>
              </a:spcBef>
              <a:buSzPct val="100000"/>
              <a:buFontTx/>
              <a:buAutoNum type="arabicPeriod"/>
              <a:defRPr sz="4200"/>
            </a:pPr>
            <a:r>
              <a:rPr sz="3600" dirty="0">
                <a:solidFill>
                  <a:srgbClr val="0533CA"/>
                </a:solidFill>
              </a:rPr>
              <a:t>Encode deltas</a:t>
            </a:r>
          </a:p>
        </p:txBody>
      </p:sp>
      <p:sp>
        <p:nvSpPr>
          <p:cNvPr id="657" name="32"/>
          <p:cNvSpPr txBox="1"/>
          <p:nvPr/>
        </p:nvSpPr>
        <p:spPr>
          <a:xfrm>
            <a:off x="3457693" y="1681232"/>
            <a:ext cx="561182" cy="50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 b="1">
                <a:solidFill>
                  <a:srgbClr val="0533CA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533CA"/>
                </a:solidFill>
              </a:rPr>
              <a:t>32</a:t>
            </a:r>
          </a:p>
        </p:txBody>
      </p:sp>
      <p:sp>
        <p:nvSpPr>
          <p:cNvPr id="658" name="5 6 10 30 1001 1010 1024 1025 1030 100000 200000 275000"/>
          <p:cNvSpPr txBox="1"/>
          <p:nvPr/>
        </p:nvSpPr>
        <p:spPr>
          <a:xfrm>
            <a:off x="4379033" y="4004544"/>
            <a:ext cx="12403535" cy="50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5 6 10 30 1001 1010 1024 1025 1030 100000 200000 275000</a:t>
            </a:r>
          </a:p>
        </p:txBody>
      </p:sp>
      <p:sp>
        <p:nvSpPr>
          <p:cNvPr id="659" name="0 1  4 20  971    9   14    1    5  98070 100000  75000"/>
          <p:cNvSpPr txBox="1"/>
          <p:nvPr/>
        </p:nvSpPr>
        <p:spPr>
          <a:xfrm>
            <a:off x="4379033" y="5917405"/>
            <a:ext cx="12403535" cy="50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 b="1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0 1  4 20  971    9   14    1    5  98070 100000  75000</a:t>
            </a:r>
          </a:p>
        </p:txBody>
      </p:sp>
      <p:sp>
        <p:nvSpPr>
          <p:cNvPr id="660" name="5 6 10 30 1001 1010 1024 1025 1030 100000 200000 275000"/>
          <p:cNvSpPr txBox="1"/>
          <p:nvPr/>
        </p:nvSpPr>
        <p:spPr>
          <a:xfrm>
            <a:off x="4379033" y="5429601"/>
            <a:ext cx="12403535" cy="50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5 6 10 30 1001 1010 1024 1025 1030 100000 200000 275000</a:t>
            </a:r>
          </a:p>
        </p:txBody>
      </p:sp>
      <p:sp>
        <p:nvSpPr>
          <p:cNvPr id="661" name="-27 1  4 20  971    9   14    1    5  98070 100000  75000"/>
          <p:cNvSpPr txBox="1"/>
          <p:nvPr/>
        </p:nvSpPr>
        <p:spPr>
          <a:xfrm>
            <a:off x="4137733" y="7922839"/>
            <a:ext cx="12850416" cy="50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 b="1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-27 1  4 20  971    9   14    1    5  98070 100000  75000</a:t>
            </a:r>
          </a:p>
        </p:txBody>
      </p:sp>
      <p:sp>
        <p:nvSpPr>
          <p:cNvPr id="662" name="5  6 10 30 1001 1010 1024 1025 1030 100000 200000 275000"/>
          <p:cNvSpPr txBox="1"/>
          <p:nvPr/>
        </p:nvSpPr>
        <p:spPr>
          <a:xfrm>
            <a:off x="4379033" y="7435035"/>
            <a:ext cx="12626976" cy="50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5  6 10 30 1001 1010 1024 1025 1030 100000 200000 275000</a:t>
            </a:r>
          </a:p>
        </p:txBody>
      </p:sp>
      <p:sp>
        <p:nvSpPr>
          <p:cNvPr id="663" name="Line"/>
          <p:cNvSpPr/>
          <p:nvPr/>
        </p:nvSpPr>
        <p:spPr>
          <a:xfrm>
            <a:off x="4372225" y="8547988"/>
            <a:ext cx="2331096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headEnd type="triangle" len="sm"/>
            <a:tailEnd type="triangle" len="sm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664" name="Line"/>
          <p:cNvSpPr/>
          <p:nvPr/>
        </p:nvSpPr>
        <p:spPr>
          <a:xfrm>
            <a:off x="6958047" y="8547988"/>
            <a:ext cx="788887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headEnd type="triangle" len="sm"/>
            <a:tailEnd type="triangle" len="sm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665" name="Line"/>
          <p:cNvSpPr/>
          <p:nvPr/>
        </p:nvSpPr>
        <p:spPr>
          <a:xfrm>
            <a:off x="8156838" y="8547988"/>
            <a:ext cx="3843272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headEnd type="triangle" len="sm"/>
            <a:tailEnd type="triangle" len="sm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666" name="Line"/>
          <p:cNvSpPr/>
          <p:nvPr/>
        </p:nvSpPr>
        <p:spPr>
          <a:xfrm>
            <a:off x="12802652" y="8547988"/>
            <a:ext cx="3964723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headEnd type="triangle" len="sm"/>
            <a:tailEnd type="triangle" len="sm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667" name="2 bytes"/>
          <p:cNvSpPr txBox="1"/>
          <p:nvPr/>
        </p:nvSpPr>
        <p:spPr>
          <a:xfrm>
            <a:off x="6720349" y="8697825"/>
            <a:ext cx="1197507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2 bytes</a:t>
            </a:r>
          </a:p>
        </p:txBody>
      </p:sp>
      <p:sp>
        <p:nvSpPr>
          <p:cNvPr id="668" name="1 byte"/>
          <p:cNvSpPr txBox="1"/>
          <p:nvPr/>
        </p:nvSpPr>
        <p:spPr>
          <a:xfrm>
            <a:off x="9479721" y="8697825"/>
            <a:ext cx="1197507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1 byte</a:t>
            </a:r>
          </a:p>
        </p:txBody>
      </p:sp>
      <p:sp>
        <p:nvSpPr>
          <p:cNvPr id="669" name="4 bytes"/>
          <p:cNvSpPr txBox="1"/>
          <p:nvPr/>
        </p:nvSpPr>
        <p:spPr>
          <a:xfrm>
            <a:off x="14186260" y="8697825"/>
            <a:ext cx="119750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4 bytes</a:t>
            </a:r>
          </a:p>
        </p:txBody>
      </p:sp>
      <p:sp>
        <p:nvSpPr>
          <p:cNvPr id="670" name="1 byte"/>
          <p:cNvSpPr txBox="1"/>
          <p:nvPr/>
        </p:nvSpPr>
        <p:spPr>
          <a:xfrm>
            <a:off x="4924930" y="8672425"/>
            <a:ext cx="119750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1 byte</a:t>
            </a:r>
          </a:p>
        </p:txBody>
      </p:sp>
      <p:sp>
        <p:nvSpPr>
          <p:cNvPr id="671" name="Rectangle"/>
          <p:cNvSpPr/>
          <p:nvPr/>
        </p:nvSpPr>
        <p:spPr>
          <a:xfrm>
            <a:off x="1721360" y="10629100"/>
            <a:ext cx="2831658" cy="495300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672" name="1-byte group header"/>
          <p:cNvSpPr txBox="1"/>
          <p:nvPr/>
        </p:nvSpPr>
        <p:spPr>
          <a:xfrm>
            <a:off x="1691417" y="10096694"/>
            <a:ext cx="286975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1-byte group header</a:t>
            </a:r>
          </a:p>
        </p:txBody>
      </p:sp>
      <p:sp>
        <p:nvSpPr>
          <p:cNvPr id="673" name="2 bits: encoding width (1, 2, 4 bytes)"/>
          <p:cNvSpPr txBox="1"/>
          <p:nvPr/>
        </p:nvSpPr>
        <p:spPr>
          <a:xfrm>
            <a:off x="2878509" y="12068520"/>
            <a:ext cx="5224965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2 bits: encoding width (1, 2, 4 bytes)</a:t>
            </a:r>
          </a:p>
        </p:txBody>
      </p:sp>
      <p:sp>
        <p:nvSpPr>
          <p:cNvPr id="674" name="Line"/>
          <p:cNvSpPr/>
          <p:nvPr/>
        </p:nvSpPr>
        <p:spPr>
          <a:xfrm>
            <a:off x="2417885" y="10631096"/>
            <a:ext cx="1" cy="47292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675" name="6 bits: number of edges in group"/>
          <p:cNvSpPr txBox="1"/>
          <p:nvPr/>
        </p:nvSpPr>
        <p:spPr>
          <a:xfrm>
            <a:off x="2878509" y="11602923"/>
            <a:ext cx="5224965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6 bits: number of edges in group</a:t>
            </a:r>
          </a:p>
        </p:txBody>
      </p:sp>
      <p:sp>
        <p:nvSpPr>
          <p:cNvPr id="676" name="Line"/>
          <p:cNvSpPr/>
          <p:nvPr/>
        </p:nvSpPr>
        <p:spPr>
          <a:xfrm>
            <a:off x="2063679" y="10631096"/>
            <a:ext cx="1" cy="47292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677" name="Line"/>
          <p:cNvSpPr/>
          <p:nvPr/>
        </p:nvSpPr>
        <p:spPr>
          <a:xfrm>
            <a:off x="2772090" y="10631096"/>
            <a:ext cx="1" cy="47292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678" name="Line"/>
          <p:cNvSpPr/>
          <p:nvPr/>
        </p:nvSpPr>
        <p:spPr>
          <a:xfrm>
            <a:off x="3126296" y="10631096"/>
            <a:ext cx="1" cy="47292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679" name="Line"/>
          <p:cNvSpPr/>
          <p:nvPr/>
        </p:nvSpPr>
        <p:spPr>
          <a:xfrm>
            <a:off x="3480501" y="10631096"/>
            <a:ext cx="1" cy="47292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680" name="Line"/>
          <p:cNvSpPr/>
          <p:nvPr/>
        </p:nvSpPr>
        <p:spPr>
          <a:xfrm>
            <a:off x="3834707" y="10631096"/>
            <a:ext cx="1" cy="47292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681" name="Line"/>
          <p:cNvSpPr/>
          <p:nvPr/>
        </p:nvSpPr>
        <p:spPr>
          <a:xfrm>
            <a:off x="4188912" y="10631096"/>
            <a:ext cx="1" cy="47292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682" name="Line"/>
          <p:cNvSpPr/>
          <p:nvPr/>
        </p:nvSpPr>
        <p:spPr>
          <a:xfrm>
            <a:off x="1669236" y="11287791"/>
            <a:ext cx="67561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 len="sm"/>
            <a:tailEnd type="triangle" len="sm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683" name="Line"/>
          <p:cNvSpPr/>
          <p:nvPr/>
        </p:nvSpPr>
        <p:spPr>
          <a:xfrm>
            <a:off x="2434284" y="11287791"/>
            <a:ext cx="209243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 len="sm"/>
            <a:tailEnd type="triangle" len="sm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684" name="Line"/>
          <p:cNvSpPr/>
          <p:nvPr/>
        </p:nvSpPr>
        <p:spPr>
          <a:xfrm>
            <a:off x="1995656" y="11290381"/>
            <a:ext cx="837467" cy="943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251"/>
                </a:moveTo>
                <a:lnTo>
                  <a:pt x="0" y="21600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685" name="Line"/>
          <p:cNvSpPr/>
          <p:nvPr/>
        </p:nvSpPr>
        <p:spPr>
          <a:xfrm>
            <a:off x="3414990" y="11318873"/>
            <a:ext cx="4519" cy="251823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686" name="Compressed encoding: 26 bytes"/>
          <p:cNvSpPr txBox="1"/>
          <p:nvPr/>
        </p:nvSpPr>
        <p:spPr>
          <a:xfrm>
            <a:off x="6601352" y="9874526"/>
            <a:ext cx="5224965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Compressed encoding: 26 bytes</a:t>
            </a:r>
          </a:p>
        </p:txBody>
      </p:sp>
      <p:sp>
        <p:nvSpPr>
          <p:cNvPr id="687" name="[ONE_BYTE, 4], -27, 1, 4, 20"/>
          <p:cNvSpPr txBox="1"/>
          <p:nvPr/>
        </p:nvSpPr>
        <p:spPr>
          <a:xfrm>
            <a:off x="9653162" y="10637206"/>
            <a:ext cx="5110584" cy="405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4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[ONE_BYTE, 4], -27, 1, 4, 20</a:t>
            </a:r>
          </a:p>
        </p:txBody>
      </p:sp>
      <p:sp>
        <p:nvSpPr>
          <p:cNvPr id="688" name="[TWO_BYTE, 1], 971"/>
          <p:cNvSpPr txBox="1"/>
          <p:nvPr/>
        </p:nvSpPr>
        <p:spPr>
          <a:xfrm>
            <a:off x="9653162" y="11236962"/>
            <a:ext cx="5110585" cy="405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4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[TWO_BYTE, 1], 971</a:t>
            </a:r>
          </a:p>
        </p:txBody>
      </p:sp>
      <p:sp>
        <p:nvSpPr>
          <p:cNvPr id="689" name="[ONE_BYTE, 4], 9, 14, 1, 5"/>
          <p:cNvSpPr txBox="1"/>
          <p:nvPr/>
        </p:nvSpPr>
        <p:spPr>
          <a:xfrm>
            <a:off x="9632912" y="11836718"/>
            <a:ext cx="5043169" cy="405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4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[ONE_BYTE, 4], 9, 14, 1, 5</a:t>
            </a:r>
          </a:p>
        </p:txBody>
      </p:sp>
      <p:sp>
        <p:nvSpPr>
          <p:cNvPr id="690" name="[FOUR_BYTE, 3], 98070, 100000, 75000"/>
          <p:cNvSpPr txBox="1"/>
          <p:nvPr/>
        </p:nvSpPr>
        <p:spPr>
          <a:xfrm>
            <a:off x="9620212" y="12403068"/>
            <a:ext cx="633785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4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dirty="0"/>
              <a:t>[FOUR_BYTE, 3], 98070, 100000, 75000</a:t>
            </a:r>
          </a:p>
        </p:txBody>
      </p:sp>
      <p:sp>
        <p:nvSpPr>
          <p:cNvPr id="691" name="(5 bytes)"/>
          <p:cNvSpPr txBox="1"/>
          <p:nvPr/>
        </p:nvSpPr>
        <p:spPr>
          <a:xfrm>
            <a:off x="15958064" y="10515051"/>
            <a:ext cx="2279566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30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(5 bytes)</a:t>
            </a:r>
          </a:p>
        </p:txBody>
      </p:sp>
      <p:sp>
        <p:nvSpPr>
          <p:cNvPr id="692" name="(3 bytes)"/>
          <p:cNvSpPr txBox="1"/>
          <p:nvPr/>
        </p:nvSpPr>
        <p:spPr>
          <a:xfrm>
            <a:off x="15958064" y="11125710"/>
            <a:ext cx="2279566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30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(3 bytes)</a:t>
            </a:r>
          </a:p>
        </p:txBody>
      </p:sp>
      <p:sp>
        <p:nvSpPr>
          <p:cNvPr id="693" name="(5 bytes)"/>
          <p:cNvSpPr txBox="1"/>
          <p:nvPr/>
        </p:nvSpPr>
        <p:spPr>
          <a:xfrm>
            <a:off x="15958064" y="11736371"/>
            <a:ext cx="2279566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30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(5 bytes)</a:t>
            </a:r>
          </a:p>
        </p:txBody>
      </p:sp>
      <p:sp>
        <p:nvSpPr>
          <p:cNvPr id="694" name="(13 bytes)"/>
          <p:cNvSpPr txBox="1"/>
          <p:nvPr/>
        </p:nvSpPr>
        <p:spPr>
          <a:xfrm>
            <a:off x="15958064" y="12347030"/>
            <a:ext cx="2508840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30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(13 bytes)</a:t>
            </a:r>
          </a:p>
        </p:txBody>
      </p:sp>
      <p:sp>
        <p:nvSpPr>
          <p:cNvPr id="695" name="Uncompressed  encoding: 12 x 4 bytes = 48 bytes"/>
          <p:cNvSpPr txBox="1"/>
          <p:nvPr/>
        </p:nvSpPr>
        <p:spPr>
          <a:xfrm>
            <a:off x="6213029" y="9385500"/>
            <a:ext cx="689286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 dirty="0"/>
              <a:t>Uncompressed  encoding: 12 x 4 bytes = 48 bytes </a:t>
            </a:r>
          </a:p>
        </p:txBody>
      </p:sp>
      <p:sp>
        <p:nvSpPr>
          <p:cNvPr id="696" name="Line"/>
          <p:cNvSpPr/>
          <p:nvPr/>
        </p:nvSpPr>
        <p:spPr>
          <a:xfrm flipV="1">
            <a:off x="936616" y="2893581"/>
            <a:ext cx="1644220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97" name="Oval"/>
          <p:cNvSpPr/>
          <p:nvPr/>
        </p:nvSpPr>
        <p:spPr>
          <a:xfrm>
            <a:off x="4177115" y="7819428"/>
            <a:ext cx="746978" cy="632670"/>
          </a:xfrm>
          <a:prstGeom prst="ellipse">
            <a:avLst/>
          </a:prstGeom>
          <a:ln w="38100">
            <a:solidFill>
              <a:schemeClr val="accent5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98" name="relative to vertex index"/>
          <p:cNvSpPr txBox="1"/>
          <p:nvPr/>
        </p:nvSpPr>
        <p:spPr>
          <a:xfrm>
            <a:off x="1360725" y="7524601"/>
            <a:ext cx="208862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400" dirty="0"/>
              <a:t>relative to vertex index</a:t>
            </a:r>
          </a:p>
        </p:txBody>
      </p:sp>
      <p:sp>
        <p:nvSpPr>
          <p:cNvPr id="699" name="Line"/>
          <p:cNvSpPr/>
          <p:nvPr/>
        </p:nvSpPr>
        <p:spPr>
          <a:xfrm flipH="1" flipV="1">
            <a:off x="3181122" y="7862947"/>
            <a:ext cx="1023818" cy="139921"/>
          </a:xfrm>
          <a:prstGeom prst="line">
            <a:avLst/>
          </a:prstGeom>
          <a:ln w="38100">
            <a:solidFill>
              <a:schemeClr val="accent5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hought experiment: if we wanted to design a programming system for computing on graphs, where might we begin?…"/>
          <p:cNvSpPr txBox="1">
            <a:spLocks noGrp="1"/>
          </p:cNvSpPr>
          <p:nvPr>
            <p:ph type="title"/>
          </p:nvPr>
        </p:nvSpPr>
        <p:spPr>
          <a:xfrm>
            <a:off x="1066800" y="3486178"/>
            <a:ext cx="15977599" cy="7353244"/>
          </a:xfrm>
          <a:prstGeom prst="rect">
            <a:avLst/>
          </a:prstGeom>
        </p:spPr>
        <p:txBody>
          <a:bodyPr/>
          <a:lstStyle/>
          <a:p>
            <a:pPr algn="ctr">
              <a:defRPr sz="7200"/>
            </a:pPr>
            <a:r>
              <a:t>Thought experiment: if we wanted to design a programming system for computing on graphs, where might we begin?</a:t>
            </a:r>
          </a:p>
          <a:p>
            <a:pPr algn="ctr">
              <a:defRPr sz="7200"/>
            </a:pPr>
            <a:endParaRPr/>
          </a:p>
          <a:p>
            <a:pPr algn="ctr">
              <a:defRPr sz="7200"/>
            </a:pPr>
            <a:r>
              <a:t>What abstractions do we need?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Performance impact of graph compress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Performance impact of graph compression</a:t>
            </a:r>
          </a:p>
        </p:txBody>
      </p:sp>
      <p:pic>
        <p:nvPicPr>
          <p:cNvPr id="702" name="Image" descr="Image"/>
          <p:cNvPicPr>
            <a:picLocks noChangeAspect="1"/>
          </p:cNvPicPr>
          <p:nvPr/>
        </p:nvPicPr>
        <p:blipFill>
          <a:blip r:embed="rId2"/>
          <a:srcRect r="54558"/>
          <a:stretch>
            <a:fillRect/>
          </a:stretch>
        </p:blipFill>
        <p:spPr>
          <a:xfrm>
            <a:off x="1497995" y="3035369"/>
            <a:ext cx="7340771" cy="4507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Image" descr="Image"/>
          <p:cNvPicPr>
            <a:picLocks noChangeAspect="1"/>
          </p:cNvPicPr>
          <p:nvPr/>
        </p:nvPicPr>
        <p:blipFill>
          <a:blip r:embed="rId2"/>
          <a:srcRect l="53643" r="914"/>
          <a:stretch>
            <a:fillRect/>
          </a:stretch>
        </p:blipFill>
        <p:spPr>
          <a:xfrm>
            <a:off x="9895582" y="3035369"/>
            <a:ext cx="7340770" cy="4507838"/>
          </a:xfrm>
          <a:prstGeom prst="rect">
            <a:avLst/>
          </a:prstGeom>
          <a:ln w="12700">
            <a:miter lim="400000"/>
          </a:ln>
        </p:spPr>
      </p:pic>
      <p:sp>
        <p:nvSpPr>
          <p:cNvPr id="704" name="Relative runtime"/>
          <p:cNvSpPr txBox="1"/>
          <p:nvPr/>
        </p:nvSpPr>
        <p:spPr>
          <a:xfrm rot="16200000">
            <a:off x="-78291" y="4515867"/>
            <a:ext cx="2702177" cy="441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defRPr sz="26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Relative runtime</a:t>
            </a:r>
          </a:p>
        </p:txBody>
      </p:sp>
      <p:sp>
        <p:nvSpPr>
          <p:cNvPr id="705" name="Running time on 40 cores (relative to no compression)"/>
          <p:cNvSpPr txBox="1"/>
          <p:nvPr/>
        </p:nvSpPr>
        <p:spPr>
          <a:xfrm>
            <a:off x="11135899" y="2403462"/>
            <a:ext cx="5324280" cy="925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defRPr sz="3000" b="1">
                <a:latin typeface="+mn-lt"/>
                <a:ea typeface="+mn-ea"/>
                <a:cs typeface="+mn-cs"/>
                <a:sym typeface="Myriad Pro Condensed"/>
              </a:defRPr>
            </a:pPr>
            <a:r>
              <a:t>Running time on </a:t>
            </a:r>
            <a:r>
              <a:rPr>
                <a:solidFill>
                  <a:srgbClr val="0533CA"/>
                </a:solidFill>
              </a:rPr>
              <a:t>40 cores </a:t>
            </a:r>
            <a:r>
              <a:t>(relative to no compression)</a:t>
            </a:r>
          </a:p>
        </p:txBody>
      </p:sp>
      <p:sp>
        <p:nvSpPr>
          <p:cNvPr id="706" name="Running time on one core (relative to no compression)"/>
          <p:cNvSpPr txBox="1"/>
          <p:nvPr/>
        </p:nvSpPr>
        <p:spPr>
          <a:xfrm>
            <a:off x="2584177" y="2403462"/>
            <a:ext cx="5324281" cy="925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defRPr sz="30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dirty="0"/>
              <a:t>Running time on </a:t>
            </a:r>
            <a:r>
              <a:rPr dirty="0">
                <a:solidFill>
                  <a:srgbClr val="0533CA"/>
                </a:solidFill>
              </a:rPr>
              <a:t>one core</a:t>
            </a:r>
            <a:r>
              <a:rPr dirty="0"/>
              <a:t> (relative to no compression)</a:t>
            </a:r>
          </a:p>
        </p:txBody>
      </p:sp>
      <p:sp>
        <p:nvSpPr>
          <p:cNvPr id="707" name="Relative runtime"/>
          <p:cNvSpPr txBox="1"/>
          <p:nvPr/>
        </p:nvSpPr>
        <p:spPr>
          <a:xfrm rot="16200000">
            <a:off x="8407125" y="4515867"/>
            <a:ext cx="2702178" cy="441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defRPr sz="26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Relative runtime</a:t>
            </a:r>
          </a:p>
        </p:txBody>
      </p:sp>
      <p:sp>
        <p:nvSpPr>
          <p:cNvPr id="708" name="Benefit of graph compression increases with higher core count, since computation is increasingly bandwidth bound…"/>
          <p:cNvSpPr txBox="1">
            <a:spLocks noGrp="1"/>
          </p:cNvSpPr>
          <p:nvPr>
            <p:ph type="body" sz="half" idx="1"/>
          </p:nvPr>
        </p:nvSpPr>
        <p:spPr>
          <a:xfrm>
            <a:off x="940667" y="8001379"/>
            <a:ext cx="16718430" cy="414064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200"/>
              </a:spcBef>
              <a:defRPr sz="4600"/>
            </a:pPr>
            <a:r>
              <a:rPr sz="3600" dirty="0">
                <a:solidFill>
                  <a:srgbClr val="0533CA"/>
                </a:solidFill>
              </a:rPr>
              <a:t>Benefit of graph compression increases with higher core count</a:t>
            </a:r>
            <a:r>
              <a:rPr sz="3600" dirty="0"/>
              <a:t>, since computation is increasingly bandwidth bound</a:t>
            </a:r>
          </a:p>
          <a:p>
            <a:pPr>
              <a:spcBef>
                <a:spcPts val="600"/>
              </a:spcBef>
              <a:defRPr sz="4600"/>
            </a:pPr>
            <a:r>
              <a:rPr sz="3600" dirty="0"/>
              <a:t>Performance improves </a:t>
            </a:r>
            <a:r>
              <a:rPr sz="3600" dirty="0">
                <a:solidFill>
                  <a:srgbClr val="0533CA"/>
                </a:solidFill>
              </a:rPr>
              <a:t>even if graphs already fit in memory</a:t>
            </a:r>
            <a:endParaRPr lang="en-US" sz="3600" dirty="0">
              <a:solidFill>
                <a:srgbClr val="0533CA"/>
              </a:solidFill>
            </a:endParaRPr>
          </a:p>
          <a:p>
            <a:pPr lvl="1">
              <a:spcBef>
                <a:spcPts val="600"/>
              </a:spcBef>
              <a:defRPr sz="4600"/>
            </a:pPr>
            <a:r>
              <a:rPr sz="3600" dirty="0"/>
              <a:t>Added benefit is that compression enables larger graphs to fit in memory </a:t>
            </a:r>
          </a:p>
        </p:txBody>
      </p:sp>
      <p:sp>
        <p:nvSpPr>
          <p:cNvPr id="709" name="Different data points on graphs are different compression schemes (byte-RLE is the scheme on the previous slide)"/>
          <p:cNvSpPr txBox="1"/>
          <p:nvPr/>
        </p:nvSpPr>
        <p:spPr>
          <a:xfrm>
            <a:off x="380528" y="12480061"/>
            <a:ext cx="9320967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54000" indent="-254000" algn="l">
              <a:buSzPct val="120000"/>
              <a:buChar char="*"/>
              <a:defRPr sz="3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Different data points on graphs are different compression schemes (byte-RLE is the scheme on the previous slide)</a:t>
            </a:r>
          </a:p>
        </p:txBody>
      </p:sp>
      <p:sp>
        <p:nvSpPr>
          <p:cNvPr id="710" name="[Shun et al. DCC 2015]"/>
          <p:cNvSpPr txBox="1"/>
          <p:nvPr/>
        </p:nvSpPr>
        <p:spPr>
          <a:xfrm>
            <a:off x="13123338" y="1456076"/>
            <a:ext cx="4326462" cy="489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lnSpc>
                <a:spcPct val="90000"/>
              </a:lnSpc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dirty="0"/>
              <a:t>[Shun et al. DCC 2015]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Summary</a:t>
            </a:r>
          </a:p>
        </p:txBody>
      </p:sp>
      <p:sp>
        <p:nvSpPr>
          <p:cNvPr id="713" name="Today there is significant interest in high performance computation on large graph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4200" dirty="0"/>
              <a:t>Today there is significant interest in high performance computation on large graphs</a:t>
            </a:r>
          </a:p>
          <a:p>
            <a:r>
              <a:rPr sz="4200" dirty="0"/>
              <a:t>Graph processing frameworks abstract details of efficient graph processing from application developer</a:t>
            </a:r>
          </a:p>
          <a:p>
            <a:pPr lvl="1">
              <a:defRPr sz="4400"/>
            </a:pPr>
            <a:r>
              <a:rPr sz="4200" dirty="0"/>
              <a:t>handle parallelism and synchronization for the application developer</a:t>
            </a:r>
          </a:p>
          <a:p>
            <a:pPr lvl="1">
              <a:defRPr sz="4400"/>
            </a:pPr>
            <a:r>
              <a:rPr sz="4200" dirty="0"/>
              <a:t>handle graph distribution (across a cluster)</a:t>
            </a:r>
          </a:p>
          <a:p>
            <a:pPr lvl="1">
              <a:defRPr sz="4400"/>
            </a:pPr>
            <a:r>
              <a:rPr sz="4200" dirty="0"/>
              <a:t>may also handle graph compression and efficient iteration order (e.g., to efficiently stream off slow storage)</a:t>
            </a:r>
          </a:p>
          <a:p>
            <a:r>
              <a:rPr sz="4200" dirty="0"/>
              <a:t>Great example of domain-specific programming frameworks</a:t>
            </a:r>
          </a:p>
          <a:p>
            <a:pPr lvl="1">
              <a:defRPr sz="4400"/>
            </a:pPr>
            <a:r>
              <a:rPr sz="4200" dirty="0"/>
              <a:t>for more, see: </a:t>
            </a:r>
            <a:r>
              <a:rPr sz="4200" dirty="0" err="1"/>
              <a:t>GraphLab</a:t>
            </a:r>
            <a:r>
              <a:rPr sz="4200" dirty="0"/>
              <a:t>, </a:t>
            </a:r>
            <a:r>
              <a:rPr sz="4200" dirty="0" err="1"/>
              <a:t>GraphX</a:t>
            </a:r>
            <a:r>
              <a:rPr sz="4200" dirty="0"/>
              <a:t>, Pregel, </a:t>
            </a:r>
            <a:r>
              <a:rPr sz="4200" dirty="0" err="1"/>
              <a:t>Ligra</a:t>
            </a:r>
            <a:r>
              <a:rPr sz="4200" dirty="0"/>
              <a:t>/</a:t>
            </a:r>
            <a:r>
              <a:rPr sz="4200" dirty="0" err="1"/>
              <a:t>Ligra</a:t>
            </a:r>
            <a:r>
              <a:rPr sz="4200" dirty="0"/>
              <a:t>+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"/>
          <p:cNvSpPr/>
          <p:nvPr/>
        </p:nvSpPr>
        <p:spPr>
          <a:xfrm>
            <a:off x="923920" y="6192843"/>
            <a:ext cx="8254242" cy="6239164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  <a:effectLst>
            <a:outerShdw blurRad="63500" dist="38100" dir="2825572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 </a:t>
            </a:r>
          </a:p>
        </p:txBody>
      </p:sp>
      <p:sp>
        <p:nvSpPr>
          <p:cNvPr id="52" name="Rectangle"/>
          <p:cNvSpPr/>
          <p:nvPr/>
        </p:nvSpPr>
        <p:spPr>
          <a:xfrm>
            <a:off x="9510911" y="6199467"/>
            <a:ext cx="7962174" cy="6225916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  <a:effectLst>
            <a:outerShdw blurRad="63500" dist="38100" dir="2825572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3" name="Whenever I’m trying to assess the importance of a new programming system, I ask two questions:"/>
          <p:cNvSpPr txBox="1">
            <a:spLocks noGrp="1"/>
          </p:cNvSpPr>
          <p:nvPr>
            <p:ph type="title"/>
          </p:nvPr>
        </p:nvSpPr>
        <p:spPr>
          <a:xfrm>
            <a:off x="838200" y="393700"/>
            <a:ext cx="15915962" cy="214088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2000"/>
              </a:spcBef>
              <a:defRPr sz="7200"/>
            </a:lvl1pPr>
          </a:lstStyle>
          <a:p>
            <a:r>
              <a:rPr sz="5400" dirty="0"/>
              <a:t>Whenever I’m trying to assess the importance of a new programming system, I ask two questions:</a:t>
            </a:r>
          </a:p>
        </p:txBody>
      </p:sp>
      <p:sp>
        <p:nvSpPr>
          <p:cNvPr id="54" name="Halide (recall last class):…"/>
          <p:cNvSpPr txBox="1"/>
          <p:nvPr/>
        </p:nvSpPr>
        <p:spPr>
          <a:xfrm>
            <a:off x="9825532" y="6290785"/>
            <a:ext cx="7307533" cy="1401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algn="l">
              <a:spcBef>
                <a:spcPts val="2400"/>
              </a:spcBef>
              <a:defRPr sz="34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dirty="0">
                <a:solidFill>
                  <a:srgbClr val="0533CA"/>
                </a:solidFill>
              </a:rPr>
              <a:t>Halide</a:t>
            </a:r>
            <a:r>
              <a:rPr dirty="0"/>
              <a:t> (recall last class):</a:t>
            </a:r>
            <a:br>
              <a:rPr lang="en-US" dirty="0"/>
            </a:br>
            <a:r>
              <a:rPr dirty="0"/>
              <a:t>Programmer’s responsibility:</a:t>
            </a:r>
          </a:p>
        </p:txBody>
      </p:sp>
      <p:sp>
        <p:nvSpPr>
          <p:cNvPr id="55" name="Halide system’s responsibility:"/>
          <p:cNvSpPr txBox="1"/>
          <p:nvPr/>
        </p:nvSpPr>
        <p:spPr>
          <a:xfrm>
            <a:off x="9786342" y="9690078"/>
            <a:ext cx="4601566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Halide system’s responsibility:</a:t>
            </a:r>
          </a:p>
        </p:txBody>
      </p:sp>
      <p:sp>
        <p:nvSpPr>
          <p:cNvPr id="56" name="Describing image processing algorithm as pipeline of operations on images…"/>
          <p:cNvSpPr txBox="1"/>
          <p:nvPr/>
        </p:nvSpPr>
        <p:spPr>
          <a:xfrm>
            <a:off x="9838232" y="7710714"/>
            <a:ext cx="7404907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04799" indent="-304799" algn="l">
              <a:buSzPct val="100000"/>
              <a:buChar char="-"/>
              <a:defRPr sz="26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000" dirty="0"/>
              <a:t>Describing image processing algorithm as pipeline of operations on images</a:t>
            </a:r>
          </a:p>
          <a:p>
            <a:pPr marL="304799" indent="-304799" algn="l">
              <a:buSzPct val="100000"/>
              <a:buChar char="-"/>
              <a:defRPr sz="26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000" dirty="0"/>
              <a:t>Describing the schedule for executing the pipeline (e.g., “block this loop, “parallelize this loop”, “fuse these stages”)</a:t>
            </a:r>
          </a:p>
        </p:txBody>
      </p:sp>
      <p:sp>
        <p:nvSpPr>
          <p:cNvPr id="57" name="Implementing the schedule using mechanisms available on the target machine (spawning pthreads, allocating temp buffers, emitting vector instructions, loop indexing code)"/>
          <p:cNvSpPr txBox="1"/>
          <p:nvPr/>
        </p:nvSpPr>
        <p:spPr>
          <a:xfrm>
            <a:off x="9838232" y="10216245"/>
            <a:ext cx="750551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304799" indent="-304799" algn="l">
              <a:buSzPct val="100000"/>
              <a:buChar char="-"/>
              <a:defRPr sz="26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Implementing the schedule using mechanisms available on the target machine (spawning pthreads, allocating temp buffers, emitting vector instructions, loop indexing code) </a:t>
            </a:r>
          </a:p>
        </p:txBody>
      </p:sp>
      <p:sp>
        <p:nvSpPr>
          <p:cNvPr id="58" name="Liszt (recall last class):…"/>
          <p:cNvSpPr txBox="1"/>
          <p:nvPr/>
        </p:nvSpPr>
        <p:spPr>
          <a:xfrm>
            <a:off x="1191652" y="6346446"/>
            <a:ext cx="7505516" cy="1509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algn="l">
              <a:spcBef>
                <a:spcPts val="2400"/>
              </a:spcBef>
              <a:defRPr sz="34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dirty="0">
                <a:solidFill>
                  <a:srgbClr val="0533CA"/>
                </a:solidFill>
              </a:rPr>
              <a:t>Liszt</a:t>
            </a:r>
            <a:r>
              <a:rPr dirty="0"/>
              <a:t> (recall last class):</a:t>
            </a:r>
            <a:br>
              <a:rPr lang="en-US" dirty="0"/>
            </a:br>
            <a:r>
              <a:rPr dirty="0"/>
              <a:t>Programmer’s responsibility:</a:t>
            </a:r>
          </a:p>
        </p:txBody>
      </p:sp>
      <p:sp>
        <p:nvSpPr>
          <p:cNvPr id="59" name="Describe mesh connectivity and fields defined on mesh…"/>
          <p:cNvSpPr txBox="1"/>
          <p:nvPr/>
        </p:nvSpPr>
        <p:spPr>
          <a:xfrm>
            <a:off x="1191652" y="7814537"/>
            <a:ext cx="771877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04799" indent="-304799" algn="l">
              <a:buSzPct val="100000"/>
              <a:buChar char="-"/>
              <a:defRPr sz="26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000" dirty="0"/>
              <a:t>Describe mesh connectivity and fields defined on mesh </a:t>
            </a:r>
          </a:p>
          <a:p>
            <a:pPr marL="304799" indent="-304799" algn="l">
              <a:buSzPct val="100000"/>
              <a:buChar char="-"/>
              <a:defRPr sz="26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000" dirty="0"/>
              <a:t>Describe operations on mesh structure and fields</a:t>
            </a:r>
          </a:p>
        </p:txBody>
      </p:sp>
      <p:sp>
        <p:nvSpPr>
          <p:cNvPr id="60" name="Liszt system’s responsibility:"/>
          <p:cNvSpPr txBox="1"/>
          <p:nvPr/>
        </p:nvSpPr>
        <p:spPr>
          <a:xfrm>
            <a:off x="1191652" y="8960347"/>
            <a:ext cx="4315715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Liszt system’s responsibility:</a:t>
            </a:r>
          </a:p>
        </p:txBody>
      </p:sp>
      <p:sp>
        <p:nvSpPr>
          <p:cNvPr id="61" name="Parallelize operations without violating dependencies or creating data races (uses different algorithms to parallelize application on different platforms)…"/>
          <p:cNvSpPr txBox="1"/>
          <p:nvPr/>
        </p:nvSpPr>
        <p:spPr>
          <a:xfrm>
            <a:off x="1191652" y="9566299"/>
            <a:ext cx="771877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04799" indent="-304799" algn="l">
              <a:buSzPct val="100000"/>
              <a:buChar char="-"/>
              <a:defRPr sz="26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000" dirty="0"/>
              <a:t>Parallelize operations without violating dependencies or creating data races (uses different algorithms to parallelize application on different platforms)</a:t>
            </a:r>
          </a:p>
          <a:p>
            <a:pPr marL="304799" indent="-304799" algn="l">
              <a:buSzPct val="100000"/>
              <a:buChar char="-"/>
              <a:defRPr sz="26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000" dirty="0"/>
              <a:t>Choose graph data structure / layout, partition graph across parallel machine, manage low-level communication (MPI send), allocate ghost cells, etc. </a:t>
            </a:r>
          </a:p>
        </p:txBody>
      </p:sp>
      <p:sp>
        <p:nvSpPr>
          <p:cNvPr id="62" name="A good exercise: carry out this evaluation for another programming system: like OpenGL, SQL, MapReduce, etc."/>
          <p:cNvSpPr txBox="1"/>
          <p:nvPr/>
        </p:nvSpPr>
        <p:spPr>
          <a:xfrm>
            <a:off x="897462" y="13068252"/>
            <a:ext cx="1353736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 dirty="0"/>
              <a:t>A good exercise: carry out this evaluation for another programming system: like OpenGL, SQL, MapReduce, etc.</a:t>
            </a:r>
          </a:p>
        </p:txBody>
      </p:sp>
      <p:sp>
        <p:nvSpPr>
          <p:cNvPr id="63" name="“What tasks/problems does the system take off the hands of the programmer?…"/>
          <p:cNvSpPr txBox="1"/>
          <p:nvPr/>
        </p:nvSpPr>
        <p:spPr>
          <a:xfrm>
            <a:off x="923919" y="2993320"/>
            <a:ext cx="16549165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42925" indent="-542925" algn="l">
              <a:buSzPct val="120000"/>
              <a:buFont typeface="Lucida Grande"/>
              <a:buChar char="▪"/>
              <a:defRPr sz="3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pPr>
            <a:r>
              <a:rPr sz="3200" dirty="0">
                <a:solidFill>
                  <a:srgbClr val="0533CA"/>
                </a:solidFill>
              </a:rPr>
              <a:t>“What tasks/problems does the system take off the hands of the programmer?</a:t>
            </a:r>
            <a:br>
              <a:rPr lang="en-US" sz="3200" dirty="0">
                <a:solidFill>
                  <a:srgbClr val="0533CA"/>
                </a:solidFill>
              </a:rPr>
            </a:br>
            <a:r>
              <a:rPr sz="3200" dirty="0">
                <a:solidFill>
                  <a:srgbClr val="000000"/>
                </a:solidFill>
              </a:rPr>
              <a:t>(are these problems challenging or tedious enough that I feel the system is adding sufficient value for me to want to use it?)”</a:t>
            </a:r>
          </a:p>
          <a:p>
            <a:pPr marL="542925" indent="-542925" algn="l">
              <a:buSzPct val="120000"/>
              <a:buFont typeface="Lucida Grande"/>
              <a:buChar char="▪"/>
              <a:defRPr sz="3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pPr>
            <a:r>
              <a:rPr sz="3200" dirty="0">
                <a:solidFill>
                  <a:srgbClr val="0533CA"/>
                </a:solidFill>
              </a:rPr>
              <a:t>“What problems does the system leave as the responsibility for the programmer?”</a:t>
            </a:r>
            <a:br>
              <a:rPr lang="en-US" sz="3200" dirty="0">
                <a:solidFill>
                  <a:srgbClr val="0533CA"/>
                </a:solidFill>
              </a:rPr>
            </a:br>
            <a:r>
              <a:rPr sz="3200" dirty="0">
                <a:solidFill>
                  <a:srgbClr val="000000"/>
                </a:solidFill>
              </a:rPr>
              <a:t>(likely because the programmer is better at these tasks)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3" animBg="1" advAuto="0"/>
      <p:bldP spid="57" grpId="4" animBg="1" advAuto="0"/>
      <p:bldP spid="59" grpId="2" animBg="1" advAuto="0"/>
      <p:bldP spid="61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rogramming system design questions:"/>
          <p:cNvSpPr txBox="1">
            <a:spLocks noGrp="1"/>
          </p:cNvSpPr>
          <p:nvPr>
            <p:ph type="title"/>
          </p:nvPr>
        </p:nvSpPr>
        <p:spPr>
          <a:xfrm>
            <a:off x="838200" y="393700"/>
            <a:ext cx="16942185" cy="1650626"/>
          </a:xfrm>
          <a:prstGeom prst="rect">
            <a:avLst/>
          </a:prstGeom>
        </p:spPr>
        <p:txBody>
          <a:bodyPr/>
          <a:lstStyle/>
          <a:p>
            <a:r>
              <a:t>Programming system design questions:</a:t>
            </a:r>
          </a:p>
        </p:txBody>
      </p:sp>
      <p:sp>
        <p:nvSpPr>
          <p:cNvPr id="66" name="What are the fundamental operations we want to be easy to express and efficient to execute?…"/>
          <p:cNvSpPr txBox="1">
            <a:spLocks noGrp="1"/>
          </p:cNvSpPr>
          <p:nvPr>
            <p:ph type="body" idx="1"/>
          </p:nvPr>
        </p:nvSpPr>
        <p:spPr>
          <a:xfrm>
            <a:off x="959577" y="2592826"/>
            <a:ext cx="16489553" cy="749541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rPr sz="4400" dirty="0"/>
              <a:t>What are the </a:t>
            </a:r>
            <a:r>
              <a:rPr sz="4400" dirty="0">
                <a:solidFill>
                  <a:srgbClr val="0533CA"/>
                </a:solidFill>
              </a:rPr>
              <a:t>fundamental operations</a:t>
            </a:r>
            <a:r>
              <a:rPr sz="4400" dirty="0"/>
              <a:t> we want to be easy to express and efficient to execute?</a:t>
            </a:r>
          </a:p>
          <a:p>
            <a:pPr>
              <a:spcBef>
                <a:spcPts val="0"/>
              </a:spcBef>
            </a:pPr>
            <a:endParaRPr sz="4400" dirty="0"/>
          </a:p>
          <a:p>
            <a:pPr>
              <a:spcBef>
                <a:spcPts val="1000"/>
              </a:spcBef>
            </a:pPr>
            <a:r>
              <a:rPr sz="4400" dirty="0"/>
              <a:t>What are the </a:t>
            </a:r>
            <a:r>
              <a:rPr sz="4400" dirty="0">
                <a:solidFill>
                  <a:srgbClr val="0533CA"/>
                </a:solidFill>
              </a:rPr>
              <a:t>key optimizations</a:t>
            </a:r>
            <a:r>
              <a:rPr sz="4400" dirty="0"/>
              <a:t> performed by the best implementations of these operations? </a:t>
            </a:r>
          </a:p>
          <a:p>
            <a:pPr lvl="1">
              <a:spcBef>
                <a:spcPts val="0"/>
              </a:spcBef>
              <a:defRPr sz="4600"/>
            </a:pPr>
            <a:r>
              <a:rPr dirty="0"/>
              <a:t>high-level abstractions should not prevent these </a:t>
            </a:r>
          </a:p>
          <a:p>
            <a:pPr lvl="1">
              <a:spcBef>
                <a:spcPts val="0"/>
              </a:spcBef>
              <a:defRPr sz="4600"/>
            </a:pPr>
            <a:r>
              <a:rPr dirty="0"/>
              <a:t>maybe even allow system to perform them for the application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Example graph computation: Page Rank"/>
          <p:cNvSpPr txBox="1">
            <a:spLocks noGrp="1"/>
          </p:cNvSpPr>
          <p:nvPr>
            <p:ph type="title"/>
          </p:nvPr>
        </p:nvSpPr>
        <p:spPr>
          <a:xfrm>
            <a:off x="838200" y="393700"/>
            <a:ext cx="16942185" cy="1650626"/>
          </a:xfrm>
          <a:prstGeom prst="rect">
            <a:avLst/>
          </a:prstGeom>
        </p:spPr>
        <p:txBody>
          <a:bodyPr/>
          <a:lstStyle/>
          <a:p>
            <a:r>
              <a:t>Example graph computation: Page Rank</a:t>
            </a:r>
          </a:p>
        </p:txBody>
      </p:sp>
      <p:sp>
        <p:nvSpPr>
          <p:cNvPr id="71" name="Page Rank: iterative graph algorithm…"/>
          <p:cNvSpPr txBox="1"/>
          <p:nvPr/>
        </p:nvSpPr>
        <p:spPr>
          <a:xfrm>
            <a:off x="931812" y="1589285"/>
            <a:ext cx="16050153" cy="2471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t>Page Rank: iterative graph algorithm</a:t>
            </a:r>
          </a:p>
          <a:p>
            <a:pPr marL="1196975" lvl="1" indent="-396875" algn="l">
              <a:buSzPct val="130000"/>
              <a:buFont typeface="Lucida Grande"/>
              <a:buChar char="▪"/>
              <a:defRPr sz="3500" b="1">
                <a:latin typeface="+mn-lt"/>
                <a:ea typeface="+mn-ea"/>
                <a:cs typeface="+mn-cs"/>
                <a:sym typeface="Myriad Pro Condensed"/>
              </a:defRPr>
            </a:pPr>
            <a:r>
              <a:t>Devised by Larry Page &amp; Sergey Brinn, 1996</a:t>
            </a:r>
          </a:p>
          <a:p>
            <a:pPr algn="l">
              <a:defRPr sz="4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t>Graph nodes = web pages</a:t>
            </a:r>
          </a:p>
          <a:p>
            <a:pPr algn="l">
              <a:defRPr sz="4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t>Graph edges = links between pages</a:t>
            </a:r>
          </a:p>
        </p:txBody>
      </p:sp>
      <p:pic>
        <p:nvPicPr>
          <p:cNvPr id="7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71" y="6151573"/>
            <a:ext cx="8420335" cy="1473924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Line"/>
          <p:cNvSpPr/>
          <p:nvPr/>
        </p:nvSpPr>
        <p:spPr>
          <a:xfrm>
            <a:off x="6199297" y="7325697"/>
            <a:ext cx="1" cy="179845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4" name="Rank of page i"/>
          <p:cNvSpPr txBox="1"/>
          <p:nvPr/>
        </p:nvSpPr>
        <p:spPr>
          <a:xfrm>
            <a:off x="5227241" y="9053026"/>
            <a:ext cx="194687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 dirty="0"/>
              <a:t>Rank of page </a:t>
            </a:r>
            <a:r>
              <a:rPr sz="2400" i="1" dirty="0" err="1"/>
              <a:t>i</a:t>
            </a:r>
            <a:endParaRPr sz="2400" i="1" dirty="0"/>
          </a:p>
        </p:txBody>
      </p:sp>
      <p:sp>
        <p:nvSpPr>
          <p:cNvPr id="75" name="Line"/>
          <p:cNvSpPr/>
          <p:nvPr/>
        </p:nvSpPr>
        <p:spPr>
          <a:xfrm>
            <a:off x="10703121" y="7744984"/>
            <a:ext cx="1" cy="1162142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6" name="Weighted combination of rank of pages that link to it"/>
          <p:cNvSpPr txBox="1"/>
          <p:nvPr/>
        </p:nvSpPr>
        <p:spPr>
          <a:xfrm>
            <a:off x="8812452" y="8868360"/>
            <a:ext cx="378134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400"/>
              <a:t>Weighted combination of rank of pages that link to it</a:t>
            </a:r>
          </a:p>
        </p:txBody>
      </p:sp>
      <p:sp>
        <p:nvSpPr>
          <p:cNvPr id="77" name="Line"/>
          <p:cNvSpPr/>
          <p:nvPr/>
        </p:nvSpPr>
        <p:spPr>
          <a:xfrm flipV="1">
            <a:off x="9468768" y="5824097"/>
            <a:ext cx="1" cy="64262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8" name="discount"/>
          <p:cNvSpPr txBox="1"/>
          <p:nvPr/>
        </p:nvSpPr>
        <p:spPr>
          <a:xfrm>
            <a:off x="8764965" y="5346358"/>
            <a:ext cx="1407607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400"/>
              <a:t>discount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all assignment 3: “ParaGraph”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Recall assignment 3: “ParaGraph”</a:t>
            </a:r>
          </a:p>
        </p:txBody>
      </p:sp>
      <p:sp>
        <p:nvSpPr>
          <p:cNvPr id="83" name="What did the ParaGraph library you implemented do for the application developer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did the ParaGraph library you implemented do for the application developer?</a:t>
            </a:r>
          </a:p>
          <a:p>
            <a:pPr lvl="1">
              <a:defRPr sz="4600"/>
            </a:pPr>
            <a:r>
              <a:t>What did an application developer using ParaGraph “get for free?”</a:t>
            </a:r>
          </a:p>
          <a:p>
            <a:pPr lvl="1">
              <a:defRPr sz="4600"/>
            </a:pPr>
            <a:r>
              <a:t>What did the application developer NOT get for free?</a:t>
            </a:r>
          </a:p>
          <a:p>
            <a:pPr lvl="1"/>
            <a:endParaRPr/>
          </a:p>
          <a:p>
            <a:r>
              <a:t>You may be interested in Ligra [Shun et al. 2013]</a:t>
            </a:r>
          </a:p>
          <a:p>
            <a:pPr lvl="1">
              <a:defRPr sz="4600"/>
            </a:pPr>
            <a:r>
              <a:t>Lightweight graph processing for shared memory machines</a:t>
            </a:r>
          </a:p>
          <a:p>
            <a:pPr lvl="1">
              <a:defRPr sz="4600"/>
            </a:pPr>
            <a:r>
              <a:t>http://jshun.github.io/ligra/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raphLab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GraphLab</a:t>
            </a:r>
          </a:p>
        </p:txBody>
      </p:sp>
      <p:sp>
        <p:nvSpPr>
          <p:cNvPr id="88" name="A system for describing iterative computations on graphs…"/>
          <p:cNvSpPr txBox="1">
            <a:spLocks noGrp="1"/>
          </p:cNvSpPr>
          <p:nvPr>
            <p:ph type="body" idx="1"/>
          </p:nvPr>
        </p:nvSpPr>
        <p:spPr>
          <a:xfrm>
            <a:off x="912896" y="2535614"/>
            <a:ext cx="16462209" cy="9927793"/>
          </a:xfrm>
          <a:prstGeom prst="rect">
            <a:avLst/>
          </a:prstGeom>
        </p:spPr>
        <p:txBody>
          <a:bodyPr/>
          <a:lstStyle/>
          <a:p>
            <a:r>
              <a:rPr dirty="0"/>
              <a:t>A system for describing </a:t>
            </a:r>
            <a:r>
              <a:rPr u="sng" dirty="0"/>
              <a:t>iterative</a:t>
            </a:r>
            <a:r>
              <a:rPr dirty="0"/>
              <a:t> computations on graphs</a:t>
            </a:r>
          </a:p>
          <a:p>
            <a:r>
              <a:rPr dirty="0"/>
              <a:t>History:</a:t>
            </a:r>
          </a:p>
          <a:p>
            <a:pPr lvl="1">
              <a:defRPr sz="5100"/>
            </a:pPr>
            <a:r>
              <a:rPr sz="3600" dirty="0"/>
              <a:t>2009 Prof Carlos </a:t>
            </a:r>
            <a:r>
              <a:rPr sz="3600" dirty="0" err="1"/>
              <a:t>Guestrin</a:t>
            </a:r>
            <a:r>
              <a:rPr sz="3600" dirty="0"/>
              <a:t> at CMU, then at U Washington</a:t>
            </a:r>
          </a:p>
          <a:p>
            <a:pPr lvl="1">
              <a:defRPr sz="5100"/>
            </a:pPr>
            <a:r>
              <a:rPr sz="3600" dirty="0"/>
              <a:t>2013 Commercialized as </a:t>
            </a:r>
            <a:r>
              <a:rPr sz="3600" dirty="0" err="1"/>
              <a:t>Turi</a:t>
            </a:r>
            <a:endParaRPr sz="3600" dirty="0"/>
          </a:p>
          <a:p>
            <a:pPr lvl="1">
              <a:defRPr sz="5100"/>
            </a:pPr>
            <a:r>
              <a:rPr sz="3600" dirty="0"/>
              <a:t>2016 Acquired by Apple</a:t>
            </a:r>
          </a:p>
          <a:p>
            <a:r>
              <a:rPr dirty="0"/>
              <a:t>Implemented as a C++ runtime</a:t>
            </a:r>
          </a:p>
          <a:p>
            <a:r>
              <a:rPr dirty="0"/>
              <a:t>Runs on shared memory machines or distributed across clusters</a:t>
            </a:r>
          </a:p>
          <a:p>
            <a:pPr lvl="1">
              <a:spcBef>
                <a:spcPts val="6000"/>
              </a:spcBef>
              <a:defRPr>
                <a:solidFill>
                  <a:schemeClr val="accent5"/>
                </a:solidFill>
              </a:defRPr>
            </a:pPr>
            <a:r>
              <a:rPr dirty="0" err="1"/>
              <a:t>GraphLab</a:t>
            </a:r>
            <a:r>
              <a:rPr dirty="0"/>
              <a:t> runtime takes responsibility for scheduling work in parallel, partitioning graphs across clusters of machines, communication between master, etc.</a:t>
            </a:r>
          </a:p>
        </p:txBody>
      </p:sp>
      <p:pic>
        <p:nvPicPr>
          <p:cNvPr id="89" name="Screen Shot 2012-04-12 at 10.55.30 AM.png" descr="Screen Shot 2012-04-12 at 10.55.3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424" y="371652"/>
            <a:ext cx="4851401" cy="182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yriad Pro Condensed"/>
        <a:ea typeface="Myriad Pro Condensed"/>
        <a:cs typeface="Myriad Pro Condensed"/>
      </a:majorFont>
      <a:minorFont>
        <a:latin typeface="Myriad Pro Condensed"/>
        <a:ea typeface="Myriad Pro Condensed"/>
        <a:cs typeface="Myriad Pro Condense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yriad Pro Condensed"/>
        <a:ea typeface="Myriad Pro Condensed"/>
        <a:cs typeface="Myriad Pro Condensed"/>
      </a:majorFont>
      <a:minorFont>
        <a:latin typeface="Myriad Pro Condensed"/>
        <a:ea typeface="Myriad Pro Condensed"/>
        <a:cs typeface="Myriad Pro Condense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4692</Words>
  <Application>Microsoft Office PowerPoint</Application>
  <PresentationFormat>Custom</PresentationFormat>
  <Paragraphs>613</Paragraphs>
  <Slides>41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Consolas</vt:lpstr>
      <vt:lpstr>Gill Sans</vt:lpstr>
      <vt:lpstr>Helvetica</vt:lpstr>
      <vt:lpstr>Lucida Grande</vt:lpstr>
      <vt:lpstr>Myriad Pro</vt:lpstr>
      <vt:lpstr>Myriad Pro Condensed</vt:lpstr>
      <vt:lpstr>Times</vt:lpstr>
      <vt:lpstr>Times New Roman</vt:lpstr>
      <vt:lpstr>White</vt:lpstr>
      <vt:lpstr>Domain-Specific Programming on Graphs</vt:lpstr>
      <vt:lpstr>Last time: Increasing acceptance of domain-specific programming systems</vt:lpstr>
      <vt:lpstr>Today’s topic: analyzing big graphs</vt:lpstr>
      <vt:lpstr>Thought experiment: if we wanted to design a programming system for computing on graphs, where might we begin?  What abstractions do we need?</vt:lpstr>
      <vt:lpstr>Whenever I’m trying to assess the importance of a new programming system, I ask two questions:</vt:lpstr>
      <vt:lpstr>Programming system design questions:</vt:lpstr>
      <vt:lpstr>Example graph computation: Page Rank</vt:lpstr>
      <vt:lpstr>Recall assignment 3: “ParaGraph”</vt:lpstr>
      <vt:lpstr>GraphLab</vt:lpstr>
      <vt:lpstr>GraphLab programs: state</vt:lpstr>
      <vt:lpstr>GraphLab operations: the vertex program</vt:lpstr>
      <vt:lpstr>Simple example: PageRank *</vt:lpstr>
      <vt:lpstr>GraphLab: data access</vt:lpstr>
      <vt:lpstr>GraphLab-generated vertex program (C++ code)</vt:lpstr>
      <vt:lpstr>Running the program</vt:lpstr>
      <vt:lpstr>Vertex signaling: GraphLab’s mechanism for generating new work</vt:lpstr>
      <vt:lpstr>Signal: general primitive for scheduling work</vt:lpstr>
      <vt:lpstr>Synchronizing parallel execution</vt:lpstr>
      <vt:lpstr>GraphLab: job scheduling order</vt:lpstr>
      <vt:lpstr>GraphLab: job scheduling order</vt:lpstr>
      <vt:lpstr>Summary: GraphLab concepts</vt:lpstr>
      <vt:lpstr>Elements of good domain-specific programming system design</vt:lpstr>
      <vt:lpstr>#1: good systems identify the most important cases, and provide most benefit in these situations</vt:lpstr>
      <vt:lpstr>#2: good systems are usually simple systems</vt:lpstr>
      <vt:lpstr>#3: good primitives compose</vt:lpstr>
      <vt:lpstr>Optimizing graph computations (now we are talking about implementation)</vt:lpstr>
      <vt:lpstr>Wait a minute…</vt:lpstr>
      <vt:lpstr>Two ideas to increase the performance of operations on large graphs * </vt:lpstr>
      <vt:lpstr>Directed graph representation</vt:lpstr>
      <vt:lpstr>Memory footprint challenge of large graphs</vt:lpstr>
      <vt:lpstr>“Streaming” graph computations</vt:lpstr>
      <vt:lpstr>Sharded graph representation</vt:lpstr>
      <vt:lpstr>Sharded graph representation</vt:lpstr>
      <vt:lpstr>Sharded graph representation</vt:lpstr>
      <vt:lpstr>Putting it all together: looping over all graph edges</vt:lpstr>
      <vt:lpstr>PageRank in GraphChi</vt:lpstr>
      <vt:lpstr>Performance on a Mac mini (8 GB RAM)</vt:lpstr>
      <vt:lpstr>Graph compression</vt:lpstr>
      <vt:lpstr>Compressing an edge list</vt:lpstr>
      <vt:lpstr>Performance impact of graph compression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Domain-Specific Programming on Graphs</dc:title>
  <cp:lastModifiedBy>beckmann</cp:lastModifiedBy>
  <cp:revision>6</cp:revision>
  <dcterms:modified xsi:type="dcterms:W3CDTF">2020-04-01T17:22:09Z</dcterms:modified>
</cp:coreProperties>
</file>